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Mobile User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cat>
            <c:strRef>
              <c:f>Sheet1!$A$2:$A$4</c:f>
              <c:strCache>
                <c:ptCount val="3"/>
                <c:pt idx="0">
                  <c:v>Antartica</c:v>
                </c:pt>
                <c:pt idx="1">
                  <c:v>Arctic</c:v>
                </c:pt>
                <c:pt idx="2">
                  <c:v>General</c:v>
                </c:pt>
              </c:strCache>
            </c:strRef>
          </c:cat>
          <c:val>
            <c:numRef>
              <c:f>Sheet1!$B$2:$B$4</c:f>
              <c:numCache>
                <c:formatCode>General</c:formatCode>
                <c:ptCount val="3"/>
                <c:pt idx="0">
                  <c:v>7.5</c:v>
                </c:pt>
                <c:pt idx="1">
                  <c:v>6.4</c:v>
                </c:pt>
                <c:pt idx="2">
                  <c:v>1.4</c:v>
                </c:pt>
              </c:numCache>
            </c:numRef>
          </c:val>
          <c:extLst>
            <c:ext xmlns:c16="http://schemas.microsoft.com/office/drawing/2014/chart" uri="{C3380CC4-5D6E-409C-BE32-E72D297353CC}">
              <c16:uniqueId val="{00000000-63F5-4D35-8DF1-C2363039B98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15326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7E687A-02A5-41A6-A54C-C35A5BCD5ED3}" type="datetimeFigureOut">
              <a:rPr lang="en-IN" smtClean="0"/>
              <a:t>21-10-2018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267565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78314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3184031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306708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7E687A-02A5-41A6-A54C-C35A5BCD5ED3}" type="datetimeFigureOut">
              <a:rPr lang="en-IN" smtClean="0"/>
              <a:t>21-10-2018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3196649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7E687A-02A5-41A6-A54C-C35A5BCD5ED3}" type="datetimeFigureOut">
              <a:rPr lang="en-IN" smtClean="0"/>
              <a:t>21-10-2018</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1466465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114837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393124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164159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E687A-02A5-41A6-A54C-C35A5BCD5ED3}" type="datetimeFigureOut">
              <a:rPr lang="en-IN" smtClean="0"/>
              <a:t>21-10-2018</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6452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E687A-02A5-41A6-A54C-C35A5BCD5ED3}" type="datetimeFigureOut">
              <a:rPr lang="en-IN" smtClean="0"/>
              <a:t>21-10-2018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23246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E687A-02A5-41A6-A54C-C35A5BCD5ED3}" type="datetimeFigureOut">
              <a:rPr lang="en-IN" smtClean="0"/>
              <a:t>21-10-2018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180288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E687A-02A5-41A6-A54C-C35A5BCD5ED3}" type="datetimeFigureOut">
              <a:rPr lang="en-IN" smtClean="0"/>
              <a:t>21-10-2018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21852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E687A-02A5-41A6-A54C-C35A5BCD5ED3}" type="datetimeFigureOut">
              <a:rPr lang="en-IN" smtClean="0"/>
              <a:t>21-10-2018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264837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7E687A-02A5-41A6-A54C-C35A5BCD5ED3}" type="datetimeFigureOut">
              <a:rPr lang="en-IN" smtClean="0"/>
              <a:t>21-10-2018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202882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7E687A-02A5-41A6-A54C-C35A5BCD5ED3}" type="datetimeFigureOut">
              <a:rPr lang="en-IN" smtClean="0"/>
              <a:t>21-10-2018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58A17A-000F-4911-9767-74DDD51E6026}" type="slidenum">
              <a:rPr lang="en-IN" smtClean="0"/>
              <a:t>‹#›</a:t>
            </a:fld>
            <a:endParaRPr lang="en-IN"/>
          </a:p>
        </p:txBody>
      </p:sp>
    </p:spTree>
    <p:extLst>
      <p:ext uri="{BB962C8B-B14F-4D97-AF65-F5344CB8AC3E}">
        <p14:creationId xmlns:p14="http://schemas.microsoft.com/office/powerpoint/2010/main" val="203258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7E687A-02A5-41A6-A54C-C35A5BCD5ED3}" type="datetimeFigureOut">
              <a:rPr lang="en-IN" smtClean="0"/>
              <a:t>21-10-2018</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958A17A-000F-4911-9767-74DDD51E6026}" type="slidenum">
              <a:rPr lang="en-IN" smtClean="0"/>
              <a:t>‹#›</a:t>
            </a:fld>
            <a:endParaRPr lang="en-IN"/>
          </a:p>
        </p:txBody>
      </p:sp>
    </p:spTree>
    <p:extLst>
      <p:ext uri="{BB962C8B-B14F-4D97-AF65-F5344CB8AC3E}">
        <p14:creationId xmlns:p14="http://schemas.microsoft.com/office/powerpoint/2010/main" val="267491615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F9E8-E5F8-465B-B4C9-2842F4E37C7A}"/>
              </a:ext>
            </a:extLst>
          </p:cNvPr>
          <p:cNvSpPr>
            <a:spLocks noGrp="1"/>
          </p:cNvSpPr>
          <p:nvPr>
            <p:ph type="ctrTitle"/>
          </p:nvPr>
        </p:nvSpPr>
        <p:spPr>
          <a:xfrm>
            <a:off x="1536695" y="710213"/>
            <a:ext cx="8825658" cy="1189608"/>
          </a:xfrm>
        </p:spPr>
        <p:txBody>
          <a:bodyPr/>
          <a:lstStyle/>
          <a:p>
            <a:pPr algn="ctr"/>
            <a:r>
              <a:rPr lang="en-US" dirty="0"/>
              <a:t>Team Name - SUDO</a:t>
            </a:r>
            <a:endParaRPr lang="en-IN" dirty="0"/>
          </a:p>
        </p:txBody>
      </p:sp>
      <p:sp>
        <p:nvSpPr>
          <p:cNvPr id="3" name="Subtitle 2">
            <a:extLst>
              <a:ext uri="{FF2B5EF4-FFF2-40B4-BE49-F238E27FC236}">
                <a16:creationId xmlns:a16="http://schemas.microsoft.com/office/drawing/2014/main" id="{FF09B619-35B4-4BCD-9706-80E0006E11A1}"/>
              </a:ext>
            </a:extLst>
          </p:cNvPr>
          <p:cNvSpPr>
            <a:spLocks noGrp="1"/>
          </p:cNvSpPr>
          <p:nvPr>
            <p:ph type="subTitle" idx="1"/>
          </p:nvPr>
        </p:nvSpPr>
        <p:spPr>
          <a:xfrm>
            <a:off x="1154955" y="2760955"/>
            <a:ext cx="8825658" cy="2877845"/>
          </a:xfrm>
        </p:spPr>
        <p:txBody>
          <a:bodyPr/>
          <a:lstStyle/>
          <a:p>
            <a:r>
              <a:rPr lang="en-US" sz="2000" dirty="0"/>
              <a:t>Team Members :</a:t>
            </a:r>
          </a:p>
          <a:p>
            <a:endParaRPr lang="en-US" sz="2000" dirty="0"/>
          </a:p>
          <a:p>
            <a:pPr marL="285750" indent="-285750">
              <a:buFont typeface="Wingdings" panose="05000000000000000000" pitchFamily="2" charset="2"/>
              <a:buChar char="Ø"/>
            </a:pPr>
            <a:r>
              <a:rPr lang="en-US" sz="2000" dirty="0"/>
              <a:t>Rahul Aggarwal</a:t>
            </a:r>
          </a:p>
          <a:p>
            <a:pPr marL="285750" indent="-285750">
              <a:buFont typeface="Wingdings" panose="05000000000000000000" pitchFamily="2" charset="2"/>
              <a:buChar char="Ø"/>
            </a:pPr>
            <a:r>
              <a:rPr lang="en-US" sz="2000" dirty="0"/>
              <a:t>Kapil Chaudhary</a:t>
            </a:r>
          </a:p>
          <a:p>
            <a:pPr marL="285750" indent="-285750">
              <a:buFont typeface="Wingdings" panose="05000000000000000000" pitchFamily="2" charset="2"/>
              <a:buChar char="Ø"/>
            </a:pPr>
            <a:r>
              <a:rPr lang="en-US" sz="2000" dirty="0"/>
              <a:t>Puneet </a:t>
            </a:r>
            <a:r>
              <a:rPr lang="en-US" sz="2000" dirty="0" err="1"/>
              <a:t>sharma</a:t>
            </a:r>
            <a:endParaRPr lang="en-US" sz="2000" dirty="0"/>
          </a:p>
          <a:p>
            <a:pPr marL="285750" indent="-285750">
              <a:buFont typeface="Wingdings" panose="05000000000000000000" pitchFamily="2" charset="2"/>
              <a:buChar char="Ø"/>
            </a:pPr>
            <a:r>
              <a:rPr lang="en-US" sz="2000" dirty="0"/>
              <a:t>Sankalp </a:t>
            </a:r>
            <a:r>
              <a:rPr lang="en-US" sz="2000" dirty="0" err="1"/>
              <a:t>chauhan</a:t>
            </a:r>
            <a:endParaRPr lang="en-IN" dirty="0"/>
          </a:p>
        </p:txBody>
      </p:sp>
      <p:pic>
        <p:nvPicPr>
          <p:cNvPr id="5" name="Picture 4">
            <a:extLst>
              <a:ext uri="{FF2B5EF4-FFF2-40B4-BE49-F238E27FC236}">
                <a16:creationId xmlns:a16="http://schemas.microsoft.com/office/drawing/2014/main" id="{5CA69DE7-38C0-4F1C-9911-CF431B701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79" y="2228295"/>
            <a:ext cx="5470693" cy="3312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3502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5A7F-38E7-45E7-8BC5-E53E1E87D8C7}"/>
              </a:ext>
            </a:extLst>
          </p:cNvPr>
          <p:cNvSpPr>
            <a:spLocks noGrp="1"/>
          </p:cNvSpPr>
          <p:nvPr>
            <p:ph type="title"/>
          </p:nvPr>
        </p:nvSpPr>
        <p:spPr/>
        <p:txBody>
          <a:bodyPr/>
          <a:lstStyle/>
          <a:p>
            <a:r>
              <a:rPr lang="en-US" dirty="0"/>
              <a:t>                         Thank You !!</a:t>
            </a:r>
            <a:endParaRPr lang="en-IN" dirty="0"/>
          </a:p>
        </p:txBody>
      </p:sp>
      <p:sp>
        <p:nvSpPr>
          <p:cNvPr id="3" name="Content Placeholder 2">
            <a:extLst>
              <a:ext uri="{FF2B5EF4-FFF2-40B4-BE49-F238E27FC236}">
                <a16:creationId xmlns:a16="http://schemas.microsoft.com/office/drawing/2014/main" id="{8AEC96DF-8450-4F53-B31A-3067E6B27FA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55621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DF65-83D1-462C-BEE0-4B5681D3F239}"/>
              </a:ext>
            </a:extLst>
          </p:cNvPr>
          <p:cNvSpPr>
            <a:spLocks noGrp="1"/>
          </p:cNvSpPr>
          <p:nvPr>
            <p:ph type="title"/>
          </p:nvPr>
        </p:nvSpPr>
        <p:spPr>
          <a:xfrm>
            <a:off x="1288304" y="1114425"/>
            <a:ext cx="8825659" cy="842432"/>
          </a:xfrm>
        </p:spPr>
        <p:txBody>
          <a:bodyPr/>
          <a:lstStyle/>
          <a:p>
            <a:r>
              <a:rPr lang="en-US" b="1" dirty="0">
                <a:ln/>
                <a:solidFill>
                  <a:schemeClr val="accent3"/>
                </a:solidFill>
              </a:rPr>
              <a:t>                 Problem Statement</a:t>
            </a:r>
            <a:br>
              <a:rPr lang="en-IN" b="1" dirty="0">
                <a:ln/>
                <a:solidFill>
                  <a:schemeClr val="accent3"/>
                </a:solidFill>
              </a:rPr>
            </a:br>
            <a:endParaRPr lang="en-IN" dirty="0"/>
          </a:p>
        </p:txBody>
      </p:sp>
      <p:sp>
        <p:nvSpPr>
          <p:cNvPr id="3" name="Content Placeholder 2">
            <a:extLst>
              <a:ext uri="{FF2B5EF4-FFF2-40B4-BE49-F238E27FC236}">
                <a16:creationId xmlns:a16="http://schemas.microsoft.com/office/drawing/2014/main" id="{0C21FC5A-3945-43CB-B31E-2A963D4D33E8}"/>
              </a:ext>
            </a:extLst>
          </p:cNvPr>
          <p:cNvSpPr>
            <a:spLocks noGrp="1"/>
          </p:cNvSpPr>
          <p:nvPr>
            <p:ph idx="1"/>
          </p:nvPr>
        </p:nvSpPr>
        <p:spPr>
          <a:xfrm>
            <a:off x="876300" y="2381250"/>
            <a:ext cx="10277475" cy="4267200"/>
          </a:xfrm>
        </p:spPr>
        <p:txBody>
          <a:bodyPr>
            <a:normAutofit fontScale="77500" lnSpcReduction="20000"/>
          </a:bodyPr>
          <a:lstStyle/>
          <a:p>
            <a:pPr marL="0" indent="0">
              <a:buNone/>
            </a:pPr>
            <a:r>
              <a:rPr lang="en-US" sz="2900" dirty="0"/>
              <a:t>Design an app that lets a user pick a location and learn about the parts of Earth's cryosphere that impact that location.</a:t>
            </a:r>
            <a:endParaRPr lang="en-US" sz="2900" b="1" dirty="0">
              <a:ln w="6600">
                <a:solidFill>
                  <a:schemeClr val="accent2"/>
                </a:solidFill>
                <a:prstDash val="solid"/>
              </a:ln>
              <a:solidFill>
                <a:srgbClr val="FFFFFF"/>
              </a:solidFill>
              <a:effectLst>
                <a:outerShdw dist="38100" dir="2700000" algn="tl" rotWithShape="0">
                  <a:schemeClr val="accent2"/>
                </a:outerShdw>
              </a:effectLst>
            </a:endParaRPr>
          </a:p>
          <a:p>
            <a:pPr marL="0" indent="0">
              <a:buNone/>
            </a:pP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a:p>
            <a:pPr marL="0" indent="0">
              <a:buNone/>
            </a:pPr>
            <a:r>
              <a:rPr lang="en-US" sz="3200" b="1" dirty="0">
                <a:ln w="6600">
                  <a:solidFill>
                    <a:schemeClr val="accent2"/>
                  </a:solidFill>
                  <a:prstDash val="solid"/>
                </a:ln>
                <a:solidFill>
                  <a:srgbClr val="FFFFFF"/>
                </a:solidFill>
                <a:effectLst>
                  <a:outerShdw dist="38100" dir="2700000" algn="tl" rotWithShape="0">
                    <a:schemeClr val="accent2"/>
                  </a:outerShdw>
                </a:effectLst>
              </a:rPr>
              <a:t>P</a:t>
            </a:r>
            <a:r>
              <a:rPr lang="en-IN" sz="3200" b="1" dirty="0" err="1">
                <a:ln w="6600">
                  <a:solidFill>
                    <a:schemeClr val="accent2"/>
                  </a:solidFill>
                  <a:prstDash val="solid"/>
                </a:ln>
                <a:solidFill>
                  <a:srgbClr val="FFFFFF"/>
                </a:solidFill>
                <a:effectLst>
                  <a:outerShdw dist="38100" dir="2700000" algn="tl" rotWithShape="0">
                    <a:schemeClr val="accent2"/>
                  </a:outerShdw>
                </a:effectLst>
              </a:rPr>
              <a:t>otential</a:t>
            </a:r>
            <a:r>
              <a:rPr lang="en-IN" sz="3200" b="1" dirty="0">
                <a:ln w="6600">
                  <a:solidFill>
                    <a:schemeClr val="accent2"/>
                  </a:solidFill>
                  <a:prstDash val="solid"/>
                </a:ln>
                <a:solidFill>
                  <a:srgbClr val="FFFFFF"/>
                </a:solidFill>
                <a:effectLst>
                  <a:outerShdw dist="38100" dir="2700000" algn="tl" rotWithShape="0">
                    <a:schemeClr val="accent2"/>
                  </a:outerShdw>
                </a:effectLst>
              </a:rPr>
              <a:t> Considerations:</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a:p>
            <a:r>
              <a:rPr lang="en-US" sz="2500" dirty="0"/>
              <a:t>Allow users to identify the nearest glacier, area of permafrost, snowpack, ice sheet, etc.</a:t>
            </a:r>
          </a:p>
          <a:p>
            <a:r>
              <a:rPr lang="en-US" sz="2500" dirty="0"/>
              <a:t>How far away is the nearest glacier? Ice sheet? Snow pack?</a:t>
            </a:r>
          </a:p>
          <a:p>
            <a:r>
              <a:rPr lang="en-US" sz="2500" dirty="0"/>
              <a:t>How does access to food, water, and shelter depend on the cryosphere? What about lifestyle or recreation?</a:t>
            </a:r>
          </a:p>
          <a:p>
            <a:r>
              <a:rPr lang="en-US" sz="2500" dirty="0"/>
              <a:t>How would life change in your location if that piece of the cryosphere changed? Disappeared?</a:t>
            </a:r>
          </a:p>
          <a:p>
            <a:r>
              <a:rPr lang="en-US" sz="2500" dirty="0"/>
              <a:t>How does the food in your location (crops, fish, etc.) depend on the cryosphere?</a:t>
            </a:r>
          </a:p>
          <a:p>
            <a:r>
              <a:rPr lang="en-US" sz="2500" dirty="0"/>
              <a:t>Design creative and interesting ways to display the data!</a:t>
            </a:r>
          </a:p>
          <a:p>
            <a:pPr marL="0" indent="0">
              <a:buNone/>
            </a:pPr>
            <a:endParaRPr lang="en-IN" sz="2400" b="1" dirty="0">
              <a:ln w="6600">
                <a:solidFill>
                  <a:schemeClr val="accent2"/>
                </a:solidFill>
                <a:prstDash val="solid"/>
              </a:ln>
              <a:solidFill>
                <a:srgbClr val="FFFFFF"/>
              </a:solidFill>
              <a:effectLst>
                <a:outerShdw dist="38100" dir="2700000" algn="tl" rotWithShape="0">
                  <a:schemeClr val="accent2"/>
                </a:outerShdw>
              </a:effectLst>
            </a:endParaRPr>
          </a:p>
          <a:p>
            <a:pPr marL="0" indent="0">
              <a:buNone/>
            </a:pPr>
            <a:endParaRPr lang="en-IN" dirty="0"/>
          </a:p>
        </p:txBody>
      </p:sp>
    </p:spTree>
    <p:extLst>
      <p:ext uri="{BB962C8B-B14F-4D97-AF65-F5344CB8AC3E}">
        <p14:creationId xmlns:p14="http://schemas.microsoft.com/office/powerpoint/2010/main" val="281494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6F4D-DE42-4CB9-9B9C-FDF29EDB3D0F}"/>
              </a:ext>
            </a:extLst>
          </p:cNvPr>
          <p:cNvSpPr>
            <a:spLocks noGrp="1"/>
          </p:cNvSpPr>
          <p:nvPr>
            <p:ph type="title"/>
          </p:nvPr>
        </p:nvSpPr>
        <p:spPr/>
        <p:txBody>
          <a:bodyPr/>
          <a:lstStyle/>
          <a:p>
            <a:pPr algn="ctr"/>
            <a:r>
              <a:rPr lang="en-US" b="1" dirty="0">
                <a:latin typeface="Arial Black" panose="020B0A04020102020204" pitchFamily="34" charset="0"/>
              </a:rPr>
              <a:t>Unique Solution</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E8E213F-08FF-4F97-AA7A-988104638B74}"/>
              </a:ext>
            </a:extLst>
          </p:cNvPr>
          <p:cNvSpPr>
            <a:spLocks noGrp="1"/>
          </p:cNvSpPr>
          <p:nvPr>
            <p:ph idx="1"/>
          </p:nvPr>
        </p:nvSpPr>
        <p:spPr/>
        <p:txBody>
          <a:bodyPr/>
          <a:lstStyle/>
          <a:p>
            <a:r>
              <a:rPr lang="en-US" dirty="0"/>
              <a:t>We are developing a Cross-Platform Mobile Application for the both Targeted Users &amp; General Audience.</a:t>
            </a:r>
          </a:p>
          <a:p>
            <a:r>
              <a:rPr lang="en-US" dirty="0"/>
              <a:t>Our Mobile Application works both for Offline &amp; Online mode.</a:t>
            </a:r>
          </a:p>
          <a:p>
            <a:r>
              <a:rPr lang="en-US" dirty="0"/>
              <a:t>We let the User Choose a particular location and then we are providing the services like :</a:t>
            </a:r>
          </a:p>
          <a:p>
            <a:pPr marL="0" indent="0">
              <a:buNone/>
            </a:pPr>
            <a:r>
              <a:rPr lang="en-US" dirty="0"/>
              <a:t>     Finding nearest Glacier around that location.</a:t>
            </a:r>
          </a:p>
          <a:p>
            <a:pPr marL="0" indent="0">
              <a:buNone/>
            </a:pPr>
            <a:r>
              <a:rPr lang="en-US" dirty="0"/>
              <a:t>     Whether that region is </a:t>
            </a:r>
            <a:r>
              <a:rPr lang="en-US" dirty="0" err="1"/>
              <a:t>Cryospheric</a:t>
            </a:r>
            <a:r>
              <a:rPr lang="en-US" dirty="0"/>
              <a:t> or not.</a:t>
            </a:r>
          </a:p>
          <a:p>
            <a:pPr marL="0" indent="0">
              <a:buNone/>
            </a:pPr>
            <a:r>
              <a:rPr lang="en-US" dirty="0"/>
              <a:t>     Nearest food services to the User.</a:t>
            </a:r>
          </a:p>
          <a:p>
            <a:pPr marL="0" indent="0">
              <a:buNone/>
            </a:pPr>
            <a:r>
              <a:rPr lang="en-US" dirty="0"/>
              <a:t>     Change in </a:t>
            </a:r>
            <a:r>
              <a:rPr lang="en-US" dirty="0" err="1"/>
              <a:t>LifeStyle</a:t>
            </a:r>
            <a:r>
              <a:rPr lang="en-US" dirty="0"/>
              <a:t> due to change in Cryosphere.</a:t>
            </a:r>
          </a:p>
          <a:p>
            <a:endParaRPr lang="en-IN" dirty="0"/>
          </a:p>
        </p:txBody>
      </p:sp>
    </p:spTree>
    <p:extLst>
      <p:ext uri="{BB962C8B-B14F-4D97-AF65-F5344CB8AC3E}">
        <p14:creationId xmlns:p14="http://schemas.microsoft.com/office/powerpoint/2010/main" val="427601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AE3D-E439-477B-9E87-CC1BC8F028A4}"/>
              </a:ext>
            </a:extLst>
          </p:cNvPr>
          <p:cNvSpPr>
            <a:spLocks noGrp="1"/>
          </p:cNvSpPr>
          <p:nvPr>
            <p:ph type="title"/>
          </p:nvPr>
        </p:nvSpPr>
        <p:spPr/>
        <p:txBody>
          <a:bodyPr/>
          <a:lstStyle/>
          <a:p>
            <a:pPr algn="ctr"/>
            <a:r>
              <a:rPr lang="en-US" b="1" dirty="0"/>
              <a:t>        Targeted User</a:t>
            </a:r>
            <a:endParaRPr lang="en-IN" b="1" dirty="0"/>
          </a:p>
        </p:txBody>
      </p:sp>
      <p:graphicFrame>
        <p:nvGraphicFramePr>
          <p:cNvPr id="19" name="Content Placeholder 18">
            <a:extLst>
              <a:ext uri="{FF2B5EF4-FFF2-40B4-BE49-F238E27FC236}">
                <a16:creationId xmlns:a16="http://schemas.microsoft.com/office/drawing/2014/main" id="{3E727A20-86A1-4ED6-81A2-16629970DDBB}"/>
              </a:ext>
            </a:extLst>
          </p:cNvPr>
          <p:cNvGraphicFramePr>
            <a:graphicFrameLocks noGrp="1"/>
          </p:cNvGraphicFramePr>
          <p:nvPr>
            <p:ph idx="1"/>
            <p:extLst>
              <p:ext uri="{D42A27DB-BD31-4B8C-83A1-F6EECF244321}">
                <p14:modId xmlns:p14="http://schemas.microsoft.com/office/powerpoint/2010/main" val="3075775189"/>
              </p:ext>
            </p:extLst>
          </p:nvPr>
        </p:nvGraphicFramePr>
        <p:xfrm>
          <a:off x="1155700" y="2428875"/>
          <a:ext cx="9826625" cy="4238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762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FD8F-F7E0-4BBF-863E-1AF9C4E2CB6D}"/>
              </a:ext>
            </a:extLst>
          </p:cNvPr>
          <p:cNvSpPr>
            <a:spLocks noGrp="1"/>
          </p:cNvSpPr>
          <p:nvPr>
            <p:ph type="title"/>
          </p:nvPr>
        </p:nvSpPr>
        <p:spPr/>
        <p:txBody>
          <a:bodyPr/>
          <a:lstStyle/>
          <a:p>
            <a:r>
              <a:rPr lang="en-US" dirty="0"/>
              <a:t>Our Unique ISP</a:t>
            </a:r>
            <a:endParaRPr lang="en-IN" dirty="0"/>
          </a:p>
        </p:txBody>
      </p:sp>
      <p:sp>
        <p:nvSpPr>
          <p:cNvPr id="3" name="Content Placeholder 2">
            <a:extLst>
              <a:ext uri="{FF2B5EF4-FFF2-40B4-BE49-F238E27FC236}">
                <a16:creationId xmlns:a16="http://schemas.microsoft.com/office/drawing/2014/main" id="{81D3E683-810F-487E-8A7B-800D1DDD6BF0}"/>
              </a:ext>
            </a:extLst>
          </p:cNvPr>
          <p:cNvSpPr>
            <a:spLocks noGrp="1"/>
          </p:cNvSpPr>
          <p:nvPr>
            <p:ph idx="1"/>
          </p:nvPr>
        </p:nvSpPr>
        <p:spPr/>
        <p:txBody>
          <a:bodyPr/>
          <a:lstStyle/>
          <a:p>
            <a:r>
              <a:rPr lang="en-US" dirty="0"/>
              <a:t>We have developed the whole algorithm for calculating the distance between N points in Real time . We have used Thorough Mathematics in this . We firstly map N points on the map according to the glacier points given by NASA DATA, Then according to Latitude and Longitudes of user picked location we calculated the distance for nearest Glacier .</a:t>
            </a:r>
          </a:p>
          <a:p>
            <a:r>
              <a:rPr lang="en-US" dirty="0"/>
              <a:t>Secondly For User Engagement We have Implemented An Augmented Reality Game Which works when multiple user are connected and they can throw ice bergs at their opponents and they will feel jerk if they get hit and lose point. So, We have used this for Better User Experience.</a:t>
            </a:r>
          </a:p>
        </p:txBody>
      </p:sp>
    </p:spTree>
    <p:extLst>
      <p:ext uri="{BB962C8B-B14F-4D97-AF65-F5344CB8AC3E}">
        <p14:creationId xmlns:p14="http://schemas.microsoft.com/office/powerpoint/2010/main" val="70806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9422-08D7-4396-B97F-25E3DC3B0745}"/>
              </a:ext>
            </a:extLst>
          </p:cNvPr>
          <p:cNvSpPr>
            <a:spLocks noGrp="1"/>
          </p:cNvSpPr>
          <p:nvPr>
            <p:ph type="title"/>
          </p:nvPr>
        </p:nvSpPr>
        <p:spPr/>
        <p:txBody>
          <a:bodyPr/>
          <a:lstStyle/>
          <a:p>
            <a:r>
              <a:rPr lang="en-US" dirty="0"/>
              <a:t>What We have Implemented :</a:t>
            </a:r>
            <a:endParaRPr lang="en-IN" dirty="0"/>
          </a:p>
        </p:txBody>
      </p:sp>
      <p:sp>
        <p:nvSpPr>
          <p:cNvPr id="3" name="Content Placeholder 2">
            <a:extLst>
              <a:ext uri="{FF2B5EF4-FFF2-40B4-BE49-F238E27FC236}">
                <a16:creationId xmlns:a16="http://schemas.microsoft.com/office/drawing/2014/main" id="{A3326AFA-838A-4453-9B4F-A7FAAF38450A}"/>
              </a:ext>
            </a:extLst>
          </p:cNvPr>
          <p:cNvSpPr>
            <a:spLocks noGrp="1"/>
          </p:cNvSpPr>
          <p:nvPr>
            <p:ph idx="1"/>
          </p:nvPr>
        </p:nvSpPr>
        <p:spPr>
          <a:xfrm>
            <a:off x="1154954" y="2305050"/>
            <a:ext cx="8825659" cy="4400550"/>
          </a:xfrm>
        </p:spPr>
        <p:txBody>
          <a:bodyPr>
            <a:normAutofit/>
          </a:bodyPr>
          <a:lstStyle/>
          <a:p>
            <a:pPr marL="0" indent="0">
              <a:buNone/>
            </a:pPr>
            <a:r>
              <a:rPr lang="en-US" dirty="0"/>
              <a:t>Factors deciding </a:t>
            </a:r>
            <a:r>
              <a:rPr lang="en-US" dirty="0" err="1"/>
              <a:t>Cryospheric</a:t>
            </a:r>
            <a:r>
              <a:rPr lang="en-US" dirty="0"/>
              <a:t> Region :</a:t>
            </a:r>
          </a:p>
          <a:p>
            <a:pPr>
              <a:buAutoNum type="arabicPeriod"/>
            </a:pPr>
            <a:r>
              <a:rPr lang="en-US" dirty="0"/>
              <a:t>First We retrieve the User Based Location and then get it’s Real time Temperature there, then we compare this temperature with the general temperature range of a </a:t>
            </a:r>
            <a:r>
              <a:rPr lang="en-US" dirty="0" err="1"/>
              <a:t>Cryospherical</a:t>
            </a:r>
            <a:r>
              <a:rPr lang="en-US" dirty="0"/>
              <a:t> Region; If the Temperature goes Below 5 degree </a:t>
            </a:r>
            <a:r>
              <a:rPr lang="en-US" dirty="0" err="1"/>
              <a:t>Celcius</a:t>
            </a:r>
            <a:r>
              <a:rPr lang="en-US" dirty="0"/>
              <a:t> we consider that region as </a:t>
            </a:r>
            <a:r>
              <a:rPr lang="en-US" dirty="0" err="1"/>
              <a:t>Cryospherical</a:t>
            </a:r>
            <a:r>
              <a:rPr lang="en-US" dirty="0"/>
              <a:t>.</a:t>
            </a:r>
          </a:p>
          <a:p>
            <a:pPr>
              <a:buAutoNum type="arabicPeriod"/>
            </a:pPr>
            <a:endParaRPr lang="en-US" dirty="0"/>
          </a:p>
          <a:p>
            <a:pPr marL="0" indent="0">
              <a:buNone/>
            </a:pPr>
            <a:r>
              <a:rPr lang="en-US" dirty="0"/>
              <a:t>     However Our prediction can be Wrong as some deserts also go below 5      degree Celsius, So we have Deployed another factor Using Machine Learning</a:t>
            </a:r>
          </a:p>
          <a:p>
            <a:pPr marL="0" indent="0">
              <a:buNone/>
            </a:pPr>
            <a:endParaRPr lang="en-US" dirty="0"/>
          </a:p>
          <a:p>
            <a:pPr marL="0" indent="0">
              <a:buNone/>
            </a:pPr>
            <a:r>
              <a:rPr lang="en-US" dirty="0"/>
              <a:t>2. After getting the temperature we fetch the image of that location and our M.L model tries to Predict whether it’s a </a:t>
            </a:r>
            <a:r>
              <a:rPr lang="en-US" dirty="0" err="1"/>
              <a:t>cryospherical</a:t>
            </a:r>
            <a:r>
              <a:rPr lang="en-US" dirty="0"/>
              <a:t> Region or not.</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85448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982F-714C-4870-9BCD-22D30189E034}"/>
              </a:ext>
            </a:extLst>
          </p:cNvPr>
          <p:cNvSpPr>
            <a:spLocks noGrp="1"/>
          </p:cNvSpPr>
          <p:nvPr>
            <p:ph type="title"/>
          </p:nvPr>
        </p:nvSpPr>
        <p:spPr/>
        <p:txBody>
          <a:bodyPr/>
          <a:lstStyle/>
          <a:p>
            <a:pPr algn="ctr"/>
            <a:r>
              <a:rPr lang="en-US" dirty="0"/>
              <a:t>What our M.L Model Does?</a:t>
            </a:r>
            <a:endParaRPr lang="en-IN" dirty="0"/>
          </a:p>
        </p:txBody>
      </p:sp>
      <p:sp>
        <p:nvSpPr>
          <p:cNvPr id="3" name="Content Placeholder 2">
            <a:extLst>
              <a:ext uri="{FF2B5EF4-FFF2-40B4-BE49-F238E27FC236}">
                <a16:creationId xmlns:a16="http://schemas.microsoft.com/office/drawing/2014/main" id="{AD8617A4-AC73-41CB-97E6-ED406FC915BB}"/>
              </a:ext>
            </a:extLst>
          </p:cNvPr>
          <p:cNvSpPr>
            <a:spLocks noGrp="1"/>
          </p:cNvSpPr>
          <p:nvPr>
            <p:ph idx="1"/>
          </p:nvPr>
        </p:nvSpPr>
        <p:spPr/>
        <p:txBody>
          <a:bodyPr>
            <a:normAutofit fontScale="92500" lnSpcReduction="10000"/>
          </a:bodyPr>
          <a:lstStyle/>
          <a:p>
            <a:r>
              <a:rPr lang="en-US" dirty="0"/>
              <a:t>If the temperature Criteria fails to tell a region is Snowy or not, We have built a model that gets an image of the user picked location and tries to Predict if that Area is Snowy, has Glaciers ,Ice Sheets, Ice Bergs or not.</a:t>
            </a:r>
          </a:p>
          <a:p>
            <a:endParaRPr lang="en-US" dirty="0"/>
          </a:p>
          <a:p>
            <a:pPr marL="0" indent="0">
              <a:buNone/>
            </a:pPr>
            <a:r>
              <a:rPr lang="en-US" dirty="0"/>
              <a:t>    Note : Accuracy of the Model Trained : 92%</a:t>
            </a:r>
          </a:p>
          <a:p>
            <a:pPr marL="0" indent="0">
              <a:buNone/>
            </a:pPr>
            <a:r>
              <a:rPr lang="en-US" dirty="0"/>
              <a:t>                No. of Epochs : 30</a:t>
            </a:r>
          </a:p>
          <a:p>
            <a:pPr marL="0" indent="0">
              <a:buNone/>
            </a:pPr>
            <a:r>
              <a:rPr lang="en-US" dirty="0"/>
              <a:t>                Batch Size : 20</a:t>
            </a:r>
          </a:p>
          <a:p>
            <a:pPr marL="0" indent="0">
              <a:buNone/>
            </a:pPr>
            <a:r>
              <a:rPr lang="en-US" dirty="0"/>
              <a:t>                Dataset Size = 10000 Images</a:t>
            </a:r>
          </a:p>
          <a:p>
            <a:pPr marL="0" indent="0">
              <a:buNone/>
            </a:pPr>
            <a:endParaRPr lang="en-US" dirty="0"/>
          </a:p>
          <a:p>
            <a:pPr marL="0" indent="0">
              <a:buNone/>
            </a:pPr>
            <a:r>
              <a:rPr lang="en-US" dirty="0"/>
              <a:t>Based upon the 2 factors Above We conclude to our Final Output.</a:t>
            </a:r>
            <a:endParaRPr lang="en-IN" dirty="0"/>
          </a:p>
        </p:txBody>
      </p:sp>
    </p:spTree>
    <p:extLst>
      <p:ext uri="{BB962C8B-B14F-4D97-AF65-F5344CB8AC3E}">
        <p14:creationId xmlns:p14="http://schemas.microsoft.com/office/powerpoint/2010/main" val="324325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56AD-9D8C-4212-B3BC-A0F522DB235B}"/>
              </a:ext>
            </a:extLst>
          </p:cNvPr>
          <p:cNvSpPr>
            <a:spLocks noGrp="1"/>
          </p:cNvSpPr>
          <p:nvPr>
            <p:ph type="title"/>
          </p:nvPr>
        </p:nvSpPr>
        <p:spPr/>
        <p:txBody>
          <a:bodyPr/>
          <a:lstStyle/>
          <a:p>
            <a:pPr algn="ctr"/>
            <a:r>
              <a:rPr lang="en-US" b="1" dirty="0"/>
              <a:t>Technologies Used</a:t>
            </a:r>
            <a:endParaRPr lang="en-IN" b="1" dirty="0"/>
          </a:p>
        </p:txBody>
      </p:sp>
      <p:sp>
        <p:nvSpPr>
          <p:cNvPr id="3" name="Content Placeholder 2">
            <a:extLst>
              <a:ext uri="{FF2B5EF4-FFF2-40B4-BE49-F238E27FC236}">
                <a16:creationId xmlns:a16="http://schemas.microsoft.com/office/drawing/2014/main" id="{D887F270-C996-431B-8CE5-FB4F7C27B555}"/>
              </a:ext>
            </a:extLst>
          </p:cNvPr>
          <p:cNvSpPr>
            <a:spLocks noGrp="1"/>
          </p:cNvSpPr>
          <p:nvPr>
            <p:ph idx="1"/>
          </p:nvPr>
        </p:nvSpPr>
        <p:spPr/>
        <p:txBody>
          <a:bodyPr/>
          <a:lstStyle/>
          <a:p>
            <a:r>
              <a:rPr lang="en-US" dirty="0"/>
              <a:t>Android Studio 3.2.0</a:t>
            </a:r>
          </a:p>
          <a:p>
            <a:endParaRPr lang="en-US" dirty="0"/>
          </a:p>
          <a:p>
            <a:r>
              <a:rPr lang="en-US" dirty="0"/>
              <a:t>Custom API’s Used</a:t>
            </a:r>
          </a:p>
          <a:p>
            <a:endParaRPr lang="en-US" dirty="0"/>
          </a:p>
          <a:p>
            <a:r>
              <a:rPr lang="en-US" dirty="0" err="1"/>
              <a:t>FireBase</a:t>
            </a:r>
            <a:r>
              <a:rPr lang="en-US" dirty="0"/>
              <a:t> </a:t>
            </a:r>
          </a:p>
          <a:p>
            <a:endParaRPr lang="en-US" dirty="0"/>
          </a:p>
          <a:p>
            <a:r>
              <a:rPr lang="en-US" dirty="0" err="1"/>
              <a:t>Keras</a:t>
            </a:r>
            <a:r>
              <a:rPr lang="en-US" dirty="0"/>
              <a:t> with </a:t>
            </a:r>
            <a:r>
              <a:rPr lang="en-US" dirty="0" err="1"/>
              <a:t>Tensorflow</a:t>
            </a:r>
            <a:r>
              <a:rPr lang="en-US" dirty="0"/>
              <a:t> as Backend</a:t>
            </a:r>
          </a:p>
          <a:p>
            <a:endParaRPr lang="en-US" dirty="0"/>
          </a:p>
          <a:p>
            <a:endParaRPr lang="en-IN" dirty="0"/>
          </a:p>
        </p:txBody>
      </p:sp>
    </p:spTree>
    <p:extLst>
      <p:ext uri="{BB962C8B-B14F-4D97-AF65-F5344CB8AC3E}">
        <p14:creationId xmlns:p14="http://schemas.microsoft.com/office/powerpoint/2010/main" val="111761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0950-8851-4243-B674-0638AD4B32E3}"/>
              </a:ext>
            </a:extLst>
          </p:cNvPr>
          <p:cNvSpPr>
            <a:spLocks noGrp="1"/>
          </p:cNvSpPr>
          <p:nvPr>
            <p:ph type="title"/>
          </p:nvPr>
        </p:nvSpPr>
        <p:spPr/>
        <p:txBody>
          <a:bodyPr/>
          <a:lstStyle/>
          <a:p>
            <a:r>
              <a:rPr lang="en-US" dirty="0"/>
              <a:t>Business Model :</a:t>
            </a:r>
            <a:endParaRPr lang="en-IN" dirty="0"/>
          </a:p>
        </p:txBody>
      </p:sp>
      <p:sp>
        <p:nvSpPr>
          <p:cNvPr id="3" name="Content Placeholder 2">
            <a:extLst>
              <a:ext uri="{FF2B5EF4-FFF2-40B4-BE49-F238E27FC236}">
                <a16:creationId xmlns:a16="http://schemas.microsoft.com/office/drawing/2014/main" id="{6A181FEE-184F-4A88-94E0-B2E14173DAE9}"/>
              </a:ext>
            </a:extLst>
          </p:cNvPr>
          <p:cNvSpPr>
            <a:spLocks noGrp="1"/>
          </p:cNvSpPr>
          <p:nvPr>
            <p:ph idx="1"/>
          </p:nvPr>
        </p:nvSpPr>
        <p:spPr/>
        <p:txBody>
          <a:bodyPr/>
          <a:lstStyle/>
          <a:p>
            <a:r>
              <a:rPr lang="en-US" dirty="0"/>
              <a:t>Build –Measure –Run  Technology</a:t>
            </a:r>
            <a:endParaRPr lang="en-IN" dirty="0"/>
          </a:p>
          <a:p>
            <a:pPr>
              <a:buAutoNum type="arabicPeriod"/>
            </a:pPr>
            <a:r>
              <a:rPr lang="en-IN" dirty="0"/>
              <a:t>Tier -1</a:t>
            </a:r>
            <a:r>
              <a:rPr lang="en-IN" baseline="30000" dirty="0"/>
              <a:t>st</a:t>
            </a:r>
            <a:r>
              <a:rPr lang="en-IN" dirty="0"/>
              <a:t> Mobile Application for Arctic and Antarctica Region </a:t>
            </a:r>
          </a:p>
          <a:p>
            <a:pPr>
              <a:buAutoNum type="arabicPeriod"/>
            </a:pPr>
            <a:r>
              <a:rPr lang="en-IN" dirty="0"/>
              <a:t>Tier -2</a:t>
            </a:r>
            <a:r>
              <a:rPr lang="en-IN" baseline="30000" dirty="0"/>
              <a:t>nd</a:t>
            </a:r>
            <a:r>
              <a:rPr lang="en-IN" dirty="0"/>
              <a:t> Cross Platform Application for User For Engagement in Application</a:t>
            </a:r>
          </a:p>
          <a:p>
            <a:pPr>
              <a:buAutoNum type="arabicPeriod"/>
            </a:pPr>
            <a:r>
              <a:rPr lang="en-IN" dirty="0"/>
              <a:t>Building with Blockchain , Implement Blockchain and Hyperledger Technology so that we can track each and every user and can fetch data easily and predict using that data using machine learning </a:t>
            </a:r>
          </a:p>
          <a:p>
            <a:pPr>
              <a:buAutoNum type="arabicPeriod"/>
            </a:pPr>
            <a:r>
              <a:rPr lang="en-IN" dirty="0"/>
              <a:t>Tier -3</a:t>
            </a:r>
            <a:r>
              <a:rPr lang="en-IN" baseline="30000" dirty="0"/>
              <a:t>rd</a:t>
            </a:r>
            <a:r>
              <a:rPr lang="en-IN" dirty="0"/>
              <a:t> Scaling the Application  </a:t>
            </a:r>
            <a:endParaRPr lang="en-US" dirty="0"/>
          </a:p>
        </p:txBody>
      </p:sp>
    </p:spTree>
    <p:extLst>
      <p:ext uri="{BB962C8B-B14F-4D97-AF65-F5344CB8AC3E}">
        <p14:creationId xmlns:p14="http://schemas.microsoft.com/office/powerpoint/2010/main" val="3801223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643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Century Gothic</vt:lpstr>
      <vt:lpstr>Wingdings</vt:lpstr>
      <vt:lpstr>Wingdings 3</vt:lpstr>
      <vt:lpstr>Ion Boardroom</vt:lpstr>
      <vt:lpstr>Team Name - SUDO</vt:lpstr>
      <vt:lpstr>                 Problem Statement </vt:lpstr>
      <vt:lpstr>Unique Solution</vt:lpstr>
      <vt:lpstr>        Targeted User</vt:lpstr>
      <vt:lpstr>Our Unique ISP</vt:lpstr>
      <vt:lpstr>What We have Implemented :</vt:lpstr>
      <vt:lpstr>What our M.L Model Does?</vt:lpstr>
      <vt:lpstr>Technologies Used</vt:lpstr>
      <vt:lpstr>Business Model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SUDO</dc:title>
  <dc:creator>Kapil Chaudhary</dc:creator>
  <cp:lastModifiedBy>Kapil Chaudhary</cp:lastModifiedBy>
  <cp:revision>13</cp:revision>
  <dcterms:created xsi:type="dcterms:W3CDTF">2018-10-21T03:49:22Z</dcterms:created>
  <dcterms:modified xsi:type="dcterms:W3CDTF">2018-10-21T05:45:02Z</dcterms:modified>
</cp:coreProperties>
</file>