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4"/>
  </p:sldMasterIdLst>
  <p:notesMasterIdLst>
    <p:notesMasterId r:id="rId20"/>
  </p:notesMasterIdLst>
  <p:sldIdLst>
    <p:sldId id="256" r:id="rId5"/>
    <p:sldId id="260" r:id="rId6"/>
    <p:sldId id="261" r:id="rId7"/>
    <p:sldId id="257" r:id="rId8"/>
    <p:sldId id="258" r:id="rId9"/>
    <p:sldId id="259" r:id="rId10"/>
    <p:sldId id="266" r:id="rId11"/>
    <p:sldId id="264" r:id="rId12"/>
    <p:sldId id="262" r:id="rId13"/>
    <p:sldId id="263" r:id="rId14"/>
    <p:sldId id="265" r:id="rId15"/>
    <p:sldId id="270" r:id="rId16"/>
    <p:sldId id="267" r:id="rId17"/>
    <p:sldId id="268"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5F90D6-69C3-4158-922C-512171E9405F}" v="9" dt="2020-08-23T10:11:12.1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ya Gupta" userId="S::180070001@iitb.ac.in::943133b6-0833-4b25-8673-e037f3ee30bf" providerId="AD" clId="Web-{015F90D6-69C3-4158-922C-512171E9405F}"/>
    <pc:docChg chg="modSld">
      <pc:chgData name="Aditya Gupta" userId="S::180070001@iitb.ac.in::943133b6-0833-4b25-8673-e037f3ee30bf" providerId="AD" clId="Web-{015F90D6-69C3-4158-922C-512171E9405F}" dt="2020-08-23T10:11:12.139" v="8" actId="20577"/>
      <pc:docMkLst>
        <pc:docMk/>
      </pc:docMkLst>
      <pc:sldChg chg="modSp">
        <pc:chgData name="Aditya Gupta" userId="S::180070001@iitb.ac.in::943133b6-0833-4b25-8673-e037f3ee30bf" providerId="AD" clId="Web-{015F90D6-69C3-4158-922C-512171E9405F}" dt="2020-08-23T10:11:10.639" v="6" actId="20577"/>
        <pc:sldMkLst>
          <pc:docMk/>
          <pc:sldMk cId="286796593" sldId="260"/>
        </pc:sldMkLst>
        <pc:spChg chg="mod">
          <ac:chgData name="Aditya Gupta" userId="S::180070001@iitb.ac.in::943133b6-0833-4b25-8673-e037f3ee30bf" providerId="AD" clId="Web-{015F90D6-69C3-4158-922C-512171E9405F}" dt="2020-08-23T10:11:10.639" v="6" actId="20577"/>
          <ac:spMkLst>
            <pc:docMk/>
            <pc:sldMk cId="286796593" sldId="260"/>
            <ac:spMk id="3" creationId="{DD4C2812-BE2D-4494-9F51-B001C5ED299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1C93CC-083B-4E08-B5D6-34DD4B50B57B}" type="datetimeFigureOut">
              <a:rPr lang="en-IN" smtClean="0"/>
              <a:t>23-08-2020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6848A4-A81E-4CA1-96B7-EB0B119696EC}" type="slidenum">
              <a:rPr lang="en-IN" smtClean="0"/>
              <a:t>‹#›</a:t>
            </a:fld>
            <a:endParaRPr lang="en-IN"/>
          </a:p>
        </p:txBody>
      </p:sp>
    </p:spTree>
    <p:extLst>
      <p:ext uri="{BB962C8B-B14F-4D97-AF65-F5344CB8AC3E}">
        <p14:creationId xmlns:p14="http://schemas.microsoft.com/office/powerpoint/2010/main" val="2716074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B6848A4-A81E-4CA1-96B7-EB0B119696EC}" type="slidenum">
              <a:rPr lang="en-IN" smtClean="0"/>
              <a:t>6</a:t>
            </a:fld>
            <a:endParaRPr lang="en-IN"/>
          </a:p>
        </p:txBody>
      </p:sp>
    </p:spTree>
    <p:extLst>
      <p:ext uri="{BB962C8B-B14F-4D97-AF65-F5344CB8AC3E}">
        <p14:creationId xmlns:p14="http://schemas.microsoft.com/office/powerpoint/2010/main" val="813106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5FA66E-4FAF-4B1F-AFEE-8EDC0D81EEFA}" type="datetimeFigureOut">
              <a:rPr lang="en-IN" smtClean="0"/>
              <a:t>23-08-2020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E811D6-75C4-4F58-8DE0-27DB9B864E6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3170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5FA66E-4FAF-4B1F-AFEE-8EDC0D81EEFA}" type="datetimeFigureOut">
              <a:rPr lang="en-IN" smtClean="0"/>
              <a:t>23-08-2020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E811D6-75C4-4F58-8DE0-27DB9B864E69}" type="slidenum">
              <a:rPr lang="en-IN" smtClean="0"/>
              <a:t>‹#›</a:t>
            </a:fld>
            <a:endParaRPr lang="en-IN"/>
          </a:p>
        </p:txBody>
      </p:sp>
    </p:spTree>
    <p:extLst>
      <p:ext uri="{BB962C8B-B14F-4D97-AF65-F5344CB8AC3E}">
        <p14:creationId xmlns:p14="http://schemas.microsoft.com/office/powerpoint/2010/main" val="3407379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5FA66E-4FAF-4B1F-AFEE-8EDC0D81EEFA}" type="datetimeFigureOut">
              <a:rPr lang="en-IN" smtClean="0"/>
              <a:t>23-08-2020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E811D6-75C4-4F58-8DE0-27DB9B864E69}" type="slidenum">
              <a:rPr lang="en-IN" smtClean="0"/>
              <a:t>‹#›</a:t>
            </a:fld>
            <a:endParaRPr lang="en-IN"/>
          </a:p>
        </p:txBody>
      </p:sp>
    </p:spTree>
    <p:extLst>
      <p:ext uri="{BB962C8B-B14F-4D97-AF65-F5344CB8AC3E}">
        <p14:creationId xmlns:p14="http://schemas.microsoft.com/office/powerpoint/2010/main" val="662628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5FA66E-4FAF-4B1F-AFEE-8EDC0D81EEFA}" type="datetimeFigureOut">
              <a:rPr lang="en-IN" smtClean="0"/>
              <a:t>23-08-2020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E811D6-75C4-4F58-8DE0-27DB9B864E69}" type="slidenum">
              <a:rPr lang="en-IN" smtClean="0"/>
              <a:t>‹#›</a:t>
            </a:fld>
            <a:endParaRPr lang="en-IN"/>
          </a:p>
        </p:txBody>
      </p:sp>
    </p:spTree>
    <p:extLst>
      <p:ext uri="{BB962C8B-B14F-4D97-AF65-F5344CB8AC3E}">
        <p14:creationId xmlns:p14="http://schemas.microsoft.com/office/powerpoint/2010/main" val="67955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5FA66E-4FAF-4B1F-AFEE-8EDC0D81EEFA}" type="datetimeFigureOut">
              <a:rPr lang="en-IN" smtClean="0"/>
              <a:t>23-08-2020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E811D6-75C4-4F58-8DE0-27DB9B864E6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4131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5FA66E-4FAF-4B1F-AFEE-8EDC0D81EEFA}" type="datetimeFigureOut">
              <a:rPr lang="en-IN" smtClean="0"/>
              <a:t>23-08-2020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E811D6-75C4-4F58-8DE0-27DB9B864E69}" type="slidenum">
              <a:rPr lang="en-IN" smtClean="0"/>
              <a:t>‹#›</a:t>
            </a:fld>
            <a:endParaRPr lang="en-IN"/>
          </a:p>
        </p:txBody>
      </p:sp>
    </p:spTree>
    <p:extLst>
      <p:ext uri="{BB962C8B-B14F-4D97-AF65-F5344CB8AC3E}">
        <p14:creationId xmlns:p14="http://schemas.microsoft.com/office/powerpoint/2010/main" val="3274135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5FA66E-4FAF-4B1F-AFEE-8EDC0D81EEFA}" type="datetimeFigureOut">
              <a:rPr lang="en-IN" smtClean="0"/>
              <a:t>23-08-2020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E811D6-75C4-4F58-8DE0-27DB9B864E69}" type="slidenum">
              <a:rPr lang="en-IN" smtClean="0"/>
              <a:t>‹#›</a:t>
            </a:fld>
            <a:endParaRPr lang="en-IN"/>
          </a:p>
        </p:txBody>
      </p:sp>
    </p:spTree>
    <p:extLst>
      <p:ext uri="{BB962C8B-B14F-4D97-AF65-F5344CB8AC3E}">
        <p14:creationId xmlns:p14="http://schemas.microsoft.com/office/powerpoint/2010/main" val="4258485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5FA66E-4FAF-4B1F-AFEE-8EDC0D81EEFA}" type="datetimeFigureOut">
              <a:rPr lang="en-IN" smtClean="0"/>
              <a:t>23-08-2020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E811D6-75C4-4F58-8DE0-27DB9B864E69}" type="slidenum">
              <a:rPr lang="en-IN" smtClean="0"/>
              <a:t>‹#›</a:t>
            </a:fld>
            <a:endParaRPr lang="en-IN"/>
          </a:p>
        </p:txBody>
      </p:sp>
    </p:spTree>
    <p:extLst>
      <p:ext uri="{BB962C8B-B14F-4D97-AF65-F5344CB8AC3E}">
        <p14:creationId xmlns:p14="http://schemas.microsoft.com/office/powerpoint/2010/main" val="420397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85FA66E-4FAF-4B1F-AFEE-8EDC0D81EEFA}" type="datetimeFigureOut">
              <a:rPr lang="en-IN" smtClean="0"/>
              <a:t>23-08-2020</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18E811D6-75C4-4F58-8DE0-27DB9B864E69}" type="slidenum">
              <a:rPr lang="en-IN" smtClean="0"/>
              <a:t>‹#›</a:t>
            </a:fld>
            <a:endParaRPr lang="en-IN"/>
          </a:p>
        </p:txBody>
      </p:sp>
    </p:spTree>
    <p:extLst>
      <p:ext uri="{BB962C8B-B14F-4D97-AF65-F5344CB8AC3E}">
        <p14:creationId xmlns:p14="http://schemas.microsoft.com/office/powerpoint/2010/main" val="318467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85FA66E-4FAF-4B1F-AFEE-8EDC0D81EEFA}" type="datetimeFigureOut">
              <a:rPr lang="en-IN" smtClean="0"/>
              <a:t>23-08-2020</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8E811D6-75C4-4F58-8DE0-27DB9B864E69}" type="slidenum">
              <a:rPr lang="en-IN" smtClean="0"/>
              <a:t>‹#›</a:t>
            </a:fld>
            <a:endParaRPr lang="en-IN"/>
          </a:p>
        </p:txBody>
      </p:sp>
    </p:spTree>
    <p:extLst>
      <p:ext uri="{BB962C8B-B14F-4D97-AF65-F5344CB8AC3E}">
        <p14:creationId xmlns:p14="http://schemas.microsoft.com/office/powerpoint/2010/main" val="3787784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5FA66E-4FAF-4B1F-AFEE-8EDC0D81EEFA}" type="datetimeFigureOut">
              <a:rPr lang="en-IN" smtClean="0"/>
              <a:t>23-08-2020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E811D6-75C4-4F58-8DE0-27DB9B864E69}" type="slidenum">
              <a:rPr lang="en-IN" smtClean="0"/>
              <a:t>‹#›</a:t>
            </a:fld>
            <a:endParaRPr lang="en-IN"/>
          </a:p>
        </p:txBody>
      </p:sp>
    </p:spTree>
    <p:extLst>
      <p:ext uri="{BB962C8B-B14F-4D97-AF65-F5344CB8AC3E}">
        <p14:creationId xmlns:p14="http://schemas.microsoft.com/office/powerpoint/2010/main" val="2024506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85FA66E-4FAF-4B1F-AFEE-8EDC0D81EEFA}" type="datetimeFigureOut">
              <a:rPr lang="en-IN" smtClean="0"/>
              <a:t>23-08-2020</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8E811D6-75C4-4F58-8DE0-27DB9B864E69}"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4346659"/>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DD92FE-D71E-4F02-B235-27FE80011878}"/>
              </a:ext>
            </a:extLst>
          </p:cNvPr>
          <p:cNvSpPr>
            <a:spLocks noGrp="1"/>
          </p:cNvSpPr>
          <p:nvPr>
            <p:ph type="ctrTitle"/>
          </p:nvPr>
        </p:nvSpPr>
        <p:spPr/>
        <p:txBody>
          <a:bodyPr/>
          <a:lstStyle/>
          <a:p>
            <a:r>
              <a:rPr lang="en-IN" dirty="0"/>
              <a:t>Introduction to Philosophy</a:t>
            </a:r>
          </a:p>
        </p:txBody>
      </p:sp>
      <p:sp>
        <p:nvSpPr>
          <p:cNvPr id="5" name="Subtitle 4">
            <a:extLst>
              <a:ext uri="{FF2B5EF4-FFF2-40B4-BE49-F238E27FC236}">
                <a16:creationId xmlns:a16="http://schemas.microsoft.com/office/drawing/2014/main" id="{9942F550-D6AE-4759-B369-83E849FE82DF}"/>
              </a:ext>
            </a:extLst>
          </p:cNvPr>
          <p:cNvSpPr>
            <a:spLocks noGrp="1"/>
          </p:cNvSpPr>
          <p:nvPr>
            <p:ph type="subTitle" idx="1"/>
          </p:nvPr>
        </p:nvSpPr>
        <p:spPr/>
        <p:txBody>
          <a:bodyPr>
            <a:normAutofit/>
          </a:bodyPr>
          <a:lstStyle/>
          <a:p>
            <a:r>
              <a:rPr lang="en-IN" sz="3200" dirty="0"/>
              <a:t>Beginning of Philosophical Thinking </a:t>
            </a:r>
          </a:p>
        </p:txBody>
      </p:sp>
    </p:spTree>
    <p:extLst>
      <p:ext uri="{BB962C8B-B14F-4D97-AF65-F5344CB8AC3E}">
        <p14:creationId xmlns:p14="http://schemas.microsoft.com/office/powerpoint/2010/main" val="156698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07A87-0B3C-41F0-89E4-4EBBC9AA7C25}"/>
              </a:ext>
            </a:extLst>
          </p:cNvPr>
          <p:cNvSpPr>
            <a:spLocks noGrp="1"/>
          </p:cNvSpPr>
          <p:nvPr>
            <p:ph type="title"/>
          </p:nvPr>
        </p:nvSpPr>
        <p:spPr/>
        <p:txBody>
          <a:bodyPr/>
          <a:lstStyle/>
          <a:p>
            <a:r>
              <a:rPr lang="en-IN" dirty="0"/>
              <a:t>Russell continues…</a:t>
            </a:r>
          </a:p>
        </p:txBody>
      </p:sp>
      <p:sp>
        <p:nvSpPr>
          <p:cNvPr id="3" name="Content Placeholder 2">
            <a:extLst>
              <a:ext uri="{FF2B5EF4-FFF2-40B4-BE49-F238E27FC236}">
                <a16:creationId xmlns:a16="http://schemas.microsoft.com/office/drawing/2014/main" id="{1BACCA1A-5E98-4D36-B116-10C9ED569EC5}"/>
              </a:ext>
            </a:extLst>
          </p:cNvPr>
          <p:cNvSpPr>
            <a:spLocks noGrp="1"/>
          </p:cNvSpPr>
          <p:nvPr>
            <p:ph idx="1"/>
          </p:nvPr>
        </p:nvSpPr>
        <p:spPr/>
        <p:txBody>
          <a:bodyPr/>
          <a:lstStyle/>
          <a:p>
            <a:pPr>
              <a:lnSpc>
                <a:spcPct val="150000"/>
              </a:lnSpc>
            </a:pPr>
            <a:r>
              <a:rPr lang="en-IN" dirty="0">
                <a:latin typeface="Verdana" panose="020B0604030504040204" pitchFamily="34" charset="0"/>
                <a:ea typeface="Verdana" panose="020B0604030504040204" pitchFamily="34" charset="0"/>
              </a:rPr>
              <a:t>“There is of course another quality which we wish our knowledge to possess, namely comprehensiveness; we wish the area of our knowledge to be as wide as possible, this is the business of science, rather than philosophy.” (Ibid)</a:t>
            </a:r>
          </a:p>
          <a:p>
            <a:endParaRPr lang="en-IN" dirty="0"/>
          </a:p>
        </p:txBody>
      </p:sp>
    </p:spTree>
    <p:extLst>
      <p:ext uri="{BB962C8B-B14F-4D97-AF65-F5344CB8AC3E}">
        <p14:creationId xmlns:p14="http://schemas.microsoft.com/office/powerpoint/2010/main" val="3121393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08AE0-9F9F-4286-AF0D-D4FA65A840E1}"/>
              </a:ext>
            </a:extLst>
          </p:cNvPr>
          <p:cNvSpPr>
            <a:spLocks noGrp="1"/>
          </p:cNvSpPr>
          <p:nvPr>
            <p:ph type="title"/>
          </p:nvPr>
        </p:nvSpPr>
        <p:spPr/>
        <p:txBody>
          <a:bodyPr/>
          <a:lstStyle/>
          <a:p>
            <a:r>
              <a:rPr lang="en-IN" dirty="0"/>
              <a:t>Philosophical Thinking </a:t>
            </a:r>
          </a:p>
        </p:txBody>
      </p:sp>
      <p:sp>
        <p:nvSpPr>
          <p:cNvPr id="3" name="Content Placeholder 2">
            <a:extLst>
              <a:ext uri="{FF2B5EF4-FFF2-40B4-BE49-F238E27FC236}">
                <a16:creationId xmlns:a16="http://schemas.microsoft.com/office/drawing/2014/main" id="{3A5A667B-6629-4000-9B6D-7CDCE1245251}"/>
              </a:ext>
            </a:extLst>
          </p:cNvPr>
          <p:cNvSpPr>
            <a:spLocks noGrp="1"/>
          </p:cNvSpPr>
          <p:nvPr>
            <p:ph idx="1"/>
          </p:nvPr>
        </p:nvSpPr>
        <p:spPr/>
        <p:txBody>
          <a:bodyPr>
            <a:normAutofit/>
          </a:bodyPr>
          <a:lstStyle/>
          <a:p>
            <a:pPr>
              <a:lnSpc>
                <a:spcPct val="150000"/>
              </a:lnSpc>
            </a:pPr>
            <a:r>
              <a:rPr lang="en-IN" dirty="0">
                <a:latin typeface="Verdana" panose="020B0604030504040204" pitchFamily="34" charset="0"/>
                <a:ea typeface="Verdana" panose="020B0604030504040204" pitchFamily="34" charset="0"/>
              </a:rPr>
              <a:t>Philosophical investigation is conceptual. </a:t>
            </a:r>
          </a:p>
          <a:p>
            <a:pPr>
              <a:lnSpc>
                <a:spcPct val="150000"/>
              </a:lnSpc>
            </a:pPr>
            <a:endParaRPr lang="en-IN" dirty="0">
              <a:latin typeface="Verdana" panose="020B0604030504040204" pitchFamily="34" charset="0"/>
              <a:ea typeface="Verdana" panose="020B0604030504040204" pitchFamily="34" charset="0"/>
            </a:endParaRPr>
          </a:p>
          <a:p>
            <a:pPr>
              <a:lnSpc>
                <a:spcPct val="150000"/>
              </a:lnSpc>
            </a:pPr>
            <a:r>
              <a:rPr lang="en-IN" dirty="0">
                <a:latin typeface="Verdana" panose="020B0604030504040204" pitchFamily="34" charset="0"/>
                <a:ea typeface="Verdana" panose="020B0604030504040204" pitchFamily="34" charset="0"/>
              </a:rPr>
              <a:t>Philosophers think through concepts and their effort is to make sense of experiences, ideas  concerning the subject matter. </a:t>
            </a:r>
          </a:p>
          <a:p>
            <a:pPr lvl="1">
              <a:lnSpc>
                <a:spcPct val="150000"/>
              </a:lnSpc>
            </a:pPr>
            <a:r>
              <a:rPr lang="en-IN" sz="2000" dirty="0">
                <a:latin typeface="Verdana" panose="020B0604030504040204" pitchFamily="34" charset="0"/>
                <a:ea typeface="Verdana" panose="020B0604030504040204" pitchFamily="34" charset="0"/>
              </a:rPr>
              <a:t>What is number? What is justice? What is truth? What is an argument?</a:t>
            </a:r>
          </a:p>
          <a:p>
            <a:pPr marL="457200" lvl="1" indent="0">
              <a:lnSpc>
                <a:spcPct val="150000"/>
              </a:lnSpc>
              <a:buNone/>
            </a:pPr>
            <a:endParaRPr lang="en-IN" sz="2000" dirty="0">
              <a:latin typeface="Verdana" panose="020B0604030504040204" pitchFamily="34" charset="0"/>
              <a:ea typeface="Verdana" panose="020B0604030504040204" pitchFamily="34" charset="0"/>
            </a:endParaRPr>
          </a:p>
          <a:p>
            <a:pPr>
              <a:lnSpc>
                <a:spcPct val="150000"/>
              </a:lnSpc>
            </a:pPr>
            <a:r>
              <a:rPr lang="en-IN" dirty="0">
                <a:latin typeface="Verdana" panose="020B0604030504040204" pitchFamily="34" charset="0"/>
                <a:ea typeface="Verdana" panose="020B0604030504040204" pitchFamily="34" charset="0"/>
              </a:rPr>
              <a:t>Philosophical investigation is carried out with a ‘passionate vision’.</a:t>
            </a:r>
          </a:p>
        </p:txBody>
      </p:sp>
    </p:spTree>
    <p:extLst>
      <p:ext uri="{BB962C8B-B14F-4D97-AF65-F5344CB8AC3E}">
        <p14:creationId xmlns:p14="http://schemas.microsoft.com/office/powerpoint/2010/main" val="130130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36A33-6D91-42D2-A257-82DE839A55D4}"/>
              </a:ext>
            </a:extLst>
          </p:cNvPr>
          <p:cNvSpPr>
            <a:spLocks noGrp="1"/>
          </p:cNvSpPr>
          <p:nvPr>
            <p:ph type="title"/>
          </p:nvPr>
        </p:nvSpPr>
        <p:spPr/>
        <p:txBody>
          <a:bodyPr/>
          <a:lstStyle/>
          <a:p>
            <a:r>
              <a:rPr lang="en-IN" dirty="0"/>
              <a:t>In search of a common ground </a:t>
            </a:r>
          </a:p>
        </p:txBody>
      </p:sp>
      <p:sp>
        <p:nvSpPr>
          <p:cNvPr id="3" name="Content Placeholder 2">
            <a:extLst>
              <a:ext uri="{FF2B5EF4-FFF2-40B4-BE49-F238E27FC236}">
                <a16:creationId xmlns:a16="http://schemas.microsoft.com/office/drawing/2014/main" id="{0747AF89-D090-4111-B859-2A07A271C0BE}"/>
              </a:ext>
            </a:extLst>
          </p:cNvPr>
          <p:cNvSpPr>
            <a:spLocks noGrp="1"/>
          </p:cNvSpPr>
          <p:nvPr>
            <p:ph idx="1"/>
          </p:nvPr>
        </p:nvSpPr>
        <p:spPr/>
        <p:txBody>
          <a:bodyPr/>
          <a:lstStyle/>
          <a:p>
            <a:r>
              <a:rPr lang="en-IN" dirty="0"/>
              <a:t>“…[R]</a:t>
            </a:r>
            <a:r>
              <a:rPr lang="en-IN" dirty="0" err="1"/>
              <a:t>eason</a:t>
            </a:r>
            <a:r>
              <a:rPr lang="en-IN" dirty="0"/>
              <a:t> is a fundamental aspect of human life. It is basic to the way we conceive of ourselves and others.” (Anthony </a:t>
            </a:r>
            <a:r>
              <a:rPr lang="en-IN" dirty="0" err="1"/>
              <a:t>O’Hear</a:t>
            </a:r>
            <a:r>
              <a:rPr lang="en-IN" dirty="0"/>
              <a:t>: 2000:20)  </a:t>
            </a:r>
          </a:p>
          <a:p>
            <a:endParaRPr lang="en-IN" dirty="0"/>
          </a:p>
          <a:p>
            <a:r>
              <a:rPr lang="en-IN" dirty="0"/>
              <a:t>Our assessment of character, .. Agreement/ disagreement – consensus in trying to bring a point is grounded on reason. </a:t>
            </a:r>
          </a:p>
        </p:txBody>
      </p:sp>
    </p:spTree>
    <p:extLst>
      <p:ext uri="{BB962C8B-B14F-4D97-AF65-F5344CB8AC3E}">
        <p14:creationId xmlns:p14="http://schemas.microsoft.com/office/powerpoint/2010/main" val="967714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2A0A1-C628-45A7-9DC8-F46BFB1BF842}"/>
              </a:ext>
            </a:extLst>
          </p:cNvPr>
          <p:cNvSpPr>
            <a:spLocks noGrp="1"/>
          </p:cNvSpPr>
          <p:nvPr>
            <p:ph type="title"/>
          </p:nvPr>
        </p:nvSpPr>
        <p:spPr/>
        <p:txBody>
          <a:bodyPr/>
          <a:lstStyle/>
          <a:p>
            <a:r>
              <a:rPr lang="en-IN" dirty="0"/>
              <a:t>Philosophy is a second order activity</a:t>
            </a:r>
          </a:p>
        </p:txBody>
      </p:sp>
      <p:sp>
        <p:nvSpPr>
          <p:cNvPr id="3" name="Content Placeholder 2">
            <a:extLst>
              <a:ext uri="{FF2B5EF4-FFF2-40B4-BE49-F238E27FC236}">
                <a16:creationId xmlns:a16="http://schemas.microsoft.com/office/drawing/2014/main" id="{9D74C135-B3AA-4B8D-824B-59FFAE80B9B5}"/>
              </a:ext>
            </a:extLst>
          </p:cNvPr>
          <p:cNvSpPr>
            <a:spLocks noGrp="1"/>
          </p:cNvSpPr>
          <p:nvPr>
            <p:ph idx="1"/>
          </p:nvPr>
        </p:nvSpPr>
        <p:spPr/>
        <p:txBody>
          <a:bodyPr/>
          <a:lstStyle/>
          <a:p>
            <a:r>
              <a:rPr lang="en-IN" dirty="0">
                <a:latin typeface="Verdana" panose="020B0604030504040204" pitchFamily="34" charset="0"/>
                <a:ea typeface="Verdana" panose="020B0604030504040204" pitchFamily="34" charset="0"/>
              </a:rPr>
              <a:t>Philosophizing is an activity – is a conceptual activity </a:t>
            </a:r>
          </a:p>
          <a:p>
            <a:endParaRPr lang="en-IN" dirty="0">
              <a:latin typeface="Verdana" panose="020B0604030504040204" pitchFamily="34" charset="0"/>
              <a:ea typeface="Verdana" panose="020B0604030504040204" pitchFamily="34" charset="0"/>
            </a:endParaRPr>
          </a:p>
          <a:p>
            <a:r>
              <a:rPr lang="en-IN" dirty="0">
                <a:latin typeface="Verdana" panose="020B0604030504040204" pitchFamily="34" charset="0"/>
                <a:ea typeface="Verdana" panose="020B0604030504040204" pitchFamily="34" charset="0"/>
              </a:rPr>
              <a:t>Science is a first order activity </a:t>
            </a:r>
          </a:p>
          <a:p>
            <a:r>
              <a:rPr lang="en-IN" dirty="0">
                <a:latin typeface="Verdana" panose="020B0604030504040204" pitchFamily="34" charset="0"/>
                <a:ea typeface="Verdana" panose="020B0604030504040204" pitchFamily="34" charset="0"/>
              </a:rPr>
              <a:t>Religion is a first order activity </a:t>
            </a:r>
          </a:p>
          <a:p>
            <a:endParaRPr lang="en-IN" dirty="0">
              <a:latin typeface="Verdana" panose="020B0604030504040204" pitchFamily="34" charset="0"/>
              <a:ea typeface="Verdana" panose="020B0604030504040204" pitchFamily="34" charset="0"/>
            </a:endParaRPr>
          </a:p>
          <a:p>
            <a:r>
              <a:rPr lang="en-IN" dirty="0">
                <a:latin typeface="Verdana" panose="020B0604030504040204" pitchFamily="34" charset="0"/>
                <a:ea typeface="Verdana" panose="020B0604030504040204" pitchFamily="34" charset="0"/>
              </a:rPr>
              <a:t>Philosophy of Science – Second order activity </a:t>
            </a:r>
          </a:p>
          <a:p>
            <a:r>
              <a:rPr lang="en-IN" dirty="0">
                <a:latin typeface="Verdana" panose="020B0604030504040204" pitchFamily="34" charset="0"/>
                <a:ea typeface="Verdana" panose="020B0604030504040204" pitchFamily="34" charset="0"/>
              </a:rPr>
              <a:t>Philosophy of Religion – Second order activity </a:t>
            </a:r>
          </a:p>
        </p:txBody>
      </p:sp>
    </p:spTree>
    <p:extLst>
      <p:ext uri="{BB962C8B-B14F-4D97-AF65-F5344CB8AC3E}">
        <p14:creationId xmlns:p14="http://schemas.microsoft.com/office/powerpoint/2010/main" val="4242825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92983-BD3F-40B7-94D3-81A5762B55EF}"/>
              </a:ext>
            </a:extLst>
          </p:cNvPr>
          <p:cNvSpPr>
            <a:spLocks noGrp="1"/>
          </p:cNvSpPr>
          <p:nvPr>
            <p:ph type="title"/>
          </p:nvPr>
        </p:nvSpPr>
        <p:spPr/>
        <p:txBody>
          <a:bodyPr/>
          <a:lstStyle/>
          <a:p>
            <a:r>
              <a:rPr lang="en-IN" dirty="0"/>
              <a:t>What is the status of Philosophy? Now…  </a:t>
            </a:r>
          </a:p>
        </p:txBody>
      </p:sp>
      <p:sp>
        <p:nvSpPr>
          <p:cNvPr id="3" name="Content Placeholder 2">
            <a:extLst>
              <a:ext uri="{FF2B5EF4-FFF2-40B4-BE49-F238E27FC236}">
                <a16:creationId xmlns:a16="http://schemas.microsoft.com/office/drawing/2014/main" id="{D7BBB446-0DA8-470B-8FC3-359C6C8BD73B}"/>
              </a:ext>
            </a:extLst>
          </p:cNvPr>
          <p:cNvSpPr>
            <a:spLocks noGrp="1"/>
          </p:cNvSpPr>
          <p:nvPr>
            <p:ph idx="1"/>
          </p:nvPr>
        </p:nvSpPr>
        <p:spPr/>
        <p:txBody>
          <a:bodyPr/>
          <a:lstStyle/>
          <a:p>
            <a:pPr algn="just">
              <a:lnSpc>
                <a:spcPct val="150000"/>
              </a:lnSpc>
            </a:pPr>
            <a:r>
              <a:rPr lang="en-IN" dirty="0">
                <a:latin typeface="Verdana" panose="020B0604030504040204" pitchFamily="34" charset="0"/>
                <a:ea typeface="Verdana" panose="020B0604030504040204" pitchFamily="34" charset="0"/>
              </a:rPr>
              <a:t>“Philosophy has wide range of issues to be concerned with beginning with the most general metaphysical problem of ultimate nature of the universe to the most analytically specific issue of logic of proper names, values and virtues to the nature of matter and consciousness philosophy everywhere faces the same task of understanding the concepts and principles and the reality they are about.” </a:t>
            </a:r>
          </a:p>
          <a:p>
            <a:pPr lvl="2" algn="just">
              <a:lnSpc>
                <a:spcPct val="150000"/>
              </a:lnSpc>
            </a:pPr>
            <a:r>
              <a:rPr lang="en-IN" dirty="0">
                <a:latin typeface="Verdana" panose="020B0604030504040204" pitchFamily="34" charset="0"/>
                <a:ea typeface="Verdana" panose="020B0604030504040204" pitchFamily="34" charset="0"/>
              </a:rPr>
              <a:t>(Pradhan 1992: 165-166) </a:t>
            </a:r>
          </a:p>
        </p:txBody>
      </p:sp>
    </p:spTree>
    <p:extLst>
      <p:ext uri="{BB962C8B-B14F-4D97-AF65-F5344CB8AC3E}">
        <p14:creationId xmlns:p14="http://schemas.microsoft.com/office/powerpoint/2010/main" val="2197653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8E666-DE07-475A-B029-99079653CAD8}"/>
              </a:ext>
            </a:extLst>
          </p:cNvPr>
          <p:cNvSpPr>
            <a:spLocks noGrp="1"/>
          </p:cNvSpPr>
          <p:nvPr>
            <p:ph type="title"/>
          </p:nvPr>
        </p:nvSpPr>
        <p:spPr/>
        <p:txBody>
          <a:bodyPr/>
          <a:lstStyle/>
          <a:p>
            <a:r>
              <a:rPr lang="en-IN" dirty="0"/>
              <a:t>Philosophy …</a:t>
            </a:r>
          </a:p>
        </p:txBody>
      </p:sp>
      <p:sp>
        <p:nvSpPr>
          <p:cNvPr id="3" name="Content Placeholder 2">
            <a:extLst>
              <a:ext uri="{FF2B5EF4-FFF2-40B4-BE49-F238E27FC236}">
                <a16:creationId xmlns:a16="http://schemas.microsoft.com/office/drawing/2014/main" id="{C7478463-B51C-4CB4-A175-66F2B233DBA3}"/>
              </a:ext>
            </a:extLst>
          </p:cNvPr>
          <p:cNvSpPr>
            <a:spLocks noGrp="1"/>
          </p:cNvSpPr>
          <p:nvPr>
            <p:ph idx="1"/>
          </p:nvPr>
        </p:nvSpPr>
        <p:spPr/>
        <p:txBody>
          <a:bodyPr/>
          <a:lstStyle/>
          <a:p>
            <a:r>
              <a:rPr lang="en-IN" dirty="0">
                <a:latin typeface="Verdana" panose="020B0604030504040204" pitchFamily="34" charset="0"/>
                <a:ea typeface="Verdana" panose="020B0604030504040204" pitchFamily="34" charset="0"/>
              </a:rPr>
              <a:t>‘The common experience of mankind is not an outdated myth or prejudice. It is a fertile ground for evolving culture’</a:t>
            </a:r>
          </a:p>
          <a:p>
            <a:endParaRPr lang="en-IN" dirty="0">
              <a:latin typeface="Verdana" panose="020B0604030504040204" pitchFamily="34" charset="0"/>
              <a:ea typeface="Verdana" panose="020B0604030504040204" pitchFamily="34" charset="0"/>
            </a:endParaRPr>
          </a:p>
          <a:p>
            <a:r>
              <a:rPr lang="en-IN" dirty="0">
                <a:latin typeface="Verdana" panose="020B0604030504040204" pitchFamily="34" charset="0"/>
                <a:ea typeface="Verdana" panose="020B0604030504040204" pitchFamily="34" charset="0"/>
              </a:rPr>
              <a:t>Philosophy cannot ignore a cultural practices… rather can engage with them </a:t>
            </a:r>
          </a:p>
          <a:p>
            <a:endParaRPr lang="en-IN" dirty="0">
              <a:latin typeface="Verdana" panose="020B0604030504040204" pitchFamily="34" charset="0"/>
              <a:ea typeface="Verdana" panose="020B0604030504040204" pitchFamily="34" charset="0"/>
            </a:endParaRPr>
          </a:p>
          <a:p>
            <a:r>
              <a:rPr lang="en-IN" dirty="0">
                <a:latin typeface="Verdana" panose="020B0604030504040204" pitchFamily="34" charset="0"/>
                <a:ea typeface="Verdana" panose="020B0604030504040204" pitchFamily="34" charset="0"/>
              </a:rPr>
              <a:t>“Philosophy, then, reflects on the ultimate value and validity of some of our basic practices and beliefs.”  (Anthony O’ Hear 2000: 23)</a:t>
            </a:r>
          </a:p>
          <a:p>
            <a:endParaRPr lang="en-IN" dirty="0">
              <a:latin typeface="Verdana" panose="020B0604030504040204" pitchFamily="34" charset="0"/>
              <a:ea typeface="Verdana" panose="020B0604030504040204" pitchFamily="34" charset="0"/>
            </a:endParaRPr>
          </a:p>
          <a:p>
            <a:r>
              <a:rPr lang="en-IN" dirty="0">
                <a:latin typeface="Verdana" panose="020B0604030504040204" pitchFamily="34" charset="0"/>
                <a:ea typeface="Verdana" panose="020B0604030504040204" pitchFamily="34" charset="0"/>
              </a:rPr>
              <a:t>“Philosophy in 21</a:t>
            </a:r>
            <a:r>
              <a:rPr lang="en-IN" baseline="30000" dirty="0">
                <a:latin typeface="Verdana" panose="020B0604030504040204" pitchFamily="34" charset="0"/>
                <a:ea typeface="Verdana" panose="020B0604030504040204" pitchFamily="34" charset="0"/>
              </a:rPr>
              <a:t>st</a:t>
            </a:r>
            <a:r>
              <a:rPr lang="en-IN" dirty="0">
                <a:latin typeface="Verdana" panose="020B0604030504040204" pitchFamily="34" charset="0"/>
                <a:ea typeface="Verdana" panose="020B0604030504040204" pitchFamily="34" charset="0"/>
              </a:rPr>
              <a:t> century say something about meaning of life.” (Ibid, p.24) </a:t>
            </a:r>
          </a:p>
        </p:txBody>
      </p:sp>
    </p:spTree>
    <p:extLst>
      <p:ext uri="{BB962C8B-B14F-4D97-AF65-F5344CB8AC3E}">
        <p14:creationId xmlns:p14="http://schemas.microsoft.com/office/powerpoint/2010/main" val="2767900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C0E5A-7B1A-4C4B-B21C-19E85B57E032}"/>
              </a:ext>
            </a:extLst>
          </p:cNvPr>
          <p:cNvSpPr>
            <a:spLocks noGrp="1"/>
          </p:cNvSpPr>
          <p:nvPr>
            <p:ph type="title"/>
          </p:nvPr>
        </p:nvSpPr>
        <p:spPr/>
        <p:txBody>
          <a:bodyPr/>
          <a:lstStyle/>
          <a:p>
            <a:r>
              <a:rPr lang="en-IN" dirty="0"/>
              <a:t>What is Philosophy? </a:t>
            </a:r>
          </a:p>
        </p:txBody>
      </p:sp>
      <p:sp>
        <p:nvSpPr>
          <p:cNvPr id="3" name="Content Placeholder 2">
            <a:extLst>
              <a:ext uri="{FF2B5EF4-FFF2-40B4-BE49-F238E27FC236}">
                <a16:creationId xmlns:a16="http://schemas.microsoft.com/office/drawing/2014/main" id="{DD4C2812-BE2D-4494-9F51-B001C5ED2994}"/>
              </a:ext>
            </a:extLst>
          </p:cNvPr>
          <p:cNvSpPr>
            <a:spLocks noGrp="1"/>
          </p:cNvSpPr>
          <p:nvPr>
            <p:ph idx="1"/>
          </p:nvPr>
        </p:nvSpPr>
        <p:spPr/>
        <p:txBody>
          <a:bodyPr vert="horz" lIns="0" tIns="45720" rIns="0" bIns="45720" rtlCol="0" anchor="t">
            <a:normAutofit/>
          </a:bodyPr>
          <a:lstStyle/>
          <a:p>
            <a:pPr marL="0" indent="0">
              <a:lnSpc>
                <a:spcPct val="150000"/>
              </a:lnSpc>
              <a:buNone/>
            </a:pPr>
            <a:endParaRPr lang="en-IN" sz="2800" dirty="0">
              <a:latin typeface="Verdana" panose="020B0604030504040204" pitchFamily="34" charset="0"/>
              <a:ea typeface="Verdana" panose="020B0604030504040204" pitchFamily="34" charset="0"/>
              <a:cs typeface="Verdana"/>
            </a:endParaRPr>
          </a:p>
          <a:p>
            <a:pPr>
              <a:lnSpc>
                <a:spcPct val="150000"/>
              </a:lnSpc>
            </a:pPr>
            <a:r>
              <a:rPr lang="en-IN" sz="2800" dirty="0">
                <a:latin typeface="Verdana" panose="020B0604030504040204" pitchFamily="34" charset="0"/>
                <a:ea typeface="Verdana" panose="020B0604030504040204" pitchFamily="34" charset="0"/>
              </a:rPr>
              <a:t>Philosophy is a humanistic discipline investigates into the nature of values and relationship that integrates humanity with the world or Reality as whole. </a:t>
            </a:r>
          </a:p>
        </p:txBody>
      </p:sp>
    </p:spTree>
    <p:extLst>
      <p:ext uri="{BB962C8B-B14F-4D97-AF65-F5344CB8AC3E}">
        <p14:creationId xmlns:p14="http://schemas.microsoft.com/office/powerpoint/2010/main" val="286796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166B2-3C33-4F2C-9C35-FCE5CC5B5ABC}"/>
              </a:ext>
            </a:extLst>
          </p:cNvPr>
          <p:cNvSpPr>
            <a:spLocks noGrp="1"/>
          </p:cNvSpPr>
          <p:nvPr>
            <p:ph type="title"/>
          </p:nvPr>
        </p:nvSpPr>
        <p:spPr/>
        <p:txBody>
          <a:bodyPr/>
          <a:lstStyle/>
          <a:p>
            <a:r>
              <a:rPr lang="en-IN" dirty="0"/>
              <a:t>Philosophy as foundational discipline </a:t>
            </a:r>
          </a:p>
        </p:txBody>
      </p:sp>
      <p:sp>
        <p:nvSpPr>
          <p:cNvPr id="3" name="Content Placeholder 2">
            <a:extLst>
              <a:ext uri="{FF2B5EF4-FFF2-40B4-BE49-F238E27FC236}">
                <a16:creationId xmlns:a16="http://schemas.microsoft.com/office/drawing/2014/main" id="{69002BE7-57BC-4577-AD97-F8D7184E0104}"/>
              </a:ext>
            </a:extLst>
          </p:cNvPr>
          <p:cNvSpPr>
            <a:spLocks noGrp="1"/>
          </p:cNvSpPr>
          <p:nvPr>
            <p:ph idx="1"/>
          </p:nvPr>
        </p:nvSpPr>
        <p:spPr/>
        <p:txBody>
          <a:bodyPr/>
          <a:lstStyle/>
          <a:p>
            <a:pPr algn="just"/>
            <a:endParaRPr lang="en-IN" sz="2800" dirty="0">
              <a:latin typeface="Verdana" panose="020B0604030504040204" pitchFamily="34" charset="0"/>
              <a:ea typeface="Verdana" panose="020B0604030504040204" pitchFamily="34" charset="0"/>
            </a:endParaRPr>
          </a:p>
          <a:p>
            <a:pPr algn="just"/>
            <a:r>
              <a:rPr lang="en-IN" sz="2800" dirty="0">
                <a:latin typeface="Verdana" panose="020B0604030504040204" pitchFamily="34" charset="0"/>
                <a:ea typeface="Verdana" panose="020B0604030504040204" pitchFamily="34" charset="0"/>
              </a:rPr>
              <a:t>Philosophy as a knowledge system investigates into the nature of reality, knowledge, mind, values, etc. </a:t>
            </a:r>
          </a:p>
          <a:p>
            <a:pPr marL="0" indent="0">
              <a:buNone/>
            </a:pPr>
            <a:endParaRPr lang="en-IN" sz="2800" dirty="0">
              <a:latin typeface="Verdana" panose="020B0604030504040204" pitchFamily="34" charset="0"/>
              <a:ea typeface="Verdana" panose="020B0604030504040204" pitchFamily="34" charset="0"/>
            </a:endParaRPr>
          </a:p>
          <a:p>
            <a:pPr algn="just"/>
            <a:endParaRPr lang="en-IN" sz="2800" dirty="0">
              <a:latin typeface="Verdana" panose="020B0604030504040204" pitchFamily="34" charset="0"/>
              <a:ea typeface="Verdana" panose="020B0604030504040204" pitchFamily="34" charset="0"/>
            </a:endParaRPr>
          </a:p>
          <a:p>
            <a:pPr algn="just"/>
            <a:r>
              <a:rPr lang="en-IN" sz="2800" dirty="0">
                <a:latin typeface="Verdana" panose="020B0604030504040204" pitchFamily="34" charset="0"/>
                <a:ea typeface="Verdana" panose="020B0604030504040204" pitchFamily="34" charset="0"/>
              </a:rPr>
              <a:t>Need to understand the very development of such a knowledge system. </a:t>
            </a:r>
          </a:p>
          <a:p>
            <a:endParaRPr lang="en-IN" dirty="0"/>
          </a:p>
        </p:txBody>
      </p:sp>
    </p:spTree>
    <p:extLst>
      <p:ext uri="{BB962C8B-B14F-4D97-AF65-F5344CB8AC3E}">
        <p14:creationId xmlns:p14="http://schemas.microsoft.com/office/powerpoint/2010/main" val="452036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6477A-81E9-4E57-9942-58F74BA59D47}"/>
              </a:ext>
            </a:extLst>
          </p:cNvPr>
          <p:cNvSpPr>
            <a:spLocks noGrp="1"/>
          </p:cNvSpPr>
          <p:nvPr>
            <p:ph type="title"/>
          </p:nvPr>
        </p:nvSpPr>
        <p:spPr/>
        <p:txBody>
          <a:bodyPr/>
          <a:lstStyle/>
          <a:p>
            <a:r>
              <a:rPr lang="en-IN" dirty="0"/>
              <a:t>Philosophy as Love of Wisdom</a:t>
            </a:r>
          </a:p>
        </p:txBody>
      </p:sp>
      <p:sp>
        <p:nvSpPr>
          <p:cNvPr id="3" name="Content Placeholder 2">
            <a:extLst>
              <a:ext uri="{FF2B5EF4-FFF2-40B4-BE49-F238E27FC236}">
                <a16:creationId xmlns:a16="http://schemas.microsoft.com/office/drawing/2014/main" id="{87E761E6-3066-491F-96C6-1D77A7C88AFB}"/>
              </a:ext>
            </a:extLst>
          </p:cNvPr>
          <p:cNvSpPr>
            <a:spLocks noGrp="1"/>
          </p:cNvSpPr>
          <p:nvPr>
            <p:ph idx="1"/>
          </p:nvPr>
        </p:nvSpPr>
        <p:spPr/>
        <p:txBody>
          <a:bodyPr>
            <a:normAutofit fontScale="92500"/>
          </a:bodyPr>
          <a:lstStyle/>
          <a:p>
            <a:r>
              <a:rPr lang="en-IN" sz="2400" dirty="0">
                <a:latin typeface="Verdana" panose="020B0604030504040204" pitchFamily="34" charset="0"/>
                <a:ea typeface="Verdana" panose="020B0604030504040204" pitchFamily="34" charset="0"/>
              </a:rPr>
              <a:t>The classical philosophers were in search of </a:t>
            </a:r>
            <a:r>
              <a:rPr lang="en-IN" sz="2400" dirty="0">
                <a:solidFill>
                  <a:schemeClr val="accent1"/>
                </a:solidFill>
                <a:latin typeface="Verdana" panose="020B0604030504040204" pitchFamily="34" charset="0"/>
                <a:ea typeface="Verdana" panose="020B0604030504040204" pitchFamily="34" charset="0"/>
              </a:rPr>
              <a:t>wisdom</a:t>
            </a:r>
            <a:r>
              <a:rPr lang="en-IN" sz="2400" dirty="0">
                <a:latin typeface="Verdana" panose="020B0604030504040204" pitchFamily="34" charset="0"/>
                <a:ea typeface="Verdana" panose="020B0604030504040204" pitchFamily="34" charset="0"/>
              </a:rPr>
              <a:t> </a:t>
            </a:r>
          </a:p>
          <a:p>
            <a:endParaRPr lang="en-IN" sz="2400" dirty="0">
              <a:latin typeface="Verdana" panose="020B0604030504040204" pitchFamily="34" charset="0"/>
              <a:ea typeface="Verdana" panose="020B0604030504040204" pitchFamily="34" charset="0"/>
            </a:endParaRPr>
          </a:p>
          <a:p>
            <a:pPr lvl="1" algn="just">
              <a:lnSpc>
                <a:spcPct val="150000"/>
              </a:lnSpc>
            </a:pPr>
            <a:r>
              <a:rPr lang="en-IN" sz="2200" dirty="0">
                <a:latin typeface="Verdana" panose="020B0604030504040204" pitchFamily="34" charset="0"/>
                <a:ea typeface="Verdana" panose="020B0604030504040204" pitchFamily="34" charset="0"/>
              </a:rPr>
              <a:t>The notion of </a:t>
            </a:r>
            <a:r>
              <a:rPr lang="en-IN" sz="2200" dirty="0">
                <a:solidFill>
                  <a:schemeClr val="accent1"/>
                </a:solidFill>
                <a:latin typeface="Verdana" panose="020B0604030504040204" pitchFamily="34" charset="0"/>
                <a:ea typeface="Verdana" panose="020B0604030504040204" pitchFamily="34" charset="0"/>
              </a:rPr>
              <a:t>wisdom</a:t>
            </a:r>
            <a:r>
              <a:rPr lang="en-IN" sz="2200" dirty="0">
                <a:latin typeface="Verdana" panose="020B0604030504040204" pitchFamily="34" charset="0"/>
                <a:ea typeface="Verdana" panose="020B0604030504040204" pitchFamily="34" charset="0"/>
              </a:rPr>
              <a:t> and </a:t>
            </a:r>
            <a:r>
              <a:rPr lang="en-IN" sz="2200" dirty="0">
                <a:solidFill>
                  <a:schemeClr val="accent1"/>
                </a:solidFill>
                <a:latin typeface="Verdana" panose="020B0604030504040204" pitchFamily="34" charset="0"/>
                <a:ea typeface="Verdana" panose="020B0604030504040204" pitchFamily="34" charset="0"/>
              </a:rPr>
              <a:t>revelation</a:t>
            </a:r>
            <a:r>
              <a:rPr lang="en-IN" sz="2200" dirty="0">
                <a:latin typeface="Verdana" panose="020B0604030504040204" pitchFamily="34" charset="0"/>
                <a:ea typeface="Verdana" panose="020B0604030504040204" pitchFamily="34" charset="0"/>
              </a:rPr>
              <a:t> has </a:t>
            </a:r>
            <a:r>
              <a:rPr lang="en-IN" sz="2200" b="1" dirty="0">
                <a:latin typeface="Verdana" panose="020B0604030504040204" pitchFamily="34" charset="0"/>
                <a:ea typeface="Verdana" panose="020B0604030504040204" pitchFamily="34" charset="0"/>
              </a:rPr>
              <a:t>religious</a:t>
            </a:r>
            <a:r>
              <a:rPr lang="en-IN" sz="2200" dirty="0">
                <a:latin typeface="Verdana" panose="020B0604030504040204" pitchFamily="34" charset="0"/>
                <a:ea typeface="Verdana" panose="020B0604030504040204" pitchFamily="34" charset="0"/>
              </a:rPr>
              <a:t> connotation. </a:t>
            </a:r>
          </a:p>
          <a:p>
            <a:pPr algn="just">
              <a:lnSpc>
                <a:spcPct val="150000"/>
              </a:lnSpc>
            </a:pPr>
            <a:endParaRPr lang="en-IN" sz="2400" dirty="0">
              <a:latin typeface="Verdana" panose="020B0604030504040204" pitchFamily="34" charset="0"/>
              <a:ea typeface="Verdana" panose="020B0604030504040204" pitchFamily="34" charset="0"/>
            </a:endParaRPr>
          </a:p>
          <a:p>
            <a:pPr algn="just">
              <a:lnSpc>
                <a:spcPct val="150000"/>
              </a:lnSpc>
            </a:pPr>
            <a:r>
              <a:rPr lang="en-IN" sz="2400" dirty="0">
                <a:latin typeface="Verdana" panose="020B0604030504040204" pitchFamily="34" charset="0"/>
                <a:ea typeface="Verdana" panose="020B0604030504040204" pitchFamily="34" charset="0"/>
              </a:rPr>
              <a:t>“Philosophy does not pretend to bring revelations about the ultimate purpose of the universe or the intention of the creator, if there is one.” </a:t>
            </a:r>
          </a:p>
          <a:p>
            <a:pPr lvl="3" algn="just">
              <a:lnSpc>
                <a:spcPct val="150000"/>
              </a:lnSpc>
            </a:pPr>
            <a:r>
              <a:rPr lang="en-IN" sz="1800" dirty="0">
                <a:latin typeface="Verdana" panose="020B0604030504040204" pitchFamily="34" charset="0"/>
                <a:ea typeface="Verdana" panose="020B0604030504040204" pitchFamily="34" charset="0"/>
              </a:rPr>
              <a:t>(Anthony </a:t>
            </a:r>
            <a:r>
              <a:rPr lang="en-IN" sz="1800" dirty="0" err="1">
                <a:latin typeface="Verdana" panose="020B0604030504040204" pitchFamily="34" charset="0"/>
                <a:ea typeface="Verdana" panose="020B0604030504040204" pitchFamily="34" charset="0"/>
              </a:rPr>
              <a:t>O’Hear</a:t>
            </a:r>
            <a:r>
              <a:rPr lang="en-IN" sz="1800" dirty="0">
                <a:latin typeface="Verdana" panose="020B0604030504040204" pitchFamily="34" charset="0"/>
                <a:ea typeface="Verdana" panose="020B0604030504040204" pitchFamily="34" charset="0"/>
              </a:rPr>
              <a:t> 2001: 1)</a:t>
            </a:r>
          </a:p>
          <a:p>
            <a:endParaRPr lang="en-IN" sz="2400" dirty="0">
              <a:latin typeface="Verdana" panose="020B0604030504040204" pitchFamily="34" charset="0"/>
              <a:ea typeface="Verdana" panose="020B0604030504040204" pitchFamily="34" charset="0"/>
            </a:endParaRPr>
          </a:p>
          <a:p>
            <a:endParaRPr lang="en-IN" sz="24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029210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22FBF-81B9-4139-ADC1-16D7607F4165}"/>
              </a:ext>
            </a:extLst>
          </p:cNvPr>
          <p:cNvSpPr>
            <a:spLocks noGrp="1"/>
          </p:cNvSpPr>
          <p:nvPr>
            <p:ph type="title"/>
          </p:nvPr>
        </p:nvSpPr>
        <p:spPr>
          <a:xfrm>
            <a:off x="1097280" y="277272"/>
            <a:ext cx="10058400" cy="1450757"/>
          </a:xfrm>
        </p:spPr>
        <p:txBody>
          <a:bodyPr/>
          <a:lstStyle/>
          <a:p>
            <a:r>
              <a:rPr lang="en-IN" dirty="0"/>
              <a:t>Philosophy as love of knowledge</a:t>
            </a:r>
          </a:p>
        </p:txBody>
      </p:sp>
      <p:sp>
        <p:nvSpPr>
          <p:cNvPr id="3" name="Content Placeholder 2">
            <a:extLst>
              <a:ext uri="{FF2B5EF4-FFF2-40B4-BE49-F238E27FC236}">
                <a16:creationId xmlns:a16="http://schemas.microsoft.com/office/drawing/2014/main" id="{3166F2F6-6A75-4D6D-8B56-CA3980FDF992}"/>
              </a:ext>
            </a:extLst>
          </p:cNvPr>
          <p:cNvSpPr>
            <a:spLocks noGrp="1"/>
          </p:cNvSpPr>
          <p:nvPr>
            <p:ph idx="1"/>
          </p:nvPr>
        </p:nvSpPr>
        <p:spPr/>
        <p:txBody>
          <a:bodyPr>
            <a:noAutofit/>
          </a:bodyPr>
          <a:lstStyle/>
          <a:p>
            <a:r>
              <a:rPr lang="en-IN" sz="2400" dirty="0">
                <a:latin typeface="Verdana" panose="020B0604030504040204" pitchFamily="34" charset="0"/>
                <a:ea typeface="Verdana" panose="020B0604030504040204" pitchFamily="34" charset="0"/>
              </a:rPr>
              <a:t>Philosophy is a self-reflective, critical and rational inquiry which investigates the nature of the existence of reality. </a:t>
            </a:r>
          </a:p>
          <a:p>
            <a:endParaRPr lang="en-IN" sz="2400" dirty="0">
              <a:latin typeface="Verdana" panose="020B0604030504040204" pitchFamily="34" charset="0"/>
              <a:ea typeface="Verdana" panose="020B0604030504040204" pitchFamily="34" charset="0"/>
            </a:endParaRPr>
          </a:p>
          <a:p>
            <a:r>
              <a:rPr lang="en-IN" sz="2400" dirty="0">
                <a:latin typeface="Verdana" panose="020B0604030504040204" pitchFamily="34" charset="0"/>
                <a:ea typeface="Verdana" panose="020B0604030504040204" pitchFamily="34" charset="0"/>
              </a:rPr>
              <a:t>In its theoretical framework of knowledge seeking it questions everything including the existence of God. </a:t>
            </a:r>
          </a:p>
          <a:p>
            <a:endParaRPr lang="en-IN" sz="2400" dirty="0">
              <a:latin typeface="Verdana" panose="020B0604030504040204" pitchFamily="34" charset="0"/>
              <a:ea typeface="Verdana" panose="020B0604030504040204" pitchFamily="34" charset="0"/>
            </a:endParaRPr>
          </a:p>
          <a:p>
            <a:endParaRPr lang="en-IN" sz="2400" dirty="0">
              <a:latin typeface="Verdana" panose="020B0604030504040204" pitchFamily="34" charset="0"/>
              <a:ea typeface="Verdana" panose="020B0604030504040204" pitchFamily="34" charset="0"/>
            </a:endParaRPr>
          </a:p>
          <a:p>
            <a:r>
              <a:rPr lang="en-IN" sz="2400" dirty="0">
                <a:latin typeface="Verdana" panose="020B0604030504040204" pitchFamily="34" charset="0"/>
                <a:ea typeface="Verdana" panose="020B0604030504040204" pitchFamily="34" charset="0"/>
              </a:rPr>
              <a:t>Philosophizing in that sense a critical activity. </a:t>
            </a:r>
          </a:p>
          <a:p>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613840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87F3-1A8A-40D1-A128-CAE662DE43E8}"/>
              </a:ext>
            </a:extLst>
          </p:cNvPr>
          <p:cNvSpPr>
            <a:spLocks noGrp="1"/>
          </p:cNvSpPr>
          <p:nvPr>
            <p:ph type="title"/>
          </p:nvPr>
        </p:nvSpPr>
        <p:spPr/>
        <p:txBody>
          <a:bodyPr/>
          <a:lstStyle/>
          <a:p>
            <a:r>
              <a:rPr lang="en-IN" dirty="0"/>
              <a:t>Is philosophy merely speculative?</a:t>
            </a:r>
          </a:p>
        </p:txBody>
      </p:sp>
      <p:sp>
        <p:nvSpPr>
          <p:cNvPr id="3" name="Content Placeholder 2">
            <a:extLst>
              <a:ext uri="{FF2B5EF4-FFF2-40B4-BE49-F238E27FC236}">
                <a16:creationId xmlns:a16="http://schemas.microsoft.com/office/drawing/2014/main" id="{42F94B46-C367-4575-96F0-AE0D6DB1CBC5}"/>
              </a:ext>
            </a:extLst>
          </p:cNvPr>
          <p:cNvSpPr>
            <a:spLocks noGrp="1"/>
          </p:cNvSpPr>
          <p:nvPr>
            <p:ph idx="1"/>
          </p:nvPr>
        </p:nvSpPr>
        <p:spPr/>
        <p:txBody>
          <a:bodyPr>
            <a:normAutofit lnSpcReduction="10000"/>
          </a:bodyPr>
          <a:lstStyle/>
          <a:p>
            <a:r>
              <a:rPr lang="en-IN" dirty="0">
                <a:latin typeface="Verdana" panose="020B0604030504040204" pitchFamily="34" charset="0"/>
                <a:ea typeface="Verdana" panose="020B0604030504040204" pitchFamily="34" charset="0"/>
              </a:rPr>
              <a:t>Philosophers are gleaners who intend to pursue their interest in knowing the reality/ truth consciously by reflecting on experience. </a:t>
            </a:r>
          </a:p>
          <a:p>
            <a:endParaRPr lang="en-IN" dirty="0">
              <a:latin typeface="Verdana" panose="020B0604030504040204" pitchFamily="34" charset="0"/>
              <a:ea typeface="Verdana" panose="020B0604030504040204" pitchFamily="34" charset="0"/>
            </a:endParaRPr>
          </a:p>
          <a:p>
            <a:pPr lvl="1"/>
            <a:r>
              <a:rPr lang="en-IN" dirty="0"/>
              <a:t>The classical philosophy of India and Greece ( the Western philosophy), therefore, is meditative/ contemplative</a:t>
            </a:r>
          </a:p>
          <a:p>
            <a:pPr marL="201168" lvl="1" indent="0">
              <a:buNone/>
            </a:pPr>
            <a:r>
              <a:rPr lang="en-IN" dirty="0"/>
              <a:t> </a:t>
            </a:r>
          </a:p>
          <a:p>
            <a:pPr lvl="1"/>
            <a:r>
              <a:rPr lang="en-IN" dirty="0"/>
              <a:t>Some philosophical systems find the limitation of human rationality, but there are systems which  emphasize that rational is real. </a:t>
            </a:r>
          </a:p>
          <a:p>
            <a:endParaRPr lang="en-IN" dirty="0">
              <a:latin typeface="Verdana" panose="020B0604030504040204" pitchFamily="34" charset="0"/>
              <a:ea typeface="Verdana" panose="020B0604030504040204" pitchFamily="34" charset="0"/>
            </a:endParaRPr>
          </a:p>
          <a:p>
            <a:r>
              <a:rPr lang="en-IN" dirty="0">
                <a:latin typeface="Verdana" panose="020B0604030504040204" pitchFamily="34" charset="0"/>
                <a:ea typeface="Verdana" panose="020B0604030504040204" pitchFamily="34" charset="0"/>
              </a:rPr>
              <a:t>Philosophical thinking is carried out by relating to reality as whole and probing into one’s experience of understanding the knowledge claims about the reality.  </a:t>
            </a:r>
          </a:p>
          <a:p>
            <a:endParaRPr lang="en-IN" dirty="0"/>
          </a:p>
        </p:txBody>
      </p:sp>
    </p:spTree>
    <p:extLst>
      <p:ext uri="{BB962C8B-B14F-4D97-AF65-F5344CB8AC3E}">
        <p14:creationId xmlns:p14="http://schemas.microsoft.com/office/powerpoint/2010/main" val="589177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7EB1F-1332-4697-B4F1-43710A263E3E}"/>
              </a:ext>
            </a:extLst>
          </p:cNvPr>
          <p:cNvSpPr>
            <a:spLocks noGrp="1"/>
          </p:cNvSpPr>
          <p:nvPr>
            <p:ph type="title"/>
          </p:nvPr>
        </p:nvSpPr>
        <p:spPr/>
        <p:txBody>
          <a:bodyPr/>
          <a:lstStyle/>
          <a:p>
            <a:r>
              <a:rPr lang="en-IN" dirty="0"/>
              <a:t>Speculation and going beyond experience </a:t>
            </a:r>
          </a:p>
        </p:txBody>
      </p:sp>
      <p:sp>
        <p:nvSpPr>
          <p:cNvPr id="3" name="Content Placeholder 2">
            <a:extLst>
              <a:ext uri="{FF2B5EF4-FFF2-40B4-BE49-F238E27FC236}">
                <a16:creationId xmlns:a16="http://schemas.microsoft.com/office/drawing/2014/main" id="{EE394EFC-69C5-43B2-A054-67974CCE0BAB}"/>
              </a:ext>
            </a:extLst>
          </p:cNvPr>
          <p:cNvSpPr>
            <a:spLocks noGrp="1"/>
          </p:cNvSpPr>
          <p:nvPr>
            <p:ph idx="1"/>
          </p:nvPr>
        </p:nvSpPr>
        <p:spPr/>
        <p:txBody>
          <a:bodyPr/>
          <a:lstStyle/>
          <a:p>
            <a:r>
              <a:rPr lang="en-IN" dirty="0"/>
              <a:t>Philosophy began with speculative thinking to have the knowledge of  ultimate principle that constitutes the reality as whole. </a:t>
            </a:r>
          </a:p>
          <a:p>
            <a:r>
              <a:rPr lang="en-IN" dirty="0"/>
              <a:t>Knowledge here is not just merely based on experience, but </a:t>
            </a:r>
            <a:r>
              <a:rPr lang="en-IN" b="1" dirty="0"/>
              <a:t>intuitive insights </a:t>
            </a:r>
            <a:r>
              <a:rPr lang="en-IN" dirty="0"/>
              <a:t>which goes </a:t>
            </a:r>
            <a:r>
              <a:rPr lang="en-IN" b="1" dirty="0"/>
              <a:t>beyond</a:t>
            </a:r>
            <a:r>
              <a:rPr lang="en-IN" dirty="0"/>
              <a:t> the experience of observable facts. </a:t>
            </a:r>
          </a:p>
          <a:p>
            <a:endParaRPr lang="en-IN" dirty="0"/>
          </a:p>
          <a:p>
            <a:r>
              <a:rPr lang="en-IN" dirty="0"/>
              <a:t>It highlights the power of imagination in forming or visualizing something  - the existence of the underlying principle – substance </a:t>
            </a:r>
          </a:p>
          <a:p>
            <a:endParaRPr lang="en-IN" dirty="0"/>
          </a:p>
        </p:txBody>
      </p:sp>
    </p:spTree>
    <p:extLst>
      <p:ext uri="{BB962C8B-B14F-4D97-AF65-F5344CB8AC3E}">
        <p14:creationId xmlns:p14="http://schemas.microsoft.com/office/powerpoint/2010/main" val="2469052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3405B-D4D6-442D-902C-7CB92E2013AB}"/>
              </a:ext>
            </a:extLst>
          </p:cNvPr>
          <p:cNvSpPr>
            <a:spLocks noGrp="1"/>
          </p:cNvSpPr>
          <p:nvPr>
            <p:ph type="title"/>
          </p:nvPr>
        </p:nvSpPr>
        <p:spPr/>
        <p:txBody>
          <a:bodyPr/>
          <a:lstStyle/>
          <a:p>
            <a:r>
              <a:rPr lang="en-IN" dirty="0"/>
              <a:t>What is Philosophy?</a:t>
            </a:r>
          </a:p>
        </p:txBody>
      </p:sp>
      <p:sp>
        <p:nvSpPr>
          <p:cNvPr id="3" name="Content Placeholder 2">
            <a:extLst>
              <a:ext uri="{FF2B5EF4-FFF2-40B4-BE49-F238E27FC236}">
                <a16:creationId xmlns:a16="http://schemas.microsoft.com/office/drawing/2014/main" id="{C94FD08B-56BA-4864-A2FC-A876053EBBFE}"/>
              </a:ext>
            </a:extLst>
          </p:cNvPr>
          <p:cNvSpPr>
            <a:spLocks noGrp="1"/>
          </p:cNvSpPr>
          <p:nvPr>
            <p:ph idx="1"/>
          </p:nvPr>
        </p:nvSpPr>
        <p:spPr/>
        <p:txBody>
          <a:bodyPr/>
          <a:lstStyle/>
          <a:p>
            <a:pPr algn="just">
              <a:lnSpc>
                <a:spcPct val="150000"/>
              </a:lnSpc>
            </a:pPr>
            <a:r>
              <a:rPr lang="en-IN" sz="2400" dirty="0"/>
              <a:t>“Philosophers have always found his subject matter, more or less consciously in the ways of thought have evolved in other disciplines – mathematics and astronomy for the Greeks. Physical science for most philosophers from Descartes to the present.” </a:t>
            </a:r>
          </a:p>
          <a:p>
            <a:pPr lvl="8"/>
            <a:r>
              <a:rPr lang="en-IN" dirty="0"/>
              <a:t>(Simon Blackburn, (1989) “Why Philosophy”, The Iowa Review, 19(2): 91-94</a:t>
            </a:r>
          </a:p>
          <a:p>
            <a:endParaRPr lang="en-IN" dirty="0"/>
          </a:p>
        </p:txBody>
      </p:sp>
    </p:spTree>
    <p:extLst>
      <p:ext uri="{BB962C8B-B14F-4D97-AF65-F5344CB8AC3E}">
        <p14:creationId xmlns:p14="http://schemas.microsoft.com/office/powerpoint/2010/main" val="2589723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49176-5C31-43D0-877C-9165893CDB29}"/>
              </a:ext>
            </a:extLst>
          </p:cNvPr>
          <p:cNvSpPr>
            <a:spLocks noGrp="1"/>
          </p:cNvSpPr>
          <p:nvPr>
            <p:ph type="title"/>
          </p:nvPr>
        </p:nvSpPr>
        <p:spPr/>
        <p:txBody>
          <a:bodyPr/>
          <a:lstStyle/>
          <a:p>
            <a:r>
              <a:rPr lang="en-IN" dirty="0"/>
              <a:t>Russell’s “Philosophic Doubt”</a:t>
            </a:r>
          </a:p>
        </p:txBody>
      </p:sp>
      <p:sp>
        <p:nvSpPr>
          <p:cNvPr id="3" name="Content Placeholder 2">
            <a:extLst>
              <a:ext uri="{FF2B5EF4-FFF2-40B4-BE49-F238E27FC236}">
                <a16:creationId xmlns:a16="http://schemas.microsoft.com/office/drawing/2014/main" id="{15C23012-2069-4304-811E-F0FE9E9199A7}"/>
              </a:ext>
            </a:extLst>
          </p:cNvPr>
          <p:cNvSpPr>
            <a:spLocks noGrp="1"/>
          </p:cNvSpPr>
          <p:nvPr>
            <p:ph idx="1"/>
          </p:nvPr>
        </p:nvSpPr>
        <p:spPr/>
        <p:txBody>
          <a:bodyPr>
            <a:normAutofit/>
          </a:bodyPr>
          <a:lstStyle/>
          <a:p>
            <a:pPr algn="just">
              <a:lnSpc>
                <a:spcPct val="160000"/>
              </a:lnSpc>
            </a:pPr>
            <a:r>
              <a:rPr lang="en-IN" dirty="0">
                <a:latin typeface="Verdana" panose="020B0604030504040204" pitchFamily="34" charset="0"/>
                <a:ea typeface="Verdana" panose="020B0604030504040204" pitchFamily="34" charset="0"/>
              </a:rPr>
              <a:t>“Philosophy arises from an unusually obstinate attempts to arrive at real knowledge. What passes for knowledge in ordinary life suffers from three defects; it is </a:t>
            </a:r>
            <a:r>
              <a:rPr lang="en-IN" b="1" dirty="0">
                <a:solidFill>
                  <a:schemeClr val="accent1"/>
                </a:solidFill>
                <a:latin typeface="Verdana" panose="020B0604030504040204" pitchFamily="34" charset="0"/>
                <a:ea typeface="Verdana" panose="020B0604030504040204" pitchFamily="34" charset="0"/>
              </a:rPr>
              <a:t>cocksure, vague, and self-contradictory</a:t>
            </a:r>
            <a:r>
              <a:rPr lang="en-IN" dirty="0">
                <a:latin typeface="Verdana" panose="020B0604030504040204" pitchFamily="34" charset="0"/>
                <a:ea typeface="Verdana" panose="020B0604030504040204" pitchFamily="34" charset="0"/>
              </a:rPr>
              <a:t>. The first step towards philosophy consists in becoming aware of three defects, not in order to rest content with a lazy scepticism, but in order to substitute an amended kind of knowledge which shall be </a:t>
            </a:r>
            <a:r>
              <a:rPr lang="en-IN" b="1" dirty="0">
                <a:latin typeface="Verdana" panose="020B0604030504040204" pitchFamily="34" charset="0"/>
                <a:ea typeface="Verdana" panose="020B0604030504040204" pitchFamily="34" charset="0"/>
              </a:rPr>
              <a:t>tentative, precise, self-consistent</a:t>
            </a:r>
            <a:r>
              <a:rPr lang="en-IN" dirty="0">
                <a:latin typeface="Verdana" panose="020B0604030504040204" pitchFamily="34" charset="0"/>
                <a:ea typeface="Verdana" panose="020B0604030504040204" pitchFamily="34" charset="0"/>
              </a:rPr>
              <a:t>.” </a:t>
            </a:r>
          </a:p>
          <a:p>
            <a:pPr lvl="8"/>
            <a:r>
              <a:rPr lang="en-IN" sz="1600" dirty="0"/>
              <a:t>(Russell 1979/1995: 1) </a:t>
            </a:r>
          </a:p>
        </p:txBody>
      </p:sp>
    </p:spTree>
    <p:extLst>
      <p:ext uri="{BB962C8B-B14F-4D97-AF65-F5344CB8AC3E}">
        <p14:creationId xmlns:p14="http://schemas.microsoft.com/office/powerpoint/2010/main" val="52733221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B05CC8321F3AB499130579511830C8E" ma:contentTypeVersion="5" ma:contentTypeDescription="Create a new document." ma:contentTypeScope="" ma:versionID="8455bd7b3399ae7d75a8d2699550da9a">
  <xsd:schema xmlns:xsd="http://www.w3.org/2001/XMLSchema" xmlns:xs="http://www.w3.org/2001/XMLSchema" xmlns:p="http://schemas.microsoft.com/office/2006/metadata/properties" xmlns:ns2="050533ce-db50-49e0-accf-9658d26ce9f0" xmlns:ns3="f1f4193b-5e38-4873-8006-56384134e51d" targetNamespace="http://schemas.microsoft.com/office/2006/metadata/properties" ma:root="true" ma:fieldsID="bca39343f47634dde5cd555aee41aa74" ns2:_="" ns3:_="">
    <xsd:import namespace="050533ce-db50-49e0-accf-9658d26ce9f0"/>
    <xsd:import namespace="f1f4193b-5e38-4873-8006-56384134e51d"/>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50533ce-db50-49e0-accf-9658d26ce9f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1f4193b-5e38-4873-8006-56384134e51d"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21F020A-6D47-4D55-B0DE-FEBB6A053A45}">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D16F7ED-1AF6-48C7-9295-568B8ED58C63}">
  <ds:schemaRefs>
    <ds:schemaRef ds:uri="http://schemas.microsoft.com/sharepoint/v3/contenttype/forms"/>
  </ds:schemaRefs>
</ds:datastoreItem>
</file>

<file path=customXml/itemProps3.xml><?xml version="1.0" encoding="utf-8"?>
<ds:datastoreItem xmlns:ds="http://schemas.openxmlformats.org/officeDocument/2006/customXml" ds:itemID="{7F3CB9B3-FB43-4E62-BDBB-0603B324CC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50533ce-db50-49e0-accf-9658d26ce9f0"/>
    <ds:schemaRef ds:uri="f1f4193b-5e38-4873-8006-56384134e51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Retrospect</Template>
  <TotalTime>2853</TotalTime>
  <Words>857</Words>
  <Application>Microsoft Office PowerPoint</Application>
  <PresentationFormat>Widescreen</PresentationFormat>
  <Paragraphs>77</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Retrospect</vt:lpstr>
      <vt:lpstr>Introduction to Philosophy</vt:lpstr>
      <vt:lpstr>What is Philosophy? </vt:lpstr>
      <vt:lpstr>Philosophy as foundational discipline </vt:lpstr>
      <vt:lpstr>Philosophy as Love of Wisdom</vt:lpstr>
      <vt:lpstr>Philosophy as love of knowledge</vt:lpstr>
      <vt:lpstr>Is philosophy merely speculative?</vt:lpstr>
      <vt:lpstr>Speculation and going beyond experience </vt:lpstr>
      <vt:lpstr>What is Philosophy?</vt:lpstr>
      <vt:lpstr>Russell’s “Philosophic Doubt”</vt:lpstr>
      <vt:lpstr>Russell continues…</vt:lpstr>
      <vt:lpstr>Philosophical Thinking </vt:lpstr>
      <vt:lpstr>In search of a common ground </vt:lpstr>
      <vt:lpstr>Philosophy is a second order activity</vt:lpstr>
      <vt:lpstr>What is the status of Philosophy? Now…  </vt:lpstr>
      <vt:lpstr>Philosophy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Philosophy</dc:title>
  <dc:creator>Ranjan Panda</dc:creator>
  <cp:lastModifiedBy>Ranjan Panda</cp:lastModifiedBy>
  <cp:revision>16</cp:revision>
  <dcterms:created xsi:type="dcterms:W3CDTF">2020-08-11T03:14:34Z</dcterms:created>
  <dcterms:modified xsi:type="dcterms:W3CDTF">2020-08-23T10:11:13Z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0x0101000B05CC8321F3AB499130579511830C8E</vt:lpwstr>
  </property>
</Properties>
</file>