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809FDE-6442-4DB2-AB3D-A591A21E903E}" v="38" dt="2020-08-23T20:06:13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l Kumar Khatik" userId="S::180110091@iitb.ac.in::01fdc5ea-a173-4e05-97bf-10baa68b635c" providerId="AD" clId="Web-{43809FDE-6442-4DB2-AB3D-A591A21E903E}"/>
    <pc:docChg chg="modSld">
      <pc:chgData name="Udal Kumar Khatik" userId="S::180110091@iitb.ac.in::01fdc5ea-a173-4e05-97bf-10baa68b635c" providerId="AD" clId="Web-{43809FDE-6442-4DB2-AB3D-A591A21E903E}" dt="2020-08-23T20:06:11.620" v="35" actId="20577"/>
      <pc:docMkLst>
        <pc:docMk/>
      </pc:docMkLst>
      <pc:sldChg chg="modSp">
        <pc:chgData name="Udal Kumar Khatik" userId="S::180110091@iitb.ac.in::01fdc5ea-a173-4e05-97bf-10baa68b635c" providerId="AD" clId="Web-{43809FDE-6442-4DB2-AB3D-A591A21E903E}" dt="2020-08-23T20:06:11.620" v="35" actId="20577"/>
        <pc:sldMkLst>
          <pc:docMk/>
          <pc:sldMk cId="1815072454" sldId="262"/>
        </pc:sldMkLst>
        <pc:spChg chg="mod">
          <ac:chgData name="Udal Kumar Khatik" userId="S::180110091@iitb.ac.in::01fdc5ea-a173-4e05-97bf-10baa68b635c" providerId="AD" clId="Web-{43809FDE-6442-4DB2-AB3D-A591A21E903E}" dt="2020-08-23T20:06:11.620" v="35" actId="20577"/>
          <ac:spMkLst>
            <pc:docMk/>
            <pc:sldMk cId="1815072454" sldId="262"/>
            <ac:spMk id="3" creationId="{F67C02F0-5318-4769-9BB6-4987261AA2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0AA-4917-424D-B8D6-6E5CD9499945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33A2-7027-4BAB-8153-5AA2B6FC4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90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0AA-4917-424D-B8D6-6E5CD9499945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33A2-7027-4BAB-8153-5AA2B6FC4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31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0AA-4917-424D-B8D6-6E5CD9499945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33A2-7027-4BAB-8153-5AA2B6FC4C0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9506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0AA-4917-424D-B8D6-6E5CD9499945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33A2-7027-4BAB-8153-5AA2B6FC4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64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0AA-4917-424D-B8D6-6E5CD9499945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33A2-7027-4BAB-8153-5AA2B6FC4C0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236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0AA-4917-424D-B8D6-6E5CD9499945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33A2-7027-4BAB-8153-5AA2B6FC4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837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0AA-4917-424D-B8D6-6E5CD9499945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33A2-7027-4BAB-8153-5AA2B6FC4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084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0AA-4917-424D-B8D6-6E5CD9499945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33A2-7027-4BAB-8153-5AA2B6FC4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31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0AA-4917-424D-B8D6-6E5CD9499945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33A2-7027-4BAB-8153-5AA2B6FC4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38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0AA-4917-424D-B8D6-6E5CD9499945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33A2-7027-4BAB-8153-5AA2B6FC4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73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0AA-4917-424D-B8D6-6E5CD9499945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33A2-7027-4BAB-8153-5AA2B6FC4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86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0AA-4917-424D-B8D6-6E5CD9499945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33A2-7027-4BAB-8153-5AA2B6FC4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21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0AA-4917-424D-B8D6-6E5CD9499945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33A2-7027-4BAB-8153-5AA2B6FC4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80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0AA-4917-424D-B8D6-6E5CD9499945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33A2-7027-4BAB-8153-5AA2B6FC4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6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0AA-4917-424D-B8D6-6E5CD9499945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33A2-7027-4BAB-8153-5AA2B6FC4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26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50AA-4917-424D-B8D6-6E5CD9499945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33A2-7027-4BAB-8153-5AA2B6FC4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7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D50AA-4917-424D-B8D6-6E5CD9499945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DD33A2-7027-4BAB-8153-5AA2B6FC4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687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CE962-40D4-45FD-8E92-F85C76096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Philosophy and its Branches</a:t>
            </a:r>
          </a:p>
        </p:txBody>
      </p:sp>
    </p:spTree>
    <p:extLst>
      <p:ext uri="{BB962C8B-B14F-4D97-AF65-F5344CB8AC3E}">
        <p14:creationId xmlns:p14="http://schemas.microsoft.com/office/powerpoint/2010/main" val="4102596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4056-8EA2-463A-9D52-623D9458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and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091F8-FE09-4851-8814-74BC6E006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Explanation</a:t>
            </a:r>
          </a:p>
          <a:p>
            <a:r>
              <a:rPr lang="en-IN" sz="2000" dirty="0"/>
              <a:t>Knowing and Not-Knowing </a:t>
            </a:r>
          </a:p>
          <a:p>
            <a:endParaRPr lang="en-IN" sz="2000" dirty="0"/>
          </a:p>
          <a:p>
            <a:r>
              <a:rPr lang="en-IN" sz="2800" dirty="0"/>
              <a:t>Justification </a:t>
            </a:r>
          </a:p>
          <a:p>
            <a:pPr lvl="1"/>
            <a:r>
              <a:rPr lang="en-IN" sz="1800" dirty="0"/>
              <a:t>Proof, that something is right</a:t>
            </a:r>
          </a:p>
        </p:txBody>
      </p:sp>
    </p:spTree>
    <p:extLst>
      <p:ext uri="{BB962C8B-B14F-4D97-AF65-F5344CB8AC3E}">
        <p14:creationId xmlns:p14="http://schemas.microsoft.com/office/powerpoint/2010/main" val="242294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B195-615A-41C4-AE7A-365DB9A0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epistemology approach to the problem of scepticism?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BD81-1EB6-45B8-A9ED-B211DC430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Knowledge of the world is possible if sensory perception is a reliable source of forming the true beliefs about the world</a:t>
            </a:r>
          </a:p>
          <a:p>
            <a:endParaRPr lang="en-IN" dirty="0"/>
          </a:p>
          <a:p>
            <a:r>
              <a:rPr lang="en-IN" dirty="0"/>
              <a:t>But sensory perception is not very reliable. It leads us to make mistakes about the world all the time. </a:t>
            </a:r>
          </a:p>
          <a:p>
            <a:endParaRPr lang="en-IN" dirty="0"/>
          </a:p>
          <a:p>
            <a:r>
              <a:rPr lang="en-IN" dirty="0"/>
              <a:t>Therefore, knowledge of the world is impossible</a:t>
            </a:r>
          </a:p>
        </p:txBody>
      </p:sp>
    </p:spTree>
    <p:extLst>
      <p:ext uri="{BB962C8B-B14F-4D97-AF65-F5344CB8AC3E}">
        <p14:creationId xmlns:p14="http://schemas.microsoft.com/office/powerpoint/2010/main" val="302280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FAF6-9288-43F5-8166-1CC9ECC1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3AA0-20EA-474A-8803-E5A8DBA04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Metaphysics</a:t>
            </a:r>
          </a:p>
          <a:p>
            <a:r>
              <a:rPr lang="en-IN" sz="3200" dirty="0"/>
              <a:t>Epistemology </a:t>
            </a:r>
          </a:p>
          <a:p>
            <a:r>
              <a:rPr lang="en-IN" sz="3200" dirty="0"/>
              <a:t>Logic</a:t>
            </a:r>
          </a:p>
          <a:p>
            <a:r>
              <a:rPr lang="en-IN" sz="3200" dirty="0"/>
              <a:t>Ethics </a:t>
            </a:r>
          </a:p>
          <a:p>
            <a:r>
              <a:rPr lang="en-IN" sz="3200" dirty="0"/>
              <a:t>Aesthetics 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7575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847D-E0D6-493B-81E7-696E7358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Metaphysics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C8A4B-D72E-4A62-87BC-364BEDD4A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sz="3300" dirty="0"/>
              <a:t>Metaphysics is called first philosophy </a:t>
            </a:r>
          </a:p>
          <a:p>
            <a:pPr marL="0" indent="0">
              <a:buNone/>
            </a:pPr>
            <a:endParaRPr lang="en-IN" sz="3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3300" dirty="0">
                <a:latin typeface="Verdana" panose="020B0604030504040204" pitchFamily="34" charset="0"/>
                <a:ea typeface="Verdana" panose="020B0604030504040204" pitchFamily="34" charset="0"/>
              </a:rPr>
              <a:t>“Metaphysics is most fundamental so far as it studies the causes that are the basis of everything that exist or may exist.” </a:t>
            </a:r>
          </a:p>
          <a:p>
            <a:pPr lvl="8"/>
            <a:r>
              <a:rPr lang="en-IN" sz="33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2100" dirty="0" err="1">
                <a:latin typeface="Verdana" panose="020B0604030504040204" pitchFamily="34" charset="0"/>
                <a:ea typeface="Verdana" panose="020B0604030504040204" pitchFamily="34" charset="0"/>
              </a:rPr>
              <a:t>Gracia</a:t>
            </a:r>
            <a:r>
              <a:rPr lang="en-IN" sz="2100" dirty="0">
                <a:latin typeface="Verdana" panose="020B0604030504040204" pitchFamily="34" charset="0"/>
                <a:ea typeface="Verdana" panose="020B0604030504040204" pitchFamily="34" charset="0"/>
              </a:rPr>
              <a:t> 2014: 305)</a:t>
            </a:r>
          </a:p>
          <a:p>
            <a:r>
              <a:rPr lang="en-IN" sz="3300" dirty="0">
                <a:latin typeface="Verdana" panose="020B0604030504040204" pitchFamily="34" charset="0"/>
                <a:ea typeface="Verdana" panose="020B0604030504040204" pitchFamily="34" charset="0"/>
              </a:rPr>
              <a:t>The ultimate nature of the universe/ the first principle</a:t>
            </a:r>
            <a:endParaRPr lang="en-IN" sz="3300" dirty="0"/>
          </a:p>
          <a:p>
            <a:endParaRPr lang="en-IN" sz="3300" dirty="0"/>
          </a:p>
          <a:p>
            <a:pPr marL="0" indent="0">
              <a:buNone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51152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EEF6-994E-4395-8D23-89D9DB19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Metaphysics as Frist Philosophy – </a:t>
            </a:r>
            <a:br>
              <a:rPr lang="en-IN" dirty="0"/>
            </a:br>
            <a:r>
              <a:rPr lang="en-IN" dirty="0"/>
              <a:t>Aristotle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9E058-5257-4A11-ABE3-5D04EF2A8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Aristotle’s Treatise on Metaphysis – 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i="1" dirty="0"/>
              <a:t>ta meta ta </a:t>
            </a:r>
            <a:r>
              <a:rPr lang="en-IN" sz="3200" i="1" dirty="0" err="1"/>
              <a:t>physica</a:t>
            </a:r>
            <a:r>
              <a:rPr lang="en-IN" sz="3200" i="1" dirty="0"/>
              <a:t> </a:t>
            </a:r>
          </a:p>
          <a:p>
            <a:pPr marL="0" indent="0">
              <a:buNone/>
            </a:pPr>
            <a:endParaRPr lang="en-IN" sz="3200" i="1" dirty="0"/>
          </a:p>
          <a:p>
            <a:r>
              <a:rPr lang="en-IN" sz="3200" dirty="0"/>
              <a:t>Physics is the earlier collection of Aristotle’s work</a:t>
            </a:r>
          </a:p>
        </p:txBody>
      </p:sp>
    </p:spTree>
    <p:extLst>
      <p:ext uri="{BB962C8B-B14F-4D97-AF65-F5344CB8AC3E}">
        <p14:creationId xmlns:p14="http://schemas.microsoft.com/office/powerpoint/2010/main" val="427729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7E4-0CA0-4FCC-B3C2-B799CAF0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Order in First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AB5D7-AD8E-47A2-BDA0-253899E80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Science of being qua being – </a:t>
            </a: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Ontology - 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General nature of everything) 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Highest kind of being – </a:t>
            </a: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Theology - 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Appropriate to divinity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First Principle – </a:t>
            </a: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Universal science -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 True of every existing thing and lie at the basis of all proof or demonstration</a:t>
            </a:r>
          </a:p>
          <a:p>
            <a:pPr lvl="8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(See, </a:t>
            </a:r>
            <a:r>
              <a:rPr lang="en-IN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Anue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 1985: 3)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63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6B05-4311-4CF1-B51C-E1053BD7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controversial turning points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C02F0-5318-4769-9BB6-4987261AA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During the renaissance in seventeenth century, the tough minded philosophers of enlightenment disrupted the flow of metaphysical thinking. 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‘A scornful attitude towards metaphysics developed later on by the Logical Positivists’ who claimed that Metaphysics is a “Philosophical Nonsense” (Aune 1985: 3)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507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82FA-9D66-44D5-B56D-276C53C8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 Metaphysis still relevant?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3977D-3D89-4344-B7C5-7E17BE6FB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Over all disciplinary Integration 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Disciplines, perspectives, methodology,  and use of technical vocabulary 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“A holistic approach is desirable, but this cannot be reduced to a disorderly aggregate of diverse approaches.” </a:t>
            </a:r>
          </a:p>
          <a:p>
            <a:pPr lvl="8"/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Gracia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 2014: 310)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1387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082C-AC62-4A83-AD15-85EFEC09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Epistemology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B2659-1EEA-460A-BE21-4AC2645F6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Episteme </a:t>
            </a:r>
          </a:p>
          <a:p>
            <a:r>
              <a:rPr lang="en-IN" sz="2400" dirty="0"/>
              <a:t>Theory of Knowledge</a:t>
            </a:r>
          </a:p>
          <a:p>
            <a:endParaRPr lang="en-IN" sz="2400" dirty="0"/>
          </a:p>
          <a:p>
            <a:r>
              <a:rPr lang="en-IN" sz="2400" dirty="0"/>
              <a:t>What is knowledge?</a:t>
            </a:r>
          </a:p>
          <a:p>
            <a:r>
              <a:rPr lang="en-IN" sz="2400" dirty="0"/>
              <a:t>How can we know?</a:t>
            </a:r>
          </a:p>
          <a:p>
            <a:endParaRPr lang="en-IN" sz="2400" dirty="0"/>
          </a:p>
          <a:p>
            <a:r>
              <a:rPr lang="en-IN" sz="2400" dirty="0"/>
              <a:t>Is knowledge superior to opinion?  </a:t>
            </a:r>
          </a:p>
        </p:txBody>
      </p:sp>
    </p:spTree>
    <p:extLst>
      <p:ext uri="{BB962C8B-B14F-4D97-AF65-F5344CB8AC3E}">
        <p14:creationId xmlns:p14="http://schemas.microsoft.com/office/powerpoint/2010/main" val="213137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29A2-3FFC-45DB-9622-B8981649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Knowledge as justified true belief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FFD7-9DD5-47AC-B267-A27AD5277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Belief Vs Knowledge </a:t>
            </a:r>
          </a:p>
          <a:p>
            <a:r>
              <a:rPr lang="en-IN" dirty="0"/>
              <a:t>Justified true belief </a:t>
            </a:r>
          </a:p>
          <a:p>
            <a:pPr lvl="2"/>
            <a:r>
              <a:rPr lang="en-IN" dirty="0"/>
              <a:t>(Need of evidence)</a:t>
            </a:r>
          </a:p>
          <a:p>
            <a:endParaRPr lang="en-IN" dirty="0"/>
          </a:p>
          <a:p>
            <a:r>
              <a:rPr lang="en-IN" dirty="0"/>
              <a:t>Plato’s </a:t>
            </a:r>
            <a:r>
              <a:rPr lang="en-IN" i="1" dirty="0" err="1"/>
              <a:t>Theatetus</a:t>
            </a:r>
            <a:r>
              <a:rPr lang="en-IN" dirty="0"/>
              <a:t> </a:t>
            </a:r>
          </a:p>
          <a:p>
            <a:r>
              <a:rPr lang="en-IN" dirty="0"/>
              <a:t>“Knowledge importantly depends on the nature of knower and her relationship to her environment.” (Greco 2007: 172) </a:t>
            </a:r>
          </a:p>
          <a:p>
            <a:endParaRPr lang="en-IN" dirty="0"/>
          </a:p>
          <a:p>
            <a:r>
              <a:rPr lang="en-IN" dirty="0"/>
              <a:t>Knower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09EE92-5A41-48CC-964E-A2FEFA93AD8D}"/>
              </a:ext>
            </a:extLst>
          </p:cNvPr>
          <p:cNvCxnSpPr>
            <a:cxnSpLocks/>
          </p:cNvCxnSpPr>
          <p:nvPr/>
        </p:nvCxnSpPr>
        <p:spPr>
          <a:xfrm>
            <a:off x="1952107" y="5343457"/>
            <a:ext cx="1266954" cy="60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23901C1-DDF6-4DCB-B5E2-460CA00F1C5E}"/>
              </a:ext>
            </a:extLst>
          </p:cNvPr>
          <p:cNvSpPr/>
          <p:nvPr/>
        </p:nvSpPr>
        <p:spPr>
          <a:xfrm>
            <a:off x="3219061" y="5207154"/>
            <a:ext cx="1539550" cy="74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Knowing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BC2671-80CC-448B-ADA3-680B0DAC536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58611" y="5242250"/>
            <a:ext cx="1020162" cy="33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A462E71-6644-4085-9CCB-C415B01BF97F}"/>
              </a:ext>
            </a:extLst>
          </p:cNvPr>
          <p:cNvSpPr/>
          <p:nvPr/>
        </p:nvSpPr>
        <p:spPr>
          <a:xfrm>
            <a:off x="5834399" y="4870580"/>
            <a:ext cx="1266198" cy="74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Known/ World</a:t>
            </a:r>
          </a:p>
        </p:txBody>
      </p:sp>
    </p:spTree>
    <p:extLst>
      <p:ext uri="{BB962C8B-B14F-4D97-AF65-F5344CB8AC3E}">
        <p14:creationId xmlns:p14="http://schemas.microsoft.com/office/powerpoint/2010/main" val="35475836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05CC8321F3AB499130579511830C8E" ma:contentTypeVersion="5" ma:contentTypeDescription="Create a new document." ma:contentTypeScope="" ma:versionID="8455bd7b3399ae7d75a8d2699550da9a">
  <xsd:schema xmlns:xsd="http://www.w3.org/2001/XMLSchema" xmlns:xs="http://www.w3.org/2001/XMLSchema" xmlns:p="http://schemas.microsoft.com/office/2006/metadata/properties" xmlns:ns2="050533ce-db50-49e0-accf-9658d26ce9f0" xmlns:ns3="f1f4193b-5e38-4873-8006-56384134e51d" targetNamespace="http://schemas.microsoft.com/office/2006/metadata/properties" ma:root="true" ma:fieldsID="bca39343f47634dde5cd555aee41aa74" ns2:_="" ns3:_="">
    <xsd:import namespace="050533ce-db50-49e0-accf-9658d26ce9f0"/>
    <xsd:import namespace="f1f4193b-5e38-4873-8006-56384134e51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0533ce-db50-49e0-accf-9658d26ce9f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f4193b-5e38-4873-8006-56384134e5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9CE51D-E0BF-4212-9C01-0F6BACA494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0533ce-db50-49e0-accf-9658d26ce9f0"/>
    <ds:schemaRef ds:uri="f1f4193b-5e38-4873-8006-56384134e5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96F793-A7BC-47D2-BB96-2239BADE3E2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748F13F-1DBD-4F35-A3B3-8A3B311A98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</TotalTime>
  <Words>376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Philosophy and its Branches</vt:lpstr>
      <vt:lpstr>Philosophy</vt:lpstr>
      <vt:lpstr>Metaphysics </vt:lpstr>
      <vt:lpstr>Metaphysics as Frist Philosophy –  Aristotle </vt:lpstr>
      <vt:lpstr>Order in First Philosophy</vt:lpstr>
      <vt:lpstr>The controversial turning points </vt:lpstr>
      <vt:lpstr>Is Metaphysis still relevant? </vt:lpstr>
      <vt:lpstr>Epistemology</vt:lpstr>
      <vt:lpstr>Knowledge as justified true belief </vt:lpstr>
      <vt:lpstr>Explanation and Justification</vt:lpstr>
      <vt:lpstr>How does epistemology approach to the problem of scepticism?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Philosophy and its Branches</dc:title>
  <dc:creator>Ranjan Panda</dc:creator>
  <cp:lastModifiedBy>Ranjan Panda</cp:lastModifiedBy>
  <cp:revision>18</cp:revision>
  <dcterms:created xsi:type="dcterms:W3CDTF">2020-08-18T03:34:41Z</dcterms:created>
  <dcterms:modified xsi:type="dcterms:W3CDTF">2020-08-23T20:06:15Z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0x0101000B05CC8321F3AB499130579511830C8E</vt:lpwstr>
  </property>
</Properties>
</file>