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63" r:id="rId3"/>
    <p:sldId id="264" r:id="rId4"/>
    <p:sldId id="265" r:id="rId5"/>
    <p:sldId id="266" r:id="rId6"/>
    <p:sldId id="272" r:id="rId7"/>
    <p:sldId id="268" r:id="rId8"/>
    <p:sldId id="267" r:id="rId9"/>
    <p:sldId id="269" r:id="rId10"/>
    <p:sldId id="270" r:id="rId11"/>
    <p:sldId id="27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71BB0-7F27-4EB6-9CE3-B3410E6F0A80}" type="datetimeFigureOut">
              <a:rPr lang="en-IN" smtClean="0"/>
              <a:t>24-08-2020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BE80C-B5BA-40FC-80FA-89D1F4FD17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5801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71BB0-7F27-4EB6-9CE3-B3410E6F0A80}" type="datetimeFigureOut">
              <a:rPr lang="en-IN" smtClean="0"/>
              <a:t>24-08-2020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BE80C-B5BA-40FC-80FA-89D1F4FD17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7157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71BB0-7F27-4EB6-9CE3-B3410E6F0A80}" type="datetimeFigureOut">
              <a:rPr lang="en-IN" smtClean="0"/>
              <a:t>24-08-2020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BE80C-B5BA-40FC-80FA-89D1F4FD170B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815636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71BB0-7F27-4EB6-9CE3-B3410E6F0A80}" type="datetimeFigureOut">
              <a:rPr lang="en-IN" smtClean="0"/>
              <a:t>24-08-2020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BE80C-B5BA-40FC-80FA-89D1F4FD17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50402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71BB0-7F27-4EB6-9CE3-B3410E6F0A80}" type="datetimeFigureOut">
              <a:rPr lang="en-IN" smtClean="0"/>
              <a:t>24-08-2020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BE80C-B5BA-40FC-80FA-89D1F4FD170B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379485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71BB0-7F27-4EB6-9CE3-B3410E6F0A80}" type="datetimeFigureOut">
              <a:rPr lang="en-IN" smtClean="0"/>
              <a:t>24-08-2020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BE80C-B5BA-40FC-80FA-89D1F4FD17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85556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71BB0-7F27-4EB6-9CE3-B3410E6F0A80}" type="datetimeFigureOut">
              <a:rPr lang="en-IN" smtClean="0"/>
              <a:t>24-08-2020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BE80C-B5BA-40FC-80FA-89D1F4FD17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30267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71BB0-7F27-4EB6-9CE3-B3410E6F0A80}" type="datetimeFigureOut">
              <a:rPr lang="en-IN" smtClean="0"/>
              <a:t>24-08-2020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BE80C-B5BA-40FC-80FA-89D1F4FD17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5634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71BB0-7F27-4EB6-9CE3-B3410E6F0A80}" type="datetimeFigureOut">
              <a:rPr lang="en-IN" smtClean="0"/>
              <a:t>24-08-2020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BE80C-B5BA-40FC-80FA-89D1F4FD17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7737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71BB0-7F27-4EB6-9CE3-B3410E6F0A80}" type="datetimeFigureOut">
              <a:rPr lang="en-IN" smtClean="0"/>
              <a:t>24-08-2020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BE80C-B5BA-40FC-80FA-89D1F4FD17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6592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71BB0-7F27-4EB6-9CE3-B3410E6F0A80}" type="datetimeFigureOut">
              <a:rPr lang="en-IN" smtClean="0"/>
              <a:t>24-08-2020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BE80C-B5BA-40FC-80FA-89D1F4FD17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0737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71BB0-7F27-4EB6-9CE3-B3410E6F0A80}" type="datetimeFigureOut">
              <a:rPr lang="en-IN" smtClean="0"/>
              <a:t>24-08-2020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BE80C-B5BA-40FC-80FA-89D1F4FD17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6445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71BB0-7F27-4EB6-9CE3-B3410E6F0A80}" type="datetimeFigureOut">
              <a:rPr lang="en-IN" smtClean="0"/>
              <a:t>24-08-2020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BE80C-B5BA-40FC-80FA-89D1F4FD17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827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71BB0-7F27-4EB6-9CE3-B3410E6F0A80}" type="datetimeFigureOut">
              <a:rPr lang="en-IN" smtClean="0"/>
              <a:t>24-08-2020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BE80C-B5BA-40FC-80FA-89D1F4FD17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9808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71BB0-7F27-4EB6-9CE3-B3410E6F0A80}" type="datetimeFigureOut">
              <a:rPr lang="en-IN" smtClean="0"/>
              <a:t>24-08-2020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BE80C-B5BA-40FC-80FA-89D1F4FD17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5673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71BB0-7F27-4EB6-9CE3-B3410E6F0A80}" type="datetimeFigureOut">
              <a:rPr lang="en-IN" smtClean="0"/>
              <a:t>24-08-2020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BE80C-B5BA-40FC-80FA-89D1F4FD17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9281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71BB0-7F27-4EB6-9CE3-B3410E6F0A80}" type="datetimeFigureOut">
              <a:rPr lang="en-IN" smtClean="0"/>
              <a:t>24-08-2020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A0BE80C-B5BA-40FC-80FA-89D1F4FD17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2128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8EEEE-4A53-4D91-8F15-C2B0EFA2B2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6A4C4D-AC91-4A43-89B5-5CF18E6FAF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9160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CD4EB-6F51-4C65-81FA-72961E794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Structure of Arguments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2D1D9-E5B2-4846-B1E8-61D7D4674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sz="2000" dirty="0"/>
              <a:t>Premise(s)/ Logical sentence(s)</a:t>
            </a:r>
          </a:p>
          <a:p>
            <a:r>
              <a:rPr lang="en-IN" sz="2000" dirty="0"/>
              <a:t>Conclusion </a:t>
            </a:r>
          </a:p>
          <a:p>
            <a:pPr lvl="1"/>
            <a:r>
              <a:rPr lang="en-IN" sz="1800" dirty="0">
                <a:solidFill>
                  <a:srgbClr val="00B050"/>
                </a:solidFill>
                <a:highlight>
                  <a:srgbClr val="FFFF00"/>
                </a:highlight>
              </a:rPr>
              <a:t>All students are intelligent </a:t>
            </a:r>
          </a:p>
          <a:p>
            <a:pPr lvl="1"/>
            <a:r>
              <a:rPr lang="en-IN" sz="1800" dirty="0">
                <a:solidFill>
                  <a:srgbClr val="00B050"/>
                </a:solidFill>
              </a:rPr>
              <a:t>Some students are hardworking </a:t>
            </a:r>
          </a:p>
          <a:p>
            <a:pPr lvl="1"/>
            <a:r>
              <a:rPr lang="en-IN" sz="1800" dirty="0">
                <a:solidFill>
                  <a:srgbClr val="00B050"/>
                </a:solidFill>
              </a:rPr>
              <a:t>Therefore, some hardworking persons are intelligent </a:t>
            </a:r>
          </a:p>
          <a:p>
            <a:endParaRPr lang="en-IN" sz="2000" dirty="0"/>
          </a:p>
          <a:p>
            <a:r>
              <a:rPr lang="en-IN" sz="2000" dirty="0"/>
              <a:t>Structure of sentence and truth value of the sentence </a:t>
            </a:r>
          </a:p>
          <a:p>
            <a:r>
              <a:rPr lang="en-IN" sz="2000" dirty="0"/>
              <a:t>Validity and Invalidity of the argument (follows the form of reasoning/ laws of thought) </a:t>
            </a:r>
          </a:p>
          <a:p>
            <a:pPr marL="0" indent="0">
              <a:buNone/>
            </a:pPr>
            <a:endParaRPr lang="en-IN" sz="2000" dirty="0"/>
          </a:p>
          <a:p>
            <a:r>
              <a:rPr lang="en-IN" sz="2000" dirty="0"/>
              <a:t>Arguments can be made of false premises as well as truth premises </a:t>
            </a:r>
          </a:p>
          <a:p>
            <a:r>
              <a:rPr lang="en-IN" sz="2000" dirty="0"/>
              <a:t>Sentences/ premises are true the conclusion will be true, </a:t>
            </a:r>
            <a:r>
              <a:rPr lang="en-IN" sz="2000" i="1" dirty="0">
                <a:solidFill>
                  <a:srgbClr val="00B050"/>
                </a:solidFill>
              </a:rPr>
              <a:t>but sometimes from true sentence  a false conclusion can be derived. </a:t>
            </a:r>
          </a:p>
          <a:p>
            <a:endParaRPr lang="en-IN" sz="20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5434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8EEEB-3640-460B-B365-1179DBDFA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Arguments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F002C-4F29-4867-AFCE-5759EF656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Aristotle introduced </a:t>
            </a:r>
            <a:r>
              <a:rPr lang="en-IN" b="1" dirty="0">
                <a:solidFill>
                  <a:srgbClr val="00B050"/>
                </a:solidFill>
              </a:rPr>
              <a:t>deductive</a:t>
            </a:r>
            <a:r>
              <a:rPr lang="en-IN" dirty="0"/>
              <a:t> argument </a:t>
            </a:r>
          </a:p>
          <a:p>
            <a:r>
              <a:rPr lang="en-IN" dirty="0"/>
              <a:t>The form of the argument is constituted of a universal premise, we try to test the truth content or validity of another particular/ a general proposition</a:t>
            </a:r>
          </a:p>
          <a:p>
            <a:pPr lvl="1"/>
            <a:r>
              <a:rPr lang="en-IN" i="1" dirty="0"/>
              <a:t>Premises are true </a:t>
            </a:r>
          </a:p>
          <a:p>
            <a:pPr lvl="1"/>
            <a:r>
              <a:rPr lang="en-IN" dirty="0"/>
              <a:t>Then, true conclusion necessarily follows from the premises 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Francis Bacon introduced</a:t>
            </a:r>
            <a:r>
              <a:rPr lang="en-IN" b="1" dirty="0"/>
              <a:t> </a:t>
            </a:r>
            <a:r>
              <a:rPr lang="en-IN" b="1" dirty="0">
                <a:solidFill>
                  <a:srgbClr val="00B050"/>
                </a:solidFill>
              </a:rPr>
              <a:t>inductive</a:t>
            </a:r>
            <a:r>
              <a:rPr lang="en-IN" b="1" dirty="0"/>
              <a:t> </a:t>
            </a:r>
            <a:r>
              <a:rPr lang="en-IN" dirty="0"/>
              <a:t>argument</a:t>
            </a:r>
          </a:p>
          <a:p>
            <a:r>
              <a:rPr lang="en-IN" dirty="0"/>
              <a:t>Premises are based on experience and therefore can from reasonable belief.</a:t>
            </a:r>
          </a:p>
          <a:p>
            <a:pPr lvl="1"/>
            <a:r>
              <a:rPr lang="en-IN" dirty="0"/>
              <a:t>Truth content of a particular proposition/ evidence provides a reason to believe, but does not absolutely confirm that conclusion will be true.  </a:t>
            </a:r>
          </a:p>
        </p:txBody>
      </p:sp>
    </p:spTree>
    <p:extLst>
      <p:ext uri="{BB962C8B-B14F-4D97-AF65-F5344CB8AC3E}">
        <p14:creationId xmlns:p14="http://schemas.microsoft.com/office/powerpoint/2010/main" val="3038407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E082C-AC62-4A83-AD15-85EFEC09D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Epistemology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7B2659-1EEA-460A-BE21-4AC2645F6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Episteme </a:t>
            </a:r>
          </a:p>
          <a:p>
            <a:r>
              <a:rPr lang="en-IN" sz="2400" dirty="0"/>
              <a:t>Theory of Knowledge</a:t>
            </a:r>
          </a:p>
          <a:p>
            <a:endParaRPr lang="en-IN" sz="2400" dirty="0"/>
          </a:p>
          <a:p>
            <a:r>
              <a:rPr lang="en-IN" sz="2400" dirty="0"/>
              <a:t>What is knowledge?</a:t>
            </a:r>
          </a:p>
          <a:p>
            <a:r>
              <a:rPr lang="en-IN" sz="2400" dirty="0"/>
              <a:t>How can we know?</a:t>
            </a:r>
          </a:p>
          <a:p>
            <a:endParaRPr lang="en-IN" sz="2400" dirty="0"/>
          </a:p>
          <a:p>
            <a:r>
              <a:rPr lang="en-IN" sz="2400" dirty="0"/>
              <a:t>Is knowledge superior to opinion?  </a:t>
            </a:r>
          </a:p>
        </p:txBody>
      </p:sp>
    </p:spTree>
    <p:extLst>
      <p:ext uri="{BB962C8B-B14F-4D97-AF65-F5344CB8AC3E}">
        <p14:creationId xmlns:p14="http://schemas.microsoft.com/office/powerpoint/2010/main" val="2131377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B29A2-3FFC-45DB-9622-B89816498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Knowledge as justified true belief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8FFD7-9DD5-47AC-B267-A27AD5277E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Belief Vs Knowledge </a:t>
            </a:r>
          </a:p>
          <a:p>
            <a:r>
              <a:rPr lang="en-IN" dirty="0"/>
              <a:t>Justified true belief </a:t>
            </a:r>
          </a:p>
          <a:p>
            <a:pPr lvl="2"/>
            <a:r>
              <a:rPr lang="en-IN" dirty="0"/>
              <a:t>(Need of evidence)</a:t>
            </a:r>
          </a:p>
          <a:p>
            <a:endParaRPr lang="en-IN" dirty="0"/>
          </a:p>
          <a:p>
            <a:r>
              <a:rPr lang="en-IN" dirty="0"/>
              <a:t>Plato’s </a:t>
            </a:r>
            <a:r>
              <a:rPr lang="en-IN" i="1" dirty="0" err="1"/>
              <a:t>Theatetus</a:t>
            </a:r>
            <a:r>
              <a:rPr lang="en-IN" dirty="0"/>
              <a:t> </a:t>
            </a:r>
          </a:p>
          <a:p>
            <a:r>
              <a:rPr lang="en-IN" dirty="0"/>
              <a:t>“Knowledge importantly depends on the nature of knower and her relationship to her environment.” (Greco 2007: 172) </a:t>
            </a:r>
          </a:p>
          <a:p>
            <a:endParaRPr lang="en-IN" dirty="0"/>
          </a:p>
          <a:p>
            <a:r>
              <a:rPr lang="en-IN" dirty="0"/>
              <a:t>Knower 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F09EE92-5A41-48CC-964E-A2FEFA93AD8D}"/>
              </a:ext>
            </a:extLst>
          </p:cNvPr>
          <p:cNvCxnSpPr>
            <a:cxnSpLocks/>
          </p:cNvCxnSpPr>
          <p:nvPr/>
        </p:nvCxnSpPr>
        <p:spPr>
          <a:xfrm>
            <a:off x="1952107" y="5343457"/>
            <a:ext cx="1266954" cy="607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B23901C1-DDF6-4DCB-B5E2-460CA00F1C5E}"/>
              </a:ext>
            </a:extLst>
          </p:cNvPr>
          <p:cNvSpPr/>
          <p:nvPr/>
        </p:nvSpPr>
        <p:spPr>
          <a:xfrm>
            <a:off x="3219061" y="5207154"/>
            <a:ext cx="1539550" cy="7433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Knowing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5BC2671-80CC-448B-ADA3-680B0DAC5360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4758611" y="5242250"/>
            <a:ext cx="1020162" cy="336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7A462E71-6644-4085-9CCB-C415B01BF97F}"/>
              </a:ext>
            </a:extLst>
          </p:cNvPr>
          <p:cNvSpPr/>
          <p:nvPr/>
        </p:nvSpPr>
        <p:spPr>
          <a:xfrm>
            <a:off x="5834399" y="4870580"/>
            <a:ext cx="1266198" cy="743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Known/ World</a:t>
            </a:r>
          </a:p>
        </p:txBody>
      </p:sp>
    </p:spTree>
    <p:extLst>
      <p:ext uri="{BB962C8B-B14F-4D97-AF65-F5344CB8AC3E}">
        <p14:creationId xmlns:p14="http://schemas.microsoft.com/office/powerpoint/2010/main" val="3547583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C4056-8EA2-463A-9D52-623D94583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Explanation and Justification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091F8-FE09-4851-8814-74BC6E006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Explanation</a:t>
            </a:r>
          </a:p>
          <a:p>
            <a:r>
              <a:rPr lang="en-IN" sz="2000" dirty="0"/>
              <a:t>Knowing and Not-Knowing </a:t>
            </a:r>
          </a:p>
          <a:p>
            <a:endParaRPr lang="en-IN" sz="2000" dirty="0"/>
          </a:p>
          <a:p>
            <a:r>
              <a:rPr lang="en-IN" sz="2800" dirty="0"/>
              <a:t>Justification </a:t>
            </a:r>
          </a:p>
          <a:p>
            <a:pPr lvl="1"/>
            <a:r>
              <a:rPr lang="en-IN" sz="1800" dirty="0"/>
              <a:t>Proof, that something is right</a:t>
            </a:r>
          </a:p>
        </p:txBody>
      </p:sp>
    </p:spTree>
    <p:extLst>
      <p:ext uri="{BB962C8B-B14F-4D97-AF65-F5344CB8AC3E}">
        <p14:creationId xmlns:p14="http://schemas.microsoft.com/office/powerpoint/2010/main" val="2422947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2B195-615A-41C4-AE7A-365DB9A02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does epistemology approach to the problem of scepticism?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EBD81-1EB6-45B8-A9ED-B211DC430E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Knowledge of the world is possible if sensory perception is a reliable source of forming the true beliefs about the world</a:t>
            </a:r>
          </a:p>
          <a:p>
            <a:endParaRPr lang="en-IN" dirty="0"/>
          </a:p>
          <a:p>
            <a:r>
              <a:rPr lang="en-IN" dirty="0"/>
              <a:t>But sensory perception is not very reliable. It leads us to make mistakes about the world all the time. </a:t>
            </a:r>
          </a:p>
          <a:p>
            <a:endParaRPr lang="en-IN" dirty="0"/>
          </a:p>
          <a:p>
            <a:r>
              <a:rPr lang="en-IN" dirty="0"/>
              <a:t>Therefore, knowledge of the world is impossible</a:t>
            </a:r>
          </a:p>
        </p:txBody>
      </p:sp>
    </p:spTree>
    <p:extLst>
      <p:ext uri="{BB962C8B-B14F-4D97-AF65-F5344CB8AC3E}">
        <p14:creationId xmlns:p14="http://schemas.microsoft.com/office/powerpoint/2010/main" val="3022807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C5523-23E4-45ED-A923-4E79421AF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Pyrrho</a:t>
            </a:r>
            <a:r>
              <a:rPr lang="en-IN" dirty="0"/>
              <a:t> (360Bc to 270Bc) </a:t>
            </a:r>
            <a:r>
              <a:rPr lang="en-IN" dirty="0" err="1"/>
              <a:t>Skepticism</a:t>
            </a:r>
            <a:r>
              <a:rPr lang="en-IN" dirty="0"/>
              <a:t>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E28EE-15A2-4CE2-9466-D36DCC7DC1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Pyrrhonism</a:t>
            </a:r>
            <a:r>
              <a:rPr lang="en-IN" dirty="0"/>
              <a:t> </a:t>
            </a:r>
          </a:p>
          <a:p>
            <a:endParaRPr lang="en-IN" dirty="0"/>
          </a:p>
          <a:p>
            <a:r>
              <a:rPr lang="en-IN" dirty="0" err="1"/>
              <a:t>Skepticism</a:t>
            </a:r>
            <a:r>
              <a:rPr lang="en-IN" dirty="0"/>
              <a:t> – Uncertainty of Human Knowledge </a:t>
            </a:r>
          </a:p>
          <a:p>
            <a:r>
              <a:rPr lang="en-IN" dirty="0"/>
              <a:t>Truth is never known / Knowledge is impossible</a:t>
            </a:r>
          </a:p>
          <a:p>
            <a:endParaRPr lang="en-IN" dirty="0"/>
          </a:p>
          <a:p>
            <a:r>
              <a:rPr lang="en-IN" dirty="0"/>
              <a:t>Doubting is also a way of knowing 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4242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400F1-330C-4DE9-8CE1-366AAA8D7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Sources of Knowledge in Indian Philosophy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BE009-B895-4B4A-ADBF-2566368D4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Pratyaksa</a:t>
            </a:r>
            <a:r>
              <a:rPr lang="en-IN" sz="2400" dirty="0">
                <a:latin typeface="Verdana" panose="020B0604030504040204" pitchFamily="34" charset="0"/>
                <a:ea typeface="Verdana" panose="020B0604030504040204" pitchFamily="34" charset="0"/>
              </a:rPr>
              <a:t> – perception</a:t>
            </a:r>
          </a:p>
          <a:p>
            <a:r>
              <a:rPr lang="en-IN" sz="24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  <a:p>
            <a:r>
              <a:rPr lang="en-IN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Anumana</a:t>
            </a:r>
            <a:r>
              <a:rPr lang="en-IN" sz="2400" dirty="0">
                <a:latin typeface="Verdana" panose="020B0604030504040204" pitchFamily="34" charset="0"/>
                <a:ea typeface="Verdana" panose="020B0604030504040204" pitchFamily="34" charset="0"/>
              </a:rPr>
              <a:t> – Inference </a:t>
            </a:r>
          </a:p>
          <a:p>
            <a:endParaRPr lang="en-IN" sz="2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IN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Upamana</a:t>
            </a:r>
            <a:r>
              <a:rPr lang="en-IN" sz="2400" dirty="0">
                <a:latin typeface="Verdana" panose="020B0604030504040204" pitchFamily="34" charset="0"/>
                <a:ea typeface="Verdana" panose="020B0604030504040204" pitchFamily="34" charset="0"/>
              </a:rPr>
              <a:t> – Comparison </a:t>
            </a:r>
          </a:p>
          <a:p>
            <a:endParaRPr lang="en-IN" sz="2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IN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Sabdda</a:t>
            </a:r>
            <a:r>
              <a:rPr lang="en-IN" sz="2400" dirty="0">
                <a:latin typeface="Verdana" panose="020B0604030504040204" pitchFamily="34" charset="0"/>
                <a:ea typeface="Verdana" panose="020B0604030504040204" pitchFamily="34" charset="0"/>
              </a:rPr>
              <a:t> - Testimony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8929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FFD85-0F87-4066-AE3F-64E96C008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Foundation of Knowledge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E2549-AD47-4C04-B3DA-345C026B9E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>
                <a:latin typeface="Verdana" panose="020B0604030504040204" pitchFamily="34" charset="0"/>
                <a:ea typeface="Verdana" panose="020B0604030504040204" pitchFamily="34" charset="0"/>
              </a:rPr>
              <a:t>Reason is the primary source of knowledge </a:t>
            </a:r>
          </a:p>
          <a:p>
            <a:r>
              <a:rPr lang="en-IN" sz="2400" dirty="0">
                <a:latin typeface="Verdana" panose="020B0604030504040204" pitchFamily="34" charset="0"/>
                <a:ea typeface="Verdana" panose="020B0604030504040204" pitchFamily="34" charset="0"/>
              </a:rPr>
              <a:t>RATIONALISM </a:t>
            </a:r>
          </a:p>
          <a:p>
            <a:pPr marL="0" indent="0">
              <a:buNone/>
            </a:pPr>
            <a:endParaRPr lang="en-IN" sz="2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None/>
            </a:pPr>
            <a:endParaRPr lang="en-IN" sz="2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IN" sz="2400" dirty="0">
                <a:latin typeface="Verdana" panose="020B0604030504040204" pitchFamily="34" charset="0"/>
                <a:ea typeface="Verdana" panose="020B0604030504040204" pitchFamily="34" charset="0"/>
              </a:rPr>
              <a:t>Experience is the primary source of knowledge </a:t>
            </a:r>
          </a:p>
          <a:p>
            <a:r>
              <a:rPr lang="en-IN" sz="2400" dirty="0">
                <a:latin typeface="Verdana" panose="020B0604030504040204" pitchFamily="34" charset="0"/>
                <a:ea typeface="Verdana" panose="020B0604030504040204" pitchFamily="34" charset="0"/>
              </a:rPr>
              <a:t>EMPIRICISM </a:t>
            </a:r>
          </a:p>
        </p:txBody>
      </p:sp>
    </p:spTree>
    <p:extLst>
      <p:ext uri="{BB962C8B-B14F-4D97-AF65-F5344CB8AC3E}">
        <p14:creationId xmlns:p14="http://schemas.microsoft.com/office/powerpoint/2010/main" val="2825360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4B391-CD7B-4B03-8122-D800E9705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Logic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65AE3-EB37-45A7-A2D0-980FA4BF23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>
                <a:latin typeface="Verdana" panose="020B0604030504040204" pitchFamily="34" charset="0"/>
                <a:ea typeface="Verdana" panose="020B0604030504040204" pitchFamily="34" charset="0"/>
              </a:rPr>
              <a:t>Justification/ vindication </a:t>
            </a:r>
          </a:p>
          <a:p>
            <a:r>
              <a:rPr lang="en-IN" sz="2000" dirty="0">
                <a:latin typeface="Verdana" panose="020B0604030504040204" pitchFamily="34" charset="0"/>
                <a:ea typeface="Verdana" panose="020B0604030504040204" pitchFamily="34" charset="0"/>
              </a:rPr>
              <a:t>Arguments / </a:t>
            </a:r>
            <a:r>
              <a:rPr lang="en-IN" sz="2000" dirty="0" err="1">
                <a:latin typeface="Verdana" panose="020B0604030504040204" pitchFamily="34" charset="0"/>
                <a:ea typeface="Verdana" panose="020B0604030504040204" pitchFamily="34" charset="0"/>
              </a:rPr>
              <a:t>Tarka</a:t>
            </a:r>
            <a:r>
              <a:rPr lang="en-IN" sz="20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  <a:p>
            <a:pPr lvl="2"/>
            <a:r>
              <a:rPr lang="en-IN" sz="2000" dirty="0">
                <a:latin typeface="Verdana" panose="020B0604030504040204" pitchFamily="34" charset="0"/>
                <a:ea typeface="Verdana" panose="020B0604030504040204" pitchFamily="34" charset="0"/>
              </a:rPr>
              <a:t>Logic is known as </a:t>
            </a:r>
            <a:r>
              <a:rPr lang="en-IN" sz="2000" i="1" dirty="0" err="1">
                <a:latin typeface="Verdana" panose="020B0604030504040204" pitchFamily="34" charset="0"/>
                <a:ea typeface="Verdana" panose="020B0604030504040204" pitchFamily="34" charset="0"/>
              </a:rPr>
              <a:t>tarka</a:t>
            </a:r>
            <a:r>
              <a:rPr lang="en-IN" sz="2000" i="1" dirty="0">
                <a:latin typeface="Verdana" panose="020B0604030504040204" pitchFamily="34" charset="0"/>
                <a:ea typeface="Verdana" panose="020B0604030504040204" pitchFamily="34" charset="0"/>
              </a:rPr>
              <a:t> shastra </a:t>
            </a:r>
          </a:p>
          <a:p>
            <a:r>
              <a:rPr lang="en-IN" sz="2000" dirty="0">
                <a:latin typeface="Verdana" panose="020B0604030504040204" pitchFamily="34" charset="0"/>
                <a:ea typeface="Verdana" panose="020B0604030504040204" pitchFamily="34" charset="0"/>
              </a:rPr>
              <a:t>Logic: ‘</a:t>
            </a:r>
            <a:r>
              <a:rPr lang="en-IN" dirty="0"/>
              <a:t>Science that evaluates </a:t>
            </a:r>
            <a:r>
              <a:rPr lang="en-IN" sz="2000" dirty="0">
                <a:latin typeface="Verdana" panose="020B0604030504040204" pitchFamily="34" charset="0"/>
                <a:ea typeface="Verdana" panose="020B0604030504040204" pitchFamily="34" charset="0"/>
              </a:rPr>
              <a:t>arguments’</a:t>
            </a:r>
          </a:p>
          <a:p>
            <a:r>
              <a:rPr lang="en-IN" sz="2000" dirty="0">
                <a:latin typeface="Verdana" panose="020B0604030504040204" pitchFamily="34" charset="0"/>
                <a:ea typeface="Verdana" panose="020B0604030504040204" pitchFamily="34" charset="0"/>
              </a:rPr>
              <a:t>How to develop a system of argument – a method of proof </a:t>
            </a:r>
          </a:p>
          <a:p>
            <a:endParaRPr lang="en-IN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IN" sz="2000" dirty="0">
                <a:latin typeface="Verdana" panose="020B0604030504040204" pitchFamily="34" charset="0"/>
                <a:ea typeface="Verdana" panose="020B0604030504040204" pitchFamily="34" charset="0"/>
              </a:rPr>
              <a:t>An argument is composed of a group of statements/ logical sentences/ premises that provide reasons to believe whatever follows from the given premises.</a:t>
            </a:r>
            <a:r>
              <a:rPr lang="en-IN" dirty="0"/>
              <a:t>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227244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B05CC8321F3AB499130579511830C8E" ma:contentTypeVersion="5" ma:contentTypeDescription="Create a new document." ma:contentTypeScope="" ma:versionID="8455bd7b3399ae7d75a8d2699550da9a">
  <xsd:schema xmlns:xsd="http://www.w3.org/2001/XMLSchema" xmlns:xs="http://www.w3.org/2001/XMLSchema" xmlns:p="http://schemas.microsoft.com/office/2006/metadata/properties" xmlns:ns2="050533ce-db50-49e0-accf-9658d26ce9f0" xmlns:ns3="f1f4193b-5e38-4873-8006-56384134e51d" targetNamespace="http://schemas.microsoft.com/office/2006/metadata/properties" ma:root="true" ma:fieldsID="bca39343f47634dde5cd555aee41aa74" ns2:_="" ns3:_="">
    <xsd:import namespace="050533ce-db50-49e0-accf-9658d26ce9f0"/>
    <xsd:import namespace="f1f4193b-5e38-4873-8006-56384134e51d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50533ce-db50-49e0-accf-9658d26ce9f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1f4193b-5e38-4873-8006-56384134e51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38002F0-39AC-4223-862A-23840AA17E08}"/>
</file>

<file path=customXml/itemProps2.xml><?xml version="1.0" encoding="utf-8"?>
<ds:datastoreItem xmlns:ds="http://schemas.openxmlformats.org/officeDocument/2006/customXml" ds:itemID="{22044907-9470-481C-AB6D-93D047F7E160}"/>
</file>

<file path=customXml/itemProps3.xml><?xml version="1.0" encoding="utf-8"?>
<ds:datastoreItem xmlns:ds="http://schemas.openxmlformats.org/officeDocument/2006/customXml" ds:itemID="{52427025-C8F9-40B1-BEFA-94E6A45A2A17}"/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</TotalTime>
  <Words>443</Words>
  <Application>Microsoft Office PowerPoint</Application>
  <PresentationFormat>Widescreen</PresentationFormat>
  <Paragraphs>82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Trebuchet MS</vt:lpstr>
      <vt:lpstr>Verdana</vt:lpstr>
      <vt:lpstr>Wingdings 3</vt:lpstr>
      <vt:lpstr>Facet</vt:lpstr>
      <vt:lpstr>PowerPoint Presentation</vt:lpstr>
      <vt:lpstr>Epistemology</vt:lpstr>
      <vt:lpstr>Knowledge as justified true belief </vt:lpstr>
      <vt:lpstr>Explanation and Justification</vt:lpstr>
      <vt:lpstr>How does epistemology approach to the problem of scepticism? </vt:lpstr>
      <vt:lpstr>Pyrrho (360Bc to 270Bc) Skepticism  </vt:lpstr>
      <vt:lpstr>Sources of Knowledge in Indian Philosophy</vt:lpstr>
      <vt:lpstr>Foundation of Knowledge </vt:lpstr>
      <vt:lpstr>Logic </vt:lpstr>
      <vt:lpstr>Structure of Arguments </vt:lpstr>
      <vt:lpstr>Types of Arguments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Ranjan Panda</dc:creator>
  <cp:lastModifiedBy>Ranjan Panda</cp:lastModifiedBy>
  <cp:revision>1</cp:revision>
  <dcterms:created xsi:type="dcterms:W3CDTF">2020-08-24T08:05:20Z</dcterms:created>
  <dcterms:modified xsi:type="dcterms:W3CDTF">2020-08-24T08:06:35Z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0x0101000B05CC8321F3AB499130579511830C8E</vt:lpwstr>
  </property>
</Properties>
</file>