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73" r:id="rId3"/>
    <p:sldId id="274" r:id="rId4"/>
    <p:sldId id="279" r:id="rId5"/>
    <p:sldId id="277" r:id="rId6"/>
    <p:sldId id="278" r:id="rId7"/>
    <p:sldId id="276" r:id="rId8"/>
    <p:sldId id="291" r:id="rId9"/>
    <p:sldId id="280" r:id="rId10"/>
    <p:sldId id="284" r:id="rId11"/>
    <p:sldId id="281" r:id="rId12"/>
    <p:sldId id="286" r:id="rId13"/>
    <p:sldId id="288" r:id="rId14"/>
    <p:sldId id="287" r:id="rId15"/>
    <p:sldId id="282" r:id="rId16"/>
    <p:sldId id="283" r:id="rId17"/>
    <p:sldId id="290" r:id="rId18"/>
    <p:sldId id="272" r:id="rId19"/>
    <p:sldId id="28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SRIRAM\Sadhana\IS663\WeCarpool_Project_Files\Product%20Backlog%20final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SRIRAM\Sadhana\IS663\WeCarpool_Project_Files\Product%20Backlog%20final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SRIRAM\Sadhana\IS663\WeCarpool_Project_Files\Product%20Backlog%20final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SRIRAM\Sadhana\IS663\WeCarpool_Project_Files\Product%20Backlog%20final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Sprint 0 Burndown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'Sprint-wise Burndown Charts'!$I$2:$O$2</c:f>
              <c:strCache>
                <c:ptCount val="7"/>
                <c:pt idx="0">
                  <c:v>Day 1</c:v>
                </c:pt>
                <c:pt idx="1">
                  <c:v>Day 3</c:v>
                </c:pt>
                <c:pt idx="2">
                  <c:v>Day 5</c:v>
                </c:pt>
                <c:pt idx="3">
                  <c:v>Day 7</c:v>
                </c:pt>
                <c:pt idx="4">
                  <c:v>Day 9</c:v>
                </c:pt>
                <c:pt idx="5">
                  <c:v>Day 11</c:v>
                </c:pt>
                <c:pt idx="6">
                  <c:v>Sprint Review</c:v>
                </c:pt>
              </c:strCache>
            </c:strRef>
          </c:cat>
          <c:val>
            <c:numRef>
              <c:f>'Sprint-wise Burndown Charts'!$I$3:$O$3</c:f>
              <c:numCache>
                <c:formatCode>General</c:formatCode>
                <c:ptCount val="7"/>
                <c:pt idx="0">
                  <c:v>13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91184"/>
        <c:axId val="296385696"/>
      </c:lineChart>
      <c:catAx>
        <c:axId val="296391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385696"/>
        <c:crosses val="autoZero"/>
        <c:auto val="1"/>
        <c:lblAlgn val="ctr"/>
        <c:lblOffset val="100"/>
        <c:noMultiLvlLbl val="0"/>
      </c:catAx>
      <c:valAx>
        <c:axId val="296385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39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Arial"/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Sprint 1 Burndown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'Sprint-wise Burndown Charts'!$I$2:$O$2</c:f>
              <c:strCache>
                <c:ptCount val="7"/>
                <c:pt idx="0">
                  <c:v>Day 1</c:v>
                </c:pt>
                <c:pt idx="1">
                  <c:v>Day 3</c:v>
                </c:pt>
                <c:pt idx="2">
                  <c:v>Day 5</c:v>
                </c:pt>
                <c:pt idx="3">
                  <c:v>Day 7</c:v>
                </c:pt>
                <c:pt idx="4">
                  <c:v>Day 9</c:v>
                </c:pt>
                <c:pt idx="5">
                  <c:v>Day 11</c:v>
                </c:pt>
                <c:pt idx="6">
                  <c:v>Sprint Review</c:v>
                </c:pt>
              </c:strCache>
            </c:strRef>
          </c:cat>
          <c:val>
            <c:numRef>
              <c:f>'Sprint-wise Burndown Charts'!$I$4:$O$4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84520"/>
        <c:axId val="296385304"/>
      </c:lineChart>
      <c:catAx>
        <c:axId val="296384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6385304"/>
        <c:crosses val="autoZero"/>
        <c:auto val="1"/>
        <c:lblAlgn val="ctr"/>
        <c:lblOffset val="100"/>
        <c:noMultiLvlLbl val="0"/>
      </c:catAx>
      <c:valAx>
        <c:axId val="29638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384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Arial"/>
        </a:defRPr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Sprint 2 Burndown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'Sprint-wise Burndown Charts'!$I$2:$O$2</c:f>
              <c:strCache>
                <c:ptCount val="7"/>
                <c:pt idx="0">
                  <c:v>Day 1</c:v>
                </c:pt>
                <c:pt idx="1">
                  <c:v>Day 3</c:v>
                </c:pt>
                <c:pt idx="2">
                  <c:v>Day 5</c:v>
                </c:pt>
                <c:pt idx="3">
                  <c:v>Day 7</c:v>
                </c:pt>
                <c:pt idx="4">
                  <c:v>Day 9</c:v>
                </c:pt>
                <c:pt idx="5">
                  <c:v>Day 11</c:v>
                </c:pt>
                <c:pt idx="6">
                  <c:v>Sprint Review</c:v>
                </c:pt>
              </c:strCache>
            </c:strRef>
          </c:cat>
          <c:val>
            <c:numRef>
              <c:f>'Sprint-wise Burndown Charts'!$I$5:$O$5</c:f>
              <c:numCache>
                <c:formatCode>General</c:formatCode>
                <c:ptCount val="7"/>
                <c:pt idx="0">
                  <c:v>15</c:v>
                </c:pt>
                <c:pt idx="1">
                  <c:v>12</c:v>
                </c:pt>
                <c:pt idx="2">
                  <c:v>12</c:v>
                </c:pt>
                <c:pt idx="3">
                  <c:v>8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238344"/>
        <c:axId val="305239912"/>
      </c:lineChart>
      <c:catAx>
        <c:axId val="305238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5239912"/>
        <c:crosses val="autoZero"/>
        <c:auto val="1"/>
        <c:lblAlgn val="ctr"/>
        <c:lblOffset val="100"/>
        <c:noMultiLvlLbl val="0"/>
      </c:catAx>
      <c:valAx>
        <c:axId val="305239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238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Arial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Sprint 3 Burndown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'Sprint-wise Burndown Charts'!$I$2:$O$2</c:f>
              <c:strCache>
                <c:ptCount val="7"/>
                <c:pt idx="0">
                  <c:v>Day 1</c:v>
                </c:pt>
                <c:pt idx="1">
                  <c:v>Day 3</c:v>
                </c:pt>
                <c:pt idx="2">
                  <c:v>Day 5</c:v>
                </c:pt>
                <c:pt idx="3">
                  <c:v>Day 7</c:v>
                </c:pt>
                <c:pt idx="4">
                  <c:v>Day 9</c:v>
                </c:pt>
                <c:pt idx="5">
                  <c:v>Day 11</c:v>
                </c:pt>
                <c:pt idx="6">
                  <c:v>Sprint Review</c:v>
                </c:pt>
              </c:strCache>
            </c:strRef>
          </c:cat>
          <c:val>
            <c:numRef>
              <c:f>'Sprint-wise Burndown Charts'!$I$6:$O$6</c:f>
              <c:numCache>
                <c:formatCode>General</c:formatCode>
                <c:ptCount val="7"/>
                <c:pt idx="0">
                  <c:v>19</c:v>
                </c:pt>
                <c:pt idx="1">
                  <c:v>17</c:v>
                </c:pt>
                <c:pt idx="2">
                  <c:v>14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140688"/>
        <c:axId val="300138728"/>
      </c:lineChart>
      <c:catAx>
        <c:axId val="30014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0138728"/>
        <c:crosses val="autoZero"/>
        <c:auto val="1"/>
        <c:lblAlgn val="ctr"/>
        <c:lblOffset val="100"/>
        <c:noMultiLvlLbl val="0"/>
      </c:catAx>
      <c:valAx>
        <c:axId val="300138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014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Arial"/>
        </a:defRPr>
      </a:pPr>
      <a:endParaRPr lang="en-US"/>
    </a:p>
  </c:txPr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20CBD-8566-4F40-BD4A-3951C59F243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90E381-96EF-4AC4-9CFD-5530D96DA308}">
      <dgm:prSet phldrT="[Text]"/>
      <dgm:spPr/>
      <dgm:t>
        <a:bodyPr/>
        <a:lstStyle/>
        <a:p>
          <a:r>
            <a:rPr lang="en-US" dirty="0" smtClean="0"/>
            <a:t>Market Space</a:t>
          </a:r>
          <a:endParaRPr lang="en-US" dirty="0"/>
        </a:p>
      </dgm:t>
    </dgm:pt>
    <dgm:pt modelId="{DA34F92D-84D5-4A5C-9B66-03588627712A}" type="parTrans" cxnId="{567374F5-BB82-461B-B7C7-C28C447ADC0E}">
      <dgm:prSet/>
      <dgm:spPr/>
      <dgm:t>
        <a:bodyPr/>
        <a:lstStyle/>
        <a:p>
          <a:endParaRPr lang="en-US"/>
        </a:p>
      </dgm:t>
    </dgm:pt>
    <dgm:pt modelId="{66B99EB6-50E7-4F61-8D31-AE4AE3B1252F}" type="sibTrans" cxnId="{567374F5-BB82-461B-B7C7-C28C447ADC0E}">
      <dgm:prSet/>
      <dgm:spPr/>
      <dgm:t>
        <a:bodyPr/>
        <a:lstStyle/>
        <a:p>
          <a:endParaRPr lang="en-US"/>
        </a:p>
      </dgm:t>
    </dgm:pt>
    <dgm:pt modelId="{07970DBD-D697-43C9-9283-D6140F49DCC3}">
      <dgm:prSet phldrT="[Text]"/>
      <dgm:spPr/>
      <dgm:t>
        <a:bodyPr/>
        <a:lstStyle/>
        <a:p>
          <a:r>
            <a:rPr lang="en-US" dirty="0" smtClean="0"/>
            <a:t>Carpooling is a solution to the woes of daily commuting.</a:t>
          </a:r>
          <a:endParaRPr lang="en-US" dirty="0"/>
        </a:p>
      </dgm:t>
    </dgm:pt>
    <dgm:pt modelId="{230C7CB1-6EF5-4422-94B1-A12FDDBCF1FC}" type="parTrans" cxnId="{8C3E2456-9647-461B-8F3C-1ADE31F1C5A1}">
      <dgm:prSet/>
      <dgm:spPr/>
      <dgm:t>
        <a:bodyPr/>
        <a:lstStyle/>
        <a:p>
          <a:endParaRPr lang="en-US"/>
        </a:p>
      </dgm:t>
    </dgm:pt>
    <dgm:pt modelId="{1B358CD4-F610-4D8E-9AC2-8A17548D17E9}" type="sibTrans" cxnId="{8C3E2456-9647-461B-8F3C-1ADE31F1C5A1}">
      <dgm:prSet/>
      <dgm:spPr/>
      <dgm:t>
        <a:bodyPr/>
        <a:lstStyle/>
        <a:p>
          <a:endParaRPr lang="en-US"/>
        </a:p>
      </dgm:t>
    </dgm:pt>
    <dgm:pt modelId="{14BE7CAA-8ECF-42C9-B312-F8B58BC1BB71}">
      <dgm:prSet phldrT="[Text]"/>
      <dgm:spPr/>
      <dgm:t>
        <a:bodyPr/>
        <a:lstStyle/>
        <a:p>
          <a:r>
            <a:rPr lang="en-US" dirty="0" smtClean="0"/>
            <a:t>Competitors</a:t>
          </a:r>
          <a:endParaRPr lang="en-US" dirty="0"/>
        </a:p>
      </dgm:t>
    </dgm:pt>
    <dgm:pt modelId="{C5F5AEC2-37B8-4326-83B1-3B7E40EB90DB}" type="parTrans" cxnId="{1ECDB9EC-2920-4A17-BDC1-42202495FEB5}">
      <dgm:prSet/>
      <dgm:spPr/>
      <dgm:t>
        <a:bodyPr/>
        <a:lstStyle/>
        <a:p>
          <a:endParaRPr lang="en-US"/>
        </a:p>
      </dgm:t>
    </dgm:pt>
    <dgm:pt modelId="{AAFCE83F-376A-40D8-B28E-DE240E04EC44}" type="sibTrans" cxnId="{1ECDB9EC-2920-4A17-BDC1-42202495FEB5}">
      <dgm:prSet/>
      <dgm:spPr/>
      <dgm:t>
        <a:bodyPr/>
        <a:lstStyle/>
        <a:p>
          <a:endParaRPr lang="en-US"/>
        </a:p>
      </dgm:t>
    </dgm:pt>
    <dgm:pt modelId="{DAA871ED-51FF-4C71-9992-75899278CABB}">
      <dgm:prSet phldrT="[Text]"/>
      <dgm:spPr/>
      <dgm:t>
        <a:bodyPr/>
        <a:lstStyle/>
        <a:p>
          <a:endParaRPr lang="en-US" dirty="0"/>
        </a:p>
      </dgm:t>
    </dgm:pt>
    <dgm:pt modelId="{31C1FBC4-AEA6-4652-A255-1F503EE37AE6}" type="parTrans" cxnId="{E1EFCF5C-68BB-4AB4-AC3C-C66B89282F16}">
      <dgm:prSet/>
      <dgm:spPr/>
      <dgm:t>
        <a:bodyPr/>
        <a:lstStyle/>
        <a:p>
          <a:endParaRPr lang="en-US"/>
        </a:p>
      </dgm:t>
    </dgm:pt>
    <dgm:pt modelId="{65E438B1-E8EE-4069-91D1-248F4677FFE4}" type="sibTrans" cxnId="{E1EFCF5C-68BB-4AB4-AC3C-C66B89282F16}">
      <dgm:prSet/>
      <dgm:spPr/>
      <dgm:t>
        <a:bodyPr/>
        <a:lstStyle/>
        <a:p>
          <a:endParaRPr lang="en-US"/>
        </a:p>
      </dgm:t>
    </dgm:pt>
    <dgm:pt modelId="{B7E29FBF-DFED-4663-9E25-DBA84DEEB6A7}">
      <dgm:prSet phldrT="[Text]"/>
      <dgm:spPr/>
      <dgm:t>
        <a:bodyPr/>
        <a:lstStyle/>
        <a:p>
          <a:r>
            <a:rPr lang="en-US" dirty="0" smtClean="0"/>
            <a:t>Opportunity</a:t>
          </a:r>
        </a:p>
      </dgm:t>
    </dgm:pt>
    <dgm:pt modelId="{5A0023C9-C8F7-4062-87A6-71FD4BDA0743}" type="parTrans" cxnId="{1ECF6278-D05A-41C6-9EF4-915E84AB1BD7}">
      <dgm:prSet/>
      <dgm:spPr/>
      <dgm:t>
        <a:bodyPr/>
        <a:lstStyle/>
        <a:p>
          <a:endParaRPr lang="en-US"/>
        </a:p>
      </dgm:t>
    </dgm:pt>
    <dgm:pt modelId="{C3F677BF-F753-4383-B89D-84DBB3B72BAB}" type="sibTrans" cxnId="{1ECF6278-D05A-41C6-9EF4-915E84AB1BD7}">
      <dgm:prSet/>
      <dgm:spPr/>
      <dgm:t>
        <a:bodyPr/>
        <a:lstStyle/>
        <a:p>
          <a:endParaRPr lang="en-US"/>
        </a:p>
      </dgm:t>
    </dgm:pt>
    <dgm:pt modelId="{975F4421-8D2C-4B15-B598-A2C4FD1D305B}">
      <dgm:prSet phldrT="[Text]"/>
      <dgm:spPr/>
      <dgm:t>
        <a:bodyPr/>
        <a:lstStyle/>
        <a:p>
          <a:r>
            <a:rPr lang="en-US" dirty="0" smtClean="0"/>
            <a:t>Security of the passengers and driver</a:t>
          </a:r>
        </a:p>
        <a:p>
          <a:r>
            <a:rPr lang="en-US" dirty="0" smtClean="0"/>
            <a:t>User Verification</a:t>
          </a:r>
        </a:p>
        <a:p>
          <a:r>
            <a:rPr lang="en-US" dirty="0" smtClean="0"/>
            <a:t>Rewards &amp; Loyalty schemes</a:t>
          </a:r>
        </a:p>
        <a:p>
          <a:r>
            <a:rPr lang="en-US" dirty="0" smtClean="0"/>
            <a:t>Unavailability in the local market</a:t>
          </a:r>
          <a:endParaRPr lang="en-US" dirty="0"/>
        </a:p>
      </dgm:t>
    </dgm:pt>
    <dgm:pt modelId="{EC4C85DA-831F-47BA-8FC4-A4C1DB4426D0}" type="parTrans" cxnId="{7900A4F3-1AA3-4C23-9668-DEFF500F057A}">
      <dgm:prSet/>
      <dgm:spPr/>
      <dgm:t>
        <a:bodyPr/>
        <a:lstStyle/>
        <a:p>
          <a:endParaRPr lang="en-US"/>
        </a:p>
      </dgm:t>
    </dgm:pt>
    <dgm:pt modelId="{1547D83E-1B71-4B9A-B864-CE548CD72C7D}" type="sibTrans" cxnId="{7900A4F3-1AA3-4C23-9668-DEFF500F057A}">
      <dgm:prSet/>
      <dgm:spPr/>
      <dgm:t>
        <a:bodyPr/>
        <a:lstStyle/>
        <a:p>
          <a:endParaRPr lang="en-US"/>
        </a:p>
      </dgm:t>
    </dgm:pt>
    <dgm:pt modelId="{051DFEA1-B326-4622-A6D6-AAC8A143D81B}">
      <dgm:prSet phldrT="[Text]"/>
      <dgm:spPr/>
      <dgm:t>
        <a:bodyPr/>
        <a:lstStyle/>
        <a:p>
          <a:r>
            <a:rPr lang="en-US" dirty="0" smtClean="0"/>
            <a:t>Environment Friendly</a:t>
          </a:r>
        </a:p>
      </dgm:t>
    </dgm:pt>
    <dgm:pt modelId="{FF93B12B-8953-4175-B120-BE259BDC5C99}" type="parTrans" cxnId="{F9E7536E-0750-4531-A60C-553FAB19FB58}">
      <dgm:prSet/>
      <dgm:spPr/>
      <dgm:t>
        <a:bodyPr/>
        <a:lstStyle/>
        <a:p>
          <a:endParaRPr lang="en-US"/>
        </a:p>
      </dgm:t>
    </dgm:pt>
    <dgm:pt modelId="{D83B9344-754C-45F9-BFBA-2B6EDB6DB3F5}" type="sibTrans" cxnId="{F9E7536E-0750-4531-A60C-553FAB19FB58}">
      <dgm:prSet/>
      <dgm:spPr/>
      <dgm:t>
        <a:bodyPr/>
        <a:lstStyle/>
        <a:p>
          <a:endParaRPr lang="en-US"/>
        </a:p>
      </dgm:t>
    </dgm:pt>
    <dgm:pt modelId="{66E2D249-7D0A-4182-AA3E-92D46BB4423A}">
      <dgm:prSet phldrT="[Text]"/>
      <dgm:spPr/>
      <dgm:t>
        <a:bodyPr/>
        <a:lstStyle/>
        <a:p>
          <a:r>
            <a:rPr lang="en-US" dirty="0" smtClean="0"/>
            <a:t>Cost Effective</a:t>
          </a:r>
        </a:p>
      </dgm:t>
    </dgm:pt>
    <dgm:pt modelId="{5EA88911-A0B5-4E6F-A930-094AAC3007FE}" type="parTrans" cxnId="{8DC97C73-61D0-470E-ADD8-4F6B150E1E2B}">
      <dgm:prSet/>
      <dgm:spPr/>
      <dgm:t>
        <a:bodyPr/>
        <a:lstStyle/>
        <a:p>
          <a:endParaRPr lang="en-US"/>
        </a:p>
      </dgm:t>
    </dgm:pt>
    <dgm:pt modelId="{AE21546D-9D38-4A31-AF7B-564DFBF30C84}" type="sibTrans" cxnId="{8DC97C73-61D0-470E-ADD8-4F6B150E1E2B}">
      <dgm:prSet/>
      <dgm:spPr/>
      <dgm:t>
        <a:bodyPr/>
        <a:lstStyle/>
        <a:p>
          <a:endParaRPr lang="en-US"/>
        </a:p>
      </dgm:t>
    </dgm:pt>
    <dgm:pt modelId="{0033A4FC-FC5F-4894-8EA3-89A045BE84EC}">
      <dgm:prSet phldrT="[Text]"/>
      <dgm:spPr/>
      <dgm:t>
        <a:bodyPr/>
        <a:lstStyle/>
        <a:p>
          <a:r>
            <a:rPr lang="en-US" dirty="0" smtClean="0"/>
            <a:t>Great way to Socialize, even on a work day!</a:t>
          </a:r>
        </a:p>
      </dgm:t>
    </dgm:pt>
    <dgm:pt modelId="{2EBAFE42-17E9-4306-BD1A-9932BA1145FF}" type="parTrans" cxnId="{C4D3BF31-75E4-4AF8-87C9-E0D52DC134E9}">
      <dgm:prSet/>
      <dgm:spPr/>
      <dgm:t>
        <a:bodyPr/>
        <a:lstStyle/>
        <a:p>
          <a:endParaRPr lang="en-US"/>
        </a:p>
      </dgm:t>
    </dgm:pt>
    <dgm:pt modelId="{6259D7A3-B152-4452-9899-C6D13469A81E}" type="sibTrans" cxnId="{C4D3BF31-75E4-4AF8-87C9-E0D52DC134E9}">
      <dgm:prSet/>
      <dgm:spPr/>
      <dgm:t>
        <a:bodyPr/>
        <a:lstStyle/>
        <a:p>
          <a:endParaRPr lang="en-US"/>
        </a:p>
      </dgm:t>
    </dgm:pt>
    <dgm:pt modelId="{39E4DDA0-2CA2-43A6-97C0-C934367B7AF0}" type="pres">
      <dgm:prSet presAssocID="{1D820CBD-8566-4F40-BD4A-3951C59F243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29A4F3-2EA8-432F-96BC-CEAB6A1FDFD7}" type="pres">
      <dgm:prSet presAssocID="{D990E381-96EF-4AC4-9CFD-5530D96DA308}" presName="composite" presStyleCnt="0"/>
      <dgm:spPr/>
      <dgm:t>
        <a:bodyPr/>
        <a:lstStyle/>
        <a:p>
          <a:endParaRPr lang="en-US"/>
        </a:p>
      </dgm:t>
    </dgm:pt>
    <dgm:pt modelId="{05FC0327-97B2-4AAD-A712-2265E9D3BFF9}" type="pres">
      <dgm:prSet presAssocID="{D990E381-96EF-4AC4-9CFD-5530D96DA308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8B0E4-E388-4C66-8C02-AF1CF6FC8172}" type="pres">
      <dgm:prSet presAssocID="{D990E381-96EF-4AC4-9CFD-5530D96DA30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34D7F-F45A-4726-AA32-3E9BE118D69B}" type="pres">
      <dgm:prSet presAssocID="{D990E381-96EF-4AC4-9CFD-5530D96DA308}" presName="Accent" presStyleLbl="parChTrans1D1" presStyleIdx="0" presStyleCnt="3"/>
      <dgm:spPr/>
      <dgm:t>
        <a:bodyPr/>
        <a:lstStyle/>
        <a:p>
          <a:endParaRPr lang="en-US"/>
        </a:p>
      </dgm:t>
    </dgm:pt>
    <dgm:pt modelId="{999B3013-30EA-4624-82F9-BD843C6B0483}" type="pres">
      <dgm:prSet presAssocID="{66B99EB6-50E7-4F61-8D31-AE4AE3B1252F}" presName="sibTrans" presStyleCnt="0"/>
      <dgm:spPr/>
      <dgm:t>
        <a:bodyPr/>
        <a:lstStyle/>
        <a:p>
          <a:endParaRPr lang="en-US"/>
        </a:p>
      </dgm:t>
    </dgm:pt>
    <dgm:pt modelId="{F85B5572-983C-46AA-B182-6899338171B3}" type="pres">
      <dgm:prSet presAssocID="{14BE7CAA-8ECF-42C9-B312-F8B58BC1BB71}" presName="composite" presStyleCnt="0"/>
      <dgm:spPr/>
      <dgm:t>
        <a:bodyPr/>
        <a:lstStyle/>
        <a:p>
          <a:endParaRPr lang="en-US"/>
        </a:p>
      </dgm:t>
    </dgm:pt>
    <dgm:pt modelId="{A8B04A07-E712-40A1-A6A5-9DD1645AA1FE}" type="pres">
      <dgm:prSet presAssocID="{14BE7CAA-8ECF-42C9-B312-F8B58BC1BB71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F778B-982F-494A-8B90-ADC65C2097C3}" type="pres">
      <dgm:prSet presAssocID="{14BE7CAA-8ECF-42C9-B312-F8B58BC1BB71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ED18E-F52C-4535-B035-643C8176DE5B}" type="pres">
      <dgm:prSet presAssocID="{14BE7CAA-8ECF-42C9-B312-F8B58BC1BB71}" presName="Accent" presStyleLbl="parChTrans1D1" presStyleIdx="1" presStyleCnt="3"/>
      <dgm:spPr/>
      <dgm:t>
        <a:bodyPr/>
        <a:lstStyle/>
        <a:p>
          <a:endParaRPr lang="en-US"/>
        </a:p>
      </dgm:t>
    </dgm:pt>
    <dgm:pt modelId="{F3EAEFDA-0107-4C71-A22D-6D0C709C1CC2}" type="pres">
      <dgm:prSet presAssocID="{AAFCE83F-376A-40D8-B28E-DE240E04EC44}" presName="sibTrans" presStyleCnt="0"/>
      <dgm:spPr/>
      <dgm:t>
        <a:bodyPr/>
        <a:lstStyle/>
        <a:p>
          <a:endParaRPr lang="en-US"/>
        </a:p>
      </dgm:t>
    </dgm:pt>
    <dgm:pt modelId="{3D1D14A9-A5F0-4493-AD63-E9A90B7831DC}" type="pres">
      <dgm:prSet presAssocID="{B7E29FBF-DFED-4663-9E25-DBA84DEEB6A7}" presName="composite" presStyleCnt="0"/>
      <dgm:spPr/>
      <dgm:t>
        <a:bodyPr/>
        <a:lstStyle/>
        <a:p>
          <a:endParaRPr lang="en-US"/>
        </a:p>
      </dgm:t>
    </dgm:pt>
    <dgm:pt modelId="{80C43F6D-6C0F-436A-9004-75AC4A26F0DC}" type="pres">
      <dgm:prSet presAssocID="{B7E29FBF-DFED-4663-9E25-DBA84DEEB6A7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33364-1D6B-44A8-8FB4-81D5FEFE4B88}" type="pres">
      <dgm:prSet presAssocID="{B7E29FBF-DFED-4663-9E25-DBA84DEEB6A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88F82-EC20-4F6F-904F-3E213370942E}" type="pres">
      <dgm:prSet presAssocID="{B7E29FBF-DFED-4663-9E25-DBA84DEEB6A7}" presName="Accent" presStyleLbl="parChTrans1D1" presStyleIdx="2" presStyleCnt="3"/>
      <dgm:spPr/>
      <dgm:t>
        <a:bodyPr/>
        <a:lstStyle/>
        <a:p>
          <a:endParaRPr lang="en-US"/>
        </a:p>
      </dgm:t>
    </dgm:pt>
  </dgm:ptLst>
  <dgm:cxnLst>
    <dgm:cxn modelId="{E1EFCF5C-68BB-4AB4-AC3C-C66B89282F16}" srcId="{14BE7CAA-8ECF-42C9-B312-F8B58BC1BB71}" destId="{DAA871ED-51FF-4C71-9992-75899278CABB}" srcOrd="0" destOrd="0" parTransId="{31C1FBC4-AEA6-4652-A255-1F503EE37AE6}" sibTransId="{65E438B1-E8EE-4069-91D1-248F4677FFE4}"/>
    <dgm:cxn modelId="{C4D3BF31-75E4-4AF8-87C9-E0D52DC134E9}" srcId="{07970DBD-D697-43C9-9283-D6140F49DCC3}" destId="{0033A4FC-FC5F-4894-8EA3-89A045BE84EC}" srcOrd="2" destOrd="0" parTransId="{2EBAFE42-17E9-4306-BD1A-9932BA1145FF}" sibTransId="{6259D7A3-B152-4452-9899-C6D13469A81E}"/>
    <dgm:cxn modelId="{F71611FD-0464-46C3-A814-70A08820D8A9}" type="presOf" srcId="{14BE7CAA-8ECF-42C9-B312-F8B58BC1BB71}" destId="{285F778B-982F-494A-8B90-ADC65C2097C3}" srcOrd="0" destOrd="0" presId="urn:microsoft.com/office/officeart/2011/layout/TabList"/>
    <dgm:cxn modelId="{F9E7536E-0750-4531-A60C-553FAB19FB58}" srcId="{07970DBD-D697-43C9-9283-D6140F49DCC3}" destId="{051DFEA1-B326-4622-A6D6-AAC8A143D81B}" srcOrd="0" destOrd="0" parTransId="{FF93B12B-8953-4175-B120-BE259BDC5C99}" sibTransId="{D83B9344-754C-45F9-BFBA-2B6EDB6DB3F5}"/>
    <dgm:cxn modelId="{2C6674A6-A8C6-4D85-A3B3-A7CE9D2491DF}" type="presOf" srcId="{0033A4FC-FC5F-4894-8EA3-89A045BE84EC}" destId="{05FC0327-97B2-4AAD-A712-2265E9D3BFF9}" srcOrd="0" destOrd="3" presId="urn:microsoft.com/office/officeart/2011/layout/TabList"/>
    <dgm:cxn modelId="{B85335AD-7FF9-481F-BA9A-01B9D053AC87}" type="presOf" srcId="{1D820CBD-8566-4F40-BD4A-3951C59F243C}" destId="{39E4DDA0-2CA2-43A6-97C0-C934367B7AF0}" srcOrd="0" destOrd="0" presId="urn:microsoft.com/office/officeart/2011/layout/TabList"/>
    <dgm:cxn modelId="{08AA2421-33C4-44C0-A4D3-DBFFB833B3CF}" type="presOf" srcId="{D990E381-96EF-4AC4-9CFD-5530D96DA308}" destId="{2408B0E4-E388-4C66-8C02-AF1CF6FC8172}" srcOrd="0" destOrd="0" presId="urn:microsoft.com/office/officeart/2011/layout/TabList"/>
    <dgm:cxn modelId="{D734770F-488D-4693-8939-EE691C8A7FBA}" type="presOf" srcId="{07970DBD-D697-43C9-9283-D6140F49DCC3}" destId="{05FC0327-97B2-4AAD-A712-2265E9D3BFF9}" srcOrd="0" destOrd="0" presId="urn:microsoft.com/office/officeart/2011/layout/TabList"/>
    <dgm:cxn modelId="{1241F997-39A4-49BF-B622-2717A4CD5D1C}" type="presOf" srcId="{B7E29FBF-DFED-4663-9E25-DBA84DEEB6A7}" destId="{B5D33364-1D6B-44A8-8FB4-81D5FEFE4B88}" srcOrd="0" destOrd="0" presId="urn:microsoft.com/office/officeart/2011/layout/TabList"/>
    <dgm:cxn modelId="{1ECF6278-D05A-41C6-9EF4-915E84AB1BD7}" srcId="{1D820CBD-8566-4F40-BD4A-3951C59F243C}" destId="{B7E29FBF-DFED-4663-9E25-DBA84DEEB6A7}" srcOrd="2" destOrd="0" parTransId="{5A0023C9-C8F7-4062-87A6-71FD4BDA0743}" sibTransId="{C3F677BF-F753-4383-B89D-84DBB3B72BAB}"/>
    <dgm:cxn modelId="{7688386D-3EF4-4616-87D2-715D1E942041}" type="presOf" srcId="{975F4421-8D2C-4B15-B598-A2C4FD1D305B}" destId="{80C43F6D-6C0F-436A-9004-75AC4A26F0DC}" srcOrd="0" destOrd="0" presId="urn:microsoft.com/office/officeart/2011/layout/TabList"/>
    <dgm:cxn modelId="{94DC24D1-BBB9-47C6-B840-6A701BDE9505}" type="presOf" srcId="{051DFEA1-B326-4622-A6D6-AAC8A143D81B}" destId="{05FC0327-97B2-4AAD-A712-2265E9D3BFF9}" srcOrd="0" destOrd="1" presId="urn:microsoft.com/office/officeart/2011/layout/TabList"/>
    <dgm:cxn modelId="{7900A4F3-1AA3-4C23-9668-DEFF500F057A}" srcId="{B7E29FBF-DFED-4663-9E25-DBA84DEEB6A7}" destId="{975F4421-8D2C-4B15-B598-A2C4FD1D305B}" srcOrd="0" destOrd="0" parTransId="{EC4C85DA-831F-47BA-8FC4-A4C1DB4426D0}" sibTransId="{1547D83E-1B71-4B9A-B864-CE548CD72C7D}"/>
    <dgm:cxn modelId="{8C3E2456-9647-461B-8F3C-1ADE31F1C5A1}" srcId="{D990E381-96EF-4AC4-9CFD-5530D96DA308}" destId="{07970DBD-D697-43C9-9283-D6140F49DCC3}" srcOrd="0" destOrd="0" parTransId="{230C7CB1-6EF5-4422-94B1-A12FDDBCF1FC}" sibTransId="{1B358CD4-F610-4D8E-9AC2-8A17548D17E9}"/>
    <dgm:cxn modelId="{F78D70C1-6265-48F4-ACD9-B570AC897ED6}" type="presOf" srcId="{66E2D249-7D0A-4182-AA3E-92D46BB4423A}" destId="{05FC0327-97B2-4AAD-A712-2265E9D3BFF9}" srcOrd="0" destOrd="2" presId="urn:microsoft.com/office/officeart/2011/layout/TabList"/>
    <dgm:cxn modelId="{1ECDB9EC-2920-4A17-BDC1-42202495FEB5}" srcId="{1D820CBD-8566-4F40-BD4A-3951C59F243C}" destId="{14BE7CAA-8ECF-42C9-B312-F8B58BC1BB71}" srcOrd="1" destOrd="0" parTransId="{C5F5AEC2-37B8-4326-83B1-3B7E40EB90DB}" sibTransId="{AAFCE83F-376A-40D8-B28E-DE240E04EC44}"/>
    <dgm:cxn modelId="{567374F5-BB82-461B-B7C7-C28C447ADC0E}" srcId="{1D820CBD-8566-4F40-BD4A-3951C59F243C}" destId="{D990E381-96EF-4AC4-9CFD-5530D96DA308}" srcOrd="0" destOrd="0" parTransId="{DA34F92D-84D5-4A5C-9B66-03588627712A}" sibTransId="{66B99EB6-50E7-4F61-8D31-AE4AE3B1252F}"/>
    <dgm:cxn modelId="{8DC97C73-61D0-470E-ADD8-4F6B150E1E2B}" srcId="{07970DBD-D697-43C9-9283-D6140F49DCC3}" destId="{66E2D249-7D0A-4182-AA3E-92D46BB4423A}" srcOrd="1" destOrd="0" parTransId="{5EA88911-A0B5-4E6F-A930-094AAC3007FE}" sibTransId="{AE21546D-9D38-4A31-AF7B-564DFBF30C84}"/>
    <dgm:cxn modelId="{25203BD4-8EEE-4959-948D-1D9BD13E994B}" type="presOf" srcId="{DAA871ED-51FF-4C71-9992-75899278CABB}" destId="{A8B04A07-E712-40A1-A6A5-9DD1645AA1FE}" srcOrd="0" destOrd="0" presId="urn:microsoft.com/office/officeart/2011/layout/TabList"/>
    <dgm:cxn modelId="{A137BF80-F8EF-454B-871F-ECB154517376}" type="presParOf" srcId="{39E4DDA0-2CA2-43A6-97C0-C934367B7AF0}" destId="{3329A4F3-2EA8-432F-96BC-CEAB6A1FDFD7}" srcOrd="0" destOrd="0" presId="urn:microsoft.com/office/officeart/2011/layout/TabList"/>
    <dgm:cxn modelId="{AF29172E-DFCD-4B27-81FB-924CDC4623E0}" type="presParOf" srcId="{3329A4F3-2EA8-432F-96BC-CEAB6A1FDFD7}" destId="{05FC0327-97B2-4AAD-A712-2265E9D3BFF9}" srcOrd="0" destOrd="0" presId="urn:microsoft.com/office/officeart/2011/layout/TabList"/>
    <dgm:cxn modelId="{4AD19E9E-7457-4E0B-B736-994A7396829F}" type="presParOf" srcId="{3329A4F3-2EA8-432F-96BC-CEAB6A1FDFD7}" destId="{2408B0E4-E388-4C66-8C02-AF1CF6FC8172}" srcOrd="1" destOrd="0" presId="urn:microsoft.com/office/officeart/2011/layout/TabList"/>
    <dgm:cxn modelId="{04E64507-0044-492C-B9C5-C54A3D1A564A}" type="presParOf" srcId="{3329A4F3-2EA8-432F-96BC-CEAB6A1FDFD7}" destId="{E2F34D7F-F45A-4726-AA32-3E9BE118D69B}" srcOrd="2" destOrd="0" presId="urn:microsoft.com/office/officeart/2011/layout/TabList"/>
    <dgm:cxn modelId="{3D0A2C24-923A-492D-BAC3-9BBB6BF541A9}" type="presParOf" srcId="{39E4DDA0-2CA2-43A6-97C0-C934367B7AF0}" destId="{999B3013-30EA-4624-82F9-BD843C6B0483}" srcOrd="1" destOrd="0" presId="urn:microsoft.com/office/officeart/2011/layout/TabList"/>
    <dgm:cxn modelId="{1A1EA21B-8635-4069-A2D6-F07D261E6956}" type="presParOf" srcId="{39E4DDA0-2CA2-43A6-97C0-C934367B7AF0}" destId="{F85B5572-983C-46AA-B182-6899338171B3}" srcOrd="2" destOrd="0" presId="urn:microsoft.com/office/officeart/2011/layout/TabList"/>
    <dgm:cxn modelId="{E209BC86-3645-4B91-8C7D-570BD9E468A8}" type="presParOf" srcId="{F85B5572-983C-46AA-B182-6899338171B3}" destId="{A8B04A07-E712-40A1-A6A5-9DD1645AA1FE}" srcOrd="0" destOrd="0" presId="urn:microsoft.com/office/officeart/2011/layout/TabList"/>
    <dgm:cxn modelId="{6B9E6A71-4BD7-4C7F-9F6E-25189C662C64}" type="presParOf" srcId="{F85B5572-983C-46AA-B182-6899338171B3}" destId="{285F778B-982F-494A-8B90-ADC65C2097C3}" srcOrd="1" destOrd="0" presId="urn:microsoft.com/office/officeart/2011/layout/TabList"/>
    <dgm:cxn modelId="{F846FDA7-1E8E-4BC8-819E-16D62D9F6873}" type="presParOf" srcId="{F85B5572-983C-46AA-B182-6899338171B3}" destId="{B47ED18E-F52C-4535-B035-643C8176DE5B}" srcOrd="2" destOrd="0" presId="urn:microsoft.com/office/officeart/2011/layout/TabList"/>
    <dgm:cxn modelId="{146A407E-532B-485A-96A9-7D51B01F16DA}" type="presParOf" srcId="{39E4DDA0-2CA2-43A6-97C0-C934367B7AF0}" destId="{F3EAEFDA-0107-4C71-A22D-6D0C709C1CC2}" srcOrd="3" destOrd="0" presId="urn:microsoft.com/office/officeart/2011/layout/TabList"/>
    <dgm:cxn modelId="{92952DD0-8B05-4C8D-8D87-99FAA93E3E5B}" type="presParOf" srcId="{39E4DDA0-2CA2-43A6-97C0-C934367B7AF0}" destId="{3D1D14A9-A5F0-4493-AD63-E9A90B7831DC}" srcOrd="4" destOrd="0" presId="urn:microsoft.com/office/officeart/2011/layout/TabList"/>
    <dgm:cxn modelId="{CD1460DF-AE44-48A6-BDF0-4F5308CAACD4}" type="presParOf" srcId="{3D1D14A9-A5F0-4493-AD63-E9A90B7831DC}" destId="{80C43F6D-6C0F-436A-9004-75AC4A26F0DC}" srcOrd="0" destOrd="0" presId="urn:microsoft.com/office/officeart/2011/layout/TabList"/>
    <dgm:cxn modelId="{78CCB2C3-1959-40AE-8F00-19685642AD0F}" type="presParOf" srcId="{3D1D14A9-A5F0-4493-AD63-E9A90B7831DC}" destId="{B5D33364-1D6B-44A8-8FB4-81D5FEFE4B88}" srcOrd="1" destOrd="0" presId="urn:microsoft.com/office/officeart/2011/layout/TabList"/>
    <dgm:cxn modelId="{A1C70419-F24F-4664-9C6F-9C80D3711490}" type="presParOf" srcId="{3D1D14A9-A5F0-4493-AD63-E9A90B7831DC}" destId="{B9888F82-EC20-4F6F-904F-3E213370942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5C414-2EAC-49D4-A340-635C27DA6D94}" type="doc">
      <dgm:prSet loTypeId="urn:microsoft.com/office/officeart/2005/8/layout/hList6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0A08FB-ED22-42FF-ADE9-AA61230C5496}">
      <dgm:prSet phldrT="[Text]"/>
      <dgm:spPr/>
      <dgm:t>
        <a:bodyPr/>
        <a:lstStyle/>
        <a:p>
          <a:r>
            <a:rPr lang="en-US" u="sng" dirty="0" smtClean="0"/>
            <a:t>Financial</a:t>
          </a:r>
          <a:r>
            <a:rPr lang="en-US" dirty="0" smtClean="0"/>
            <a:t>:</a:t>
          </a:r>
          <a:endParaRPr lang="en-US" dirty="0"/>
        </a:p>
      </dgm:t>
    </dgm:pt>
    <dgm:pt modelId="{E72651F1-06DD-4717-BECF-15C7CA511039}" type="parTrans" cxnId="{6177C798-2CA3-4C3A-B6FB-5B528A7E69B9}">
      <dgm:prSet/>
      <dgm:spPr/>
      <dgm:t>
        <a:bodyPr/>
        <a:lstStyle/>
        <a:p>
          <a:endParaRPr lang="en-US"/>
        </a:p>
      </dgm:t>
    </dgm:pt>
    <dgm:pt modelId="{B5828C17-5D7A-4CB3-8C38-1C9675AFB1ED}" type="sibTrans" cxnId="{6177C798-2CA3-4C3A-B6FB-5B528A7E69B9}">
      <dgm:prSet/>
      <dgm:spPr/>
      <dgm:t>
        <a:bodyPr/>
        <a:lstStyle/>
        <a:p>
          <a:endParaRPr lang="en-US"/>
        </a:p>
      </dgm:t>
    </dgm:pt>
    <dgm:pt modelId="{86996E15-961C-4A00-A18B-9C4A6CAB3DD8}">
      <dgm:prSet phldrT="[Text]"/>
      <dgm:spPr/>
      <dgm:t>
        <a:bodyPr/>
        <a:lstStyle/>
        <a:p>
          <a:r>
            <a:rPr lang="en-US" b="1" dirty="0" smtClean="0"/>
            <a:t>Mitigation</a:t>
          </a:r>
          <a:r>
            <a:rPr lang="en-US" dirty="0" smtClean="0"/>
            <a:t>: Finding investors</a:t>
          </a:r>
          <a:endParaRPr lang="en-US" dirty="0"/>
        </a:p>
      </dgm:t>
    </dgm:pt>
    <dgm:pt modelId="{A10A6005-A0D2-41CE-9662-83A87E1A0D05}" type="parTrans" cxnId="{407B48AE-6863-40D0-AC08-96E53484AFFE}">
      <dgm:prSet/>
      <dgm:spPr/>
      <dgm:t>
        <a:bodyPr/>
        <a:lstStyle/>
        <a:p>
          <a:endParaRPr lang="en-US"/>
        </a:p>
      </dgm:t>
    </dgm:pt>
    <dgm:pt modelId="{27C4090A-13E5-42D9-84FE-5F6848E40A89}" type="sibTrans" cxnId="{407B48AE-6863-40D0-AC08-96E53484AFFE}">
      <dgm:prSet/>
      <dgm:spPr/>
      <dgm:t>
        <a:bodyPr/>
        <a:lstStyle/>
        <a:p>
          <a:endParaRPr lang="en-US"/>
        </a:p>
      </dgm:t>
    </dgm:pt>
    <dgm:pt modelId="{94DDFF7E-FCBF-47EC-9094-BB1858D85CDB}">
      <dgm:prSet phldrT="[Text]"/>
      <dgm:spPr/>
      <dgm:t>
        <a:bodyPr/>
        <a:lstStyle/>
        <a:p>
          <a:r>
            <a:rPr lang="en-US" u="sng" dirty="0" smtClean="0"/>
            <a:t>User Acceptance:</a:t>
          </a:r>
          <a:endParaRPr lang="en-US" u="sng" dirty="0"/>
        </a:p>
      </dgm:t>
    </dgm:pt>
    <dgm:pt modelId="{597E43C3-5515-4741-8E7F-98F3D95F7DEE}" type="parTrans" cxnId="{9FCA789B-7A46-481F-82D0-077CB184B42A}">
      <dgm:prSet/>
      <dgm:spPr/>
      <dgm:t>
        <a:bodyPr/>
        <a:lstStyle/>
        <a:p>
          <a:endParaRPr lang="en-US"/>
        </a:p>
      </dgm:t>
    </dgm:pt>
    <dgm:pt modelId="{94632592-9F42-4B1D-9EAD-3DEEAB3CD60B}" type="sibTrans" cxnId="{9FCA789B-7A46-481F-82D0-077CB184B42A}">
      <dgm:prSet/>
      <dgm:spPr/>
      <dgm:t>
        <a:bodyPr/>
        <a:lstStyle/>
        <a:p>
          <a:endParaRPr lang="en-US"/>
        </a:p>
      </dgm:t>
    </dgm:pt>
    <dgm:pt modelId="{E289F014-8E8A-4631-80FF-5D383C792DAC}">
      <dgm:prSet phldrT="[Text]"/>
      <dgm:spPr/>
      <dgm:t>
        <a:bodyPr/>
        <a:lstStyle/>
        <a:p>
          <a:r>
            <a:rPr lang="en-US" b="1" dirty="0" smtClean="0"/>
            <a:t>Risk</a:t>
          </a:r>
          <a:r>
            <a:rPr lang="en-US" dirty="0" smtClean="0"/>
            <a:t>: Low number of people who heard of or are drawn to the app.</a:t>
          </a:r>
          <a:endParaRPr lang="en-US" dirty="0"/>
        </a:p>
      </dgm:t>
    </dgm:pt>
    <dgm:pt modelId="{668BB564-41D2-4E4D-9108-767F7BF169E5}" type="parTrans" cxnId="{35B90B05-E531-477B-A869-31F0493E2D75}">
      <dgm:prSet/>
      <dgm:spPr/>
      <dgm:t>
        <a:bodyPr/>
        <a:lstStyle/>
        <a:p>
          <a:endParaRPr lang="en-US"/>
        </a:p>
      </dgm:t>
    </dgm:pt>
    <dgm:pt modelId="{54882C33-2A04-4D63-86F1-C5C57AA20E85}" type="sibTrans" cxnId="{35B90B05-E531-477B-A869-31F0493E2D75}">
      <dgm:prSet/>
      <dgm:spPr/>
      <dgm:t>
        <a:bodyPr/>
        <a:lstStyle/>
        <a:p>
          <a:endParaRPr lang="en-US"/>
        </a:p>
      </dgm:t>
    </dgm:pt>
    <dgm:pt modelId="{7B9DC456-6B27-4CAC-B6A6-9574C87D93BD}">
      <dgm:prSet phldrT="[Text]"/>
      <dgm:spPr/>
      <dgm:t>
        <a:bodyPr/>
        <a:lstStyle/>
        <a:p>
          <a:r>
            <a:rPr lang="en-US" u="sng" dirty="0" smtClean="0"/>
            <a:t>Technical:</a:t>
          </a:r>
          <a:endParaRPr lang="en-US" u="sng" dirty="0"/>
        </a:p>
      </dgm:t>
    </dgm:pt>
    <dgm:pt modelId="{1F75A479-F63C-4BC7-8EBC-EFA392298F91}" type="parTrans" cxnId="{813C633D-4462-4F77-A969-C7599DCAF234}">
      <dgm:prSet/>
      <dgm:spPr/>
      <dgm:t>
        <a:bodyPr/>
        <a:lstStyle/>
        <a:p>
          <a:endParaRPr lang="en-US"/>
        </a:p>
      </dgm:t>
    </dgm:pt>
    <dgm:pt modelId="{CE2A29CE-A31A-40D4-82E2-BEE23D850EFC}" type="sibTrans" cxnId="{813C633D-4462-4F77-A969-C7599DCAF234}">
      <dgm:prSet/>
      <dgm:spPr/>
      <dgm:t>
        <a:bodyPr/>
        <a:lstStyle/>
        <a:p>
          <a:endParaRPr lang="en-US"/>
        </a:p>
      </dgm:t>
    </dgm:pt>
    <dgm:pt modelId="{1402054C-D1C8-4C97-B02A-30F45FEEA925}">
      <dgm:prSet phldrT="[Text]"/>
      <dgm:spPr/>
      <dgm:t>
        <a:bodyPr/>
        <a:lstStyle/>
        <a:p>
          <a:r>
            <a:rPr lang="en-US" b="1" dirty="0" smtClean="0"/>
            <a:t>Mitigation: </a:t>
          </a:r>
          <a:r>
            <a:rPr lang="en-US" dirty="0" smtClean="0"/>
            <a:t>Constant updates of anti-malware </a:t>
          </a:r>
          <a:r>
            <a:rPr lang="en-US" dirty="0" err="1" smtClean="0"/>
            <a:t>softwares</a:t>
          </a:r>
          <a:r>
            <a:rPr lang="en-US" dirty="0" smtClean="0"/>
            <a:t>, encryption, etc.</a:t>
          </a:r>
          <a:endParaRPr lang="en-US" dirty="0"/>
        </a:p>
      </dgm:t>
    </dgm:pt>
    <dgm:pt modelId="{74F0FA4D-91DF-497C-9285-D49936C94875}" type="parTrans" cxnId="{2F2F0E5D-1D8C-4D08-88ED-39E2F298E4CE}">
      <dgm:prSet/>
      <dgm:spPr/>
      <dgm:t>
        <a:bodyPr/>
        <a:lstStyle/>
        <a:p>
          <a:endParaRPr lang="en-US"/>
        </a:p>
      </dgm:t>
    </dgm:pt>
    <dgm:pt modelId="{817011EF-9882-4847-BD23-F9AB74B63D8F}" type="sibTrans" cxnId="{2F2F0E5D-1D8C-4D08-88ED-39E2F298E4CE}">
      <dgm:prSet/>
      <dgm:spPr/>
      <dgm:t>
        <a:bodyPr/>
        <a:lstStyle/>
        <a:p>
          <a:endParaRPr lang="en-US"/>
        </a:p>
      </dgm:t>
    </dgm:pt>
    <dgm:pt modelId="{351FC2C4-4B43-4D72-A5CA-237B19F791D8}">
      <dgm:prSet/>
      <dgm:spPr/>
      <dgm:t>
        <a:bodyPr/>
        <a:lstStyle/>
        <a:p>
          <a:r>
            <a:rPr lang="en-US" b="1" dirty="0" smtClean="0"/>
            <a:t>Risk</a:t>
          </a:r>
          <a:r>
            <a:rPr lang="en-US" dirty="0" smtClean="0"/>
            <a:t>: Certain features like identity certification can prove to be expensive and cause an overrun in the budget</a:t>
          </a:r>
          <a:endParaRPr lang="en-US" dirty="0"/>
        </a:p>
      </dgm:t>
    </dgm:pt>
    <dgm:pt modelId="{35E84486-4098-4564-B764-DF3A54C3C7B0}" type="parTrans" cxnId="{D6622F21-FFBE-4BBA-B6E4-A03E7945CFAD}">
      <dgm:prSet/>
      <dgm:spPr/>
      <dgm:t>
        <a:bodyPr/>
        <a:lstStyle/>
        <a:p>
          <a:endParaRPr lang="en-US"/>
        </a:p>
      </dgm:t>
    </dgm:pt>
    <dgm:pt modelId="{68F610D9-7C2B-47C9-9A23-53679AE4F95D}" type="sibTrans" cxnId="{D6622F21-FFBE-4BBA-B6E4-A03E7945CFAD}">
      <dgm:prSet/>
      <dgm:spPr/>
      <dgm:t>
        <a:bodyPr/>
        <a:lstStyle/>
        <a:p>
          <a:endParaRPr lang="en-US"/>
        </a:p>
      </dgm:t>
    </dgm:pt>
    <dgm:pt modelId="{44271825-5FC2-4E01-B6F4-FF3B50F58970}">
      <dgm:prSet phldrT="[Text]"/>
      <dgm:spPr/>
      <dgm:t>
        <a:bodyPr/>
        <a:lstStyle/>
        <a:p>
          <a:r>
            <a:rPr lang="en-US" b="1" dirty="0" smtClean="0"/>
            <a:t>Mitigation</a:t>
          </a:r>
          <a:r>
            <a:rPr lang="en-US" dirty="0" smtClean="0"/>
            <a:t>: Communication, campaigns, promotions</a:t>
          </a:r>
          <a:endParaRPr lang="en-US" dirty="0"/>
        </a:p>
      </dgm:t>
    </dgm:pt>
    <dgm:pt modelId="{BD5E7CC0-BBAB-4954-9426-B1D397AFE24E}" type="parTrans" cxnId="{BC3AAD97-48E6-43C5-A8A0-938875F7B8F5}">
      <dgm:prSet/>
      <dgm:spPr/>
      <dgm:t>
        <a:bodyPr/>
        <a:lstStyle/>
        <a:p>
          <a:endParaRPr lang="en-US"/>
        </a:p>
      </dgm:t>
    </dgm:pt>
    <dgm:pt modelId="{40AA5387-011C-48BE-82CB-840C66E0EA30}" type="sibTrans" cxnId="{BC3AAD97-48E6-43C5-A8A0-938875F7B8F5}">
      <dgm:prSet/>
      <dgm:spPr/>
      <dgm:t>
        <a:bodyPr/>
        <a:lstStyle/>
        <a:p>
          <a:endParaRPr lang="en-US"/>
        </a:p>
      </dgm:t>
    </dgm:pt>
    <dgm:pt modelId="{19A87CB3-815B-4AF1-B0B1-602E8271FD2D}">
      <dgm:prSet phldrT="[Text]"/>
      <dgm:spPr/>
      <dgm:t>
        <a:bodyPr/>
        <a:lstStyle/>
        <a:p>
          <a:r>
            <a:rPr lang="en-US" b="1" dirty="0" smtClean="0"/>
            <a:t>Risk: </a:t>
          </a:r>
          <a:r>
            <a:rPr lang="en-US" dirty="0" smtClean="0"/>
            <a:t>Data breach of identity of banking information.</a:t>
          </a:r>
          <a:endParaRPr lang="en-US" dirty="0"/>
        </a:p>
      </dgm:t>
    </dgm:pt>
    <dgm:pt modelId="{AD245A00-8C17-4520-BBC8-6FE3C65BB870}" type="sibTrans" cxnId="{E2CB9D49-EDEB-4D5B-8668-0BFD3131747E}">
      <dgm:prSet/>
      <dgm:spPr/>
      <dgm:t>
        <a:bodyPr/>
        <a:lstStyle/>
        <a:p>
          <a:endParaRPr lang="en-US"/>
        </a:p>
      </dgm:t>
    </dgm:pt>
    <dgm:pt modelId="{1990610B-FE1D-4295-B2C4-7C8BE52EB890}" type="parTrans" cxnId="{E2CB9D49-EDEB-4D5B-8668-0BFD3131747E}">
      <dgm:prSet/>
      <dgm:spPr/>
      <dgm:t>
        <a:bodyPr/>
        <a:lstStyle/>
        <a:p>
          <a:endParaRPr lang="en-US"/>
        </a:p>
      </dgm:t>
    </dgm:pt>
    <dgm:pt modelId="{A621E838-45FA-4166-B64C-81F006A7D98A}" type="pres">
      <dgm:prSet presAssocID="{16B5C414-2EAC-49D4-A340-635C27DA6D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90A192-A1A5-4E7F-AC0B-A84FD288C0D6}" type="pres">
      <dgm:prSet presAssocID="{CA0A08FB-ED22-42FF-ADE9-AA61230C54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EF1B-2796-4B8B-841C-3892359FD4B7}" type="pres">
      <dgm:prSet presAssocID="{B5828C17-5D7A-4CB3-8C38-1C9675AFB1ED}" presName="sibTrans" presStyleCnt="0"/>
      <dgm:spPr/>
    </dgm:pt>
    <dgm:pt modelId="{2E2489DE-CF93-4A7D-8BF6-FC13BEA68725}" type="pres">
      <dgm:prSet presAssocID="{94DDFF7E-FCBF-47EC-9094-BB1858D85C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64F34-E272-4C45-A680-E2E7033E7493}" type="pres">
      <dgm:prSet presAssocID="{94632592-9F42-4B1D-9EAD-3DEEAB3CD60B}" presName="sibTrans" presStyleCnt="0"/>
      <dgm:spPr/>
    </dgm:pt>
    <dgm:pt modelId="{B71B7CFA-AFB8-49CF-BC2B-0FC42A48E38E}" type="pres">
      <dgm:prSet presAssocID="{7B9DC456-6B27-4CAC-B6A6-9574C87D93BD}" presName="node" presStyleLbl="node1" presStyleIdx="2" presStyleCnt="3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F1B1D-C755-41B3-9565-6B20FF68E24D}" type="presOf" srcId="{94DDFF7E-FCBF-47EC-9094-BB1858D85CDB}" destId="{2E2489DE-CF93-4A7D-8BF6-FC13BEA68725}" srcOrd="0" destOrd="0" presId="urn:microsoft.com/office/officeart/2005/8/layout/hList6"/>
    <dgm:cxn modelId="{96A03499-ABC5-4179-95B1-764C1393F524}" type="presOf" srcId="{16B5C414-2EAC-49D4-A340-635C27DA6D94}" destId="{A621E838-45FA-4166-B64C-81F006A7D98A}" srcOrd="0" destOrd="0" presId="urn:microsoft.com/office/officeart/2005/8/layout/hList6"/>
    <dgm:cxn modelId="{2F2F0E5D-1D8C-4D08-88ED-39E2F298E4CE}" srcId="{7B9DC456-6B27-4CAC-B6A6-9574C87D93BD}" destId="{1402054C-D1C8-4C97-B02A-30F45FEEA925}" srcOrd="1" destOrd="0" parTransId="{74F0FA4D-91DF-497C-9285-D49936C94875}" sibTransId="{817011EF-9882-4847-BD23-F9AB74B63D8F}"/>
    <dgm:cxn modelId="{7F6ADB31-4D32-43A9-AC6B-6EA91C50A9B5}" type="presOf" srcId="{44271825-5FC2-4E01-B6F4-FF3B50F58970}" destId="{2E2489DE-CF93-4A7D-8BF6-FC13BEA68725}" srcOrd="0" destOrd="2" presId="urn:microsoft.com/office/officeart/2005/8/layout/hList6"/>
    <dgm:cxn modelId="{E2CB9D49-EDEB-4D5B-8668-0BFD3131747E}" srcId="{7B9DC456-6B27-4CAC-B6A6-9574C87D93BD}" destId="{19A87CB3-815B-4AF1-B0B1-602E8271FD2D}" srcOrd="0" destOrd="0" parTransId="{1990610B-FE1D-4295-B2C4-7C8BE52EB890}" sibTransId="{AD245A00-8C17-4520-BBC8-6FE3C65BB870}"/>
    <dgm:cxn modelId="{407B48AE-6863-40D0-AC08-96E53484AFFE}" srcId="{CA0A08FB-ED22-42FF-ADE9-AA61230C5496}" destId="{86996E15-961C-4A00-A18B-9C4A6CAB3DD8}" srcOrd="1" destOrd="0" parTransId="{A10A6005-A0D2-41CE-9662-83A87E1A0D05}" sibTransId="{27C4090A-13E5-42D9-84FE-5F6848E40A89}"/>
    <dgm:cxn modelId="{9FCA789B-7A46-481F-82D0-077CB184B42A}" srcId="{16B5C414-2EAC-49D4-A340-635C27DA6D94}" destId="{94DDFF7E-FCBF-47EC-9094-BB1858D85CDB}" srcOrd="1" destOrd="0" parTransId="{597E43C3-5515-4741-8E7F-98F3D95F7DEE}" sibTransId="{94632592-9F42-4B1D-9EAD-3DEEAB3CD60B}"/>
    <dgm:cxn modelId="{B0D2280E-AF20-4075-B31A-11A24B683B67}" type="presOf" srcId="{351FC2C4-4B43-4D72-A5CA-237B19F791D8}" destId="{F590A192-A1A5-4E7F-AC0B-A84FD288C0D6}" srcOrd="0" destOrd="1" presId="urn:microsoft.com/office/officeart/2005/8/layout/hList6"/>
    <dgm:cxn modelId="{6177C798-2CA3-4C3A-B6FB-5B528A7E69B9}" srcId="{16B5C414-2EAC-49D4-A340-635C27DA6D94}" destId="{CA0A08FB-ED22-42FF-ADE9-AA61230C5496}" srcOrd="0" destOrd="0" parTransId="{E72651F1-06DD-4717-BECF-15C7CA511039}" sibTransId="{B5828C17-5D7A-4CB3-8C38-1C9675AFB1ED}"/>
    <dgm:cxn modelId="{4715352F-10D5-4C1B-BFB2-005724D24BFC}" type="presOf" srcId="{86996E15-961C-4A00-A18B-9C4A6CAB3DD8}" destId="{F590A192-A1A5-4E7F-AC0B-A84FD288C0D6}" srcOrd="0" destOrd="2" presId="urn:microsoft.com/office/officeart/2005/8/layout/hList6"/>
    <dgm:cxn modelId="{813C633D-4462-4F77-A969-C7599DCAF234}" srcId="{16B5C414-2EAC-49D4-A340-635C27DA6D94}" destId="{7B9DC456-6B27-4CAC-B6A6-9574C87D93BD}" srcOrd="2" destOrd="0" parTransId="{1F75A479-F63C-4BC7-8EBC-EFA392298F91}" sibTransId="{CE2A29CE-A31A-40D4-82E2-BEE23D850EFC}"/>
    <dgm:cxn modelId="{58530105-A72E-4C10-84FD-91D9E6444DEA}" type="presOf" srcId="{7B9DC456-6B27-4CAC-B6A6-9574C87D93BD}" destId="{B71B7CFA-AFB8-49CF-BC2B-0FC42A48E38E}" srcOrd="0" destOrd="0" presId="urn:microsoft.com/office/officeart/2005/8/layout/hList6"/>
    <dgm:cxn modelId="{FBE6E18B-DC2A-41AF-800E-4A0A957FD251}" type="presOf" srcId="{19A87CB3-815B-4AF1-B0B1-602E8271FD2D}" destId="{B71B7CFA-AFB8-49CF-BC2B-0FC42A48E38E}" srcOrd="0" destOrd="1" presId="urn:microsoft.com/office/officeart/2005/8/layout/hList6"/>
    <dgm:cxn modelId="{DDDC4169-AC64-4F1F-804A-BD923D0C2E3C}" type="presOf" srcId="{CA0A08FB-ED22-42FF-ADE9-AA61230C5496}" destId="{F590A192-A1A5-4E7F-AC0B-A84FD288C0D6}" srcOrd="0" destOrd="0" presId="urn:microsoft.com/office/officeart/2005/8/layout/hList6"/>
    <dgm:cxn modelId="{BCD99B24-EC10-4F19-B7BE-12BD42C12F45}" type="presOf" srcId="{1402054C-D1C8-4C97-B02A-30F45FEEA925}" destId="{B71B7CFA-AFB8-49CF-BC2B-0FC42A48E38E}" srcOrd="0" destOrd="2" presId="urn:microsoft.com/office/officeart/2005/8/layout/hList6"/>
    <dgm:cxn modelId="{BC3AAD97-48E6-43C5-A8A0-938875F7B8F5}" srcId="{94DDFF7E-FCBF-47EC-9094-BB1858D85CDB}" destId="{44271825-5FC2-4E01-B6F4-FF3B50F58970}" srcOrd="1" destOrd="0" parTransId="{BD5E7CC0-BBAB-4954-9426-B1D397AFE24E}" sibTransId="{40AA5387-011C-48BE-82CB-840C66E0EA30}"/>
    <dgm:cxn modelId="{D6622F21-FFBE-4BBA-B6E4-A03E7945CFAD}" srcId="{CA0A08FB-ED22-42FF-ADE9-AA61230C5496}" destId="{351FC2C4-4B43-4D72-A5CA-237B19F791D8}" srcOrd="0" destOrd="0" parTransId="{35E84486-4098-4564-B764-DF3A54C3C7B0}" sibTransId="{68F610D9-7C2B-47C9-9A23-53679AE4F95D}"/>
    <dgm:cxn modelId="{9FF46CFC-4EBA-4A2F-9DC0-C1731136400E}" type="presOf" srcId="{E289F014-8E8A-4631-80FF-5D383C792DAC}" destId="{2E2489DE-CF93-4A7D-8BF6-FC13BEA68725}" srcOrd="0" destOrd="1" presId="urn:microsoft.com/office/officeart/2005/8/layout/hList6"/>
    <dgm:cxn modelId="{35B90B05-E531-477B-A869-31F0493E2D75}" srcId="{94DDFF7E-FCBF-47EC-9094-BB1858D85CDB}" destId="{E289F014-8E8A-4631-80FF-5D383C792DAC}" srcOrd="0" destOrd="0" parTransId="{668BB564-41D2-4E4D-9108-767F7BF169E5}" sibTransId="{54882C33-2A04-4D63-86F1-C5C57AA20E85}"/>
    <dgm:cxn modelId="{D1BA960D-849D-4BD0-9040-2B94D4D4D59A}" type="presParOf" srcId="{A621E838-45FA-4166-B64C-81F006A7D98A}" destId="{F590A192-A1A5-4E7F-AC0B-A84FD288C0D6}" srcOrd="0" destOrd="0" presId="urn:microsoft.com/office/officeart/2005/8/layout/hList6"/>
    <dgm:cxn modelId="{CBAA8A6F-C44F-406C-BC58-BA163E452B4B}" type="presParOf" srcId="{A621E838-45FA-4166-B64C-81F006A7D98A}" destId="{BA90EF1B-2796-4B8B-841C-3892359FD4B7}" srcOrd="1" destOrd="0" presId="urn:microsoft.com/office/officeart/2005/8/layout/hList6"/>
    <dgm:cxn modelId="{93A08C21-BCE9-46AA-9628-69518CEFC524}" type="presParOf" srcId="{A621E838-45FA-4166-B64C-81F006A7D98A}" destId="{2E2489DE-CF93-4A7D-8BF6-FC13BEA68725}" srcOrd="2" destOrd="0" presId="urn:microsoft.com/office/officeart/2005/8/layout/hList6"/>
    <dgm:cxn modelId="{37D1B7C2-0691-407B-B1CC-BC82FF901BF8}" type="presParOf" srcId="{A621E838-45FA-4166-B64C-81F006A7D98A}" destId="{E0064F34-E272-4C45-A680-E2E7033E7493}" srcOrd="3" destOrd="0" presId="urn:microsoft.com/office/officeart/2005/8/layout/hList6"/>
    <dgm:cxn modelId="{FA77D58C-AE99-4741-AC00-A15533014E3F}" type="presParOf" srcId="{A621E838-45FA-4166-B64C-81F006A7D98A}" destId="{B71B7CFA-AFB8-49CF-BC2B-0FC42A48E38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88F82-EC20-4F6F-904F-3E213370942E}">
      <dsp:nvSpPr>
        <dsp:cNvPr id="0" name=""/>
        <dsp:cNvSpPr/>
      </dsp:nvSpPr>
      <dsp:spPr>
        <a:xfrm>
          <a:off x="0" y="4554079"/>
          <a:ext cx="8566937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ED18E-F52C-4535-B035-643C8176DE5B}">
      <dsp:nvSpPr>
        <dsp:cNvPr id="0" name=""/>
        <dsp:cNvSpPr/>
      </dsp:nvSpPr>
      <dsp:spPr>
        <a:xfrm>
          <a:off x="0" y="3011620"/>
          <a:ext cx="8566937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34D7F-F45A-4726-AA32-3E9BE118D69B}">
      <dsp:nvSpPr>
        <dsp:cNvPr id="0" name=""/>
        <dsp:cNvSpPr/>
      </dsp:nvSpPr>
      <dsp:spPr>
        <a:xfrm>
          <a:off x="0" y="1469161"/>
          <a:ext cx="8566937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0327-97B2-4AAD-A712-2265E9D3BFF9}">
      <dsp:nvSpPr>
        <dsp:cNvPr id="0" name=""/>
        <dsp:cNvSpPr/>
      </dsp:nvSpPr>
      <dsp:spPr>
        <a:xfrm>
          <a:off x="2227403" y="153"/>
          <a:ext cx="6339533" cy="146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Carpooling is a solution to the woes of daily commuting.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Environment Friendly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Cost Effective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Great way to Socialize, even on a work day!</a:t>
          </a:r>
        </a:p>
      </dsp:txBody>
      <dsp:txXfrm>
        <a:off x="2227403" y="153"/>
        <a:ext cx="6339533" cy="1469008"/>
      </dsp:txXfrm>
    </dsp:sp>
    <dsp:sp modelId="{2408B0E4-E388-4C66-8C02-AF1CF6FC8172}">
      <dsp:nvSpPr>
        <dsp:cNvPr id="0" name=""/>
        <dsp:cNvSpPr/>
      </dsp:nvSpPr>
      <dsp:spPr>
        <a:xfrm>
          <a:off x="0" y="153"/>
          <a:ext cx="2227403" cy="14690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Market Space</a:t>
          </a:r>
          <a:endParaRPr lang="en-US" sz="3000" kern="1200" dirty="0"/>
        </a:p>
      </dsp:txBody>
      <dsp:txXfrm>
        <a:off x="71724" y="71877"/>
        <a:ext cx="2083955" cy="1397284"/>
      </dsp:txXfrm>
    </dsp:sp>
    <dsp:sp modelId="{A8B04A07-E712-40A1-A6A5-9DD1645AA1FE}">
      <dsp:nvSpPr>
        <dsp:cNvPr id="0" name=""/>
        <dsp:cNvSpPr/>
      </dsp:nvSpPr>
      <dsp:spPr>
        <a:xfrm>
          <a:off x="2227403" y="1542612"/>
          <a:ext cx="6339533" cy="146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227403" y="1542612"/>
        <a:ext cx="6339533" cy="1469008"/>
      </dsp:txXfrm>
    </dsp:sp>
    <dsp:sp modelId="{285F778B-982F-494A-8B90-ADC65C2097C3}">
      <dsp:nvSpPr>
        <dsp:cNvPr id="0" name=""/>
        <dsp:cNvSpPr/>
      </dsp:nvSpPr>
      <dsp:spPr>
        <a:xfrm>
          <a:off x="0" y="1542612"/>
          <a:ext cx="2227403" cy="14690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Competitors</a:t>
          </a:r>
          <a:endParaRPr lang="en-US" sz="3000" kern="1200" dirty="0"/>
        </a:p>
      </dsp:txBody>
      <dsp:txXfrm>
        <a:off x="71724" y="1614336"/>
        <a:ext cx="2083955" cy="1397284"/>
      </dsp:txXfrm>
    </dsp:sp>
    <dsp:sp modelId="{80C43F6D-6C0F-436A-9004-75AC4A26F0DC}">
      <dsp:nvSpPr>
        <dsp:cNvPr id="0" name=""/>
        <dsp:cNvSpPr/>
      </dsp:nvSpPr>
      <dsp:spPr>
        <a:xfrm>
          <a:off x="2227403" y="3085071"/>
          <a:ext cx="6339533" cy="146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of the passengers and driver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Verification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Rewards &amp; Loyalty schemes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Unavailability in the local market</a:t>
          </a:r>
          <a:endParaRPr lang="en-US" sz="1900" kern="1200" dirty="0"/>
        </a:p>
      </dsp:txBody>
      <dsp:txXfrm>
        <a:off x="2227403" y="3085071"/>
        <a:ext cx="6339533" cy="1469008"/>
      </dsp:txXfrm>
    </dsp:sp>
    <dsp:sp modelId="{B5D33364-1D6B-44A8-8FB4-81D5FEFE4B88}">
      <dsp:nvSpPr>
        <dsp:cNvPr id="0" name=""/>
        <dsp:cNvSpPr/>
      </dsp:nvSpPr>
      <dsp:spPr>
        <a:xfrm>
          <a:off x="0" y="3085071"/>
          <a:ext cx="2227403" cy="14690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Opportunity</a:t>
          </a:r>
        </a:p>
      </dsp:txBody>
      <dsp:txXfrm>
        <a:off x="71724" y="3156795"/>
        <a:ext cx="2083955" cy="1397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0A192-A1A5-4E7F-AC0B-A84FD288C0D6}">
      <dsp:nvSpPr>
        <dsp:cNvPr id="0" name=""/>
        <dsp:cNvSpPr/>
      </dsp:nvSpPr>
      <dsp:spPr>
        <a:xfrm rot="16200000">
          <a:off x="-823760" y="824762"/>
          <a:ext cx="4252972" cy="2603447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u="sng" kern="1200" dirty="0" smtClean="0"/>
            <a:t>Financial</a:t>
          </a:r>
          <a:r>
            <a:rPr lang="en-US" sz="2300" kern="1200" dirty="0" smtClean="0"/>
            <a:t>: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Risk</a:t>
          </a:r>
          <a:r>
            <a:rPr lang="en-US" sz="1800" kern="1200" dirty="0" smtClean="0"/>
            <a:t>: Certain features like identity certification can prove to be expensive and cause an overrun in the budget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Mitigation</a:t>
          </a:r>
          <a:r>
            <a:rPr lang="en-US" sz="1800" kern="1200" dirty="0" smtClean="0"/>
            <a:t>: Finding investors</a:t>
          </a:r>
          <a:endParaRPr lang="en-US" sz="1800" kern="1200" dirty="0"/>
        </a:p>
      </dsp:txBody>
      <dsp:txXfrm rot="5400000">
        <a:off x="1003" y="850593"/>
        <a:ext cx="2603447" cy="2551784"/>
      </dsp:txXfrm>
    </dsp:sp>
    <dsp:sp modelId="{2E2489DE-CF93-4A7D-8BF6-FC13BEA68725}">
      <dsp:nvSpPr>
        <dsp:cNvPr id="0" name=""/>
        <dsp:cNvSpPr/>
      </dsp:nvSpPr>
      <dsp:spPr>
        <a:xfrm rot="16200000">
          <a:off x="1974945" y="824762"/>
          <a:ext cx="4252972" cy="2603447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u="sng" kern="1200" dirty="0" smtClean="0"/>
            <a:t>User Acceptance:</a:t>
          </a:r>
          <a:endParaRPr lang="en-US" sz="23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Risk</a:t>
          </a:r>
          <a:r>
            <a:rPr lang="en-US" sz="1800" kern="1200" dirty="0" smtClean="0"/>
            <a:t>: Low number of people who heard of or are drawn to the app.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Mitigation</a:t>
          </a:r>
          <a:r>
            <a:rPr lang="en-US" sz="1800" kern="1200" dirty="0" smtClean="0"/>
            <a:t>: Communication, campaigns, promotions</a:t>
          </a:r>
          <a:endParaRPr lang="en-US" sz="1800" kern="1200" dirty="0"/>
        </a:p>
      </dsp:txBody>
      <dsp:txXfrm rot="5400000">
        <a:off x="2799708" y="850593"/>
        <a:ext cx="2603447" cy="2551784"/>
      </dsp:txXfrm>
    </dsp:sp>
    <dsp:sp modelId="{B71B7CFA-AFB8-49CF-BC2B-0FC42A48E38E}">
      <dsp:nvSpPr>
        <dsp:cNvPr id="0" name=""/>
        <dsp:cNvSpPr/>
      </dsp:nvSpPr>
      <dsp:spPr>
        <a:xfrm rot="16200000">
          <a:off x="4773653" y="824762"/>
          <a:ext cx="4252972" cy="2603447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u="sng" kern="1200" dirty="0" smtClean="0"/>
            <a:t>Technical:</a:t>
          </a:r>
          <a:endParaRPr lang="en-US" sz="23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Risk: </a:t>
          </a:r>
          <a:r>
            <a:rPr lang="en-US" sz="1800" kern="1200" dirty="0" smtClean="0"/>
            <a:t>Data breach of identity of banking information.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Mitigation: </a:t>
          </a:r>
          <a:r>
            <a:rPr lang="en-US" sz="1800" kern="1200" dirty="0" smtClean="0"/>
            <a:t>Constant updates of anti-malware </a:t>
          </a:r>
          <a:r>
            <a:rPr lang="en-US" sz="1800" kern="1200" dirty="0" err="1" smtClean="0"/>
            <a:t>softwares</a:t>
          </a:r>
          <a:r>
            <a:rPr lang="en-US" sz="1800" kern="1200" dirty="0" smtClean="0"/>
            <a:t>, encryption, etc.</a:t>
          </a:r>
          <a:endParaRPr lang="en-US" sz="1800" kern="1200" dirty="0"/>
        </a:p>
      </dsp:txBody>
      <dsp:txXfrm rot="5400000">
        <a:off x="5598416" y="850593"/>
        <a:ext cx="2603447" cy="255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0.12447</cdr:x>
      <cdr:y>0.19697</cdr:y>
    </cdr:from>
    <cdr:to>
      <cdr:x>0.90787</cdr:x>
      <cdr:y>0.85101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18160" y="594360"/>
          <a:ext cx="3261360" cy="197358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0.13728</cdr:x>
      <cdr:y>0.24495</cdr:y>
    </cdr:from>
    <cdr:to>
      <cdr:x>0.91336</cdr:x>
      <cdr:y>0.77778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71500" y="739140"/>
          <a:ext cx="3230880" cy="160782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0.13178</cdr:x>
      <cdr:y>0.20202</cdr:y>
    </cdr:from>
    <cdr:to>
      <cdr:x>0.91153</cdr:x>
      <cdr:y>0.86364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48627" y="609598"/>
          <a:ext cx="3246133" cy="199644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0.13545</cdr:x>
      <cdr:y>0.18687</cdr:y>
    </cdr:from>
    <cdr:to>
      <cdr:x>0.91153</cdr:x>
      <cdr:y>0.86111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63867" y="563878"/>
          <a:ext cx="3230893" cy="203454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93A3-B2EF-4E4E-B228-A68E5655296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E7407-E878-4F98-8BC9-D8AD296F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E7407-E878-4F98-8BC9-D8AD296FC5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63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4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2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4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1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40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1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8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8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2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4BF5B8-4049-4301-827A-0744E38524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7954B5-0C51-43E5-8662-658D13C8B32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njit.edu/~sk2545/Joyride/logi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983566"/>
            <a:ext cx="10058400" cy="3341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7200" spc="0" dirty="0">
                <a:solidFill>
                  <a:prstClr val="black"/>
                </a:solidFill>
                <a:ea typeface="+mn-ea"/>
                <a:cs typeface="+mn-cs"/>
              </a:rPr>
              <a:t>JoyRide</a:t>
            </a:r>
            <a:r>
              <a:rPr lang="en-US" sz="5400" spc="0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®</a:t>
            </a:r>
            <a:r>
              <a:rPr lang="en-US" sz="1800" spc="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spc="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spc="0" dirty="0" smtClean="0">
                <a:solidFill>
                  <a:prstClr val="black"/>
                </a:solidFill>
                <a:ea typeface="+mn-ea"/>
                <a:cs typeface="+mn-cs"/>
              </a:rPr>
              <a:t>Share a Ride, Maybe a Story!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600" i="1" spc="0" dirty="0">
                <a:solidFill>
                  <a:prstClr val="black"/>
                </a:solidFill>
                <a:ea typeface="+mn-ea"/>
                <a:cs typeface="+mn-cs"/>
              </a:rPr>
              <a:t>Carpooling Made Easy &amp; Rewarding - </a:t>
            </a:r>
            <a:r>
              <a:rPr lang="en-US" sz="1600" i="1" spc="0" dirty="0" smtClean="0">
                <a:solidFill>
                  <a:prstClr val="black"/>
                </a:solidFill>
                <a:ea typeface="+mn-ea"/>
                <a:cs typeface="+mn-cs"/>
              </a:rPr>
              <a:t>Mobile </a:t>
            </a:r>
            <a:r>
              <a:rPr lang="en-US" sz="1600" i="1" spc="0" dirty="0">
                <a:solidFill>
                  <a:prstClr val="black"/>
                </a:solidFill>
                <a:ea typeface="+mn-ea"/>
                <a:cs typeface="+mn-cs"/>
              </a:rPr>
              <a:t>Application Development Proposal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00051" y="4527612"/>
            <a:ext cx="10058400" cy="1757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                                                                     Sadhana Muralidharan</a:t>
            </a:r>
          </a:p>
          <a:p>
            <a:pPr algn="r"/>
            <a:r>
              <a:rPr lang="en-US" dirty="0" err="1"/>
              <a:t>Rachana</a:t>
            </a:r>
            <a:r>
              <a:rPr lang="en-US" dirty="0"/>
              <a:t> </a:t>
            </a:r>
            <a:r>
              <a:rPr lang="en-US" dirty="0" err="1" smtClean="0"/>
              <a:t>Kanagala</a:t>
            </a:r>
            <a:r>
              <a:rPr lang="en-US" dirty="0" smtClean="0"/>
              <a:t> </a:t>
            </a:r>
            <a:endParaRPr lang="en-US" dirty="0"/>
          </a:p>
          <a:p>
            <a:pPr algn="r"/>
            <a:r>
              <a:rPr lang="en-US" dirty="0" err="1"/>
              <a:t>Sankalp</a:t>
            </a:r>
            <a:r>
              <a:rPr lang="en-US" dirty="0"/>
              <a:t> </a:t>
            </a:r>
            <a:r>
              <a:rPr lang="en-US" dirty="0" err="1" smtClean="0"/>
              <a:t>Karkera</a:t>
            </a:r>
            <a:r>
              <a:rPr lang="en-US" dirty="0" smtClean="0"/>
              <a:t> </a:t>
            </a:r>
            <a:endParaRPr lang="en-US" dirty="0"/>
          </a:p>
          <a:p>
            <a:pPr algn="r"/>
            <a:r>
              <a:rPr lang="en-US" dirty="0" err="1"/>
              <a:t>Poojitha</a:t>
            </a:r>
            <a:r>
              <a:rPr lang="en-US" dirty="0"/>
              <a:t> </a:t>
            </a:r>
            <a:r>
              <a:rPr lang="en-US" dirty="0" err="1" smtClean="0"/>
              <a:t>Katragadda</a:t>
            </a:r>
            <a:r>
              <a:rPr lang="en-US" dirty="0" smtClean="0"/>
              <a:t> </a:t>
            </a:r>
            <a:endParaRPr lang="en-US" dirty="0"/>
          </a:p>
          <a:p>
            <a:pPr algn="r"/>
            <a:r>
              <a:rPr lang="en-US" dirty="0" err="1"/>
              <a:t>Shivadhar</a:t>
            </a:r>
            <a:r>
              <a:rPr lang="en-US" dirty="0"/>
              <a:t> </a:t>
            </a:r>
            <a:r>
              <a:rPr lang="en-US" dirty="0" err="1" smtClean="0"/>
              <a:t>Pingili</a:t>
            </a:r>
            <a:r>
              <a:rPr lang="en-US" dirty="0" smtClean="0"/>
              <a:t>           </a:t>
            </a:r>
          </a:p>
          <a:p>
            <a:pPr algn="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93" y="374071"/>
            <a:ext cx="3673187" cy="1574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476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Product </a:t>
            </a:r>
            <a:r>
              <a:rPr lang="en-US" dirty="0" smtClean="0">
                <a:latin typeface="Candara" panose="020E0502030303020204" pitchFamily="34" charset="0"/>
              </a:rPr>
              <a:t>Backlog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04901"/>
              </p:ext>
            </p:extLst>
          </p:nvPr>
        </p:nvGraphicFramePr>
        <p:xfrm>
          <a:off x="241428" y="1845734"/>
          <a:ext cx="11587219" cy="350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4" imgW="10622094" imgH="2750977" progId="Excel.Sheet.12">
                  <p:embed/>
                </p:oleObj>
              </mc:Choice>
              <mc:Fallback>
                <p:oleObj name="Worksheet" r:id="rId4" imgW="10622094" imgH="27509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428" y="1845734"/>
                        <a:ext cx="11587219" cy="3503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49615" y="5604387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102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Product Backlog (cont’d)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81849"/>
              </p:ext>
            </p:extLst>
          </p:nvPr>
        </p:nvGraphicFramePr>
        <p:xfrm>
          <a:off x="405435" y="1980226"/>
          <a:ext cx="11368643" cy="334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Worksheet" r:id="rId5" imgW="10622094" imgH="2933810" progId="Excel.Sheet.12">
                  <p:embed/>
                </p:oleObj>
              </mc:Choice>
              <mc:Fallback>
                <p:oleObj name="Worksheet" r:id="rId5" imgW="10622094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435" y="1980226"/>
                        <a:ext cx="11368643" cy="3348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49615" y="5604387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958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Product Backlog</a:t>
            </a:r>
            <a:r>
              <a:rPr lang="en-US" dirty="0">
                <a:latin typeface="Candara" panose="020E0502030303020204" pitchFamily="34" charset="0"/>
              </a:rPr>
              <a:t>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53062"/>
              </p:ext>
            </p:extLst>
          </p:nvPr>
        </p:nvGraphicFramePr>
        <p:xfrm>
          <a:off x="311420" y="2045110"/>
          <a:ext cx="11462658" cy="195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Worksheet" r:id="rId5" imgW="10622094" imgH="1470723" progId="Excel.Sheet.12">
                  <p:embed/>
                </p:oleObj>
              </mc:Choice>
              <mc:Fallback>
                <p:oleObj name="Worksheet" r:id="rId5" imgW="10622094" imgH="14707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20" y="2045110"/>
                        <a:ext cx="11462658" cy="1956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49615" y="459898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99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Product Backlog</a:t>
            </a:r>
            <a:r>
              <a:rPr lang="en-US" dirty="0">
                <a:latin typeface="Candara" panose="020E0502030303020204" pitchFamily="34" charset="0"/>
              </a:rPr>
              <a:t>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6973"/>
              </p:ext>
            </p:extLst>
          </p:nvPr>
        </p:nvGraphicFramePr>
        <p:xfrm>
          <a:off x="461349" y="2103131"/>
          <a:ext cx="11228318" cy="241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r:id="rId5" imgW="10622094" imgH="2019221" progId="Excel.Sheet.12">
                  <p:embed/>
                </p:oleObj>
              </mc:Choice>
              <mc:Fallback>
                <p:oleObj name="Worksheet" r:id="rId5" imgW="10622094" imgH="20192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349" y="2103131"/>
                        <a:ext cx="11228318" cy="2419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49615" y="4667805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212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Product Backlog</a:t>
            </a:r>
            <a:r>
              <a:rPr lang="en-US" dirty="0">
                <a:latin typeface="Candara" panose="020E0502030303020204" pitchFamily="34" charset="0"/>
              </a:rPr>
              <a:t>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57846"/>
              </p:ext>
            </p:extLst>
          </p:nvPr>
        </p:nvGraphicFramePr>
        <p:xfrm>
          <a:off x="537603" y="2121464"/>
          <a:ext cx="11236475" cy="120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Worksheet" r:id="rId5" imgW="10622094" imgH="922224" progId="Excel.Sheet.12">
                  <p:embed/>
                </p:oleObj>
              </mc:Choice>
              <mc:Fallback>
                <p:oleObj name="Worksheet" r:id="rId5" imgW="10622094" imgH="9222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603" y="2121464"/>
                        <a:ext cx="11236475" cy="120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49615" y="369441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4</a:t>
            </a:r>
            <a:endParaRPr lang="en-US" b="1" dirty="0"/>
          </a:p>
        </p:txBody>
      </p:sp>
      <p:sp>
        <p:nvSpPr>
          <p:cNvPr id="6" name="TextBox 5">
            <a:hlinkClick r:id="rId7" action="ppaction://hlinksldjump"/>
          </p:cNvPr>
          <p:cNvSpPr txBox="1"/>
          <p:nvPr/>
        </p:nvSpPr>
        <p:spPr>
          <a:xfrm>
            <a:off x="4857136" y="4493342"/>
            <a:ext cx="2556388" cy="3736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Sprint Burn Down Charts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5075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Risk Management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2897865"/>
              </p:ext>
            </p:extLst>
          </p:nvPr>
        </p:nvGraphicFramePr>
        <p:xfrm>
          <a:off x="1957137" y="1885361"/>
          <a:ext cx="8202863" cy="425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67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Future Enhancements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lvl="1" indent="0">
              <a:buNone/>
            </a:pPr>
            <a:r>
              <a:rPr lang="en-US" dirty="0" smtClean="0"/>
              <a:t>Possible enhancements include:</a:t>
            </a:r>
          </a:p>
          <a:p>
            <a:pPr marL="461963" lvl="1" indent="-261938">
              <a:buFont typeface="Wingdings" panose="05000000000000000000" pitchFamily="2" charset="2"/>
              <a:buChar char="Ø"/>
            </a:pPr>
            <a:r>
              <a:rPr lang="en-US" dirty="0" smtClean="0"/>
              <a:t>Provide options for the Driver to optionally charge for rides.</a:t>
            </a:r>
          </a:p>
          <a:p>
            <a:pPr marL="461963" lvl="1" indent="-261938">
              <a:buFont typeface="Wingdings" panose="05000000000000000000" pitchFamily="2" charset="2"/>
              <a:buChar char="Ø"/>
            </a:pPr>
            <a:r>
              <a:rPr lang="en-US" dirty="0" smtClean="0"/>
              <a:t>More customized User Interface and features for users who register through Employers.</a:t>
            </a:r>
          </a:p>
          <a:p>
            <a:pPr marL="461963" lvl="1" indent="-261938">
              <a:buFont typeface="Wingdings" panose="05000000000000000000" pitchFamily="2" charset="2"/>
              <a:buChar char="Ø"/>
            </a:pPr>
            <a:r>
              <a:rPr lang="en-US" dirty="0" smtClean="0"/>
              <a:t>Including restaurant guides, lodging, and other travel related options.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213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Conclusion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lvl="1" indent="0">
              <a:buNone/>
            </a:pPr>
            <a:r>
              <a:rPr lang="en-US" dirty="0" smtClean="0"/>
              <a:t>Factors that enabled: </a:t>
            </a:r>
          </a:p>
          <a:p>
            <a:pPr marL="461963" lvl="1" indent="-261938">
              <a:buFont typeface="Wingdings" panose="05000000000000000000" pitchFamily="2" charset="2"/>
              <a:buChar char="Ø"/>
            </a:pPr>
            <a:r>
              <a:rPr lang="en-US" dirty="0" smtClean="0"/>
              <a:t>Documents</a:t>
            </a:r>
          </a:p>
          <a:p>
            <a:pPr marL="66865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SRS Template – IEEE Publication: Extremely useful to cover all aspects of the software requirement documentation.</a:t>
            </a:r>
          </a:p>
          <a:p>
            <a:pPr marL="66865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Use Case – Alistair Cockburn’s Use Case Template: Allowed simple and straightforward registering of a user’s interactions.</a:t>
            </a:r>
          </a:p>
          <a:p>
            <a:pPr marL="461963" lvl="1" indent="-261938">
              <a:buFont typeface="Wingdings" panose="05000000000000000000" pitchFamily="2" charset="2"/>
              <a:buChar char="Ø"/>
            </a:pPr>
            <a:r>
              <a:rPr lang="en-US" dirty="0" smtClean="0"/>
              <a:t>Prototype </a:t>
            </a:r>
          </a:p>
          <a:p>
            <a:pPr marL="668655" lvl="2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Axure</a:t>
            </a:r>
            <a:endParaRPr lang="en-US" dirty="0"/>
          </a:p>
          <a:p>
            <a:pPr marL="485775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Development</a:t>
            </a:r>
          </a:p>
          <a:p>
            <a:pPr marL="66865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Process Model: Agile – Scrum </a:t>
            </a:r>
            <a:r>
              <a:rPr lang="en-US" dirty="0" smtClean="0"/>
              <a:t>Practices</a:t>
            </a:r>
          </a:p>
          <a:p>
            <a:pPr marL="66865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Burn Down Charts – </a:t>
            </a:r>
            <a:r>
              <a:rPr lang="en-US" smtClean="0"/>
              <a:t>Microsoft 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2282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065196" y="1564349"/>
            <a:ext cx="10058400" cy="839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dirty="0" smtClean="0"/>
              <a:t>THANK YOU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1142180" y="3187330"/>
            <a:ext cx="10058400" cy="839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b="1" i="1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694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Product Backlog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Burn Down Charts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99274"/>
            <a:ext cx="2624044" cy="952778"/>
          </a:xfrm>
          <a:prstGeom prst="rect">
            <a:avLst/>
          </a:prstGeom>
          <a:noFill/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559301"/>
              </p:ext>
            </p:extLst>
          </p:nvPr>
        </p:nvGraphicFramePr>
        <p:xfrm>
          <a:off x="2133599" y="1875529"/>
          <a:ext cx="3342969" cy="230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332259"/>
              </p:ext>
            </p:extLst>
          </p:nvPr>
        </p:nvGraphicFramePr>
        <p:xfrm>
          <a:off x="6114925" y="1795372"/>
          <a:ext cx="3717333" cy="238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822979"/>
              </p:ext>
            </p:extLst>
          </p:nvPr>
        </p:nvGraphicFramePr>
        <p:xfrm>
          <a:off x="2133599" y="4178711"/>
          <a:ext cx="3342969" cy="188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969370"/>
              </p:ext>
            </p:extLst>
          </p:nvPr>
        </p:nvGraphicFramePr>
        <p:xfrm>
          <a:off x="6184490" y="4178712"/>
          <a:ext cx="3647768" cy="207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>
            <a:hlinkClick r:id="rId7" action="ppaction://hlinksldjump"/>
          </p:cNvPr>
          <p:cNvSpPr txBox="1"/>
          <p:nvPr/>
        </p:nvSpPr>
        <p:spPr>
          <a:xfrm>
            <a:off x="10589342" y="2989006"/>
            <a:ext cx="1184736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to 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15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Domain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1214990"/>
              </p:ext>
            </p:extLst>
          </p:nvPr>
        </p:nvGraphicFramePr>
        <p:xfrm>
          <a:off x="1442302" y="1772239"/>
          <a:ext cx="8566937" cy="455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0034" y="148029"/>
            <a:ext cx="2624044" cy="1124590"/>
          </a:xfrm>
          <a:prstGeom prst="rect">
            <a:avLst/>
          </a:prstGeom>
          <a:noFill/>
        </p:spPr>
      </p:pic>
      <p:sp>
        <p:nvSpPr>
          <p:cNvPr id="3" name="TextBox 2">
            <a:hlinkClick r:id="rId8" action="ppaction://hlinksldjump"/>
          </p:cNvPr>
          <p:cNvSpPr txBox="1"/>
          <p:nvPr/>
        </p:nvSpPr>
        <p:spPr>
          <a:xfrm>
            <a:off x="10313005" y="5328000"/>
            <a:ext cx="1362751" cy="9233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View Competition Matrix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39" y="3283516"/>
            <a:ext cx="4313038" cy="14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2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34D7F-F45A-4726-AA32-3E9BE118D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08B0E4-E388-4C66-8C02-AF1CF6FC8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0327-97B2-4AAD-A712-2265E9D3B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7ED18E-F52C-4535-B035-643C8176D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5F778B-982F-494A-8B90-ADC65C209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04A07-E712-40A1-A6A5-9DD1645AA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88F82-EC20-4F6F-904F-3E2133709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D33364-1D6B-44A8-8FB4-81D5FEFE4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C43F6D-6C0F-436A-9004-75AC4A26F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82322"/>
              </p:ext>
            </p:extLst>
          </p:nvPr>
        </p:nvGraphicFramePr>
        <p:xfrm>
          <a:off x="1659119" y="1357459"/>
          <a:ext cx="8757500" cy="451152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847554"/>
                <a:gridCol w="567059"/>
                <a:gridCol w="729770"/>
                <a:gridCol w="619880"/>
                <a:gridCol w="744948"/>
                <a:gridCol w="764376"/>
                <a:gridCol w="562202"/>
                <a:gridCol w="831161"/>
                <a:gridCol w="690306"/>
                <a:gridCol w="825090"/>
                <a:gridCol w="830436"/>
                <a:gridCol w="744718"/>
              </a:tblGrid>
              <a:tr h="73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Competitors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GPS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Automatic Matches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Manual Matches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Match/Trip Alerts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Regular Scheduling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Making Groups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Rating Driver/Rider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Payment Gateway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Background &amp; Security Measures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Set Personal Preferences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Rewards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System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Scoop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Zimride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51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Carpool -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School Edition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BlaBla Car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Rideshare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Carma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  <a:tr h="537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JoyRide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ndara" panose="020E0502030303020204" pitchFamily="34" charset="0"/>
                        </a:rPr>
                        <a:t>x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660" marR="6266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4472" y="443059"/>
            <a:ext cx="52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Competitor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519479" y="5023201"/>
            <a:ext cx="1362751" cy="9233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 to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Business Domain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8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&amp; 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14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an easy to use Carpooling application.</a:t>
            </a:r>
          </a:p>
          <a:p>
            <a:pPr lvl="1"/>
            <a:r>
              <a:rPr lang="en-US" dirty="0" smtClean="0"/>
              <a:t>Focus on Security as a feature</a:t>
            </a:r>
          </a:p>
          <a:p>
            <a:pPr lvl="1"/>
            <a:r>
              <a:rPr lang="en-US" dirty="0" smtClean="0"/>
              <a:t>Provide a forum for people to find other travelers.</a:t>
            </a:r>
          </a:p>
          <a:p>
            <a:r>
              <a:rPr lang="en-US" dirty="0" smtClean="0"/>
              <a:t>Resources: </a:t>
            </a:r>
          </a:p>
          <a:p>
            <a:pPr lvl="1"/>
            <a:r>
              <a:rPr lang="en-US" dirty="0" smtClean="0"/>
              <a:t>Capital: $3,000 </a:t>
            </a:r>
          </a:p>
          <a:p>
            <a:pPr lvl="1"/>
            <a:r>
              <a:rPr lang="en-US" dirty="0" smtClean="0"/>
              <a:t>Investors: Expected revenue $10,000 – $12,000 per year </a:t>
            </a:r>
          </a:p>
          <a:p>
            <a:r>
              <a:rPr lang="en-US" dirty="0" smtClean="0"/>
              <a:t>Time: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Time taken to develop an application: 2-3 months (approx.) </a:t>
            </a:r>
          </a:p>
          <a:p>
            <a:pPr marL="58738" lvl="1" indent="0">
              <a:buNone/>
            </a:pPr>
            <a:r>
              <a:rPr lang="en-US" sz="2100" dirty="0"/>
              <a:t>Success Criteria:</a:t>
            </a:r>
          </a:p>
          <a:p>
            <a:pPr lvl="1"/>
            <a:r>
              <a:rPr lang="en-US" dirty="0" smtClean="0"/>
              <a:t>Ease of access</a:t>
            </a:r>
          </a:p>
          <a:p>
            <a:pPr lvl="1"/>
            <a:r>
              <a:rPr lang="en-US" dirty="0" smtClean="0"/>
              <a:t>User-friendly</a:t>
            </a:r>
          </a:p>
          <a:p>
            <a:pPr lvl="1"/>
            <a:r>
              <a:rPr lang="en-US" dirty="0" smtClean="0"/>
              <a:t>Privacy and security</a:t>
            </a:r>
          </a:p>
          <a:p>
            <a:pPr lvl="1"/>
            <a:r>
              <a:rPr lang="en-US" dirty="0" smtClean="0"/>
              <a:t>Low costs</a:t>
            </a:r>
          </a:p>
          <a:p>
            <a:pPr lvl="1"/>
            <a:r>
              <a:rPr lang="en-US" dirty="0" smtClean="0"/>
              <a:t>No bugs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184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82313" y="6022664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Flow Diagram – Level I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2343" y="5518787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Model Diagram of Major Components</a:t>
            </a:r>
            <a:endParaRPr lang="en-US" sz="2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20" y="1846263"/>
            <a:ext cx="4783745" cy="4235516"/>
          </a:xfr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/>
          <p:cNvPicPr>
            <a:picLocks noGrp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5" t="28649" r="31296" b="20565"/>
          <a:stretch/>
        </p:blipFill>
        <p:spPr bwMode="auto">
          <a:xfrm>
            <a:off x="969144" y="2182762"/>
            <a:ext cx="5048198" cy="32164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4158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08" y="1263016"/>
            <a:ext cx="3723672" cy="4644894"/>
          </a:xfr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65" y="1885361"/>
            <a:ext cx="4721205" cy="36973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72944" y="5907733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Level Use Case Diagram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2267" y="5707678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User Functional Segment Chart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9092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87" y="286603"/>
            <a:ext cx="10123293" cy="1450757"/>
          </a:xfrm>
        </p:spPr>
        <p:txBody>
          <a:bodyPr/>
          <a:lstStyle/>
          <a:p>
            <a:r>
              <a:rPr lang="en-US" dirty="0" smtClean="0"/>
              <a:t>Functional Requirements (cont’d)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635" b="5474"/>
          <a:stretch/>
        </p:blipFill>
        <p:spPr>
          <a:xfrm>
            <a:off x="1268361" y="1858286"/>
            <a:ext cx="3657600" cy="4414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" r="6635" b="66895"/>
          <a:stretch/>
        </p:blipFill>
        <p:spPr>
          <a:xfrm>
            <a:off x="5666281" y="2340077"/>
            <a:ext cx="5489399" cy="2320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2948" r="6635" b="5474"/>
          <a:stretch/>
        </p:blipFill>
        <p:spPr>
          <a:xfrm>
            <a:off x="5666280" y="1848461"/>
            <a:ext cx="5489399" cy="4316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35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Functional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7475" lvl="2" indent="-58738">
              <a:buNone/>
            </a:pPr>
            <a:r>
              <a:rPr lang="en-US" sz="2000" dirty="0"/>
              <a:t>Performance</a:t>
            </a:r>
          </a:p>
          <a:p>
            <a:pPr lvl="1"/>
            <a:r>
              <a:rPr lang="en-US" dirty="0" smtClean="0"/>
              <a:t>Quality of the application and the user experience is performance. </a:t>
            </a:r>
          </a:p>
          <a:p>
            <a:pPr lvl="1"/>
            <a:r>
              <a:rPr lang="en-US" dirty="0" smtClean="0"/>
              <a:t>Seamless user interaction 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/>
              <a:t>Coding is self-contained - </a:t>
            </a:r>
            <a:r>
              <a:rPr lang="en-US" dirty="0" smtClean="0"/>
              <a:t>not </a:t>
            </a:r>
            <a:r>
              <a:rPr lang="en-US" dirty="0"/>
              <a:t>impacted by external changes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Encryption of passwords and other data,</a:t>
            </a:r>
          </a:p>
          <a:p>
            <a:pPr lvl="1"/>
            <a:r>
              <a:rPr lang="en-US" dirty="0"/>
              <a:t>Usage of a dedicated server for user information,</a:t>
            </a:r>
          </a:p>
          <a:p>
            <a:pPr lvl="1"/>
            <a:r>
              <a:rPr lang="en-US" dirty="0"/>
              <a:t>Resolution plans in worst case scenarios such as breach, and</a:t>
            </a:r>
          </a:p>
          <a:p>
            <a:pPr lvl="1"/>
            <a:r>
              <a:rPr lang="en-US" dirty="0"/>
              <a:t>Secured payment portals</a:t>
            </a:r>
          </a:p>
          <a:p>
            <a:pPr lvl="0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Accommodates </a:t>
            </a:r>
            <a:r>
              <a:rPr lang="en-US" dirty="0"/>
              <a:t>unrestricted growth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6699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pic>
        <p:nvPicPr>
          <p:cNvPr id="7" name="Content Placeholder 6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47" y="2428676"/>
            <a:ext cx="6668431" cy="2857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6371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ndara" panose="020E0502030303020204" pitchFamily="34" charset="0"/>
              </a:rPr>
              <a:t>Process Model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 Model: Agile – Scrum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Reasons for Selecting Scrum: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Avoid scalability issues within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Cross-functional development aided in adhering to development schedule</a:t>
            </a:r>
            <a:r>
              <a:rPr lang="en-US" sz="1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Iterative nature provides </a:t>
            </a:r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continuous </a:t>
            </a:r>
            <a:r>
              <a:rPr lang="en-US" sz="1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Adaptable </a:t>
            </a:r>
            <a:r>
              <a:rPr lang="en-US" sz="1400" dirty="0">
                <a:solidFill>
                  <a:srgbClr val="000000"/>
                </a:solidFill>
                <a:latin typeface="Candara" panose="020E0502030303020204" pitchFamily="34" charset="0"/>
              </a:rPr>
              <a:t>and versatile to changes </a:t>
            </a:r>
            <a:endParaRPr lang="en-US" sz="1400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Scrum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Team Info: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34" y="138602"/>
            <a:ext cx="2624044" cy="1124590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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Sprint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Details: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Sprint Length: 2 weeks iterations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Day 1 – Sprint Planning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Day 14 – Retrospective &amp; Sprint Review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Everyday – 10 minute Stand up Meetings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Release Plans: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Release 1 has 4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sprints planned.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Hardening sprint not planned yet.</a:t>
            </a:r>
            <a:endParaRPr 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Schedules as below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56312"/>
              </p:ext>
            </p:extLst>
          </p:nvPr>
        </p:nvGraphicFramePr>
        <p:xfrm>
          <a:off x="6533464" y="4513956"/>
          <a:ext cx="4306672" cy="12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32"/>
                <a:gridCol w="1611937"/>
                <a:gridCol w="1493203"/>
              </a:tblGrid>
              <a:tr h="21095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Iteration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Iteration Start Date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Status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095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Sprint 0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09/13/2017 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Closed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2191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Sprint 1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09/27/2017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Closed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095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Sprint 2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10/04/2017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Closed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095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Sprint 3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10/18/2017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Closed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095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Sprint 4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11/01/2017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In Progress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38186"/>
              </p:ext>
            </p:extLst>
          </p:nvPr>
        </p:nvGraphicFramePr>
        <p:xfrm>
          <a:off x="1312050" y="4414685"/>
          <a:ext cx="3820387" cy="1198992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322339"/>
                <a:gridCol w="2498048"/>
              </a:tblGrid>
              <a:tr h="21308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Participants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7605">
                <a:tc>
                  <a:txBody>
                    <a:bodyPr/>
                    <a:lstStyle/>
                    <a:p>
                      <a:pPr marL="76200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Product Owner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Sadhana Muralidharan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83490">
                <a:tc>
                  <a:txBody>
                    <a:bodyPr/>
                    <a:lstStyle/>
                    <a:p>
                      <a:pPr marL="76200" marR="0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Scrum Master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Rachana Kanagala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04812">
                <a:tc>
                  <a:txBody>
                    <a:bodyPr/>
                    <a:lstStyle/>
                    <a:p>
                      <a:pPr marL="76200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Scrum Team</a:t>
                      </a:r>
                      <a:endParaRPr lang="en-US" sz="10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Shivadhar</a:t>
                      </a: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Pingili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63500" marR="0">
                        <a:lnSpc>
                          <a:spcPts val="13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Sankalp</a:t>
                      </a: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Karkera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Poojitha</a:t>
                      </a: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ndara" panose="020E0502030303020204" pitchFamily="34" charset="0"/>
                        </a:rPr>
                        <a:t>Katragadda</a:t>
                      </a:r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7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31521B"/>
      </a:accent1>
      <a:accent2>
        <a:srgbClr val="4A7B2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1739</TotalTime>
  <Words>691</Words>
  <Application>Microsoft Office PowerPoint</Application>
  <PresentationFormat>Widescreen</PresentationFormat>
  <Paragraphs>251</Paragraphs>
  <Slides>20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Candara</vt:lpstr>
      <vt:lpstr>Courier New</vt:lpstr>
      <vt:lpstr>Latha</vt:lpstr>
      <vt:lpstr>Wingdings</vt:lpstr>
      <vt:lpstr>Retrospect</vt:lpstr>
      <vt:lpstr>Worksheet</vt:lpstr>
      <vt:lpstr>PowerPoint Presentation</vt:lpstr>
      <vt:lpstr>Business Domain</vt:lpstr>
      <vt:lpstr>Goals &amp; Objectives</vt:lpstr>
      <vt:lpstr>Functional Requirements Overview</vt:lpstr>
      <vt:lpstr>Functional Requirements</vt:lpstr>
      <vt:lpstr>Functional Requirements (cont’d)</vt:lpstr>
      <vt:lpstr>Extra Functional Requirements</vt:lpstr>
      <vt:lpstr>Prototype</vt:lpstr>
      <vt:lpstr>Process Model</vt:lpstr>
      <vt:lpstr>Product Backlog</vt:lpstr>
      <vt:lpstr>Product Backlog (cont’d)</vt:lpstr>
      <vt:lpstr>Product Backlog (cont’d)</vt:lpstr>
      <vt:lpstr>Product Backlog (cont’d)</vt:lpstr>
      <vt:lpstr>Product Backlog (cont’d)</vt:lpstr>
      <vt:lpstr>Risk Management</vt:lpstr>
      <vt:lpstr>Future Enhancements</vt:lpstr>
      <vt:lpstr>Conclusion</vt:lpstr>
      <vt:lpstr>PowerPoint Presentation</vt:lpstr>
      <vt:lpstr>Product Backlog Burn Down Charts</vt:lpstr>
      <vt:lpstr>PowerPoint Presentation</vt:lpstr>
    </vt:vector>
  </TitlesOfParts>
  <Company>NJIT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Ramakrishnan</dc:creator>
  <cp:lastModifiedBy>Sriram Ramakrishnan</cp:lastModifiedBy>
  <cp:revision>118</cp:revision>
  <dcterms:created xsi:type="dcterms:W3CDTF">2017-04-22T22:34:06Z</dcterms:created>
  <dcterms:modified xsi:type="dcterms:W3CDTF">2017-11-16T00:09:43Z</dcterms:modified>
</cp:coreProperties>
</file>