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2" r:id="rId3"/>
    <p:sldId id="281" r:id="rId4"/>
    <p:sldId id="278" r:id="rId5"/>
    <p:sldId id="279" r:id="rId6"/>
    <p:sldId id="258" r:id="rId7"/>
    <p:sldId id="259" r:id="rId8"/>
    <p:sldId id="264" r:id="rId9"/>
    <p:sldId id="263" r:id="rId10"/>
    <p:sldId id="274" r:id="rId11"/>
    <p:sldId id="265" r:id="rId12"/>
    <p:sldId id="266" r:id="rId13"/>
    <p:sldId id="269" r:id="rId14"/>
    <p:sldId id="275" r:id="rId15"/>
    <p:sldId id="272" r:id="rId16"/>
    <p:sldId id="277" r:id="rId17"/>
    <p:sldId id="273" r:id="rId18"/>
    <p:sldId id="270" r:id="rId19"/>
    <p:sldId id="27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3" d="100"/>
          <a:sy n="83" d="100"/>
        </p:scale>
        <p:origin x="61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71FB0-2600-4DA7-A38E-057AF23D59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6FC384C-97C2-44A4-99F3-85A9F2C7CF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A9B6412-8762-4621-AEF8-C598C86CBE98}"/>
              </a:ext>
            </a:extLst>
          </p:cNvPr>
          <p:cNvSpPr>
            <a:spLocks noGrp="1"/>
          </p:cNvSpPr>
          <p:nvPr>
            <p:ph type="dt" sz="half" idx="10"/>
          </p:nvPr>
        </p:nvSpPr>
        <p:spPr/>
        <p:txBody>
          <a:bodyPr/>
          <a:lstStyle/>
          <a:p>
            <a:fld id="{E7F9A276-2D4D-4B3B-BFAF-B20ECFDB85FF}" type="datetimeFigureOut">
              <a:rPr lang="en-US" smtClean="0"/>
              <a:t>11/5/2019</a:t>
            </a:fld>
            <a:endParaRPr lang="en-US"/>
          </a:p>
        </p:txBody>
      </p:sp>
      <p:sp>
        <p:nvSpPr>
          <p:cNvPr id="5" name="Footer Placeholder 4">
            <a:extLst>
              <a:ext uri="{FF2B5EF4-FFF2-40B4-BE49-F238E27FC236}">
                <a16:creationId xmlns:a16="http://schemas.microsoft.com/office/drawing/2014/main" id="{CB8C9DB9-E2E9-4344-89EC-2047A3AB9E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4B82F5-41A7-418E-BE9E-BF099F111BCC}"/>
              </a:ext>
            </a:extLst>
          </p:cNvPr>
          <p:cNvSpPr>
            <a:spLocks noGrp="1"/>
          </p:cNvSpPr>
          <p:nvPr>
            <p:ph type="sldNum" sz="quarter" idx="12"/>
          </p:nvPr>
        </p:nvSpPr>
        <p:spPr/>
        <p:txBody>
          <a:bodyPr/>
          <a:lstStyle/>
          <a:p>
            <a:fld id="{D7EB02D4-0069-4326-A25B-B23986FD479E}" type="slidenum">
              <a:rPr lang="en-US" smtClean="0"/>
              <a:t>‹#›</a:t>
            </a:fld>
            <a:endParaRPr lang="en-US"/>
          </a:p>
        </p:txBody>
      </p:sp>
    </p:spTree>
    <p:extLst>
      <p:ext uri="{BB962C8B-B14F-4D97-AF65-F5344CB8AC3E}">
        <p14:creationId xmlns:p14="http://schemas.microsoft.com/office/powerpoint/2010/main" val="1356455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ACFAA-7EAF-4CC0-AD4A-055ABC13ACB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27C1EE7-F3F6-4FD0-A78B-66DB24F61C2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6AD4DA-6796-4B8F-819B-A00163D15358}"/>
              </a:ext>
            </a:extLst>
          </p:cNvPr>
          <p:cNvSpPr>
            <a:spLocks noGrp="1"/>
          </p:cNvSpPr>
          <p:nvPr>
            <p:ph type="dt" sz="half" idx="10"/>
          </p:nvPr>
        </p:nvSpPr>
        <p:spPr/>
        <p:txBody>
          <a:bodyPr/>
          <a:lstStyle/>
          <a:p>
            <a:fld id="{E7F9A276-2D4D-4B3B-BFAF-B20ECFDB85FF}" type="datetimeFigureOut">
              <a:rPr lang="en-US" smtClean="0"/>
              <a:t>11/5/2019</a:t>
            </a:fld>
            <a:endParaRPr lang="en-US"/>
          </a:p>
        </p:txBody>
      </p:sp>
      <p:sp>
        <p:nvSpPr>
          <p:cNvPr id="5" name="Footer Placeholder 4">
            <a:extLst>
              <a:ext uri="{FF2B5EF4-FFF2-40B4-BE49-F238E27FC236}">
                <a16:creationId xmlns:a16="http://schemas.microsoft.com/office/drawing/2014/main" id="{2ADB8C9E-F9B8-4859-87B4-6542FD967C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3F8A32-DFE8-435A-9E2D-6C0CC9DA36E7}"/>
              </a:ext>
            </a:extLst>
          </p:cNvPr>
          <p:cNvSpPr>
            <a:spLocks noGrp="1"/>
          </p:cNvSpPr>
          <p:nvPr>
            <p:ph type="sldNum" sz="quarter" idx="12"/>
          </p:nvPr>
        </p:nvSpPr>
        <p:spPr/>
        <p:txBody>
          <a:bodyPr/>
          <a:lstStyle/>
          <a:p>
            <a:fld id="{D7EB02D4-0069-4326-A25B-B23986FD479E}" type="slidenum">
              <a:rPr lang="en-US" smtClean="0"/>
              <a:t>‹#›</a:t>
            </a:fld>
            <a:endParaRPr lang="en-US"/>
          </a:p>
        </p:txBody>
      </p:sp>
    </p:spTree>
    <p:extLst>
      <p:ext uri="{BB962C8B-B14F-4D97-AF65-F5344CB8AC3E}">
        <p14:creationId xmlns:p14="http://schemas.microsoft.com/office/powerpoint/2010/main" val="596934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88277B-211D-4B20-B8D7-83F7B6AD33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C319ED-3E06-4831-BD48-FF2AF7978A2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25489E-F0A6-44DE-B342-595B74DE8FF7}"/>
              </a:ext>
            </a:extLst>
          </p:cNvPr>
          <p:cNvSpPr>
            <a:spLocks noGrp="1"/>
          </p:cNvSpPr>
          <p:nvPr>
            <p:ph type="dt" sz="half" idx="10"/>
          </p:nvPr>
        </p:nvSpPr>
        <p:spPr/>
        <p:txBody>
          <a:bodyPr/>
          <a:lstStyle/>
          <a:p>
            <a:fld id="{E7F9A276-2D4D-4B3B-BFAF-B20ECFDB85FF}" type="datetimeFigureOut">
              <a:rPr lang="en-US" smtClean="0"/>
              <a:t>11/5/2019</a:t>
            </a:fld>
            <a:endParaRPr lang="en-US"/>
          </a:p>
        </p:txBody>
      </p:sp>
      <p:sp>
        <p:nvSpPr>
          <p:cNvPr id="5" name="Footer Placeholder 4">
            <a:extLst>
              <a:ext uri="{FF2B5EF4-FFF2-40B4-BE49-F238E27FC236}">
                <a16:creationId xmlns:a16="http://schemas.microsoft.com/office/drawing/2014/main" id="{212797A2-F504-4BF0-B559-24ACEA6A23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0F5DE0-769B-499A-BA05-C0FBEC67673E}"/>
              </a:ext>
            </a:extLst>
          </p:cNvPr>
          <p:cNvSpPr>
            <a:spLocks noGrp="1"/>
          </p:cNvSpPr>
          <p:nvPr>
            <p:ph type="sldNum" sz="quarter" idx="12"/>
          </p:nvPr>
        </p:nvSpPr>
        <p:spPr/>
        <p:txBody>
          <a:bodyPr/>
          <a:lstStyle/>
          <a:p>
            <a:fld id="{D7EB02D4-0069-4326-A25B-B23986FD479E}" type="slidenum">
              <a:rPr lang="en-US" smtClean="0"/>
              <a:t>‹#›</a:t>
            </a:fld>
            <a:endParaRPr lang="en-US"/>
          </a:p>
        </p:txBody>
      </p:sp>
    </p:spTree>
    <p:extLst>
      <p:ext uri="{BB962C8B-B14F-4D97-AF65-F5344CB8AC3E}">
        <p14:creationId xmlns:p14="http://schemas.microsoft.com/office/powerpoint/2010/main" val="2496191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3474E-FBB5-4754-9987-9A5B90FE9C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6421AB-213A-4A7F-B148-200F3DCF965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9803BF-A285-4FDD-AFB9-CFD86064C309}"/>
              </a:ext>
            </a:extLst>
          </p:cNvPr>
          <p:cNvSpPr>
            <a:spLocks noGrp="1"/>
          </p:cNvSpPr>
          <p:nvPr>
            <p:ph type="dt" sz="half" idx="10"/>
          </p:nvPr>
        </p:nvSpPr>
        <p:spPr/>
        <p:txBody>
          <a:bodyPr/>
          <a:lstStyle/>
          <a:p>
            <a:fld id="{E7F9A276-2D4D-4B3B-BFAF-B20ECFDB85FF}" type="datetimeFigureOut">
              <a:rPr lang="en-US" smtClean="0"/>
              <a:t>11/5/2019</a:t>
            </a:fld>
            <a:endParaRPr lang="en-US"/>
          </a:p>
        </p:txBody>
      </p:sp>
      <p:sp>
        <p:nvSpPr>
          <p:cNvPr id="5" name="Footer Placeholder 4">
            <a:extLst>
              <a:ext uri="{FF2B5EF4-FFF2-40B4-BE49-F238E27FC236}">
                <a16:creationId xmlns:a16="http://schemas.microsoft.com/office/drawing/2014/main" id="{D02B60BD-1FD5-4F5D-8DD8-586F8C7E67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750CE6-5BA9-448D-8327-3771D2D328FE}"/>
              </a:ext>
            </a:extLst>
          </p:cNvPr>
          <p:cNvSpPr>
            <a:spLocks noGrp="1"/>
          </p:cNvSpPr>
          <p:nvPr>
            <p:ph type="sldNum" sz="quarter" idx="12"/>
          </p:nvPr>
        </p:nvSpPr>
        <p:spPr/>
        <p:txBody>
          <a:bodyPr/>
          <a:lstStyle/>
          <a:p>
            <a:fld id="{D7EB02D4-0069-4326-A25B-B23986FD479E}" type="slidenum">
              <a:rPr lang="en-US" smtClean="0"/>
              <a:t>‹#›</a:t>
            </a:fld>
            <a:endParaRPr lang="en-US"/>
          </a:p>
        </p:txBody>
      </p:sp>
    </p:spTree>
    <p:extLst>
      <p:ext uri="{BB962C8B-B14F-4D97-AF65-F5344CB8AC3E}">
        <p14:creationId xmlns:p14="http://schemas.microsoft.com/office/powerpoint/2010/main" val="2436116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7A7F8-BEF4-4F95-808A-9835E5A266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8F74407-203F-45BC-A695-802CBECA07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4F46EE9-13B9-4B2B-9997-BD6EC7A86D0F}"/>
              </a:ext>
            </a:extLst>
          </p:cNvPr>
          <p:cNvSpPr>
            <a:spLocks noGrp="1"/>
          </p:cNvSpPr>
          <p:nvPr>
            <p:ph type="dt" sz="half" idx="10"/>
          </p:nvPr>
        </p:nvSpPr>
        <p:spPr/>
        <p:txBody>
          <a:bodyPr/>
          <a:lstStyle/>
          <a:p>
            <a:fld id="{E7F9A276-2D4D-4B3B-BFAF-B20ECFDB85FF}" type="datetimeFigureOut">
              <a:rPr lang="en-US" smtClean="0"/>
              <a:t>11/5/2019</a:t>
            </a:fld>
            <a:endParaRPr lang="en-US"/>
          </a:p>
        </p:txBody>
      </p:sp>
      <p:sp>
        <p:nvSpPr>
          <p:cNvPr id="5" name="Footer Placeholder 4">
            <a:extLst>
              <a:ext uri="{FF2B5EF4-FFF2-40B4-BE49-F238E27FC236}">
                <a16:creationId xmlns:a16="http://schemas.microsoft.com/office/drawing/2014/main" id="{882EBE26-0011-435E-9EA3-62A185D3BB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E5F2AB-DFF5-49ED-B41F-68E86974A494}"/>
              </a:ext>
            </a:extLst>
          </p:cNvPr>
          <p:cNvSpPr>
            <a:spLocks noGrp="1"/>
          </p:cNvSpPr>
          <p:nvPr>
            <p:ph type="sldNum" sz="quarter" idx="12"/>
          </p:nvPr>
        </p:nvSpPr>
        <p:spPr/>
        <p:txBody>
          <a:bodyPr/>
          <a:lstStyle/>
          <a:p>
            <a:fld id="{D7EB02D4-0069-4326-A25B-B23986FD479E}" type="slidenum">
              <a:rPr lang="en-US" smtClean="0"/>
              <a:t>‹#›</a:t>
            </a:fld>
            <a:endParaRPr lang="en-US"/>
          </a:p>
        </p:txBody>
      </p:sp>
    </p:spTree>
    <p:extLst>
      <p:ext uri="{BB962C8B-B14F-4D97-AF65-F5344CB8AC3E}">
        <p14:creationId xmlns:p14="http://schemas.microsoft.com/office/powerpoint/2010/main" val="2101130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B6EC5-B16F-4B26-8CED-FCB3A76FAF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A39F07-42EC-4B89-AFF9-C1304A6826D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B1E01F-8D92-491B-87F1-ECD353715B8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341AD73-D717-4245-89BE-6028E06867BB}"/>
              </a:ext>
            </a:extLst>
          </p:cNvPr>
          <p:cNvSpPr>
            <a:spLocks noGrp="1"/>
          </p:cNvSpPr>
          <p:nvPr>
            <p:ph type="dt" sz="half" idx="10"/>
          </p:nvPr>
        </p:nvSpPr>
        <p:spPr/>
        <p:txBody>
          <a:bodyPr/>
          <a:lstStyle/>
          <a:p>
            <a:fld id="{E7F9A276-2D4D-4B3B-BFAF-B20ECFDB85FF}" type="datetimeFigureOut">
              <a:rPr lang="en-US" smtClean="0"/>
              <a:t>11/5/2019</a:t>
            </a:fld>
            <a:endParaRPr lang="en-US"/>
          </a:p>
        </p:txBody>
      </p:sp>
      <p:sp>
        <p:nvSpPr>
          <p:cNvPr id="6" name="Footer Placeholder 5">
            <a:extLst>
              <a:ext uri="{FF2B5EF4-FFF2-40B4-BE49-F238E27FC236}">
                <a16:creationId xmlns:a16="http://schemas.microsoft.com/office/drawing/2014/main" id="{29C5713E-B878-4C44-B121-557281F679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6285D1-404B-43E5-AC12-B5CBBA20A7CF}"/>
              </a:ext>
            </a:extLst>
          </p:cNvPr>
          <p:cNvSpPr>
            <a:spLocks noGrp="1"/>
          </p:cNvSpPr>
          <p:nvPr>
            <p:ph type="sldNum" sz="quarter" idx="12"/>
          </p:nvPr>
        </p:nvSpPr>
        <p:spPr/>
        <p:txBody>
          <a:bodyPr/>
          <a:lstStyle/>
          <a:p>
            <a:fld id="{D7EB02D4-0069-4326-A25B-B23986FD479E}" type="slidenum">
              <a:rPr lang="en-US" smtClean="0"/>
              <a:t>‹#›</a:t>
            </a:fld>
            <a:endParaRPr lang="en-US"/>
          </a:p>
        </p:txBody>
      </p:sp>
    </p:spTree>
    <p:extLst>
      <p:ext uri="{BB962C8B-B14F-4D97-AF65-F5344CB8AC3E}">
        <p14:creationId xmlns:p14="http://schemas.microsoft.com/office/powerpoint/2010/main" val="3861530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F8725-AE74-429B-ABA1-D3D6D654DAE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80B4AC0-42A5-4B70-9738-12BE1F2E4A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072DCDC-C8A1-4781-BE23-34D477C58EB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09BC536-1B96-481B-AB06-CBF11B02B7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42D46DC-1FD6-47B6-91F7-74E92CD91FC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32A1AB2-3E4E-4B18-A4DE-ED9857735007}"/>
              </a:ext>
            </a:extLst>
          </p:cNvPr>
          <p:cNvSpPr>
            <a:spLocks noGrp="1"/>
          </p:cNvSpPr>
          <p:nvPr>
            <p:ph type="dt" sz="half" idx="10"/>
          </p:nvPr>
        </p:nvSpPr>
        <p:spPr/>
        <p:txBody>
          <a:bodyPr/>
          <a:lstStyle/>
          <a:p>
            <a:fld id="{E7F9A276-2D4D-4B3B-BFAF-B20ECFDB85FF}" type="datetimeFigureOut">
              <a:rPr lang="en-US" smtClean="0"/>
              <a:t>11/5/2019</a:t>
            </a:fld>
            <a:endParaRPr lang="en-US"/>
          </a:p>
        </p:txBody>
      </p:sp>
      <p:sp>
        <p:nvSpPr>
          <p:cNvPr id="8" name="Footer Placeholder 7">
            <a:extLst>
              <a:ext uri="{FF2B5EF4-FFF2-40B4-BE49-F238E27FC236}">
                <a16:creationId xmlns:a16="http://schemas.microsoft.com/office/drawing/2014/main" id="{4E00BAF2-CC1E-4045-BA7E-D25EA95C810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F6A9C98-CF19-435F-A6C7-3D7CED32DF48}"/>
              </a:ext>
            </a:extLst>
          </p:cNvPr>
          <p:cNvSpPr>
            <a:spLocks noGrp="1"/>
          </p:cNvSpPr>
          <p:nvPr>
            <p:ph type="sldNum" sz="quarter" idx="12"/>
          </p:nvPr>
        </p:nvSpPr>
        <p:spPr/>
        <p:txBody>
          <a:bodyPr/>
          <a:lstStyle/>
          <a:p>
            <a:fld id="{D7EB02D4-0069-4326-A25B-B23986FD479E}" type="slidenum">
              <a:rPr lang="en-US" smtClean="0"/>
              <a:t>‹#›</a:t>
            </a:fld>
            <a:endParaRPr lang="en-US"/>
          </a:p>
        </p:txBody>
      </p:sp>
    </p:spTree>
    <p:extLst>
      <p:ext uri="{BB962C8B-B14F-4D97-AF65-F5344CB8AC3E}">
        <p14:creationId xmlns:p14="http://schemas.microsoft.com/office/powerpoint/2010/main" val="1282478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BD88F-561B-4BB6-BE10-EBDEF2DDB3C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C4AFE67-63B0-465E-9315-04B0604072B8}"/>
              </a:ext>
            </a:extLst>
          </p:cNvPr>
          <p:cNvSpPr>
            <a:spLocks noGrp="1"/>
          </p:cNvSpPr>
          <p:nvPr>
            <p:ph type="dt" sz="half" idx="10"/>
          </p:nvPr>
        </p:nvSpPr>
        <p:spPr/>
        <p:txBody>
          <a:bodyPr/>
          <a:lstStyle/>
          <a:p>
            <a:fld id="{E7F9A276-2D4D-4B3B-BFAF-B20ECFDB85FF}" type="datetimeFigureOut">
              <a:rPr lang="en-US" smtClean="0"/>
              <a:t>11/5/2019</a:t>
            </a:fld>
            <a:endParaRPr lang="en-US"/>
          </a:p>
        </p:txBody>
      </p:sp>
      <p:sp>
        <p:nvSpPr>
          <p:cNvPr id="4" name="Footer Placeholder 3">
            <a:extLst>
              <a:ext uri="{FF2B5EF4-FFF2-40B4-BE49-F238E27FC236}">
                <a16:creationId xmlns:a16="http://schemas.microsoft.com/office/drawing/2014/main" id="{8E845889-067F-47E3-944E-AF4B55D4830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B169E6C-E997-4613-B0A3-54812C805ED2}"/>
              </a:ext>
            </a:extLst>
          </p:cNvPr>
          <p:cNvSpPr>
            <a:spLocks noGrp="1"/>
          </p:cNvSpPr>
          <p:nvPr>
            <p:ph type="sldNum" sz="quarter" idx="12"/>
          </p:nvPr>
        </p:nvSpPr>
        <p:spPr/>
        <p:txBody>
          <a:bodyPr/>
          <a:lstStyle/>
          <a:p>
            <a:fld id="{D7EB02D4-0069-4326-A25B-B23986FD479E}" type="slidenum">
              <a:rPr lang="en-US" smtClean="0"/>
              <a:t>‹#›</a:t>
            </a:fld>
            <a:endParaRPr lang="en-US"/>
          </a:p>
        </p:txBody>
      </p:sp>
    </p:spTree>
    <p:extLst>
      <p:ext uri="{BB962C8B-B14F-4D97-AF65-F5344CB8AC3E}">
        <p14:creationId xmlns:p14="http://schemas.microsoft.com/office/powerpoint/2010/main" val="2549710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F3FEB6-7367-44FC-B0E8-F85D4ED742ED}"/>
              </a:ext>
            </a:extLst>
          </p:cNvPr>
          <p:cNvSpPr>
            <a:spLocks noGrp="1"/>
          </p:cNvSpPr>
          <p:nvPr>
            <p:ph type="dt" sz="half" idx="10"/>
          </p:nvPr>
        </p:nvSpPr>
        <p:spPr/>
        <p:txBody>
          <a:bodyPr/>
          <a:lstStyle/>
          <a:p>
            <a:fld id="{E7F9A276-2D4D-4B3B-BFAF-B20ECFDB85FF}" type="datetimeFigureOut">
              <a:rPr lang="en-US" smtClean="0"/>
              <a:t>11/5/2019</a:t>
            </a:fld>
            <a:endParaRPr lang="en-US"/>
          </a:p>
        </p:txBody>
      </p:sp>
      <p:sp>
        <p:nvSpPr>
          <p:cNvPr id="3" name="Footer Placeholder 2">
            <a:extLst>
              <a:ext uri="{FF2B5EF4-FFF2-40B4-BE49-F238E27FC236}">
                <a16:creationId xmlns:a16="http://schemas.microsoft.com/office/drawing/2014/main" id="{A33A51FC-4090-4B6E-9EA8-9C5B19E440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0D6F83F-5792-4FC0-8867-D3440B4C4421}"/>
              </a:ext>
            </a:extLst>
          </p:cNvPr>
          <p:cNvSpPr>
            <a:spLocks noGrp="1"/>
          </p:cNvSpPr>
          <p:nvPr>
            <p:ph type="sldNum" sz="quarter" idx="12"/>
          </p:nvPr>
        </p:nvSpPr>
        <p:spPr/>
        <p:txBody>
          <a:bodyPr/>
          <a:lstStyle/>
          <a:p>
            <a:fld id="{D7EB02D4-0069-4326-A25B-B23986FD479E}" type="slidenum">
              <a:rPr lang="en-US" smtClean="0"/>
              <a:t>‹#›</a:t>
            </a:fld>
            <a:endParaRPr lang="en-US"/>
          </a:p>
        </p:txBody>
      </p:sp>
    </p:spTree>
    <p:extLst>
      <p:ext uri="{BB962C8B-B14F-4D97-AF65-F5344CB8AC3E}">
        <p14:creationId xmlns:p14="http://schemas.microsoft.com/office/powerpoint/2010/main" val="3333868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58BD6-5D24-419B-950F-A91D327A2E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334DF5F-7AF6-439E-B391-CE4093C77D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A359BB5-5979-47FD-AE97-3C9CFFA27D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3E5989F-CBC2-4F1A-BC6A-E3208D11CF77}"/>
              </a:ext>
            </a:extLst>
          </p:cNvPr>
          <p:cNvSpPr>
            <a:spLocks noGrp="1"/>
          </p:cNvSpPr>
          <p:nvPr>
            <p:ph type="dt" sz="half" idx="10"/>
          </p:nvPr>
        </p:nvSpPr>
        <p:spPr/>
        <p:txBody>
          <a:bodyPr/>
          <a:lstStyle/>
          <a:p>
            <a:fld id="{E7F9A276-2D4D-4B3B-BFAF-B20ECFDB85FF}" type="datetimeFigureOut">
              <a:rPr lang="en-US" smtClean="0"/>
              <a:t>11/5/2019</a:t>
            </a:fld>
            <a:endParaRPr lang="en-US"/>
          </a:p>
        </p:txBody>
      </p:sp>
      <p:sp>
        <p:nvSpPr>
          <p:cNvPr id="6" name="Footer Placeholder 5">
            <a:extLst>
              <a:ext uri="{FF2B5EF4-FFF2-40B4-BE49-F238E27FC236}">
                <a16:creationId xmlns:a16="http://schemas.microsoft.com/office/drawing/2014/main" id="{D9F39049-EDE8-4C4A-A900-20EB48DA49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EFEEE4-7887-408F-81A3-8317C7005C96}"/>
              </a:ext>
            </a:extLst>
          </p:cNvPr>
          <p:cNvSpPr>
            <a:spLocks noGrp="1"/>
          </p:cNvSpPr>
          <p:nvPr>
            <p:ph type="sldNum" sz="quarter" idx="12"/>
          </p:nvPr>
        </p:nvSpPr>
        <p:spPr/>
        <p:txBody>
          <a:bodyPr/>
          <a:lstStyle/>
          <a:p>
            <a:fld id="{D7EB02D4-0069-4326-A25B-B23986FD479E}" type="slidenum">
              <a:rPr lang="en-US" smtClean="0"/>
              <a:t>‹#›</a:t>
            </a:fld>
            <a:endParaRPr lang="en-US"/>
          </a:p>
        </p:txBody>
      </p:sp>
    </p:spTree>
    <p:extLst>
      <p:ext uri="{BB962C8B-B14F-4D97-AF65-F5344CB8AC3E}">
        <p14:creationId xmlns:p14="http://schemas.microsoft.com/office/powerpoint/2010/main" val="3941475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740EE-58A4-42CD-A329-55507065D5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B46D9AA-68CC-4342-87E6-8C110CC660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8AD6FE9-63E5-4D04-A76C-2C2559C43E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28F99EC-80B0-45C1-B8C1-A8803B91C8EC}"/>
              </a:ext>
            </a:extLst>
          </p:cNvPr>
          <p:cNvSpPr>
            <a:spLocks noGrp="1"/>
          </p:cNvSpPr>
          <p:nvPr>
            <p:ph type="dt" sz="half" idx="10"/>
          </p:nvPr>
        </p:nvSpPr>
        <p:spPr/>
        <p:txBody>
          <a:bodyPr/>
          <a:lstStyle/>
          <a:p>
            <a:fld id="{E7F9A276-2D4D-4B3B-BFAF-B20ECFDB85FF}" type="datetimeFigureOut">
              <a:rPr lang="en-US" smtClean="0"/>
              <a:t>11/5/2019</a:t>
            </a:fld>
            <a:endParaRPr lang="en-US"/>
          </a:p>
        </p:txBody>
      </p:sp>
      <p:sp>
        <p:nvSpPr>
          <p:cNvPr id="6" name="Footer Placeholder 5">
            <a:extLst>
              <a:ext uri="{FF2B5EF4-FFF2-40B4-BE49-F238E27FC236}">
                <a16:creationId xmlns:a16="http://schemas.microsoft.com/office/drawing/2014/main" id="{84438EE4-3BDF-471D-8A26-886C30B4B7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1C7164-E396-4BD3-BAEF-1E6F6838AA48}"/>
              </a:ext>
            </a:extLst>
          </p:cNvPr>
          <p:cNvSpPr>
            <a:spLocks noGrp="1"/>
          </p:cNvSpPr>
          <p:nvPr>
            <p:ph type="sldNum" sz="quarter" idx="12"/>
          </p:nvPr>
        </p:nvSpPr>
        <p:spPr/>
        <p:txBody>
          <a:bodyPr/>
          <a:lstStyle/>
          <a:p>
            <a:fld id="{D7EB02D4-0069-4326-A25B-B23986FD479E}" type="slidenum">
              <a:rPr lang="en-US" smtClean="0"/>
              <a:t>‹#›</a:t>
            </a:fld>
            <a:endParaRPr lang="en-US"/>
          </a:p>
        </p:txBody>
      </p:sp>
    </p:spTree>
    <p:extLst>
      <p:ext uri="{BB962C8B-B14F-4D97-AF65-F5344CB8AC3E}">
        <p14:creationId xmlns:p14="http://schemas.microsoft.com/office/powerpoint/2010/main" val="2015800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09666FD-FBBE-4A47-B891-AE405D679A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F074179-6038-49A7-A1FF-22F3E4BBE1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46EEA5-6283-4582-9D5D-CB9CE8E12B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F9A276-2D4D-4B3B-BFAF-B20ECFDB85FF}" type="datetimeFigureOut">
              <a:rPr lang="en-US" smtClean="0"/>
              <a:t>11/5/2019</a:t>
            </a:fld>
            <a:endParaRPr lang="en-US"/>
          </a:p>
        </p:txBody>
      </p:sp>
      <p:sp>
        <p:nvSpPr>
          <p:cNvPr id="5" name="Footer Placeholder 4">
            <a:extLst>
              <a:ext uri="{FF2B5EF4-FFF2-40B4-BE49-F238E27FC236}">
                <a16:creationId xmlns:a16="http://schemas.microsoft.com/office/drawing/2014/main" id="{118AF2E2-0EBF-495C-A879-8827FE2A09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842AB7D-4A63-4C25-8AEE-119F3D8BD2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EB02D4-0069-4326-A25B-B23986FD479E}" type="slidenum">
              <a:rPr lang="en-US" smtClean="0"/>
              <a:t>‹#›</a:t>
            </a:fld>
            <a:endParaRPr lang="en-US"/>
          </a:p>
        </p:txBody>
      </p:sp>
    </p:spTree>
    <p:extLst>
      <p:ext uri="{BB962C8B-B14F-4D97-AF65-F5344CB8AC3E}">
        <p14:creationId xmlns:p14="http://schemas.microsoft.com/office/powerpoint/2010/main" val="28747660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pn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png"/><Relationship Id="rId2" Type="http://schemas.openxmlformats.org/officeDocument/2006/relationships/image" Target="../media/image19.png"/><Relationship Id="rId16"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28.jpeg"/><Relationship Id="rId5" Type="http://schemas.openxmlformats.org/officeDocument/2006/relationships/image" Target="../media/image22.png"/><Relationship Id="rId15" Type="http://schemas.openxmlformats.org/officeDocument/2006/relationships/image" Target="../media/image3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 Id="rId14" Type="http://schemas.openxmlformats.org/officeDocument/2006/relationships/image" Target="../media/image31.png"/></Relationships>
</file>

<file path=ppt/slides/_rels/slide1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B720702-6E23-49EE-AD67-FDFD9973FFFC}"/>
              </a:ext>
            </a:extLst>
          </p:cNvPr>
          <p:cNvSpPr txBox="1"/>
          <p:nvPr/>
        </p:nvSpPr>
        <p:spPr>
          <a:xfrm>
            <a:off x="249383" y="206063"/>
            <a:ext cx="11942618" cy="1754326"/>
          </a:xfrm>
          <a:prstGeom prst="rect">
            <a:avLst/>
          </a:prstGeom>
          <a:noFill/>
        </p:spPr>
        <p:txBody>
          <a:bodyPr wrap="square" rtlCol="0">
            <a:spAutoFit/>
          </a:bodyPr>
          <a:lstStyle/>
          <a:p>
            <a:pPr algn="ctr"/>
            <a:r>
              <a:rPr lang="en-US" sz="5400" b="1" u="sng" dirty="0">
                <a:ln w="0"/>
                <a:solidFill>
                  <a:schemeClr val="accent1"/>
                </a:solidFill>
                <a:effectLst>
                  <a:outerShdw blurRad="38100" dist="25400" dir="5400000" algn="ctr" rotWithShape="0">
                    <a:srgbClr val="6E747A">
                      <a:alpha val="43000"/>
                    </a:srgbClr>
                  </a:outerShdw>
                </a:effectLst>
              </a:rPr>
              <a:t>Blockchain </a:t>
            </a:r>
          </a:p>
          <a:p>
            <a:pPr algn="ctr"/>
            <a:r>
              <a:rPr lang="en-US" sz="5400" b="1" u="sng" dirty="0">
                <a:ln w="0"/>
                <a:solidFill>
                  <a:schemeClr val="accent1"/>
                </a:solidFill>
                <a:effectLst>
                  <a:outerShdw blurRad="38100" dist="25400" dir="5400000" algn="ctr" rotWithShape="0">
                    <a:srgbClr val="6E747A">
                      <a:alpha val="43000"/>
                    </a:srgbClr>
                  </a:outerShdw>
                </a:effectLst>
              </a:rPr>
              <a:t>Distributed Ledger Technology</a:t>
            </a:r>
          </a:p>
        </p:txBody>
      </p:sp>
      <p:pic>
        <p:nvPicPr>
          <p:cNvPr id="1030" name="Picture 6" descr="Image result for blockchain white png">
            <a:extLst>
              <a:ext uri="{FF2B5EF4-FFF2-40B4-BE49-F238E27FC236}">
                <a16:creationId xmlns:a16="http://schemas.microsoft.com/office/drawing/2014/main" id="{D42C42AD-45C4-49D2-82D6-9BED794275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274" y="1584102"/>
            <a:ext cx="5364051" cy="536405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Image result for passwordless png">
            <a:extLst>
              <a:ext uri="{FF2B5EF4-FFF2-40B4-BE49-F238E27FC236}">
                <a16:creationId xmlns:a16="http://schemas.microsoft.com/office/drawing/2014/main" id="{16963525-5F58-4A41-954C-D9D30451AE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78510" y="4211391"/>
            <a:ext cx="2407214" cy="244054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C6E8AC1-92CC-42D1-966B-4A41C163FA8B}"/>
              </a:ext>
            </a:extLst>
          </p:cNvPr>
          <p:cNvSpPr txBox="1"/>
          <p:nvPr/>
        </p:nvSpPr>
        <p:spPr>
          <a:xfrm>
            <a:off x="5286777" y="4396735"/>
            <a:ext cx="5460642" cy="1754326"/>
          </a:xfrm>
          <a:prstGeom prst="rect">
            <a:avLst/>
          </a:prstGeom>
          <a:noFill/>
        </p:spPr>
        <p:txBody>
          <a:bodyPr wrap="square" rtlCol="0">
            <a:spAutoFit/>
          </a:bodyPr>
          <a:lstStyle/>
          <a:p>
            <a:pPr algn="ctr"/>
            <a:endParaRPr lang="en-US" sz="2400" b="1" dirty="0"/>
          </a:p>
          <a:p>
            <a:pPr algn="ctr">
              <a:tabLst>
                <a:tab pos="1792288" algn="l"/>
                <a:tab pos="1976438" algn="l"/>
              </a:tabLst>
            </a:pPr>
            <a:r>
              <a:rPr lang="en-US" sz="2800" b="1" dirty="0"/>
              <a:t>By:-  Abhishek </a:t>
            </a:r>
            <a:r>
              <a:rPr lang="en-US" sz="2800" b="1" dirty="0" err="1"/>
              <a:t>Pabbisetty</a:t>
            </a:r>
            <a:endParaRPr lang="en-US" sz="2800" b="1" dirty="0"/>
          </a:p>
          <a:p>
            <a:pPr algn="ctr">
              <a:tabLst>
                <a:tab pos="1792288" algn="l"/>
                <a:tab pos="1976438" algn="l"/>
              </a:tabLst>
            </a:pPr>
            <a:r>
              <a:rPr lang="en-US" sz="2800" b="1" dirty="0"/>
              <a:t>    </a:t>
            </a:r>
            <a:r>
              <a:rPr lang="en-US" sz="2800" b="1" dirty="0" err="1"/>
              <a:t>Narravula</a:t>
            </a:r>
            <a:r>
              <a:rPr lang="en-US" sz="2800" b="1" dirty="0"/>
              <a:t> </a:t>
            </a:r>
            <a:r>
              <a:rPr lang="en-US" sz="2800" b="1" dirty="0" err="1"/>
              <a:t>Kowsik</a:t>
            </a:r>
            <a:endParaRPr lang="en-US" sz="2800" b="1" dirty="0"/>
          </a:p>
          <a:p>
            <a:pPr algn="ctr">
              <a:tabLst>
                <a:tab pos="1792288" algn="l"/>
                <a:tab pos="1976438" algn="l"/>
              </a:tabLst>
            </a:pPr>
            <a:r>
              <a:rPr lang="en-US" sz="2800" b="1" dirty="0"/>
              <a:t>     Sankalp Khawade</a:t>
            </a:r>
          </a:p>
        </p:txBody>
      </p:sp>
      <p:pic>
        <p:nvPicPr>
          <p:cNvPr id="3" name="Picture 2">
            <a:extLst>
              <a:ext uri="{FF2B5EF4-FFF2-40B4-BE49-F238E27FC236}">
                <a16:creationId xmlns:a16="http://schemas.microsoft.com/office/drawing/2014/main" id="{8676BB2E-645A-4DFF-A957-53FEF459BD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00521" y="2325723"/>
            <a:ext cx="5364051" cy="1520334"/>
          </a:xfrm>
          <a:prstGeom prst="rect">
            <a:avLst/>
          </a:prstGeom>
        </p:spPr>
      </p:pic>
    </p:spTree>
    <p:extLst>
      <p:ext uri="{BB962C8B-B14F-4D97-AF65-F5344CB8AC3E}">
        <p14:creationId xmlns:p14="http://schemas.microsoft.com/office/powerpoint/2010/main" val="1787981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6" descr="Image result for blockchain png">
            <a:extLst>
              <a:ext uri="{FF2B5EF4-FFF2-40B4-BE49-F238E27FC236}">
                <a16:creationId xmlns:a16="http://schemas.microsoft.com/office/drawing/2014/main" id="{69AC490A-B22E-483E-B355-B9E65CEB47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91518" y="4292317"/>
            <a:ext cx="1571789" cy="105833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Image result for blockchain png">
            <a:extLst>
              <a:ext uri="{FF2B5EF4-FFF2-40B4-BE49-F238E27FC236}">
                <a16:creationId xmlns:a16="http://schemas.microsoft.com/office/drawing/2014/main" id="{9A114514-77D7-443F-8AF6-294CAC95CF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9759" y="4266018"/>
            <a:ext cx="1571789" cy="105833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6" descr="Image result for blockchain png">
            <a:extLst>
              <a:ext uri="{FF2B5EF4-FFF2-40B4-BE49-F238E27FC236}">
                <a16:creationId xmlns:a16="http://schemas.microsoft.com/office/drawing/2014/main" id="{DA465F04-69E9-45B4-BCE4-60251C1E07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9063" y="4335568"/>
            <a:ext cx="1571789" cy="105833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Image result for blockchain png">
            <a:extLst>
              <a:ext uri="{FF2B5EF4-FFF2-40B4-BE49-F238E27FC236}">
                <a16:creationId xmlns:a16="http://schemas.microsoft.com/office/drawing/2014/main" id="{9CAB151A-749F-487B-AFE4-5B3EB1206A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2070" y="4335568"/>
            <a:ext cx="1571789" cy="1058338"/>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Image result for blockchain png">
            <a:extLst>
              <a:ext uri="{FF2B5EF4-FFF2-40B4-BE49-F238E27FC236}">
                <a16:creationId xmlns:a16="http://schemas.microsoft.com/office/drawing/2014/main" id="{2AF924E7-0D8F-43D6-BFFF-82987699E4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370" y="4292317"/>
            <a:ext cx="1571789" cy="105833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AA04419-4DB8-4C5E-9B98-51C14B7793C5}"/>
              </a:ext>
            </a:extLst>
          </p:cNvPr>
          <p:cNvSpPr txBox="1"/>
          <p:nvPr/>
        </p:nvSpPr>
        <p:spPr>
          <a:xfrm>
            <a:off x="386366" y="347730"/>
            <a:ext cx="6581104" cy="2246769"/>
          </a:xfrm>
          <a:prstGeom prst="rect">
            <a:avLst/>
          </a:prstGeom>
          <a:noFill/>
        </p:spPr>
        <p:txBody>
          <a:bodyPr wrap="square" rtlCol="0">
            <a:spAutoFit/>
          </a:bodyPr>
          <a:lstStyle/>
          <a:p>
            <a:r>
              <a:rPr lang="en-US" sz="2800" dirty="0"/>
              <a:t>1 – Hash Chain</a:t>
            </a:r>
          </a:p>
          <a:p>
            <a:r>
              <a:rPr lang="en-US" sz="2800" dirty="0"/>
              <a:t>2 – Information chain</a:t>
            </a:r>
          </a:p>
          <a:p>
            <a:r>
              <a:rPr lang="en-US" sz="2800" dirty="0"/>
              <a:t>3 – Request chain</a:t>
            </a:r>
          </a:p>
          <a:p>
            <a:r>
              <a:rPr lang="en-US" sz="2800" dirty="0"/>
              <a:t>4 – Blocked users Chain</a:t>
            </a:r>
          </a:p>
          <a:p>
            <a:r>
              <a:rPr lang="en-US" sz="2800" dirty="0"/>
              <a:t>5 – Log Chain</a:t>
            </a:r>
          </a:p>
        </p:txBody>
      </p:sp>
      <p:pic>
        <p:nvPicPr>
          <p:cNvPr id="3074" name="Picture 2" descr="Image result for blockchain block png">
            <a:extLst>
              <a:ext uri="{FF2B5EF4-FFF2-40B4-BE49-F238E27FC236}">
                <a16:creationId xmlns:a16="http://schemas.microsoft.com/office/drawing/2014/main" id="{D4496849-A6C3-406A-AA96-178C52920B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4572" y="26963"/>
            <a:ext cx="6407133" cy="259552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age result for cube png material">
            <a:extLst>
              <a:ext uri="{FF2B5EF4-FFF2-40B4-BE49-F238E27FC236}">
                <a16:creationId xmlns:a16="http://schemas.microsoft.com/office/drawing/2014/main" id="{D33F6B29-7AAB-45BE-8699-7D000FD14D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541" y="3466739"/>
            <a:ext cx="1521864" cy="141164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Image result for cube png material">
            <a:extLst>
              <a:ext uri="{FF2B5EF4-FFF2-40B4-BE49-F238E27FC236}">
                <a16:creationId xmlns:a16="http://schemas.microsoft.com/office/drawing/2014/main" id="{729D1289-536F-43AC-B787-6CD6A64A4C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1411" y="3480863"/>
            <a:ext cx="1521864" cy="141164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Image result for cube png material">
            <a:extLst>
              <a:ext uri="{FF2B5EF4-FFF2-40B4-BE49-F238E27FC236}">
                <a16:creationId xmlns:a16="http://schemas.microsoft.com/office/drawing/2014/main" id="{CCFA5262-D889-41ED-94FF-EC7E40CE61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3640" y="3480863"/>
            <a:ext cx="1521864" cy="141164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Image result for cube png material">
            <a:extLst>
              <a:ext uri="{FF2B5EF4-FFF2-40B4-BE49-F238E27FC236}">
                <a16:creationId xmlns:a16="http://schemas.microsoft.com/office/drawing/2014/main" id="{708AB065-A156-4365-B804-311337F5FD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56450" y="3466739"/>
            <a:ext cx="1521864" cy="141164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Image result for cube png material">
            <a:extLst>
              <a:ext uri="{FF2B5EF4-FFF2-40B4-BE49-F238E27FC236}">
                <a16:creationId xmlns:a16="http://schemas.microsoft.com/office/drawing/2014/main" id="{120C1230-455C-4132-9D66-6BCEABBE7F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79932" y="3466739"/>
            <a:ext cx="1521864" cy="141164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6" descr="Image result for blockchain png">
            <a:extLst>
              <a:ext uri="{FF2B5EF4-FFF2-40B4-BE49-F238E27FC236}">
                <a16:creationId xmlns:a16="http://schemas.microsoft.com/office/drawing/2014/main" id="{74CEF73F-227D-45B5-8CD8-16E00B5359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67788" y="4254578"/>
            <a:ext cx="1493304" cy="1058338"/>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4" descr="Image result for cube png material">
            <a:extLst>
              <a:ext uri="{FF2B5EF4-FFF2-40B4-BE49-F238E27FC236}">
                <a16:creationId xmlns:a16="http://schemas.microsoft.com/office/drawing/2014/main" id="{81670293-EDF5-4E08-9566-1E31E4C0B7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56201" y="3429000"/>
            <a:ext cx="1521864" cy="1411646"/>
          </a:xfrm>
          <a:prstGeom prst="rect">
            <a:avLst/>
          </a:prstGeom>
          <a:noFill/>
          <a:extLst>
            <a:ext uri="{909E8E84-426E-40DD-AFC4-6F175D3DCCD1}">
              <a14:hiddenFill xmlns:a14="http://schemas.microsoft.com/office/drawing/2010/main">
                <a:solidFill>
                  <a:srgbClr val="FFFFFF"/>
                </a:solidFill>
              </a14:hiddenFill>
            </a:ext>
          </a:extLst>
        </p:spPr>
      </p:pic>
      <p:sp>
        <p:nvSpPr>
          <p:cNvPr id="27" name="Title 1">
            <a:extLst>
              <a:ext uri="{FF2B5EF4-FFF2-40B4-BE49-F238E27FC236}">
                <a16:creationId xmlns:a16="http://schemas.microsoft.com/office/drawing/2014/main" id="{6BDEC584-873C-446D-980E-B52C5DF83B1C}"/>
              </a:ext>
            </a:extLst>
          </p:cNvPr>
          <p:cNvSpPr txBox="1">
            <a:spLocks/>
          </p:cNvSpPr>
          <p:nvPr/>
        </p:nvSpPr>
        <p:spPr>
          <a:xfrm>
            <a:off x="8462457" y="-269431"/>
            <a:ext cx="410902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t>Chain Model</a:t>
            </a:r>
          </a:p>
        </p:txBody>
      </p:sp>
    </p:spTree>
    <p:extLst>
      <p:ext uri="{BB962C8B-B14F-4D97-AF65-F5344CB8AC3E}">
        <p14:creationId xmlns:p14="http://schemas.microsoft.com/office/powerpoint/2010/main" val="7759294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12A66-56BF-491D-AD13-7B4F646C0CA9}"/>
              </a:ext>
            </a:extLst>
          </p:cNvPr>
          <p:cNvSpPr>
            <a:spLocks noGrp="1"/>
          </p:cNvSpPr>
          <p:nvPr>
            <p:ph type="title"/>
          </p:nvPr>
        </p:nvSpPr>
        <p:spPr/>
        <p:txBody>
          <a:bodyPr/>
          <a:lstStyle/>
          <a:p>
            <a:pPr algn="ctr"/>
            <a:r>
              <a:rPr lang="en-US" b="1" dirty="0"/>
              <a:t>What if system is distributed?…</a:t>
            </a:r>
          </a:p>
        </p:txBody>
      </p:sp>
      <p:pic>
        <p:nvPicPr>
          <p:cNvPr id="10242" name="Picture 2" descr="Image result for blockchain png">
            <a:extLst>
              <a:ext uri="{FF2B5EF4-FFF2-40B4-BE49-F238E27FC236}">
                <a16:creationId xmlns:a16="http://schemas.microsoft.com/office/drawing/2014/main" id="{BEFDE418-7C50-492D-A29A-FAF0984DCF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369453"/>
            <a:ext cx="12192001" cy="548177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Image result for passwordless png">
            <a:extLst>
              <a:ext uri="{FF2B5EF4-FFF2-40B4-BE49-F238E27FC236}">
                <a16:creationId xmlns:a16="http://schemas.microsoft.com/office/drawing/2014/main" id="{97E9791F-F655-4709-A4C2-3FA3912E28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50432" y="5602309"/>
            <a:ext cx="1035292" cy="10496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0936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Image result for blockchain">
            <a:extLst>
              <a:ext uri="{FF2B5EF4-FFF2-40B4-BE49-F238E27FC236}">
                <a16:creationId xmlns:a16="http://schemas.microsoft.com/office/drawing/2014/main" id="{531602A6-F2B6-4BE1-BFE0-D488BD5789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47543"/>
            <a:ext cx="12192000" cy="64008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C8E683D8-18CA-4A64-956F-97EC342F56CE}"/>
              </a:ext>
            </a:extLst>
          </p:cNvPr>
          <p:cNvSpPr>
            <a:spLocks noGrp="1"/>
          </p:cNvSpPr>
          <p:nvPr>
            <p:ph type="title"/>
          </p:nvPr>
        </p:nvSpPr>
        <p:spPr>
          <a:xfrm>
            <a:off x="6934200" y="9657"/>
            <a:ext cx="5257800" cy="1325563"/>
          </a:xfrm>
        </p:spPr>
        <p:txBody>
          <a:bodyPr/>
          <a:lstStyle/>
          <a:p>
            <a:pPr algn="ctr"/>
            <a:r>
              <a:rPr lang="en-US" b="1" dirty="0"/>
              <a:t>Blockchain</a:t>
            </a:r>
          </a:p>
        </p:txBody>
      </p:sp>
    </p:spTree>
    <p:extLst>
      <p:ext uri="{BB962C8B-B14F-4D97-AF65-F5344CB8AC3E}">
        <p14:creationId xmlns:p14="http://schemas.microsoft.com/office/powerpoint/2010/main" val="2992112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40" name="Picture 4" descr="Image result for blockchain benefits">
            <a:extLst>
              <a:ext uri="{FF2B5EF4-FFF2-40B4-BE49-F238E27FC236}">
                <a16:creationId xmlns:a16="http://schemas.microsoft.com/office/drawing/2014/main" id="{052C909C-F31B-409E-9995-B3A55D9FEB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375" y="352425"/>
            <a:ext cx="11525250" cy="61531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Image result for passwordless png">
            <a:extLst>
              <a:ext uri="{FF2B5EF4-FFF2-40B4-BE49-F238E27FC236}">
                <a16:creationId xmlns:a16="http://schemas.microsoft.com/office/drawing/2014/main" id="{21F27959-89FD-48DB-AE5B-3B9686A41F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50432" y="5602309"/>
            <a:ext cx="1035292" cy="10496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58418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9FD6D40-539E-4665-9528-936E818B4EC6}"/>
              </a:ext>
            </a:extLst>
          </p:cNvPr>
          <p:cNvPicPr>
            <a:picLocks noChangeAspect="1"/>
          </p:cNvPicPr>
          <p:nvPr/>
        </p:nvPicPr>
        <p:blipFill>
          <a:blip r:embed="rId2"/>
          <a:stretch>
            <a:fillRect/>
          </a:stretch>
        </p:blipFill>
        <p:spPr>
          <a:xfrm>
            <a:off x="1313329" y="0"/>
            <a:ext cx="9565341" cy="6858000"/>
          </a:xfrm>
          <a:prstGeom prst="rect">
            <a:avLst/>
          </a:prstGeom>
        </p:spPr>
      </p:pic>
      <p:sp>
        <p:nvSpPr>
          <p:cNvPr id="6" name="Title 1">
            <a:extLst>
              <a:ext uri="{FF2B5EF4-FFF2-40B4-BE49-F238E27FC236}">
                <a16:creationId xmlns:a16="http://schemas.microsoft.com/office/drawing/2014/main" id="{EFF144E4-8F81-4124-A08B-1C5A97AE6576}"/>
              </a:ext>
            </a:extLst>
          </p:cNvPr>
          <p:cNvSpPr txBox="1">
            <a:spLocks/>
          </p:cNvSpPr>
          <p:nvPr/>
        </p:nvSpPr>
        <p:spPr>
          <a:xfrm>
            <a:off x="-741185" y="-102377"/>
            <a:ext cx="410902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t>PKI</a:t>
            </a:r>
          </a:p>
        </p:txBody>
      </p:sp>
    </p:spTree>
    <p:extLst>
      <p:ext uri="{BB962C8B-B14F-4D97-AF65-F5344CB8AC3E}">
        <p14:creationId xmlns:p14="http://schemas.microsoft.com/office/powerpoint/2010/main" val="499615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user png">
            <a:extLst>
              <a:ext uri="{FF2B5EF4-FFF2-40B4-BE49-F238E27FC236}">
                <a16:creationId xmlns:a16="http://schemas.microsoft.com/office/drawing/2014/main" id="{928273DD-75BD-4D28-ACDD-56D616D61C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3472" y="794164"/>
            <a:ext cx="566171" cy="56617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Image result for pendrive png">
            <a:extLst>
              <a:ext uri="{FF2B5EF4-FFF2-40B4-BE49-F238E27FC236}">
                <a16:creationId xmlns:a16="http://schemas.microsoft.com/office/drawing/2014/main" id="{361702BD-13F6-4D9B-A24F-B77226FD3C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201684">
            <a:off x="680387" y="314492"/>
            <a:ext cx="491769" cy="49176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Image result for mail png">
            <a:extLst>
              <a:ext uri="{FF2B5EF4-FFF2-40B4-BE49-F238E27FC236}">
                <a16:creationId xmlns:a16="http://schemas.microsoft.com/office/drawing/2014/main" id="{A09229FB-8625-4D63-93CF-B5A5FE3077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2900" y="772774"/>
            <a:ext cx="398667" cy="39866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0" descr="Image result for smartcard png">
            <a:extLst>
              <a:ext uri="{FF2B5EF4-FFF2-40B4-BE49-F238E27FC236}">
                <a16:creationId xmlns:a16="http://schemas.microsoft.com/office/drawing/2014/main" id="{A7043A25-3360-4E5F-800E-403AC7A5EC3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9585" y="1171441"/>
            <a:ext cx="451982" cy="45198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2" descr="Image result for file ong">
            <a:extLst>
              <a:ext uri="{FF2B5EF4-FFF2-40B4-BE49-F238E27FC236}">
                <a16:creationId xmlns:a16="http://schemas.microsoft.com/office/drawing/2014/main" id="{5DA0DB34-B5EA-41FF-BA16-A7C82795E18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1203" y="1524551"/>
            <a:ext cx="336997" cy="33699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Image result for laptop png">
            <a:extLst>
              <a:ext uri="{FF2B5EF4-FFF2-40B4-BE49-F238E27FC236}">
                <a16:creationId xmlns:a16="http://schemas.microsoft.com/office/drawing/2014/main" id="{CCE1F5FA-68D4-450E-A965-A421C5B9FEA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63526" y="724138"/>
            <a:ext cx="706221" cy="70622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6" descr="Image result for blue arrow png">
            <a:extLst>
              <a:ext uri="{FF2B5EF4-FFF2-40B4-BE49-F238E27FC236}">
                <a16:creationId xmlns:a16="http://schemas.microsoft.com/office/drawing/2014/main" id="{30E548B0-5C97-4B48-866D-5B784575D5A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10363" y="786338"/>
            <a:ext cx="1412444" cy="70622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6" descr="Image result for blue arrow png">
            <a:extLst>
              <a:ext uri="{FF2B5EF4-FFF2-40B4-BE49-F238E27FC236}">
                <a16:creationId xmlns:a16="http://schemas.microsoft.com/office/drawing/2014/main" id="{8CD11FA8-3AF1-4A5F-B765-F4EF23A78C4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44326" y="786338"/>
            <a:ext cx="1412444" cy="706222"/>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age result for blockchain network">
            <a:extLst>
              <a:ext uri="{FF2B5EF4-FFF2-40B4-BE49-F238E27FC236}">
                <a16:creationId xmlns:a16="http://schemas.microsoft.com/office/drawing/2014/main" id="{6072D9AE-249B-4E50-850D-C5729B9397D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93172" y="-47623"/>
            <a:ext cx="2438128" cy="243812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6" descr="Image result for blue arrow png">
            <a:extLst>
              <a:ext uri="{FF2B5EF4-FFF2-40B4-BE49-F238E27FC236}">
                <a16:creationId xmlns:a16="http://schemas.microsoft.com/office/drawing/2014/main" id="{ED218EC7-E52C-47EF-BA84-5B867408056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06298" y="904414"/>
            <a:ext cx="1412444" cy="70622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5A14BB6B-7873-4528-BF76-2F70DD12B90F}"/>
              </a:ext>
            </a:extLst>
          </p:cNvPr>
          <p:cNvPicPr>
            <a:picLocks noChangeAspect="1"/>
          </p:cNvPicPr>
          <p:nvPr/>
        </p:nvPicPr>
        <p:blipFill>
          <a:blip r:embed="rId10"/>
          <a:stretch>
            <a:fillRect/>
          </a:stretch>
        </p:blipFill>
        <p:spPr>
          <a:xfrm>
            <a:off x="7968080" y="566962"/>
            <a:ext cx="1457325" cy="1381125"/>
          </a:xfrm>
          <a:prstGeom prst="rect">
            <a:avLst/>
          </a:prstGeom>
        </p:spPr>
      </p:pic>
      <p:pic>
        <p:nvPicPr>
          <p:cNvPr id="2054" name="Picture 6" descr="Related image">
            <a:extLst>
              <a:ext uri="{FF2B5EF4-FFF2-40B4-BE49-F238E27FC236}">
                <a16:creationId xmlns:a16="http://schemas.microsoft.com/office/drawing/2014/main" id="{D8C978FE-0C6B-433C-8BA3-9A38F41D38F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075415" y="20459"/>
            <a:ext cx="2116585" cy="230196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6" descr="Image result for blue arrow png">
            <a:extLst>
              <a:ext uri="{FF2B5EF4-FFF2-40B4-BE49-F238E27FC236}">
                <a16:creationId xmlns:a16="http://schemas.microsoft.com/office/drawing/2014/main" id="{F4FF2050-6201-4C60-AA9D-F6B56D50F5E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369193" y="917201"/>
            <a:ext cx="1412444" cy="70622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6" descr="Image result for blue arrow png">
            <a:extLst>
              <a:ext uri="{FF2B5EF4-FFF2-40B4-BE49-F238E27FC236}">
                <a16:creationId xmlns:a16="http://schemas.microsoft.com/office/drawing/2014/main" id="{18F59B03-1CC8-4492-8C63-BF90A815909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1543970">
            <a:off x="6550083" y="1898140"/>
            <a:ext cx="1412444" cy="70622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16" descr="Image result for blue arrow png">
            <a:extLst>
              <a:ext uri="{FF2B5EF4-FFF2-40B4-BE49-F238E27FC236}">
                <a16:creationId xmlns:a16="http://schemas.microsoft.com/office/drawing/2014/main" id="{0620BD00-BD7A-47A1-9B32-944E105E29A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5400000">
            <a:off x="5416317" y="2134057"/>
            <a:ext cx="941224" cy="70622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key mismatch logo">
            <a:extLst>
              <a:ext uri="{FF2B5EF4-FFF2-40B4-BE49-F238E27FC236}">
                <a16:creationId xmlns:a16="http://schemas.microsoft.com/office/drawing/2014/main" id="{C1DEFCA9-A8AB-4573-AD3C-201C2B10C18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51451" y="1492559"/>
            <a:ext cx="3362325" cy="336232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6" descr="Image result for blue arrow png">
            <a:extLst>
              <a:ext uri="{FF2B5EF4-FFF2-40B4-BE49-F238E27FC236}">
                <a16:creationId xmlns:a16="http://schemas.microsoft.com/office/drawing/2014/main" id="{88DEDEAE-10B6-46EE-BF6C-C8D999F8064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9016788">
            <a:off x="3526488" y="1947887"/>
            <a:ext cx="1412444" cy="706222"/>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Image result for lock png">
            <a:extLst>
              <a:ext uri="{FF2B5EF4-FFF2-40B4-BE49-F238E27FC236}">
                <a16:creationId xmlns:a16="http://schemas.microsoft.com/office/drawing/2014/main" id="{813E64A4-87B5-41FA-BDE0-6AA394BEE13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14427" y="5190009"/>
            <a:ext cx="1600740" cy="1600740"/>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16" descr="Image result for blue arrow png">
            <a:extLst>
              <a:ext uri="{FF2B5EF4-FFF2-40B4-BE49-F238E27FC236}">
                <a16:creationId xmlns:a16="http://schemas.microsoft.com/office/drawing/2014/main" id="{FE2D6BC7-3AEF-474A-A666-C65B4FAEE7B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7285227">
            <a:off x="1354474" y="4182377"/>
            <a:ext cx="1412444" cy="706222"/>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Image result for blockchain network">
            <a:extLst>
              <a:ext uri="{FF2B5EF4-FFF2-40B4-BE49-F238E27FC236}">
                <a16:creationId xmlns:a16="http://schemas.microsoft.com/office/drawing/2014/main" id="{51154E7E-3F10-4EEC-A9E3-C35C142A2A7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00538" y="2722973"/>
            <a:ext cx="2005610" cy="200561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Image result for cross sign png">
            <a:extLst>
              <a:ext uri="{FF2B5EF4-FFF2-40B4-BE49-F238E27FC236}">
                <a16:creationId xmlns:a16="http://schemas.microsoft.com/office/drawing/2014/main" id="{511D81EF-23F0-4A10-B484-8AAA26AC4B7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707790" y="3577286"/>
            <a:ext cx="388210" cy="394122"/>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10" descr="Image result for lock png">
            <a:extLst>
              <a:ext uri="{FF2B5EF4-FFF2-40B4-BE49-F238E27FC236}">
                <a16:creationId xmlns:a16="http://schemas.microsoft.com/office/drawing/2014/main" id="{835B6FA5-0133-4837-806D-B92A7678DBEF}"/>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900538" y="5183907"/>
            <a:ext cx="1600740" cy="160074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6" descr="Image result for blue arrow png">
            <a:extLst>
              <a:ext uri="{FF2B5EF4-FFF2-40B4-BE49-F238E27FC236}">
                <a16:creationId xmlns:a16="http://schemas.microsoft.com/office/drawing/2014/main" id="{0FABEF04-3125-4A7F-8810-74B91FA6553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5400000">
            <a:off x="5416317" y="4375472"/>
            <a:ext cx="941224" cy="706222"/>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Image result for disabled user png">
            <a:extLst>
              <a:ext uri="{FF2B5EF4-FFF2-40B4-BE49-F238E27FC236}">
                <a16:creationId xmlns:a16="http://schemas.microsoft.com/office/drawing/2014/main" id="{CD149F29-F61C-41AB-8729-73204AB691C9}"/>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713400" y="1878311"/>
            <a:ext cx="1996373" cy="2823022"/>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Image result for system log png">
            <a:extLst>
              <a:ext uri="{FF2B5EF4-FFF2-40B4-BE49-F238E27FC236}">
                <a16:creationId xmlns:a16="http://schemas.microsoft.com/office/drawing/2014/main" id="{240E80E0-023B-4A1A-9BA2-D69D409CC622}"/>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075415" y="5019608"/>
            <a:ext cx="1924050" cy="1609725"/>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16" descr="Image result for blue arrow png">
            <a:extLst>
              <a:ext uri="{FF2B5EF4-FFF2-40B4-BE49-F238E27FC236}">
                <a16:creationId xmlns:a16="http://schemas.microsoft.com/office/drawing/2014/main" id="{F593A007-8BE6-4546-AEBF-1E9EC5B5498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2842976">
            <a:off x="9490937" y="4243014"/>
            <a:ext cx="1412444" cy="706222"/>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2EBCEB5F-63B4-4585-B3D5-70B4B5D35CF3}"/>
              </a:ext>
            </a:extLst>
          </p:cNvPr>
          <p:cNvSpPr txBox="1"/>
          <p:nvPr/>
        </p:nvSpPr>
        <p:spPr>
          <a:xfrm>
            <a:off x="329585" y="1861548"/>
            <a:ext cx="1450770" cy="523220"/>
          </a:xfrm>
          <a:prstGeom prst="rect">
            <a:avLst/>
          </a:prstGeom>
          <a:noFill/>
        </p:spPr>
        <p:txBody>
          <a:bodyPr wrap="square" rtlCol="0">
            <a:spAutoFit/>
          </a:bodyPr>
          <a:lstStyle/>
          <a:p>
            <a:pPr algn="ctr"/>
            <a:r>
              <a:rPr lang="en-US" sz="1400" dirty="0"/>
              <a:t>User with the Private Key</a:t>
            </a:r>
          </a:p>
        </p:txBody>
      </p:sp>
      <p:sp>
        <p:nvSpPr>
          <p:cNvPr id="33" name="TextBox 32">
            <a:extLst>
              <a:ext uri="{FF2B5EF4-FFF2-40B4-BE49-F238E27FC236}">
                <a16:creationId xmlns:a16="http://schemas.microsoft.com/office/drawing/2014/main" id="{BFD2548D-E7CF-4F41-8AEA-D5F01AA2677D}"/>
              </a:ext>
            </a:extLst>
          </p:cNvPr>
          <p:cNvSpPr txBox="1"/>
          <p:nvPr/>
        </p:nvSpPr>
        <p:spPr>
          <a:xfrm>
            <a:off x="6468706" y="449090"/>
            <a:ext cx="1450770" cy="738664"/>
          </a:xfrm>
          <a:prstGeom prst="rect">
            <a:avLst/>
          </a:prstGeom>
          <a:noFill/>
        </p:spPr>
        <p:txBody>
          <a:bodyPr wrap="square" rtlCol="0">
            <a:spAutoFit/>
          </a:bodyPr>
          <a:lstStyle/>
          <a:p>
            <a:pPr algn="ctr"/>
            <a:r>
              <a:rPr lang="en-US" sz="1400" dirty="0"/>
              <a:t>Blockchain verification and authentication</a:t>
            </a:r>
          </a:p>
        </p:txBody>
      </p:sp>
      <p:sp>
        <p:nvSpPr>
          <p:cNvPr id="34" name="TextBox 33">
            <a:extLst>
              <a:ext uri="{FF2B5EF4-FFF2-40B4-BE49-F238E27FC236}">
                <a16:creationId xmlns:a16="http://schemas.microsoft.com/office/drawing/2014/main" id="{2B42C300-71D2-4C65-B829-36AE7AF7D2E7}"/>
              </a:ext>
            </a:extLst>
          </p:cNvPr>
          <p:cNvSpPr txBox="1"/>
          <p:nvPr/>
        </p:nvSpPr>
        <p:spPr>
          <a:xfrm>
            <a:off x="1891590" y="287353"/>
            <a:ext cx="2590570" cy="523220"/>
          </a:xfrm>
          <a:prstGeom prst="rect">
            <a:avLst/>
          </a:prstGeom>
          <a:noFill/>
        </p:spPr>
        <p:txBody>
          <a:bodyPr wrap="square" rtlCol="0">
            <a:spAutoFit/>
          </a:bodyPr>
          <a:lstStyle/>
          <a:p>
            <a:pPr algn="ctr"/>
            <a:r>
              <a:rPr lang="en-US" sz="1400" dirty="0"/>
              <a:t>Enters the key and Request is generated for authentication</a:t>
            </a:r>
          </a:p>
        </p:txBody>
      </p:sp>
      <p:sp>
        <p:nvSpPr>
          <p:cNvPr id="35" name="TextBox 34">
            <a:extLst>
              <a:ext uri="{FF2B5EF4-FFF2-40B4-BE49-F238E27FC236}">
                <a16:creationId xmlns:a16="http://schemas.microsoft.com/office/drawing/2014/main" id="{48C2B96F-0883-4D76-A8ED-1CCA0F8C9029}"/>
              </a:ext>
            </a:extLst>
          </p:cNvPr>
          <p:cNvSpPr txBox="1"/>
          <p:nvPr/>
        </p:nvSpPr>
        <p:spPr>
          <a:xfrm>
            <a:off x="9169625" y="690037"/>
            <a:ext cx="1450770" cy="523220"/>
          </a:xfrm>
          <a:prstGeom prst="rect">
            <a:avLst/>
          </a:prstGeom>
          <a:noFill/>
        </p:spPr>
        <p:txBody>
          <a:bodyPr wrap="square" rtlCol="0">
            <a:spAutoFit/>
          </a:bodyPr>
          <a:lstStyle/>
          <a:p>
            <a:pPr algn="ctr"/>
            <a:r>
              <a:rPr lang="en-US" sz="1400" dirty="0"/>
              <a:t>verification and authenticated</a:t>
            </a:r>
          </a:p>
        </p:txBody>
      </p:sp>
      <p:sp>
        <p:nvSpPr>
          <p:cNvPr id="36" name="TextBox 35">
            <a:extLst>
              <a:ext uri="{FF2B5EF4-FFF2-40B4-BE49-F238E27FC236}">
                <a16:creationId xmlns:a16="http://schemas.microsoft.com/office/drawing/2014/main" id="{DA84B037-21F5-4AA5-AE82-D1DDEFD3001C}"/>
              </a:ext>
            </a:extLst>
          </p:cNvPr>
          <p:cNvSpPr txBox="1"/>
          <p:nvPr/>
        </p:nvSpPr>
        <p:spPr>
          <a:xfrm>
            <a:off x="10641325" y="1963948"/>
            <a:ext cx="1450770" cy="307777"/>
          </a:xfrm>
          <a:prstGeom prst="rect">
            <a:avLst/>
          </a:prstGeom>
          <a:noFill/>
        </p:spPr>
        <p:txBody>
          <a:bodyPr wrap="square" rtlCol="0">
            <a:spAutoFit/>
          </a:bodyPr>
          <a:lstStyle/>
          <a:p>
            <a:pPr algn="ctr"/>
            <a:r>
              <a:rPr lang="en-US" sz="1400" dirty="0"/>
              <a:t>Access acquired</a:t>
            </a:r>
          </a:p>
        </p:txBody>
      </p:sp>
      <p:sp>
        <p:nvSpPr>
          <p:cNvPr id="37" name="TextBox 36">
            <a:extLst>
              <a:ext uri="{FF2B5EF4-FFF2-40B4-BE49-F238E27FC236}">
                <a16:creationId xmlns:a16="http://schemas.microsoft.com/office/drawing/2014/main" id="{7A221272-E113-4D00-8DC5-ED126BAEADA6}"/>
              </a:ext>
            </a:extLst>
          </p:cNvPr>
          <p:cNvSpPr txBox="1"/>
          <p:nvPr/>
        </p:nvSpPr>
        <p:spPr>
          <a:xfrm>
            <a:off x="852736" y="3066754"/>
            <a:ext cx="1450770" cy="307777"/>
          </a:xfrm>
          <a:prstGeom prst="rect">
            <a:avLst/>
          </a:prstGeom>
          <a:noFill/>
        </p:spPr>
        <p:txBody>
          <a:bodyPr wrap="square" rtlCol="0">
            <a:spAutoFit/>
          </a:bodyPr>
          <a:lstStyle/>
          <a:p>
            <a:pPr algn="ctr"/>
            <a:r>
              <a:rPr lang="en-US" sz="1400" dirty="0"/>
              <a:t>Key Mismatch</a:t>
            </a:r>
          </a:p>
        </p:txBody>
      </p:sp>
      <p:sp>
        <p:nvSpPr>
          <p:cNvPr id="38" name="TextBox 37">
            <a:extLst>
              <a:ext uri="{FF2B5EF4-FFF2-40B4-BE49-F238E27FC236}">
                <a16:creationId xmlns:a16="http://schemas.microsoft.com/office/drawing/2014/main" id="{4D903E9B-564C-4D12-9F81-A9335CD37318}"/>
              </a:ext>
            </a:extLst>
          </p:cNvPr>
          <p:cNvSpPr txBox="1"/>
          <p:nvPr/>
        </p:nvSpPr>
        <p:spPr>
          <a:xfrm>
            <a:off x="3101301" y="1943474"/>
            <a:ext cx="1450770" cy="307777"/>
          </a:xfrm>
          <a:prstGeom prst="rect">
            <a:avLst/>
          </a:prstGeom>
          <a:noFill/>
        </p:spPr>
        <p:txBody>
          <a:bodyPr wrap="square" rtlCol="0">
            <a:spAutoFit/>
          </a:bodyPr>
          <a:lstStyle/>
          <a:p>
            <a:pPr algn="ctr"/>
            <a:r>
              <a:rPr lang="en-US" sz="1400" dirty="0"/>
              <a:t>Handled case 1</a:t>
            </a:r>
          </a:p>
        </p:txBody>
      </p:sp>
      <p:sp>
        <p:nvSpPr>
          <p:cNvPr id="39" name="TextBox 38">
            <a:extLst>
              <a:ext uri="{FF2B5EF4-FFF2-40B4-BE49-F238E27FC236}">
                <a16:creationId xmlns:a16="http://schemas.microsoft.com/office/drawing/2014/main" id="{F52FD42B-248C-431F-BE6A-BD42CA1202C9}"/>
              </a:ext>
            </a:extLst>
          </p:cNvPr>
          <p:cNvSpPr txBox="1"/>
          <p:nvPr/>
        </p:nvSpPr>
        <p:spPr>
          <a:xfrm>
            <a:off x="2202364" y="5962918"/>
            <a:ext cx="898937" cy="307777"/>
          </a:xfrm>
          <a:prstGeom prst="rect">
            <a:avLst/>
          </a:prstGeom>
          <a:noFill/>
        </p:spPr>
        <p:txBody>
          <a:bodyPr wrap="square" rtlCol="0">
            <a:spAutoFit/>
          </a:bodyPr>
          <a:lstStyle/>
          <a:p>
            <a:pPr algn="ctr"/>
            <a:r>
              <a:rPr lang="en-US" sz="1400" dirty="0"/>
              <a:t>No Auth</a:t>
            </a:r>
          </a:p>
        </p:txBody>
      </p:sp>
      <p:sp>
        <p:nvSpPr>
          <p:cNvPr id="40" name="TextBox 39">
            <a:extLst>
              <a:ext uri="{FF2B5EF4-FFF2-40B4-BE49-F238E27FC236}">
                <a16:creationId xmlns:a16="http://schemas.microsoft.com/office/drawing/2014/main" id="{8E34BC93-F819-4375-9389-BC97AC254621}"/>
              </a:ext>
            </a:extLst>
          </p:cNvPr>
          <p:cNvSpPr txBox="1"/>
          <p:nvPr/>
        </p:nvSpPr>
        <p:spPr>
          <a:xfrm>
            <a:off x="3883698" y="3577510"/>
            <a:ext cx="1450770" cy="523220"/>
          </a:xfrm>
          <a:prstGeom prst="rect">
            <a:avLst/>
          </a:prstGeom>
          <a:noFill/>
        </p:spPr>
        <p:txBody>
          <a:bodyPr wrap="square" rtlCol="0">
            <a:spAutoFit/>
          </a:bodyPr>
          <a:lstStyle/>
          <a:p>
            <a:pPr algn="ctr"/>
            <a:r>
              <a:rPr lang="en-US" sz="1400" dirty="0"/>
              <a:t>The blockchain verification failed</a:t>
            </a:r>
          </a:p>
        </p:txBody>
      </p:sp>
      <p:sp>
        <p:nvSpPr>
          <p:cNvPr id="41" name="TextBox 40">
            <a:extLst>
              <a:ext uri="{FF2B5EF4-FFF2-40B4-BE49-F238E27FC236}">
                <a16:creationId xmlns:a16="http://schemas.microsoft.com/office/drawing/2014/main" id="{9E3C96BD-3DB1-4CB9-B68D-3E5B4359E488}"/>
              </a:ext>
            </a:extLst>
          </p:cNvPr>
          <p:cNvSpPr txBox="1"/>
          <p:nvPr/>
        </p:nvSpPr>
        <p:spPr>
          <a:xfrm>
            <a:off x="3804045" y="5322235"/>
            <a:ext cx="1450770" cy="1384995"/>
          </a:xfrm>
          <a:prstGeom prst="rect">
            <a:avLst/>
          </a:prstGeom>
          <a:noFill/>
        </p:spPr>
        <p:txBody>
          <a:bodyPr wrap="square" rtlCol="0">
            <a:spAutoFit/>
          </a:bodyPr>
          <a:lstStyle/>
          <a:p>
            <a:pPr algn="ctr"/>
            <a:r>
              <a:rPr lang="en-US" sz="1400" dirty="0"/>
              <a:t>No Authentication and device sent with original copy of chain to be replaced</a:t>
            </a:r>
          </a:p>
        </p:txBody>
      </p:sp>
      <p:sp>
        <p:nvSpPr>
          <p:cNvPr id="42" name="TextBox 41">
            <a:extLst>
              <a:ext uri="{FF2B5EF4-FFF2-40B4-BE49-F238E27FC236}">
                <a16:creationId xmlns:a16="http://schemas.microsoft.com/office/drawing/2014/main" id="{65723BA5-3347-4A42-81AC-52D41433B0D0}"/>
              </a:ext>
            </a:extLst>
          </p:cNvPr>
          <p:cNvSpPr txBox="1"/>
          <p:nvPr/>
        </p:nvSpPr>
        <p:spPr>
          <a:xfrm>
            <a:off x="8538866" y="5131972"/>
            <a:ext cx="1450770" cy="1600438"/>
          </a:xfrm>
          <a:prstGeom prst="rect">
            <a:avLst/>
          </a:prstGeom>
          <a:noFill/>
        </p:spPr>
        <p:txBody>
          <a:bodyPr wrap="square" rtlCol="0">
            <a:spAutoFit/>
          </a:bodyPr>
          <a:lstStyle/>
          <a:p>
            <a:pPr algn="ctr"/>
            <a:r>
              <a:rPr lang="en-US" sz="1400" dirty="0"/>
              <a:t>No Authentication and request device and location information is recorded</a:t>
            </a:r>
          </a:p>
        </p:txBody>
      </p:sp>
      <p:sp>
        <p:nvSpPr>
          <p:cNvPr id="43" name="TextBox 42">
            <a:extLst>
              <a:ext uri="{FF2B5EF4-FFF2-40B4-BE49-F238E27FC236}">
                <a16:creationId xmlns:a16="http://schemas.microsoft.com/office/drawing/2014/main" id="{85563340-8E50-4D49-ACBA-7D66788F7E88}"/>
              </a:ext>
            </a:extLst>
          </p:cNvPr>
          <p:cNvSpPr txBox="1"/>
          <p:nvPr/>
        </p:nvSpPr>
        <p:spPr>
          <a:xfrm>
            <a:off x="9312974" y="2802943"/>
            <a:ext cx="1450770" cy="738664"/>
          </a:xfrm>
          <a:prstGeom prst="rect">
            <a:avLst/>
          </a:prstGeom>
          <a:noFill/>
        </p:spPr>
        <p:txBody>
          <a:bodyPr wrap="square" rtlCol="0">
            <a:spAutoFit/>
          </a:bodyPr>
          <a:lstStyle/>
          <a:p>
            <a:pPr algn="ctr"/>
            <a:r>
              <a:rPr lang="en-US" sz="1400" dirty="0"/>
              <a:t>Disabled account or Theft detection List</a:t>
            </a:r>
          </a:p>
        </p:txBody>
      </p:sp>
      <p:sp>
        <p:nvSpPr>
          <p:cNvPr id="44" name="Title 1">
            <a:extLst>
              <a:ext uri="{FF2B5EF4-FFF2-40B4-BE49-F238E27FC236}">
                <a16:creationId xmlns:a16="http://schemas.microsoft.com/office/drawing/2014/main" id="{A9588C98-7E61-417F-9873-31DFE3588AAF}"/>
              </a:ext>
            </a:extLst>
          </p:cNvPr>
          <p:cNvSpPr>
            <a:spLocks noGrp="1"/>
          </p:cNvSpPr>
          <p:nvPr>
            <p:ph type="title"/>
          </p:nvPr>
        </p:nvSpPr>
        <p:spPr>
          <a:xfrm>
            <a:off x="8174156" y="-970"/>
            <a:ext cx="3166230" cy="728749"/>
          </a:xfrm>
        </p:spPr>
        <p:txBody>
          <a:bodyPr/>
          <a:lstStyle/>
          <a:p>
            <a:r>
              <a:rPr lang="en-US" b="1" dirty="0"/>
              <a:t>Example</a:t>
            </a:r>
          </a:p>
        </p:txBody>
      </p:sp>
    </p:spTree>
    <p:extLst>
      <p:ext uri="{BB962C8B-B14F-4D97-AF65-F5344CB8AC3E}">
        <p14:creationId xmlns:p14="http://schemas.microsoft.com/office/powerpoint/2010/main" val="2378031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271097-0B30-4002-A9B9-4124DCBEB6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408" y="302878"/>
            <a:ext cx="11497408" cy="6467292"/>
          </a:xfrm>
          <a:prstGeom prst="rect">
            <a:avLst/>
          </a:prstGeom>
        </p:spPr>
      </p:pic>
      <p:sp>
        <p:nvSpPr>
          <p:cNvPr id="6" name="Title 1">
            <a:extLst>
              <a:ext uri="{FF2B5EF4-FFF2-40B4-BE49-F238E27FC236}">
                <a16:creationId xmlns:a16="http://schemas.microsoft.com/office/drawing/2014/main" id="{604E2DAD-BADB-4067-ADAF-4903D3B6727B}"/>
              </a:ext>
            </a:extLst>
          </p:cNvPr>
          <p:cNvSpPr txBox="1">
            <a:spLocks/>
          </p:cNvSpPr>
          <p:nvPr/>
        </p:nvSpPr>
        <p:spPr>
          <a:xfrm>
            <a:off x="448408" y="114300"/>
            <a:ext cx="2224454" cy="605756"/>
          </a:xfrm>
          <a:prstGeom prst="rect">
            <a:avLst/>
          </a:prstGeom>
        </p:spPr>
        <p:txBody>
          <a:bodyPr vert="horz" lIns="91440" tIns="45720" rIns="91440" bIns="45720" rtlCol="0" anchor="ctr">
            <a:normAutofit fontScale="6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100" b="1" dirty="0"/>
              <a:t>Architecture</a:t>
            </a:r>
            <a:endParaRPr lang="en-US" b="1" dirty="0"/>
          </a:p>
        </p:txBody>
      </p:sp>
    </p:spTree>
    <p:extLst>
      <p:ext uri="{BB962C8B-B14F-4D97-AF65-F5344CB8AC3E}">
        <p14:creationId xmlns:p14="http://schemas.microsoft.com/office/powerpoint/2010/main" val="40709247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BC2399C-8B44-40DE-9476-45C25AA7FBF1}"/>
              </a:ext>
            </a:extLst>
          </p:cNvPr>
          <p:cNvSpPr>
            <a:spLocks noGrp="1"/>
          </p:cNvSpPr>
          <p:nvPr>
            <p:ph type="title"/>
          </p:nvPr>
        </p:nvSpPr>
        <p:spPr>
          <a:xfrm>
            <a:off x="838200" y="12879"/>
            <a:ext cx="10515600" cy="1325563"/>
          </a:xfrm>
        </p:spPr>
        <p:txBody>
          <a:bodyPr/>
          <a:lstStyle/>
          <a:p>
            <a:pPr algn="ctr"/>
            <a:r>
              <a:rPr lang="en-US" b="1" dirty="0"/>
              <a:t>Use Cases</a:t>
            </a:r>
          </a:p>
        </p:txBody>
      </p:sp>
      <p:pic>
        <p:nvPicPr>
          <p:cNvPr id="9" name="Picture 2" descr="Image result for passwordless png">
            <a:extLst>
              <a:ext uri="{FF2B5EF4-FFF2-40B4-BE49-F238E27FC236}">
                <a16:creationId xmlns:a16="http://schemas.microsoft.com/office/drawing/2014/main" id="{56103D90-B69A-4EE3-A10C-C0326DAF5A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50432" y="5602309"/>
            <a:ext cx="1035292" cy="104962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single sign on authentication">
            <a:extLst>
              <a:ext uri="{FF2B5EF4-FFF2-40B4-BE49-F238E27FC236}">
                <a16:creationId xmlns:a16="http://schemas.microsoft.com/office/drawing/2014/main" id="{9CFD9CDB-3D84-40F6-9AF0-0AD311C388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0012" y="854888"/>
            <a:ext cx="10271975" cy="5797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94619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BC2399C-8B44-40DE-9476-45C25AA7FBF1}"/>
              </a:ext>
            </a:extLst>
          </p:cNvPr>
          <p:cNvSpPr>
            <a:spLocks noGrp="1"/>
          </p:cNvSpPr>
          <p:nvPr>
            <p:ph type="title"/>
          </p:nvPr>
        </p:nvSpPr>
        <p:spPr>
          <a:xfrm>
            <a:off x="838200" y="2766218"/>
            <a:ext cx="10515600" cy="1325563"/>
          </a:xfrm>
        </p:spPr>
        <p:txBody>
          <a:bodyPr/>
          <a:lstStyle/>
          <a:p>
            <a:pPr algn="ctr"/>
            <a:r>
              <a:rPr lang="en-US" b="1" dirty="0"/>
              <a:t>Conclusion</a:t>
            </a:r>
          </a:p>
        </p:txBody>
      </p:sp>
      <p:pic>
        <p:nvPicPr>
          <p:cNvPr id="9" name="Picture 2" descr="Image result for passwordless png">
            <a:extLst>
              <a:ext uri="{FF2B5EF4-FFF2-40B4-BE49-F238E27FC236}">
                <a16:creationId xmlns:a16="http://schemas.microsoft.com/office/drawing/2014/main" id="{56103D90-B69A-4EE3-A10C-C0326DAF5A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50432" y="5602309"/>
            <a:ext cx="1035292" cy="10496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07882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BC2399C-8B44-40DE-9476-45C25AA7FBF1}"/>
              </a:ext>
            </a:extLst>
          </p:cNvPr>
          <p:cNvSpPr>
            <a:spLocks noGrp="1"/>
          </p:cNvSpPr>
          <p:nvPr>
            <p:ph type="title"/>
          </p:nvPr>
        </p:nvSpPr>
        <p:spPr>
          <a:xfrm>
            <a:off x="232893" y="164686"/>
            <a:ext cx="4480775" cy="1325563"/>
          </a:xfrm>
        </p:spPr>
        <p:txBody>
          <a:bodyPr/>
          <a:lstStyle/>
          <a:p>
            <a:pPr algn="ctr"/>
            <a:r>
              <a:rPr lang="en-US" b="1" dirty="0"/>
              <a:t>References:</a:t>
            </a:r>
          </a:p>
        </p:txBody>
      </p:sp>
      <p:sp>
        <p:nvSpPr>
          <p:cNvPr id="3" name="Content Placeholder 2">
            <a:extLst>
              <a:ext uri="{FF2B5EF4-FFF2-40B4-BE49-F238E27FC236}">
                <a16:creationId xmlns:a16="http://schemas.microsoft.com/office/drawing/2014/main" id="{82751F75-2413-40EB-AB51-22F4D9377D0B}"/>
              </a:ext>
            </a:extLst>
          </p:cNvPr>
          <p:cNvSpPr>
            <a:spLocks noGrp="1"/>
          </p:cNvSpPr>
          <p:nvPr>
            <p:ph idx="1"/>
          </p:nvPr>
        </p:nvSpPr>
        <p:spPr>
          <a:xfrm>
            <a:off x="838200" y="1825625"/>
            <a:ext cx="10894454" cy="4351338"/>
          </a:xfrm>
        </p:spPr>
        <p:txBody>
          <a:bodyPr>
            <a:normAutofit fontScale="85000" lnSpcReduction="10000"/>
          </a:bodyPr>
          <a:lstStyle/>
          <a:p>
            <a:r>
              <a:rPr lang="en-US" dirty="0"/>
              <a:t>Bitcoin: A Peer-to-Peer Electronic Cash System - Satoshi Nakamoto https://bitcoin.org/bitcoin.pdf</a:t>
            </a:r>
          </a:p>
          <a:p>
            <a:r>
              <a:rPr lang="en-US" dirty="0"/>
              <a:t>Distributed Blockchain-Based Data Protection Framework for Modern Power Systems against Cyber Attacks - </a:t>
            </a:r>
            <a:r>
              <a:rPr lang="en-US" dirty="0" err="1"/>
              <a:t>Gaoqi</a:t>
            </a:r>
            <a:r>
              <a:rPr lang="en-US" dirty="0"/>
              <a:t> Liang http://www.blockchainresearchnetwork.org/wp-content/uploads/2018/04/Liang-et-al.-2018-Distributed-Blockchain-Based-Data-Protection-Frame.pdf</a:t>
            </a:r>
          </a:p>
          <a:p>
            <a:r>
              <a:rPr lang="en-US" dirty="0"/>
              <a:t>Distributed Public Key Infrastructure (PKI) protocol</a:t>
            </a:r>
          </a:p>
          <a:p>
            <a:r>
              <a:rPr lang="en-US" dirty="0"/>
              <a:t>and Access Management </a:t>
            </a:r>
            <a:r>
              <a:rPr lang="en-US" dirty="0" err="1"/>
              <a:t>Dapps</a:t>
            </a:r>
            <a:r>
              <a:rPr lang="en-US" dirty="0"/>
              <a:t> – </a:t>
            </a:r>
            <a:r>
              <a:rPr lang="en-US" dirty="0" err="1"/>
              <a:t>remme</a:t>
            </a:r>
            <a:r>
              <a:rPr lang="en-US" dirty="0"/>
              <a:t> https://drive.google.com/file/d/0B1jTRGmj_3khUV9RTERnYzNvaE0/view</a:t>
            </a:r>
          </a:p>
          <a:p>
            <a:r>
              <a:rPr lang="en-US" dirty="0"/>
              <a:t>A First Look at Identity Management Schemes on the Blockchain - Paul Dunphy and Fabien A. P. </a:t>
            </a:r>
            <a:r>
              <a:rPr lang="en-US" dirty="0" err="1"/>
              <a:t>Petitcolas</a:t>
            </a:r>
            <a:r>
              <a:rPr lang="en-US" dirty="0"/>
              <a:t> https://arxiv.org/ftp/arxiv/papers/1801/1801.03294.pdf</a:t>
            </a:r>
          </a:p>
          <a:p>
            <a:r>
              <a:rPr lang="en-US" dirty="0"/>
              <a:t>Blog: https://www.traxion.com/blockchain-the-next-authentication-provider/</a:t>
            </a:r>
          </a:p>
        </p:txBody>
      </p:sp>
      <p:pic>
        <p:nvPicPr>
          <p:cNvPr id="4" name="Picture 2" descr="Image result for passwordless png">
            <a:extLst>
              <a:ext uri="{FF2B5EF4-FFF2-40B4-BE49-F238E27FC236}">
                <a16:creationId xmlns:a16="http://schemas.microsoft.com/office/drawing/2014/main" id="{B9F2ACA7-11A5-47C1-9300-B8EE6C49F5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50432" y="5602309"/>
            <a:ext cx="1035292" cy="10496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9191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Contents</a:t>
            </a:r>
          </a:p>
        </p:txBody>
      </p:sp>
      <p:sp>
        <p:nvSpPr>
          <p:cNvPr id="3" name="Content Placeholder 2"/>
          <p:cNvSpPr>
            <a:spLocks noGrp="1"/>
          </p:cNvSpPr>
          <p:nvPr>
            <p:ph sz="half" idx="1"/>
          </p:nvPr>
        </p:nvSpPr>
        <p:spPr/>
        <p:txBody>
          <a:bodyPr>
            <a:normAutofit/>
          </a:bodyPr>
          <a:lstStyle/>
          <a:p>
            <a:r>
              <a:rPr lang="en-IN" dirty="0"/>
              <a:t>Literature Survey</a:t>
            </a:r>
          </a:p>
          <a:p>
            <a:r>
              <a:rPr lang="en-IN" dirty="0"/>
              <a:t>Current Scenario</a:t>
            </a:r>
          </a:p>
          <a:p>
            <a:r>
              <a:rPr lang="en-IN" dirty="0"/>
              <a:t>Decentralized System</a:t>
            </a:r>
          </a:p>
          <a:p>
            <a:r>
              <a:rPr lang="en-IN" dirty="0"/>
              <a:t>What is Blockchain?</a:t>
            </a:r>
          </a:p>
          <a:p>
            <a:r>
              <a:rPr lang="en-IN" dirty="0"/>
              <a:t>Chain Model</a:t>
            </a:r>
          </a:p>
          <a:p>
            <a:r>
              <a:rPr lang="en-IN" dirty="0"/>
              <a:t>Why Blockchain?</a:t>
            </a:r>
          </a:p>
          <a:p>
            <a:endParaRPr lang="en-IN" dirty="0"/>
          </a:p>
        </p:txBody>
      </p:sp>
      <p:sp>
        <p:nvSpPr>
          <p:cNvPr id="4" name="Content Placeholder 3"/>
          <p:cNvSpPr>
            <a:spLocks noGrp="1"/>
          </p:cNvSpPr>
          <p:nvPr>
            <p:ph sz="half" idx="2"/>
          </p:nvPr>
        </p:nvSpPr>
        <p:spPr/>
        <p:txBody>
          <a:bodyPr>
            <a:normAutofit/>
          </a:bodyPr>
          <a:lstStyle/>
          <a:p>
            <a:r>
              <a:rPr lang="en-IN" dirty="0"/>
              <a:t>Potential benefits of Blockchain</a:t>
            </a:r>
          </a:p>
          <a:p>
            <a:r>
              <a:rPr lang="en-IN" dirty="0"/>
              <a:t>Future of Blockchain</a:t>
            </a:r>
          </a:p>
          <a:p>
            <a:r>
              <a:rPr lang="en-IN" dirty="0"/>
              <a:t>Models</a:t>
            </a:r>
          </a:p>
          <a:p>
            <a:r>
              <a:rPr lang="en-IN" dirty="0"/>
              <a:t>System Architecture</a:t>
            </a:r>
          </a:p>
          <a:p>
            <a:r>
              <a:rPr lang="en-IN" dirty="0"/>
              <a:t>Use Cases</a:t>
            </a:r>
          </a:p>
          <a:p>
            <a:r>
              <a:rPr lang="en-IN" dirty="0"/>
              <a:t>Conclusion</a:t>
            </a:r>
          </a:p>
          <a:p>
            <a:endParaRPr lang="en-IN" dirty="0"/>
          </a:p>
        </p:txBody>
      </p:sp>
    </p:spTree>
    <p:extLst>
      <p:ext uri="{BB962C8B-B14F-4D97-AF65-F5344CB8AC3E}">
        <p14:creationId xmlns:p14="http://schemas.microsoft.com/office/powerpoint/2010/main" val="3742623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B949A-12BF-4C26-83BC-E752B868FEB1}"/>
              </a:ext>
            </a:extLst>
          </p:cNvPr>
          <p:cNvSpPr>
            <a:spLocks noGrp="1"/>
          </p:cNvSpPr>
          <p:nvPr>
            <p:ph type="title"/>
          </p:nvPr>
        </p:nvSpPr>
        <p:spPr>
          <a:xfrm>
            <a:off x="838200" y="2567410"/>
            <a:ext cx="10515600" cy="1325563"/>
          </a:xfrm>
        </p:spPr>
        <p:txBody>
          <a:bodyPr/>
          <a:lstStyle/>
          <a:p>
            <a:pPr algn="ctr"/>
            <a:r>
              <a:rPr lang="en-US" b="1" dirty="0"/>
              <a:t>Literature Survey</a:t>
            </a:r>
          </a:p>
        </p:txBody>
      </p:sp>
      <p:pic>
        <p:nvPicPr>
          <p:cNvPr id="3" name="Picture 2" descr="Image result for passwordless png">
            <a:extLst>
              <a:ext uri="{FF2B5EF4-FFF2-40B4-BE49-F238E27FC236}">
                <a16:creationId xmlns:a16="http://schemas.microsoft.com/office/drawing/2014/main" id="{EC911B10-D83D-48B6-B9AA-6F6B949C95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78510" y="4211391"/>
            <a:ext cx="2407214" cy="2440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9316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6EAB8CA8-03C5-4B9B-AA79-E8165C24E928}"/>
              </a:ext>
            </a:extLst>
          </p:cNvPr>
          <p:cNvGraphicFramePr>
            <a:graphicFrameLocks noGrp="1"/>
          </p:cNvGraphicFramePr>
          <p:nvPr>
            <p:extLst>
              <p:ext uri="{D42A27DB-BD31-4B8C-83A1-F6EECF244321}">
                <p14:modId xmlns:p14="http://schemas.microsoft.com/office/powerpoint/2010/main" val="102421187"/>
              </p:ext>
            </p:extLst>
          </p:nvPr>
        </p:nvGraphicFramePr>
        <p:xfrm>
          <a:off x="0" y="-2"/>
          <a:ext cx="12192000" cy="6858002"/>
        </p:xfrm>
        <a:graphic>
          <a:graphicData uri="http://schemas.openxmlformats.org/drawingml/2006/table">
            <a:tbl>
              <a:tblPr firstRow="1" bandRow="1">
                <a:tableStyleId>{5C22544A-7EE6-4342-B048-85BDC9FD1C3A}</a:tableStyleId>
              </a:tblPr>
              <a:tblGrid>
                <a:gridCol w="1891170">
                  <a:extLst>
                    <a:ext uri="{9D8B030D-6E8A-4147-A177-3AD203B41FA5}">
                      <a16:colId xmlns:a16="http://schemas.microsoft.com/office/drawing/2014/main" val="4067318623"/>
                    </a:ext>
                  </a:extLst>
                </a:gridCol>
                <a:gridCol w="1917993">
                  <a:extLst>
                    <a:ext uri="{9D8B030D-6E8A-4147-A177-3AD203B41FA5}">
                      <a16:colId xmlns:a16="http://schemas.microsoft.com/office/drawing/2014/main" val="604713387"/>
                    </a:ext>
                  </a:extLst>
                </a:gridCol>
                <a:gridCol w="3125123">
                  <a:extLst>
                    <a:ext uri="{9D8B030D-6E8A-4147-A177-3AD203B41FA5}">
                      <a16:colId xmlns:a16="http://schemas.microsoft.com/office/drawing/2014/main" val="1637186474"/>
                    </a:ext>
                  </a:extLst>
                </a:gridCol>
                <a:gridCol w="2933069">
                  <a:extLst>
                    <a:ext uri="{9D8B030D-6E8A-4147-A177-3AD203B41FA5}">
                      <a16:colId xmlns:a16="http://schemas.microsoft.com/office/drawing/2014/main" val="3183242806"/>
                    </a:ext>
                  </a:extLst>
                </a:gridCol>
                <a:gridCol w="2324645">
                  <a:extLst>
                    <a:ext uri="{9D8B030D-6E8A-4147-A177-3AD203B41FA5}">
                      <a16:colId xmlns:a16="http://schemas.microsoft.com/office/drawing/2014/main" val="1641179135"/>
                    </a:ext>
                  </a:extLst>
                </a:gridCol>
              </a:tblGrid>
              <a:tr h="1099420">
                <a:tc>
                  <a:txBody>
                    <a:bodyPr/>
                    <a:lstStyle/>
                    <a:p>
                      <a:r>
                        <a:rPr lang="en-US" sz="1400" dirty="0"/>
                        <a:t>Author/ Date</a:t>
                      </a:r>
                    </a:p>
                  </a:txBody>
                  <a:tcPr/>
                </a:tc>
                <a:tc>
                  <a:txBody>
                    <a:bodyPr/>
                    <a:lstStyle/>
                    <a:p>
                      <a:r>
                        <a:rPr lang="en-US" sz="1400" dirty="0"/>
                        <a:t>Topic/Focus</a:t>
                      </a:r>
                    </a:p>
                  </a:txBody>
                  <a:tcPr/>
                </a:tc>
                <a:tc>
                  <a:txBody>
                    <a:bodyPr/>
                    <a:lstStyle/>
                    <a:p>
                      <a:r>
                        <a:rPr lang="en-US" sz="1400" dirty="0"/>
                        <a:t>Conceptual Model</a:t>
                      </a:r>
                    </a:p>
                  </a:txBody>
                  <a:tcPr/>
                </a:tc>
                <a:tc>
                  <a:txBody>
                    <a:bodyPr/>
                    <a:lstStyle/>
                    <a:p>
                      <a:r>
                        <a:rPr lang="en-US" sz="1400" dirty="0"/>
                        <a:t>Findings</a:t>
                      </a:r>
                    </a:p>
                  </a:txBody>
                  <a:tcPr/>
                </a:tc>
                <a:tc>
                  <a:txBody>
                    <a:bodyPr/>
                    <a:lstStyle/>
                    <a:p>
                      <a:r>
                        <a:rPr lang="en-US" sz="1400" dirty="0"/>
                        <a:t>Future Research</a:t>
                      </a:r>
                    </a:p>
                  </a:txBody>
                  <a:tcPr/>
                </a:tc>
                <a:extLst>
                  <a:ext uri="{0D108BD9-81ED-4DB2-BD59-A6C34878D82A}">
                    <a16:rowId xmlns:a16="http://schemas.microsoft.com/office/drawing/2014/main" val="1589984292"/>
                  </a:ext>
                </a:extLst>
              </a:tr>
              <a:tr h="1684020">
                <a:tc>
                  <a:txBody>
                    <a:bodyPr/>
                    <a:lstStyle/>
                    <a:p>
                      <a:r>
                        <a:rPr lang="en-US" sz="1400" b="1" i="0" kern="1200" dirty="0">
                          <a:solidFill>
                            <a:schemeClr val="dk1"/>
                          </a:solidFill>
                          <a:effectLst/>
                          <a:latin typeface="+mn-lt"/>
                          <a:ea typeface="+mn-ea"/>
                          <a:cs typeface="+mn-cs"/>
                        </a:rPr>
                        <a:t>Satoshi Nakamoto - 2008</a:t>
                      </a:r>
                      <a:endParaRPr lang="en-US" sz="1400" dirty="0"/>
                    </a:p>
                  </a:txBody>
                  <a:tcPr/>
                </a:tc>
                <a:tc>
                  <a:txBody>
                    <a:bodyPr/>
                    <a:lstStyle/>
                    <a:p>
                      <a:r>
                        <a:rPr lang="en-US" sz="1400" dirty="0"/>
                        <a:t>Bitcoin: A Peer-to-Peer Electronic Cash System</a:t>
                      </a:r>
                    </a:p>
                  </a:txBody>
                  <a:tcPr/>
                </a:tc>
                <a:tc>
                  <a:txBody>
                    <a:bodyPr/>
                    <a:lstStyle/>
                    <a:p>
                      <a:r>
                        <a:rPr lang="en-US" sz="1400" dirty="0"/>
                        <a:t>A purely peer-to-peer version of electronic cash would allow online payments to be sent directly from one party to another without going through a financial institution</a:t>
                      </a:r>
                    </a:p>
                  </a:txBody>
                  <a:tcPr/>
                </a:tc>
                <a:tc>
                  <a:txBody>
                    <a:bodyPr/>
                    <a:lstStyle/>
                    <a:p>
                      <a:pPr marL="285750" indent="-285750">
                        <a:buFont typeface="Arial" panose="020B0604020202020204" pitchFamily="34" charset="0"/>
                        <a:buChar char="•"/>
                      </a:pPr>
                      <a:r>
                        <a:rPr lang="en-US" sz="1400" dirty="0"/>
                        <a:t>Peer to Peer Network Concept</a:t>
                      </a:r>
                    </a:p>
                    <a:p>
                      <a:pPr marL="285750" indent="-285750">
                        <a:buFont typeface="Arial" panose="020B0604020202020204" pitchFamily="34" charset="0"/>
                        <a:buChar char="•"/>
                      </a:pPr>
                      <a:r>
                        <a:rPr lang="en-US" sz="1400" dirty="0"/>
                        <a:t>Distributed Ledger</a:t>
                      </a:r>
                    </a:p>
                    <a:p>
                      <a:pPr marL="285750" indent="-285750">
                        <a:buFont typeface="Arial" panose="020B0604020202020204" pitchFamily="34" charset="0"/>
                        <a:buChar char="•"/>
                      </a:pPr>
                      <a:r>
                        <a:rPr lang="en-US" sz="1400" dirty="0"/>
                        <a:t>Highly Available Services</a:t>
                      </a:r>
                    </a:p>
                    <a:p>
                      <a:pPr marL="285750" indent="-285750">
                        <a:buFont typeface="Arial" panose="020B0604020202020204" pitchFamily="34" charset="0"/>
                        <a:buChar char="•"/>
                      </a:pPr>
                      <a:r>
                        <a:rPr lang="en-US" sz="1400" dirty="0"/>
                        <a:t>Decentralized system</a:t>
                      </a:r>
                    </a:p>
                    <a:p>
                      <a:pPr marL="285750" indent="-285750">
                        <a:buFont typeface="Arial" panose="020B0604020202020204" pitchFamily="34" charset="0"/>
                        <a:buChar char="•"/>
                      </a:pPr>
                      <a:endParaRPr lang="en-US" sz="1400" dirty="0"/>
                    </a:p>
                  </a:txBody>
                  <a:tcPr/>
                </a:tc>
                <a:tc>
                  <a:txBody>
                    <a:bodyPr/>
                    <a:lstStyle/>
                    <a:p>
                      <a:pPr marL="285750" indent="-285750">
                        <a:buFont typeface="Arial" panose="020B0604020202020204" pitchFamily="34" charset="0"/>
                        <a:buChar char="•"/>
                      </a:pPr>
                      <a:r>
                        <a:rPr lang="en-US" sz="1400" dirty="0"/>
                        <a:t>Applications other than Digital Money Exchange</a:t>
                      </a:r>
                    </a:p>
                  </a:txBody>
                  <a:tcPr/>
                </a:tc>
                <a:extLst>
                  <a:ext uri="{0D108BD9-81ED-4DB2-BD59-A6C34878D82A}">
                    <a16:rowId xmlns:a16="http://schemas.microsoft.com/office/drawing/2014/main" val="2617499974"/>
                  </a:ext>
                </a:extLst>
              </a:tr>
              <a:tr h="2520704">
                <a:tc>
                  <a:txBody>
                    <a:bodyPr/>
                    <a:lstStyle/>
                    <a:p>
                      <a:r>
                        <a:rPr lang="pl-PL" sz="1400" b="1" i="0" kern="1200" dirty="0">
                          <a:solidFill>
                            <a:schemeClr val="dk1"/>
                          </a:solidFill>
                          <a:effectLst/>
                          <a:latin typeface="+mn-lt"/>
                          <a:ea typeface="+mn-ea"/>
                          <a:cs typeface="+mn-cs"/>
                        </a:rPr>
                        <a:t>A Nash, W Duane, C Joseph</a:t>
                      </a:r>
                      <a:r>
                        <a:rPr lang="en-US" sz="1400" b="1" i="0" kern="1200" dirty="0">
                          <a:solidFill>
                            <a:schemeClr val="dk1"/>
                          </a:solidFill>
                          <a:effectLst/>
                          <a:latin typeface="+mn-lt"/>
                          <a:ea typeface="+mn-ea"/>
                          <a:cs typeface="+mn-cs"/>
                        </a:rPr>
                        <a:t> - 2001</a:t>
                      </a:r>
                      <a:endParaRPr lang="en-US" sz="14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kern="1200" dirty="0">
                          <a:solidFill>
                            <a:schemeClr val="dk1"/>
                          </a:solidFill>
                          <a:effectLst/>
                          <a:latin typeface="+mn-lt"/>
                          <a:ea typeface="+mn-ea"/>
                          <a:cs typeface="+mn-cs"/>
                        </a:rPr>
                        <a:t> PKI: Implementing and Managing E-security</a:t>
                      </a:r>
                    </a:p>
                    <a:p>
                      <a:endParaRPr lang="en-US" sz="1400" dirty="0"/>
                    </a:p>
                  </a:txBody>
                  <a:tcPr/>
                </a:tc>
                <a:tc>
                  <a:txBody>
                    <a:bodyPr/>
                    <a:lstStyle/>
                    <a:p>
                      <a:r>
                        <a:rPr lang="en-US" sz="1400" b="0" i="0" kern="1200" dirty="0">
                          <a:solidFill>
                            <a:schemeClr val="dk1"/>
                          </a:solidFill>
                          <a:effectLst/>
                          <a:latin typeface="+mn-lt"/>
                          <a:ea typeface="+mn-ea"/>
                          <a:cs typeface="+mn-cs"/>
                        </a:rPr>
                        <a:t>Implement PKI technology and enable secure Web transactions Conduct online business safely by following the implementation techniques found inside this essential guide to PKI technology. Written by the experts at RSA security, this book provides comprehensive coverage of this emerging technology that uses digital certificates to secure Internet transactions.</a:t>
                      </a:r>
                      <a:endParaRPr lang="en-US" sz="1400" dirty="0"/>
                    </a:p>
                  </a:txBody>
                  <a:tcPr/>
                </a:tc>
                <a:tc>
                  <a:txBody>
                    <a:bodyPr/>
                    <a:lstStyle/>
                    <a:p>
                      <a:pPr marL="285750" indent="-285750">
                        <a:buFont typeface="Arial" panose="020B0604020202020204" pitchFamily="34" charset="0"/>
                        <a:buChar char="•"/>
                      </a:pPr>
                      <a:r>
                        <a:rPr lang="en-US" sz="1400" dirty="0"/>
                        <a:t>PKI Technology is revolutionary for secure network communication</a:t>
                      </a:r>
                    </a:p>
                    <a:p>
                      <a:pPr marL="285750" indent="-285750">
                        <a:buFont typeface="Arial" panose="020B0604020202020204" pitchFamily="34" charset="0"/>
                        <a:buChar char="•"/>
                      </a:pPr>
                      <a:r>
                        <a:rPr lang="en-US" sz="1400" dirty="0"/>
                        <a:t>SSL/TLS Security is cutting edge and HTTPS is the future </a:t>
                      </a:r>
                    </a:p>
                  </a:txBody>
                  <a:tcPr/>
                </a:tc>
                <a:tc>
                  <a:txBody>
                    <a:bodyPr/>
                    <a:lstStyle/>
                    <a:p>
                      <a:pPr marL="285750" indent="-285750">
                        <a:buFont typeface="Arial" panose="020B0604020202020204" pitchFamily="34" charset="0"/>
                        <a:buChar char="•"/>
                      </a:pPr>
                      <a:r>
                        <a:rPr lang="en-US" sz="1400" dirty="0"/>
                        <a:t>Application of PKI in application other than network data exchange</a:t>
                      </a:r>
                    </a:p>
                    <a:p>
                      <a:pPr marL="285750" indent="-285750">
                        <a:buFont typeface="Arial" panose="020B0604020202020204" pitchFamily="34" charset="0"/>
                        <a:buChar char="•"/>
                      </a:pPr>
                      <a:r>
                        <a:rPr lang="en-US" sz="1400" dirty="0"/>
                        <a:t>PKI based User Authentication</a:t>
                      </a:r>
                    </a:p>
                    <a:p>
                      <a:pPr marL="285750" indent="-285750">
                        <a:buFont typeface="Arial" panose="020B0604020202020204" pitchFamily="34" charset="0"/>
                        <a:buChar char="•"/>
                      </a:pPr>
                      <a:endParaRPr lang="en-US" sz="1400" dirty="0"/>
                    </a:p>
                  </a:txBody>
                  <a:tcPr/>
                </a:tc>
                <a:extLst>
                  <a:ext uri="{0D108BD9-81ED-4DB2-BD59-A6C34878D82A}">
                    <a16:rowId xmlns:a16="http://schemas.microsoft.com/office/drawing/2014/main" val="3058896710"/>
                  </a:ext>
                </a:extLst>
              </a:tr>
              <a:tr h="1553858">
                <a:tc>
                  <a:txBody>
                    <a:bodyPr/>
                    <a:lstStyle/>
                    <a:p>
                      <a:r>
                        <a:rPr lang="en-US" sz="1400" b="1" i="0" kern="1200" dirty="0">
                          <a:solidFill>
                            <a:schemeClr val="dk1"/>
                          </a:solidFill>
                          <a:effectLst/>
                          <a:latin typeface="+mn-lt"/>
                          <a:ea typeface="+mn-ea"/>
                          <a:cs typeface="+mn-cs"/>
                        </a:rPr>
                        <a:t>Karen Lewison and Francisco Corella – 24</a:t>
                      </a:r>
                      <a:r>
                        <a:rPr lang="en-US" sz="1400" b="1" i="0" kern="1200" baseline="30000" dirty="0">
                          <a:solidFill>
                            <a:schemeClr val="dk1"/>
                          </a:solidFill>
                          <a:effectLst/>
                          <a:latin typeface="+mn-lt"/>
                          <a:ea typeface="+mn-ea"/>
                          <a:cs typeface="+mn-cs"/>
                        </a:rPr>
                        <a:t>th</a:t>
                      </a:r>
                      <a:r>
                        <a:rPr lang="en-US" sz="1400" b="1" i="0" kern="1200" dirty="0">
                          <a:solidFill>
                            <a:schemeClr val="dk1"/>
                          </a:solidFill>
                          <a:effectLst/>
                          <a:latin typeface="+mn-lt"/>
                          <a:ea typeface="+mn-ea"/>
                          <a:cs typeface="+mn-cs"/>
                        </a:rPr>
                        <a:t> Oct 2016</a:t>
                      </a:r>
                      <a:endParaRPr lang="en-US" sz="1400" dirty="0"/>
                    </a:p>
                  </a:txBody>
                  <a:tcPr/>
                </a:tc>
                <a:tc>
                  <a:txBody>
                    <a:bodyPr/>
                    <a:lstStyle/>
                    <a:p>
                      <a:r>
                        <a:rPr lang="en-US" sz="1400" dirty="0"/>
                        <a:t>Backing rich Credentials with Blockchain PKI</a:t>
                      </a:r>
                    </a:p>
                  </a:txBody>
                  <a:tcPr/>
                </a:tc>
                <a:tc>
                  <a:txBody>
                    <a:bodyPr/>
                    <a:lstStyle/>
                    <a:p>
                      <a:r>
                        <a:rPr lang="en-US" sz="1400" dirty="0"/>
                        <a:t>The paper describes in detail the concept of a blockchain PKI, and shows that it has remarkable advantages over a traditional PKI, notably the fact that revocation checking is performed on the verifier’s local copy of the blockchain</a:t>
                      </a:r>
                    </a:p>
                  </a:txBody>
                  <a:tcPr/>
                </a:tc>
                <a:tc>
                  <a:txBody>
                    <a:bodyPr/>
                    <a:lstStyle/>
                    <a:p>
                      <a:pPr marL="285750" indent="-285750">
                        <a:buFont typeface="Arial" panose="020B0604020202020204" pitchFamily="34" charset="0"/>
                        <a:buChar char="•"/>
                      </a:pPr>
                      <a:r>
                        <a:rPr lang="en-US" sz="1400" dirty="0"/>
                        <a:t>Blockchain based PKI has more advantages than traditional PKI</a:t>
                      </a:r>
                    </a:p>
                    <a:p>
                      <a:pPr marL="285750" indent="-285750">
                        <a:buFont typeface="Arial" panose="020B0604020202020204" pitchFamily="34" charset="0"/>
                        <a:buChar char="•"/>
                      </a:pPr>
                      <a:r>
                        <a:rPr lang="en-US" sz="1400" dirty="0"/>
                        <a:t>PKI is as strong as Biometrics and if properly implemented more secure</a:t>
                      </a:r>
                    </a:p>
                  </a:txBody>
                  <a:tcPr/>
                </a:tc>
                <a:tc>
                  <a:txBody>
                    <a:bodyPr/>
                    <a:lstStyle/>
                    <a:p>
                      <a:pPr marL="285750" indent="-285750">
                        <a:buFont typeface="Arial" panose="020B0604020202020204" pitchFamily="34" charset="0"/>
                        <a:buChar char="•"/>
                      </a:pPr>
                      <a:r>
                        <a:rPr lang="en-US" sz="1400" dirty="0"/>
                        <a:t>User management via PKI</a:t>
                      </a:r>
                    </a:p>
                    <a:p>
                      <a:pPr marL="285750" indent="-285750">
                        <a:buFont typeface="Arial" panose="020B0604020202020204" pitchFamily="34" charset="0"/>
                        <a:buChar char="•"/>
                      </a:pPr>
                      <a:r>
                        <a:rPr lang="en-US" sz="1400" dirty="0"/>
                        <a:t>Decentralized user database</a:t>
                      </a:r>
                    </a:p>
                    <a:p>
                      <a:pPr marL="285750" indent="-285750">
                        <a:buFont typeface="Arial" panose="020B0604020202020204" pitchFamily="34" charset="0"/>
                        <a:buChar char="•"/>
                      </a:pPr>
                      <a:r>
                        <a:rPr lang="en-US" sz="1400" dirty="0"/>
                        <a:t>Blockchain PKI Applications</a:t>
                      </a:r>
                    </a:p>
                  </a:txBody>
                  <a:tcPr/>
                </a:tc>
                <a:extLst>
                  <a:ext uri="{0D108BD9-81ED-4DB2-BD59-A6C34878D82A}">
                    <a16:rowId xmlns:a16="http://schemas.microsoft.com/office/drawing/2014/main" val="2946185056"/>
                  </a:ext>
                </a:extLst>
              </a:tr>
            </a:tbl>
          </a:graphicData>
        </a:graphic>
      </p:graphicFrame>
    </p:spTree>
    <p:extLst>
      <p:ext uri="{BB962C8B-B14F-4D97-AF65-F5344CB8AC3E}">
        <p14:creationId xmlns:p14="http://schemas.microsoft.com/office/powerpoint/2010/main" val="632319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6EAB8CA8-03C5-4B9B-AA79-E8165C24E928}"/>
              </a:ext>
            </a:extLst>
          </p:cNvPr>
          <p:cNvGraphicFramePr>
            <a:graphicFrameLocks noGrp="1"/>
          </p:cNvGraphicFramePr>
          <p:nvPr>
            <p:extLst>
              <p:ext uri="{D42A27DB-BD31-4B8C-83A1-F6EECF244321}">
                <p14:modId xmlns:p14="http://schemas.microsoft.com/office/powerpoint/2010/main" val="107414422"/>
              </p:ext>
            </p:extLst>
          </p:nvPr>
        </p:nvGraphicFramePr>
        <p:xfrm>
          <a:off x="0" y="0"/>
          <a:ext cx="12192000" cy="6903230"/>
        </p:xfrm>
        <a:graphic>
          <a:graphicData uri="http://schemas.openxmlformats.org/drawingml/2006/table">
            <a:tbl>
              <a:tblPr firstRow="1" bandRow="1">
                <a:tableStyleId>{5C22544A-7EE6-4342-B048-85BDC9FD1C3A}</a:tableStyleId>
              </a:tblPr>
              <a:tblGrid>
                <a:gridCol w="1917995">
                  <a:extLst>
                    <a:ext uri="{9D8B030D-6E8A-4147-A177-3AD203B41FA5}">
                      <a16:colId xmlns:a16="http://schemas.microsoft.com/office/drawing/2014/main" val="4067318623"/>
                    </a:ext>
                  </a:extLst>
                </a:gridCol>
                <a:gridCol w="2266720">
                  <a:extLst>
                    <a:ext uri="{9D8B030D-6E8A-4147-A177-3AD203B41FA5}">
                      <a16:colId xmlns:a16="http://schemas.microsoft.com/office/drawing/2014/main" val="604713387"/>
                    </a:ext>
                  </a:extLst>
                </a:gridCol>
                <a:gridCol w="3540911">
                  <a:extLst>
                    <a:ext uri="{9D8B030D-6E8A-4147-A177-3AD203B41FA5}">
                      <a16:colId xmlns:a16="http://schemas.microsoft.com/office/drawing/2014/main" val="1637186474"/>
                    </a:ext>
                  </a:extLst>
                </a:gridCol>
                <a:gridCol w="2347195">
                  <a:extLst>
                    <a:ext uri="{9D8B030D-6E8A-4147-A177-3AD203B41FA5}">
                      <a16:colId xmlns:a16="http://schemas.microsoft.com/office/drawing/2014/main" val="3183242806"/>
                    </a:ext>
                  </a:extLst>
                </a:gridCol>
                <a:gridCol w="2119179">
                  <a:extLst>
                    <a:ext uri="{9D8B030D-6E8A-4147-A177-3AD203B41FA5}">
                      <a16:colId xmlns:a16="http://schemas.microsoft.com/office/drawing/2014/main" val="1641179135"/>
                    </a:ext>
                  </a:extLst>
                </a:gridCol>
              </a:tblGrid>
              <a:tr h="901521">
                <a:tc>
                  <a:txBody>
                    <a:bodyPr/>
                    <a:lstStyle/>
                    <a:p>
                      <a:r>
                        <a:rPr lang="en-US" sz="1400" dirty="0"/>
                        <a:t>Author/ Date</a:t>
                      </a:r>
                    </a:p>
                  </a:txBody>
                  <a:tcPr/>
                </a:tc>
                <a:tc>
                  <a:txBody>
                    <a:bodyPr/>
                    <a:lstStyle/>
                    <a:p>
                      <a:r>
                        <a:rPr lang="en-US" sz="1400" dirty="0"/>
                        <a:t>Topic/Focus</a:t>
                      </a:r>
                    </a:p>
                  </a:txBody>
                  <a:tcPr/>
                </a:tc>
                <a:tc>
                  <a:txBody>
                    <a:bodyPr/>
                    <a:lstStyle/>
                    <a:p>
                      <a:r>
                        <a:rPr lang="en-US" sz="1400" dirty="0"/>
                        <a:t>Conceptual Model</a:t>
                      </a:r>
                    </a:p>
                  </a:txBody>
                  <a:tcPr/>
                </a:tc>
                <a:tc>
                  <a:txBody>
                    <a:bodyPr/>
                    <a:lstStyle/>
                    <a:p>
                      <a:r>
                        <a:rPr lang="en-US" sz="1400" dirty="0"/>
                        <a:t>Findings</a:t>
                      </a:r>
                    </a:p>
                  </a:txBody>
                  <a:tcPr/>
                </a:tc>
                <a:tc>
                  <a:txBody>
                    <a:bodyPr/>
                    <a:lstStyle/>
                    <a:p>
                      <a:r>
                        <a:rPr lang="en-US" sz="1400" dirty="0"/>
                        <a:t>Future Research</a:t>
                      </a:r>
                    </a:p>
                  </a:txBody>
                  <a:tcPr/>
                </a:tc>
                <a:extLst>
                  <a:ext uri="{0D108BD9-81ED-4DB2-BD59-A6C34878D82A}">
                    <a16:rowId xmlns:a16="http://schemas.microsoft.com/office/drawing/2014/main" val="1589984292"/>
                  </a:ext>
                </a:extLst>
              </a:tr>
              <a:tr h="2073889">
                <a:tc>
                  <a:txBody>
                    <a:bodyPr/>
                    <a:lstStyle/>
                    <a:p>
                      <a:r>
                        <a:rPr lang="en-US" sz="1400" b="1" i="0" u="none" strike="noStrike" kern="1200" dirty="0">
                          <a:solidFill>
                            <a:schemeClr val="dk1"/>
                          </a:solidFill>
                          <a:effectLst/>
                          <a:latin typeface="+mn-lt"/>
                          <a:ea typeface="+mn-ea"/>
                          <a:cs typeface="+mn-cs"/>
                        </a:rPr>
                        <a:t>Guy </a:t>
                      </a:r>
                      <a:r>
                        <a:rPr lang="en-US" sz="1400" b="1" i="0" u="none" strike="noStrike" kern="1200" dirty="0" err="1">
                          <a:solidFill>
                            <a:schemeClr val="dk1"/>
                          </a:solidFill>
                          <a:effectLst/>
                          <a:latin typeface="+mn-lt"/>
                          <a:ea typeface="+mn-ea"/>
                          <a:cs typeface="+mn-cs"/>
                        </a:rPr>
                        <a:t>Zyskind</a:t>
                      </a:r>
                      <a:r>
                        <a:rPr lang="en-US" sz="1400" b="1" i="0" u="none" strike="noStrike" kern="1200" dirty="0">
                          <a:solidFill>
                            <a:schemeClr val="dk1"/>
                          </a:solidFill>
                          <a:effectLst/>
                          <a:latin typeface="+mn-lt"/>
                          <a:ea typeface="+mn-ea"/>
                          <a:cs typeface="+mn-cs"/>
                        </a:rPr>
                        <a:t>,</a:t>
                      </a:r>
                      <a:r>
                        <a:rPr lang="en-US" sz="1400" b="1" i="0" kern="1200" dirty="0">
                          <a:solidFill>
                            <a:schemeClr val="dk1"/>
                          </a:solidFill>
                          <a:effectLst/>
                          <a:latin typeface="+mn-lt"/>
                          <a:ea typeface="+mn-ea"/>
                          <a:cs typeface="+mn-cs"/>
                        </a:rPr>
                        <a:t> </a:t>
                      </a:r>
                      <a:r>
                        <a:rPr lang="en-US" sz="1400" b="1" i="0" u="none" strike="noStrike" kern="1200" dirty="0">
                          <a:solidFill>
                            <a:schemeClr val="dk1"/>
                          </a:solidFill>
                          <a:effectLst/>
                          <a:latin typeface="+mn-lt"/>
                          <a:ea typeface="+mn-ea"/>
                          <a:cs typeface="+mn-cs"/>
                        </a:rPr>
                        <a:t>Oz Nathan,</a:t>
                      </a:r>
                      <a:r>
                        <a:rPr lang="en-US" sz="1400" b="1" i="0" kern="1200" dirty="0">
                          <a:solidFill>
                            <a:schemeClr val="dk1"/>
                          </a:solidFill>
                          <a:effectLst/>
                          <a:latin typeface="+mn-lt"/>
                          <a:ea typeface="+mn-ea"/>
                          <a:cs typeface="+mn-cs"/>
                        </a:rPr>
                        <a:t> </a:t>
                      </a:r>
                      <a:r>
                        <a:rPr lang="en-US" sz="1400" b="1" i="0" u="none" strike="noStrike" kern="1200" dirty="0">
                          <a:solidFill>
                            <a:schemeClr val="dk1"/>
                          </a:solidFill>
                          <a:effectLst/>
                          <a:latin typeface="+mn-lt"/>
                          <a:ea typeface="+mn-ea"/>
                          <a:cs typeface="+mn-cs"/>
                        </a:rPr>
                        <a:t>Alex 'Sandy' Pentland - 2015</a:t>
                      </a:r>
                      <a:endParaRPr lang="en-US" sz="14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Decentralizing Privacy: Using Blockchain to Protect Personal Data</a:t>
                      </a:r>
                    </a:p>
                    <a:p>
                      <a:endParaRPr lang="en-US" sz="1400" dirty="0"/>
                    </a:p>
                  </a:txBody>
                  <a:tcPr/>
                </a:tc>
                <a:tc>
                  <a:txBody>
                    <a:bodyPr/>
                    <a:lstStyle/>
                    <a:p>
                      <a:r>
                        <a:rPr lang="en-US" sz="1400" b="0" i="0" kern="1200" dirty="0">
                          <a:solidFill>
                            <a:schemeClr val="dk1"/>
                          </a:solidFill>
                          <a:effectLst/>
                          <a:latin typeface="+mn-lt"/>
                          <a:ea typeface="+mn-ea"/>
                          <a:cs typeface="+mn-cs"/>
                        </a:rPr>
                        <a:t>Description of a decentralized personal data management system that ensures users own and control their data. A protocol that turns a block chain into an automated access-control manager that does not require trust in a third party</a:t>
                      </a:r>
                      <a:endParaRPr lang="en-US" sz="1400" dirty="0"/>
                    </a:p>
                  </a:txBody>
                  <a:tcPr/>
                </a:tc>
                <a:tc>
                  <a:txBody>
                    <a:bodyPr/>
                    <a:lstStyle/>
                    <a:p>
                      <a:pPr marL="285750" indent="-285750">
                        <a:buFont typeface="Arial" panose="020B0604020202020204" pitchFamily="34" charset="0"/>
                        <a:buChar char="•"/>
                      </a:pPr>
                      <a:r>
                        <a:rPr lang="en-US" sz="1400" dirty="0"/>
                        <a:t>Exponential increase in Data breaches</a:t>
                      </a:r>
                    </a:p>
                    <a:p>
                      <a:pPr marL="285750" indent="-285750">
                        <a:buFont typeface="Arial" panose="020B0604020202020204" pitchFamily="34" charset="0"/>
                        <a:buChar char="•"/>
                      </a:pPr>
                      <a:r>
                        <a:rPr lang="en-US" sz="1400" dirty="0"/>
                        <a:t>Central Target source of all</a:t>
                      </a:r>
                    </a:p>
                    <a:p>
                      <a:pPr marL="285750" indent="-285750">
                        <a:buFont typeface="Arial" panose="020B0604020202020204" pitchFamily="34" charset="0"/>
                        <a:buChar char="•"/>
                      </a:pPr>
                      <a:r>
                        <a:rPr lang="en-US" sz="1400" dirty="0"/>
                        <a:t>Third parties collect massive data difficult to handle and safeguarded</a:t>
                      </a:r>
                    </a:p>
                    <a:p>
                      <a:pPr marL="285750" indent="-285750">
                        <a:buFont typeface="Arial" panose="020B0604020202020204" pitchFamily="34" charset="0"/>
                        <a:buChar char="•"/>
                      </a:pPr>
                      <a:r>
                        <a:rPr lang="en-US" sz="1400" dirty="0"/>
                        <a:t>Online data storage on blockchain</a:t>
                      </a:r>
                    </a:p>
                  </a:txBody>
                  <a:tcPr/>
                </a:tc>
                <a:tc>
                  <a:txBody>
                    <a:bodyPr/>
                    <a:lstStyle/>
                    <a:p>
                      <a:pPr marL="285750" indent="-285750">
                        <a:buFont typeface="Arial" panose="020B0604020202020204" pitchFamily="34" charset="0"/>
                        <a:buChar char="•"/>
                      </a:pPr>
                      <a:r>
                        <a:rPr lang="en-US" sz="1400" dirty="0"/>
                        <a:t>Dynamic Applications</a:t>
                      </a:r>
                    </a:p>
                    <a:p>
                      <a:pPr marL="285750" indent="-285750">
                        <a:buFont typeface="Arial" panose="020B0604020202020204" pitchFamily="34" charset="0"/>
                        <a:buChar char="•"/>
                      </a:pPr>
                      <a:r>
                        <a:rPr lang="en-US" sz="1400" dirty="0"/>
                        <a:t>Sensitive data dandling</a:t>
                      </a:r>
                    </a:p>
                    <a:p>
                      <a:pPr marL="285750" indent="-285750">
                        <a:buFont typeface="Arial" panose="020B0604020202020204" pitchFamily="34" charset="0"/>
                        <a:buChar char="•"/>
                      </a:pPr>
                      <a:r>
                        <a:rPr lang="en-US" sz="1400" dirty="0"/>
                        <a:t>Confidentiality Models</a:t>
                      </a:r>
                    </a:p>
                    <a:p>
                      <a:pPr marL="285750" indent="-285750">
                        <a:buFont typeface="Arial" panose="020B0604020202020204" pitchFamily="34" charset="0"/>
                        <a:buChar char="•"/>
                      </a:pPr>
                      <a:r>
                        <a:rPr lang="en-US" sz="1400" dirty="0"/>
                        <a:t>Data recovery</a:t>
                      </a:r>
                    </a:p>
                    <a:p>
                      <a:pPr marL="285750" indent="-285750">
                        <a:buFont typeface="Arial" panose="020B0604020202020204" pitchFamily="34" charset="0"/>
                        <a:buChar char="•"/>
                      </a:pPr>
                      <a:r>
                        <a:rPr lang="en-US" sz="1400" dirty="0"/>
                        <a:t>Risk Mitigation Assurance</a:t>
                      </a:r>
                    </a:p>
                    <a:p>
                      <a:pPr marL="285750" indent="-285750">
                        <a:buFont typeface="Arial" panose="020B0604020202020204" pitchFamily="34" charset="0"/>
                        <a:buChar char="•"/>
                      </a:pPr>
                      <a:r>
                        <a:rPr lang="en-US" sz="1400" dirty="0"/>
                        <a:t>Reliability</a:t>
                      </a:r>
                    </a:p>
                  </a:txBody>
                  <a:tcPr/>
                </a:tc>
                <a:extLst>
                  <a:ext uri="{0D108BD9-81ED-4DB2-BD59-A6C34878D82A}">
                    <a16:rowId xmlns:a16="http://schemas.microsoft.com/office/drawing/2014/main" val="3367171937"/>
                  </a:ext>
                </a:extLst>
              </a:tr>
              <a:tr h="2073889">
                <a:tc>
                  <a:txBody>
                    <a:bodyPr/>
                    <a:lstStyle/>
                    <a:p>
                      <a:r>
                        <a:rPr lang="en-US" sz="1400" dirty="0"/>
                        <a:t>Louise Axon and Michael Goldsmith</a:t>
                      </a:r>
                    </a:p>
                  </a:txBody>
                  <a:tcPr/>
                </a:tc>
                <a:tc>
                  <a:txBody>
                    <a:bodyPr/>
                    <a:lstStyle/>
                    <a:p>
                      <a:r>
                        <a:rPr lang="en-US" sz="1400" dirty="0"/>
                        <a:t>PB-PKI: a Privacy-Aware Blockchain-Based PKI</a:t>
                      </a:r>
                    </a:p>
                  </a:txBody>
                  <a:tcPr/>
                </a:tc>
                <a:tc>
                  <a:txBody>
                    <a:bodyPr/>
                    <a:lstStyle/>
                    <a:p>
                      <a:r>
                        <a:rPr lang="en-US" sz="1400" dirty="0"/>
                        <a:t>System provides a desirable security properties; however, since PKI Blockchain link entities publicly with public keys, they are unsuited to applications in which a level of privacy is required. In PKI applications such as the Internet of Things (IoT), ad-hoc networks and smart cards, preventing tracing of entities and their actions is important</a:t>
                      </a:r>
                    </a:p>
                  </a:txBody>
                  <a:tcPr/>
                </a:tc>
                <a:tc>
                  <a:txBody>
                    <a:bodyPr/>
                    <a:lstStyle/>
                    <a:p>
                      <a:pPr marL="285750" indent="-285750">
                        <a:buFont typeface="Arial" panose="020B0604020202020204" pitchFamily="34" charset="0"/>
                        <a:buChar char="•"/>
                      </a:pPr>
                      <a:r>
                        <a:rPr lang="en-US" sz="1400" dirty="0"/>
                        <a:t>PKI Implementation in Blockchain is Highly Promising</a:t>
                      </a:r>
                    </a:p>
                    <a:p>
                      <a:pPr marL="285750" indent="-285750">
                        <a:buFont typeface="Arial" panose="020B0604020202020204" pitchFamily="34" charset="0"/>
                        <a:buChar char="•"/>
                      </a:pPr>
                      <a:r>
                        <a:rPr lang="en-US" sz="1400" dirty="0"/>
                        <a:t>Cannot be used for applications requiring privacy</a:t>
                      </a:r>
                    </a:p>
                    <a:p>
                      <a:pPr marL="285750" indent="-285750">
                        <a:buFont typeface="Arial" panose="020B0604020202020204" pitchFamily="34" charset="0"/>
                        <a:buChar char="•"/>
                      </a:pPr>
                      <a:r>
                        <a:rPr lang="en-US" sz="1400" dirty="0"/>
                        <a:t>Cannot be used for user Private Data Store</a:t>
                      </a:r>
                    </a:p>
                    <a:p>
                      <a:pPr marL="285750" indent="-285750">
                        <a:buFont typeface="Arial" panose="020B0604020202020204" pitchFamily="34" charset="0"/>
                        <a:buChar char="•"/>
                      </a:pPr>
                      <a:endParaRPr lang="en-US" sz="1400" dirty="0"/>
                    </a:p>
                  </a:txBody>
                  <a:tcPr/>
                </a:tc>
                <a:tc>
                  <a:txBody>
                    <a:bodyPr/>
                    <a:lstStyle/>
                    <a:p>
                      <a:pPr marL="285750" indent="-285750">
                        <a:buFont typeface="Arial" panose="020B0604020202020204" pitchFamily="34" charset="0"/>
                        <a:buChar char="•"/>
                      </a:pPr>
                      <a:r>
                        <a:rPr lang="en-US" sz="1400" dirty="0"/>
                        <a:t>Need to build a model that can handle Private data</a:t>
                      </a:r>
                    </a:p>
                    <a:p>
                      <a:pPr marL="285750" indent="-285750">
                        <a:buFont typeface="Arial" panose="020B0604020202020204" pitchFamily="34" charset="0"/>
                        <a:buChar char="•"/>
                      </a:pPr>
                      <a:r>
                        <a:rPr lang="en-US" sz="1400" dirty="0"/>
                        <a:t>Non disclosure of information</a:t>
                      </a:r>
                    </a:p>
                    <a:p>
                      <a:pPr marL="285750" indent="-285750">
                        <a:buFont typeface="Arial" panose="020B0604020202020204" pitchFamily="34" charset="0"/>
                        <a:buChar char="•"/>
                      </a:pPr>
                      <a:r>
                        <a:rPr lang="en-US" sz="1400" dirty="0"/>
                        <a:t>Data Confidentiality</a:t>
                      </a:r>
                    </a:p>
                  </a:txBody>
                  <a:tcPr/>
                </a:tc>
                <a:extLst>
                  <a:ext uri="{0D108BD9-81ED-4DB2-BD59-A6C34878D82A}">
                    <a16:rowId xmlns:a16="http://schemas.microsoft.com/office/drawing/2014/main" val="2492799157"/>
                  </a:ext>
                </a:extLst>
              </a:tr>
              <a:tr h="1853931">
                <a:tc>
                  <a:txBody>
                    <a:bodyPr/>
                    <a:lstStyle/>
                    <a:p>
                      <a:r>
                        <a:rPr lang="en-US" sz="1400" b="1" dirty="0"/>
                        <a:t>Alexander </a:t>
                      </a:r>
                      <a:r>
                        <a:rPr lang="en-US" sz="1400" b="1" dirty="0" err="1"/>
                        <a:t>Yakubov</a:t>
                      </a:r>
                      <a:r>
                        <a:rPr lang="en-US" sz="1400" b="1" dirty="0"/>
                        <a:t> ∗ , </a:t>
                      </a:r>
                      <a:r>
                        <a:rPr lang="en-US" sz="1400" b="1" dirty="0" err="1"/>
                        <a:t>Wazen</a:t>
                      </a:r>
                      <a:r>
                        <a:rPr lang="en-US" sz="1400" b="1" dirty="0"/>
                        <a:t> M. </a:t>
                      </a:r>
                      <a:r>
                        <a:rPr lang="en-US" sz="1400" b="1" dirty="0" err="1"/>
                        <a:t>Shbair</a:t>
                      </a:r>
                      <a:r>
                        <a:rPr lang="en-US" sz="1400" b="1" dirty="0"/>
                        <a:t> ∗ , Anders </a:t>
                      </a:r>
                      <a:r>
                        <a:rPr lang="en-US" sz="1400" b="1" dirty="0" err="1"/>
                        <a:t>Wallbom</a:t>
                      </a:r>
                      <a:r>
                        <a:rPr lang="en-US" sz="1400" b="1" dirty="0"/>
                        <a:t> † , David </a:t>
                      </a:r>
                      <a:r>
                        <a:rPr lang="en-US" sz="1400" b="1" dirty="0" err="1"/>
                        <a:t>Sanda</a:t>
                      </a:r>
                      <a:r>
                        <a:rPr lang="en-US" sz="1400" b="1" dirty="0"/>
                        <a:t> † , Radu State ∗ - April 2018</a:t>
                      </a:r>
                    </a:p>
                  </a:txBody>
                  <a:tcPr/>
                </a:tc>
                <a:tc>
                  <a:txBody>
                    <a:bodyPr/>
                    <a:lstStyle/>
                    <a:p>
                      <a:r>
                        <a:rPr lang="en-US" sz="1400" b="0" i="0" kern="1200" dirty="0">
                          <a:solidFill>
                            <a:schemeClr val="dk1"/>
                          </a:solidFill>
                          <a:effectLst/>
                          <a:latin typeface="+mn-lt"/>
                          <a:ea typeface="+mn-ea"/>
                          <a:cs typeface="+mn-cs"/>
                        </a:rPr>
                        <a:t>A Blockchain-Based PKI Management Framework</a:t>
                      </a:r>
                    </a:p>
                  </a:txBody>
                  <a:tcPr/>
                </a:tc>
                <a:tc>
                  <a:txBody>
                    <a:bodyPr/>
                    <a:lstStyle/>
                    <a:p>
                      <a:r>
                        <a:rPr lang="en-US" sz="1400" dirty="0"/>
                        <a:t>A blockchain-based PKI management framework for issuing, validating and revoking X.509 certificates. Evaluation and experimental results confirm that the proposed framework provides more reliable and robust PKI systems with modest maintenance costs</a:t>
                      </a:r>
                    </a:p>
                  </a:txBody>
                  <a:tcPr/>
                </a:tc>
                <a:tc>
                  <a:txBody>
                    <a:bodyPr/>
                    <a:lstStyle/>
                    <a:p>
                      <a:pPr marL="285750" indent="-285750">
                        <a:buFont typeface="Arial" panose="020B0604020202020204" pitchFamily="34" charset="0"/>
                        <a:buChar char="•"/>
                      </a:pPr>
                      <a:r>
                        <a:rPr lang="en-US" sz="1400" dirty="0"/>
                        <a:t>PKI is exposed to risks due to potential failures of Certificate Authorities</a:t>
                      </a:r>
                    </a:p>
                    <a:p>
                      <a:pPr marL="285750" indent="-285750">
                        <a:buFont typeface="Arial" panose="020B0604020202020204" pitchFamily="34" charset="0"/>
                        <a:buChar char="•"/>
                      </a:pPr>
                      <a:r>
                        <a:rPr lang="en-US" sz="1400" dirty="0"/>
                        <a:t>Many recent breaches show that if a CA is compromised</a:t>
                      </a:r>
                    </a:p>
                    <a:p>
                      <a:pPr marL="285750" indent="-285750">
                        <a:buFont typeface="Arial" panose="020B0604020202020204" pitchFamily="34" charset="0"/>
                        <a:buChar char="•"/>
                      </a:pPr>
                      <a:r>
                        <a:rPr lang="en-US" sz="1400" dirty="0"/>
                        <a:t>PKI is more reliable in Blockchain Infra</a:t>
                      </a:r>
                    </a:p>
                  </a:txBody>
                  <a:tcPr/>
                </a:tc>
                <a:tc>
                  <a:txBody>
                    <a:bodyPr/>
                    <a:lstStyle/>
                    <a:p>
                      <a:pPr marL="285750" indent="-285750">
                        <a:buFont typeface="Arial" panose="020B0604020202020204" pitchFamily="34" charset="0"/>
                        <a:buChar char="•"/>
                      </a:pPr>
                      <a:r>
                        <a:rPr lang="en-US" sz="1400" dirty="0"/>
                        <a:t>PKI Based User Authentication</a:t>
                      </a:r>
                    </a:p>
                  </a:txBody>
                  <a:tcPr/>
                </a:tc>
                <a:extLst>
                  <a:ext uri="{0D108BD9-81ED-4DB2-BD59-A6C34878D82A}">
                    <a16:rowId xmlns:a16="http://schemas.microsoft.com/office/drawing/2014/main" val="1073315116"/>
                  </a:ext>
                </a:extLst>
              </a:tr>
            </a:tbl>
          </a:graphicData>
        </a:graphic>
      </p:graphicFrame>
    </p:spTree>
    <p:extLst>
      <p:ext uri="{BB962C8B-B14F-4D97-AF65-F5344CB8AC3E}">
        <p14:creationId xmlns:p14="http://schemas.microsoft.com/office/powerpoint/2010/main" val="3507758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 result for shoulder surfing png">
            <a:extLst>
              <a:ext uri="{FF2B5EF4-FFF2-40B4-BE49-F238E27FC236}">
                <a16:creationId xmlns:a16="http://schemas.microsoft.com/office/drawing/2014/main" id="{FB57D559-623E-4E8E-8278-3895FF22B3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9500" y="133082"/>
            <a:ext cx="4711931" cy="270167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age result for phishing png">
            <a:extLst>
              <a:ext uri="{FF2B5EF4-FFF2-40B4-BE49-F238E27FC236}">
                <a16:creationId xmlns:a16="http://schemas.microsoft.com/office/drawing/2014/main" id="{C33BDDD5-54D0-4AC8-8DC3-EA0E8FA8FD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8856" y="3138689"/>
            <a:ext cx="3562350" cy="3295918"/>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Image result for bruteforce png">
            <a:extLst>
              <a:ext uri="{FF2B5EF4-FFF2-40B4-BE49-F238E27FC236}">
                <a16:creationId xmlns:a16="http://schemas.microsoft.com/office/drawing/2014/main" id="{3B5FE8E8-7F8E-4A91-926F-CB9A22E881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610" y="3625100"/>
            <a:ext cx="3398487" cy="3215492"/>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Image result for dictionary attack png">
            <a:extLst>
              <a:ext uri="{FF2B5EF4-FFF2-40B4-BE49-F238E27FC236}">
                <a16:creationId xmlns:a16="http://schemas.microsoft.com/office/drawing/2014/main" id="{865C16B1-C6CD-4603-873C-AABB74AAB27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9860" y="767600"/>
            <a:ext cx="476250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Image result for sql injection png">
            <a:extLst>
              <a:ext uri="{FF2B5EF4-FFF2-40B4-BE49-F238E27FC236}">
                <a16:creationId xmlns:a16="http://schemas.microsoft.com/office/drawing/2014/main" id="{4949B742-DDAD-4FE9-882A-D0DF29F4817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02114" y="3904109"/>
            <a:ext cx="4286250" cy="2657475"/>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Image result for hacking png">
            <a:extLst>
              <a:ext uri="{FF2B5EF4-FFF2-40B4-BE49-F238E27FC236}">
                <a16:creationId xmlns:a16="http://schemas.microsoft.com/office/drawing/2014/main" id="{5C888AAD-6FD7-49FA-ABE9-0AF01FAA136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82880" y="2586875"/>
            <a:ext cx="1825252" cy="149207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48422" y="117089"/>
            <a:ext cx="5627077" cy="707886"/>
          </a:xfrm>
          <a:prstGeom prst="rect">
            <a:avLst/>
          </a:prstGeom>
          <a:noFill/>
        </p:spPr>
        <p:txBody>
          <a:bodyPr wrap="square" rtlCol="0">
            <a:spAutoFit/>
          </a:bodyPr>
          <a:lstStyle/>
          <a:p>
            <a:pPr algn="ctr"/>
            <a:r>
              <a:rPr lang="en-IN" sz="4000" b="1" dirty="0">
                <a:latin typeface="+mj-lt"/>
              </a:rPr>
              <a:t>Types of Attack</a:t>
            </a:r>
            <a:endParaRPr lang="en-IN" b="1" dirty="0">
              <a:latin typeface="+mj-lt"/>
            </a:endParaRPr>
          </a:p>
        </p:txBody>
      </p:sp>
    </p:spTree>
    <p:extLst>
      <p:ext uri="{BB962C8B-B14F-4D97-AF65-F5344CB8AC3E}">
        <p14:creationId xmlns:p14="http://schemas.microsoft.com/office/powerpoint/2010/main" val="139893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B949A-12BF-4C26-83BC-E752B868FEB1}"/>
              </a:ext>
            </a:extLst>
          </p:cNvPr>
          <p:cNvSpPr>
            <a:spLocks noGrp="1"/>
          </p:cNvSpPr>
          <p:nvPr>
            <p:ph type="title"/>
          </p:nvPr>
        </p:nvSpPr>
        <p:spPr>
          <a:xfrm>
            <a:off x="838200" y="2567410"/>
            <a:ext cx="10515600" cy="1325563"/>
          </a:xfrm>
        </p:spPr>
        <p:txBody>
          <a:bodyPr/>
          <a:lstStyle/>
          <a:p>
            <a:pPr algn="ctr"/>
            <a:r>
              <a:rPr lang="en-US" dirty="0"/>
              <a:t>Biggest reason for all these attacks?</a:t>
            </a:r>
          </a:p>
        </p:txBody>
      </p:sp>
      <p:pic>
        <p:nvPicPr>
          <p:cNvPr id="5122" name="Picture 2" descr="Image result for passwordless png">
            <a:extLst>
              <a:ext uri="{FF2B5EF4-FFF2-40B4-BE49-F238E27FC236}">
                <a16:creationId xmlns:a16="http://schemas.microsoft.com/office/drawing/2014/main" id="{12ACC8F6-7074-484C-B4E7-673C67E057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78510" y="4211391"/>
            <a:ext cx="2407214" cy="2440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321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4" name="Picture 8" descr="Image result for network png">
            <a:extLst>
              <a:ext uri="{FF2B5EF4-FFF2-40B4-BE49-F238E27FC236}">
                <a16:creationId xmlns:a16="http://schemas.microsoft.com/office/drawing/2014/main" id="{15D25D52-3B81-4586-BCA8-674AA85263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9750" y="214312"/>
            <a:ext cx="8572500" cy="64293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3731416-9F80-4822-9545-A6F8BDCCF7BC}"/>
              </a:ext>
            </a:extLst>
          </p:cNvPr>
          <p:cNvSpPr>
            <a:spLocks noGrp="1"/>
          </p:cNvSpPr>
          <p:nvPr>
            <p:ph type="title"/>
          </p:nvPr>
        </p:nvSpPr>
        <p:spPr>
          <a:xfrm>
            <a:off x="232893" y="214312"/>
            <a:ext cx="4236076" cy="1325563"/>
          </a:xfrm>
        </p:spPr>
        <p:txBody>
          <a:bodyPr/>
          <a:lstStyle/>
          <a:p>
            <a:pPr algn="ctr"/>
            <a:r>
              <a:rPr lang="en-US" dirty="0"/>
              <a:t>Current Scenario</a:t>
            </a:r>
          </a:p>
        </p:txBody>
      </p:sp>
      <p:pic>
        <p:nvPicPr>
          <p:cNvPr id="10" name="Picture 2" descr="Image result for passwordless png">
            <a:extLst>
              <a:ext uri="{FF2B5EF4-FFF2-40B4-BE49-F238E27FC236}">
                <a16:creationId xmlns:a16="http://schemas.microsoft.com/office/drawing/2014/main" id="{0E70261F-4999-4564-9094-B76A22A2F0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50432" y="5602309"/>
            <a:ext cx="1035292" cy="10496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7370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7D9765-C97F-45CD-A14C-FF84C0C2E5D9}"/>
              </a:ext>
            </a:extLst>
          </p:cNvPr>
          <p:cNvSpPr>
            <a:spLocks noGrp="1"/>
          </p:cNvSpPr>
          <p:nvPr>
            <p:ph type="title"/>
          </p:nvPr>
        </p:nvSpPr>
        <p:spPr>
          <a:xfrm>
            <a:off x="643944" y="365125"/>
            <a:ext cx="10709856" cy="1325563"/>
          </a:xfrm>
        </p:spPr>
        <p:txBody>
          <a:bodyPr/>
          <a:lstStyle/>
          <a:p>
            <a:pPr algn="ctr"/>
            <a:r>
              <a:rPr lang="en-US" b="1" dirty="0"/>
              <a:t>Blockchain Decentralized Ledger</a:t>
            </a:r>
          </a:p>
        </p:txBody>
      </p:sp>
      <p:pic>
        <p:nvPicPr>
          <p:cNvPr id="4104" name="Picture 8" descr="Image result for blockchain png blue">
            <a:extLst>
              <a:ext uri="{FF2B5EF4-FFF2-40B4-BE49-F238E27FC236}">
                <a16:creationId xmlns:a16="http://schemas.microsoft.com/office/drawing/2014/main" id="{05662E29-C4AE-4862-9CAC-937D64E070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994" y="1394691"/>
            <a:ext cx="11705755" cy="5172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53806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2194</TotalTime>
  <Words>846</Words>
  <Application>Microsoft Office PowerPoint</Application>
  <PresentationFormat>Widescreen</PresentationFormat>
  <Paragraphs>118</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PowerPoint Presentation</vt:lpstr>
      <vt:lpstr>Contents</vt:lpstr>
      <vt:lpstr>Literature Survey</vt:lpstr>
      <vt:lpstr>PowerPoint Presentation</vt:lpstr>
      <vt:lpstr>PowerPoint Presentation</vt:lpstr>
      <vt:lpstr>PowerPoint Presentation</vt:lpstr>
      <vt:lpstr>Biggest reason for all these attacks?</vt:lpstr>
      <vt:lpstr>Current Scenario</vt:lpstr>
      <vt:lpstr>Blockchain Decentralized Ledger</vt:lpstr>
      <vt:lpstr>PowerPoint Presentation</vt:lpstr>
      <vt:lpstr>What if system is distributed?…</vt:lpstr>
      <vt:lpstr>Blockchain</vt:lpstr>
      <vt:lpstr>PowerPoint Presentation</vt:lpstr>
      <vt:lpstr>PowerPoint Presentation</vt:lpstr>
      <vt:lpstr>Example</vt:lpstr>
      <vt:lpstr>PowerPoint Presentation</vt:lpstr>
      <vt:lpstr>Use Cases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Rajdeep Singh</dc:creator>
  <cp:lastModifiedBy>sankalp khawade</cp:lastModifiedBy>
  <cp:revision>149</cp:revision>
  <dcterms:created xsi:type="dcterms:W3CDTF">2018-08-22T16:27:23Z</dcterms:created>
  <dcterms:modified xsi:type="dcterms:W3CDTF">2019-11-05T18:45:41Z</dcterms:modified>
</cp:coreProperties>
</file>