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6FF7-E8A8-479E-9505-466941D5E18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C286-AA86-44FE-A4BE-15A50006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3CC3-7907-4F3D-8C77-402ECAAC2E1C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1BD3-D5DE-4832-9188-45E2A634BA9F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BC9E-7A72-4A7C-BD68-AB17049749AF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4B28-4321-4E63-A697-FC53C6842AE5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597-3007-4F98-BA0D-8E185D40D4D5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3489-CE43-4899-9F38-F4CDE9B2F42D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DE6-E0E5-47C8-A2D2-AAD0733FFF18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1365-1DDB-4987-A60C-B21D6ACD541D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4C2F-5A37-479F-B108-9E3838283384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9B06-286C-4AC7-881F-CCC72D60CA8B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7DE4-AC3B-465C-BCA0-96121D69C14B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D13D-86C7-4496-A88E-4BFC0641D45F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235-00F1-41EC-ABD6-02D7D02AA0FE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DA06-35CB-465D-A1A0-DD49F0884913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AF92-6007-4B55-A73D-DA11F61E15C2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AE31-0B1F-4B23-8860-FC063C40B630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8C5B-A229-4AFD-A464-64A9E9F18DDA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E5E20B-60FC-4947-B514-165DB558AC13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0C3-0E1A-42FA-AD26-EC75F5FF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58" y="342900"/>
            <a:ext cx="9954480" cy="11166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Bitcoin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C0DA-B7F6-4B1E-8B56-B4F2886E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58" y="2146952"/>
            <a:ext cx="6400800" cy="1947333"/>
          </a:xfrm>
        </p:spPr>
        <p:txBody>
          <a:bodyPr/>
          <a:lstStyle/>
          <a:p>
            <a:r>
              <a:rPr lang="en-US" dirty="0"/>
              <a:t>Team: Error 404 - Group Not Found</a:t>
            </a:r>
            <a:br>
              <a:rPr lang="en-US" dirty="0"/>
            </a:br>
            <a:r>
              <a:rPr lang="en-US" dirty="0"/>
              <a:t>Course: IS665</a:t>
            </a:r>
            <a:br>
              <a:rPr lang="en-US" dirty="0"/>
            </a:br>
            <a:r>
              <a:rPr lang="en-US" dirty="0"/>
              <a:t>Date: 2</a:t>
            </a:r>
            <a:r>
              <a:rPr lang="en-US" baseline="30000" dirty="0"/>
              <a:t>nd</a:t>
            </a:r>
            <a:r>
              <a:rPr lang="en-US" dirty="0"/>
              <a:t> April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CA15A-8430-4F2A-9F57-49FA0C3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1B1E-1FF4-4B87-8554-FA1D1D15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C752-9918-4FBC-B9E7-03B9A5AA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ERROR PERCENTAGE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1CE02-A5A9-4AC8-9997-9F9456421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5" t="24132" r="36614" b="6403"/>
          <a:stretch/>
        </p:blipFill>
        <p:spPr>
          <a:xfrm>
            <a:off x="684213" y="1591056"/>
            <a:ext cx="7746556" cy="41333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616CB-3BC1-4E91-8BD6-88D2E387D825}"/>
              </a:ext>
            </a:extLst>
          </p:cNvPr>
          <p:cNvSpPr txBox="1"/>
          <p:nvPr/>
        </p:nvSpPr>
        <p:spPr>
          <a:xfrm>
            <a:off x="9148273" y="1507067"/>
            <a:ext cx="323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MEAN ERROR PERCENTAGE: 8.16%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6A8241-FFEF-477F-84A8-BA0D715B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BA0541-3E46-47F4-859E-9F9A475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ED84-4C83-40D0-BFA5-BC69CB58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OUTPUT OF OUR MODEL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2AA08-E012-4687-A5F1-FCCA8E2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" t="42376" r="37545" b="27424"/>
          <a:stretch/>
        </p:blipFill>
        <p:spPr>
          <a:xfrm>
            <a:off x="684212" y="1773936"/>
            <a:ext cx="8020876" cy="291693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DBAD-4B83-4576-8B16-CA01AF9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AC85C-AC17-43E1-B806-684B29B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548F-5C34-419C-9ED9-F70BA163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TESTING OUR MODEL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68D3-C341-4BCE-B069-12CDEDB9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BOX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84A0-A207-4FF2-B00E-6CB0F714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" t="18353" r="37226" b="47185"/>
          <a:stretch/>
        </p:blipFill>
        <p:spPr>
          <a:xfrm>
            <a:off x="684212" y="2096151"/>
            <a:ext cx="9045003" cy="36152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62B8-D5EE-4F40-B54B-B9C1A914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C5F6-A968-4970-8680-A2BD3C9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2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D574-3C1C-4BE8-AEFB-2671DC83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8" y="2675466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E5475-7D2E-4DBB-BD5E-52287171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E796B-2217-4407-BE6D-321ED3F9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CEFF-AD76-4051-B84E-0D09CA43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10669"/>
            <a:ext cx="8534400" cy="2836661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Data Source: Kaggle</a:t>
            </a:r>
            <a:br>
              <a:rPr lang="en-US" sz="1600" dirty="0">
                <a:solidFill>
                  <a:schemeClr val="accent1"/>
                </a:solidFill>
              </a:rPr>
            </a:b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Important columns: Bitcoin market price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				    Date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				    Market capital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				    hash rate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				    difficulty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				    Total bitcoins</a:t>
            </a:r>
            <a:br>
              <a:rPr lang="en-US" sz="1600" dirty="0">
                <a:solidFill>
                  <a:schemeClr val="accent1"/>
                </a:solidFill>
              </a:rPr>
            </a:b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Variable to predict: bitcoin market price</a:t>
            </a:r>
            <a:br>
              <a:rPr lang="en-US" sz="1600" dirty="0">
                <a:solidFill>
                  <a:schemeClr val="accent1"/>
                </a:solidFill>
              </a:rPr>
            </a:b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Approach: time series forecasting</a:t>
            </a:r>
            <a:br>
              <a:rPr lang="en-US" sz="1400" dirty="0">
                <a:solidFill>
                  <a:schemeClr val="accent1"/>
                </a:solidFill>
              </a:rPr>
            </a:br>
            <a:br>
              <a:rPr lang="en-US" sz="1400" dirty="0">
                <a:solidFill>
                  <a:schemeClr val="accent1"/>
                </a:solidFill>
              </a:rPr>
            </a:br>
            <a:br>
              <a:rPr lang="en-US" sz="1400" dirty="0">
                <a:solidFill>
                  <a:schemeClr val="accent1"/>
                </a:solidFill>
              </a:rPr>
            </a:br>
            <a:br>
              <a:rPr lang="en-US" sz="1400" dirty="0">
                <a:solidFill>
                  <a:schemeClr val="accent1"/>
                </a:solidFill>
              </a:rPr>
            </a:b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88A58-FBCF-47BA-938C-0EF0E49F0ADD}"/>
              </a:ext>
            </a:extLst>
          </p:cNvPr>
          <p:cNvSpPr txBox="1"/>
          <p:nvPr/>
        </p:nvSpPr>
        <p:spPr>
          <a:xfrm>
            <a:off x="684212" y="404390"/>
            <a:ext cx="745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DATASET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6030-99EB-4DB0-80F6-8A7428DF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15097-2E4B-49AC-B841-A735015A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3EB8-E12D-489E-9D16-035E74AA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>
                <a:solidFill>
                  <a:schemeClr val="accent1"/>
                </a:solidFill>
              </a:rPr>
              <a:t>Data cleaning</a:t>
            </a:r>
            <a:r>
              <a:rPr lang="en-US" sz="3200">
                <a:solidFill>
                  <a:schemeClr val="accent1"/>
                </a:solidFill>
              </a:rPr>
              <a:t>: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B2EA-F700-49EB-BA0B-ACE2A4DB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30923"/>
            <a:ext cx="8534400" cy="3615267"/>
          </a:xfrm>
        </p:spPr>
        <p:txBody>
          <a:bodyPr>
            <a:normAutofit/>
          </a:bodyPr>
          <a:lstStyle/>
          <a:p>
            <a:r>
              <a:rPr lang="en-US" sz="1400" dirty="0"/>
              <a:t>NEED OF DATA CLEANING?</a:t>
            </a:r>
          </a:p>
          <a:p>
            <a:r>
              <a:rPr lang="en-US" sz="1400" dirty="0"/>
              <a:t>WHY DATA CLEANING WAS REQUIRED IN OUR DATASET</a:t>
            </a:r>
          </a:p>
          <a:p>
            <a:r>
              <a:rPr lang="en-US" sz="1400" dirty="0"/>
              <a:t>OUR APPROACH FOR DATA CLEANING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F1E37-FC03-4DF9-BBD2-A879E8F9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8" t="27852" r="38047" b="54366"/>
          <a:stretch/>
        </p:blipFill>
        <p:spPr>
          <a:xfrm>
            <a:off x="866775" y="3000742"/>
            <a:ext cx="5086350" cy="13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D1623-E98A-4B97-BF2E-91303C836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2" t="27975" r="44063" b="56046"/>
          <a:stretch/>
        </p:blipFill>
        <p:spPr>
          <a:xfrm>
            <a:off x="866775" y="4442030"/>
            <a:ext cx="5086349" cy="13095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70128-51D5-4D7B-84C3-3D21C2BD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F4EB2-ADA3-4D58-B6FC-44E06E4D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9E80-1B91-47D8-A8BD-7353A801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8468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Exploratory data analysis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8C78-1077-4755-97E1-6D5541E0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1760"/>
            <a:ext cx="8534400" cy="1655886"/>
          </a:xfrm>
        </p:spPr>
        <p:txBody>
          <a:bodyPr>
            <a:normAutofit/>
          </a:bodyPr>
          <a:lstStyle/>
          <a:p>
            <a:r>
              <a:rPr lang="en-US" sz="1300" dirty="0"/>
              <a:t>CORELATION OF BITCOIN MARKET PRICE WITH OTHER IMPORTANT VARIABLES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2DC65-A934-40BE-9AB1-66804AC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E9707-786E-4324-88CC-D87F5D3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C8CA-0DE4-4B30-AEC0-BCE8441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0822"/>
            <a:ext cx="9004911" cy="150706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PREDICTIVE DATA ANALYSIS</a:t>
            </a:r>
            <a:r>
              <a:rPr lang="en-US" dirty="0">
                <a:solidFill>
                  <a:schemeClr val="accent1"/>
                </a:solidFill>
              </a:rPr>
              <a:t> : </a:t>
            </a:r>
            <a:r>
              <a:rPr lang="en-US" u="sng" dirty="0">
                <a:solidFill>
                  <a:schemeClr val="accent1"/>
                </a:solidFill>
              </a:rPr>
              <a:t>ARIMA MODEL </a:t>
            </a:r>
            <a:br>
              <a:rPr lang="en-US" sz="3200" u="sng" dirty="0">
                <a:solidFill>
                  <a:schemeClr val="accent1"/>
                </a:solidFill>
              </a:rPr>
            </a:br>
            <a:br>
              <a:rPr lang="en-US" sz="3200" u="sng" dirty="0">
                <a:solidFill>
                  <a:schemeClr val="accent1"/>
                </a:solidFill>
              </a:rPr>
            </a:br>
            <a:r>
              <a:rPr lang="en-US" sz="2700" u="sng" dirty="0">
                <a:solidFill>
                  <a:schemeClr val="accent1"/>
                </a:solidFill>
              </a:rPr>
              <a:t>Introduction to arima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688F-8096-4EB0-89AE-57564236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04845"/>
            <a:ext cx="8534400" cy="3615267"/>
          </a:xfrm>
        </p:spPr>
        <p:txBody>
          <a:bodyPr/>
          <a:lstStyle/>
          <a:p>
            <a:r>
              <a:rPr lang="en-US" dirty="0"/>
              <a:t>WHAT IS TIME SERIES?</a:t>
            </a:r>
          </a:p>
          <a:p>
            <a:r>
              <a:rPr lang="en-US" dirty="0"/>
              <a:t>AUTO REGRESSION</a:t>
            </a:r>
          </a:p>
          <a:p>
            <a:r>
              <a:rPr lang="en-US" dirty="0"/>
              <a:t>MOVING AVERAGE</a:t>
            </a:r>
          </a:p>
          <a:p>
            <a:r>
              <a:rPr lang="en-US" dirty="0"/>
              <a:t>LAG VALUES</a:t>
            </a:r>
          </a:p>
          <a:p>
            <a:r>
              <a:rPr lang="en-US" dirty="0"/>
              <a:t>WHAT IS ARIMA MODEL?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054A-FC65-41F1-9D25-A740E600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115E2-D8AD-4901-A338-7DD6497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A08E-6365-41FC-BADD-9FE540E6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REQUIREMENTS FOR ARIMA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DA51-A96C-4692-B0B7-EC6E07E8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ACF PLOT                                                            PACF 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A39EE-0E40-4C51-80C1-CDE9699C7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t="8267" r="12006" b="50000"/>
          <a:stretch/>
        </p:blipFill>
        <p:spPr>
          <a:xfrm>
            <a:off x="684212" y="1670473"/>
            <a:ext cx="5058220" cy="3316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6F9CF-7D3B-4CCF-A681-A00305460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r="12912" b="50000"/>
          <a:stretch/>
        </p:blipFill>
        <p:spPr>
          <a:xfrm>
            <a:off x="6096000" y="1670472"/>
            <a:ext cx="5058220" cy="331639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D0A5-70B1-4A96-8696-EE4DAA6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23567-F07D-42F0-88C9-9D40FF7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6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89F1-2551-4E24-8E78-989F2535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48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AUGMENTED DICKEY-FULLER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B0913-8978-490A-B764-C93D4464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" t="60917" r="60850" b="18906"/>
          <a:stretch/>
        </p:blipFill>
        <p:spPr>
          <a:xfrm>
            <a:off x="684212" y="2029968"/>
            <a:ext cx="7783132" cy="299923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03ED-38A0-40F0-8AD8-1F5E6FC1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F5705-A370-423F-965C-D65A09B3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1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062D-278F-4CE5-A2DA-2B8983F2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MODEL AND SUMMARY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76384-7242-4D2D-973F-6590B8F6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6" t="43679" r="36751" b="41987"/>
          <a:stretch/>
        </p:blipFill>
        <p:spPr>
          <a:xfrm>
            <a:off x="684212" y="1252728"/>
            <a:ext cx="9658145" cy="21762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21882-8C1B-49F0-85C7-327CCA260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" t="61077" r="60701" b="14898"/>
          <a:stretch/>
        </p:blipFill>
        <p:spPr>
          <a:xfrm>
            <a:off x="684211" y="3630168"/>
            <a:ext cx="9658145" cy="230428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F7AF1-BFC0-452F-83AF-B489BA9D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C65C8-1BD9-4F9F-B78F-BF152286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F25C-04E5-4A39-9C6A-FFD2DC5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1"/>
                </a:solidFill>
              </a:rPr>
              <a:t>Initial and </a:t>
            </a:r>
            <a:r>
              <a:rPr lang="en-US" sz="3200" u="sng" dirty="0" err="1">
                <a:solidFill>
                  <a:schemeClr val="accent1"/>
                </a:solidFill>
              </a:rPr>
              <a:t>FORECASTed</a:t>
            </a:r>
            <a:r>
              <a:rPr lang="en-US" sz="3200" u="sng" dirty="0">
                <a:solidFill>
                  <a:schemeClr val="accent1"/>
                </a:solidFill>
              </a:rPr>
              <a:t> PRICE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EF73-9364-4363-BC8B-3244A7F0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59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TREND                                                       FORECASTED TREND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59C-EF6C-4B5C-A5D8-9B97ACE3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t="7199" r="16415" b="50000"/>
          <a:stretch/>
        </p:blipFill>
        <p:spPr>
          <a:xfrm>
            <a:off x="684212" y="2312247"/>
            <a:ext cx="484632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63B8B-22D3-48E1-9459-52DAD0691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0" t="40326" r="59875" b="19182"/>
          <a:stretch/>
        </p:blipFill>
        <p:spPr>
          <a:xfrm>
            <a:off x="6181344" y="2312246"/>
            <a:ext cx="4846320" cy="293522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D948C-C3F4-415E-847F-FC4DEEA6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ERROR 404 : GROUP NOT FOUND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CE10D-A959-4CE3-8F67-E3A5A2C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581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396</TotalTime>
  <Words>211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Bitcoin Market Analysis</vt:lpstr>
      <vt:lpstr>Data Source: Kaggle  Important columns: Bitcoin market price         Date         Market capital         hash rate         difficulty         Total bitcoins  Variable to predict: bitcoin market price  Approach: time series forecasting    </vt:lpstr>
      <vt:lpstr>Data cleaning:</vt:lpstr>
      <vt:lpstr>Exploratory data analysis:</vt:lpstr>
      <vt:lpstr>PREDICTIVE DATA ANALYSIS : ARIMA MODEL   Introduction to arima:</vt:lpstr>
      <vt:lpstr>REQUIREMENTS FOR ARIMA:</vt:lpstr>
      <vt:lpstr>PowerPoint Presentation</vt:lpstr>
      <vt:lpstr>MODEL AND SUMMARY:</vt:lpstr>
      <vt:lpstr>Initial and FORECASTed PRICE:</vt:lpstr>
      <vt:lpstr>ERROR PERCENTAGE:</vt:lpstr>
      <vt:lpstr>OUTPUT OF OUR MODEL:</vt:lpstr>
      <vt:lpstr>TESTING OUR MODEL: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Market Analysis</dc:title>
  <dc:creator>Redgaonkar, Sankalp Ramanand</dc:creator>
  <cp:lastModifiedBy>Redgaonkar, Sankalp Ramanand</cp:lastModifiedBy>
  <cp:revision>19</cp:revision>
  <dcterms:created xsi:type="dcterms:W3CDTF">2019-05-01T23:15:44Z</dcterms:created>
  <dcterms:modified xsi:type="dcterms:W3CDTF">2019-05-02T05:53:17Z</dcterms:modified>
</cp:coreProperties>
</file>