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8" r:id="rId3"/>
    <p:sldId id="297" r:id="rId4"/>
    <p:sldId id="261" r:id="rId5"/>
    <p:sldId id="287" r:id="rId6"/>
    <p:sldId id="288" r:id="rId7"/>
    <p:sldId id="291" r:id="rId8"/>
    <p:sldId id="296" r:id="rId9"/>
    <p:sldId id="292" r:id="rId10"/>
    <p:sldId id="293" r:id="rId11"/>
    <p:sldId id="294" r:id="rId12"/>
    <p:sldId id="284" r:id="rId13"/>
    <p:sldId id="263" r:id="rId14"/>
    <p:sldId id="290" r:id="rId15"/>
    <p:sldId id="285" r:id="rId16"/>
  </p:sldIdLst>
  <p:sldSz cx="9144000" cy="5143500" type="screen16x9"/>
  <p:notesSz cx="6858000" cy="9144000"/>
  <p:embeddedFontLst>
    <p:embeddedFont>
      <p:font typeface="Dosis Light" panose="020B0604020202020204" charset="0"/>
      <p:regular r:id="rId18"/>
      <p:bold r:id="rId19"/>
    </p:embeddedFont>
    <p:embeddedFont>
      <p:font typeface="Titillium Web Ligh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BF2E04-B20F-41BC-8AC2-BB2754404603}">
  <a:tblStyle styleId="{72BF2E04-B20F-41BC-8AC2-BB275440460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86" autoAdjust="0"/>
  </p:normalViewPr>
  <p:slideViewPr>
    <p:cSldViewPr snapToGrid="0">
      <p:cViewPr varScale="1">
        <p:scale>
          <a:sx n="120" d="100"/>
          <a:sy n="120" d="100"/>
        </p:scale>
        <p:origin x="21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4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874394" y="1071614"/>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Orange Army</a:t>
            </a:r>
            <a:endParaRPr sz="3600" dirty="0"/>
          </a:p>
        </p:txBody>
      </p:sp>
      <p:sp>
        <p:nvSpPr>
          <p:cNvPr id="2" name="TextBox 1">
            <a:extLst>
              <a:ext uri="{FF2B5EF4-FFF2-40B4-BE49-F238E27FC236}">
                <a16:creationId xmlns:a16="http://schemas.microsoft.com/office/drawing/2014/main" id="{D57D1DEF-3148-4CF1-8EC1-8452C7B80C91}"/>
              </a:ext>
            </a:extLst>
          </p:cNvPr>
          <p:cNvSpPr txBox="1"/>
          <p:nvPr/>
        </p:nvSpPr>
        <p:spPr>
          <a:xfrm flipH="1">
            <a:off x="521535" y="3379388"/>
            <a:ext cx="3033622" cy="1384995"/>
          </a:xfrm>
          <a:prstGeom prst="rect">
            <a:avLst/>
          </a:prstGeom>
          <a:noFill/>
        </p:spPr>
        <p:txBody>
          <a:bodyPr wrap="square" rtlCol="0">
            <a:spAutoFit/>
          </a:bodyPr>
          <a:lstStyle/>
          <a:p>
            <a:r>
              <a:rPr lang="en-US" dirty="0">
                <a:solidFill>
                  <a:schemeClr val="accent4">
                    <a:lumMod val="60000"/>
                    <a:lumOff val="40000"/>
                  </a:schemeClr>
                </a:solidFill>
                <a:latin typeface="Dosis Light" panose="020B0604020202020204" charset="0"/>
              </a:rPr>
              <a:t>Project By:</a:t>
            </a:r>
          </a:p>
          <a:p>
            <a:r>
              <a:rPr lang="en-US" dirty="0">
                <a:solidFill>
                  <a:schemeClr val="accent4">
                    <a:lumMod val="60000"/>
                    <a:lumOff val="40000"/>
                  </a:schemeClr>
                </a:solidFill>
                <a:latin typeface="Dosis Light" panose="020B0604020202020204" charset="0"/>
              </a:rPr>
              <a:t>Pranitha </a:t>
            </a:r>
            <a:r>
              <a:rPr lang="en-US" dirty="0" err="1">
                <a:solidFill>
                  <a:schemeClr val="accent4">
                    <a:lumMod val="60000"/>
                    <a:lumOff val="40000"/>
                  </a:schemeClr>
                </a:solidFill>
                <a:latin typeface="Dosis Light" panose="020B0604020202020204" charset="0"/>
              </a:rPr>
              <a:t>Nukala</a:t>
            </a:r>
            <a:br>
              <a:rPr lang="en-US" dirty="0">
                <a:solidFill>
                  <a:schemeClr val="accent4">
                    <a:lumMod val="60000"/>
                    <a:lumOff val="40000"/>
                  </a:schemeClr>
                </a:solidFill>
                <a:latin typeface="Dosis Light" panose="020B0604020202020204" charset="0"/>
              </a:rPr>
            </a:br>
            <a:r>
              <a:rPr lang="en-US" dirty="0" err="1">
                <a:solidFill>
                  <a:schemeClr val="accent4">
                    <a:lumMod val="60000"/>
                    <a:lumOff val="40000"/>
                  </a:schemeClr>
                </a:solidFill>
                <a:latin typeface="Dosis Light" panose="020B0604020202020204" charset="0"/>
              </a:rPr>
              <a:t>Roydon</a:t>
            </a:r>
            <a:r>
              <a:rPr lang="en-US" dirty="0">
                <a:solidFill>
                  <a:schemeClr val="accent4">
                    <a:lumMod val="60000"/>
                    <a:lumOff val="40000"/>
                  </a:schemeClr>
                </a:solidFill>
                <a:latin typeface="Dosis Light" panose="020B0604020202020204" charset="0"/>
              </a:rPr>
              <a:t> </a:t>
            </a:r>
            <a:r>
              <a:rPr lang="en-US" dirty="0" err="1">
                <a:solidFill>
                  <a:schemeClr val="accent4">
                    <a:lumMod val="60000"/>
                    <a:lumOff val="40000"/>
                  </a:schemeClr>
                </a:solidFill>
                <a:latin typeface="Dosis Light" panose="020B0604020202020204" charset="0"/>
              </a:rPr>
              <a:t>Quadros</a:t>
            </a:r>
            <a:endParaRPr lang="en-US" dirty="0">
              <a:solidFill>
                <a:schemeClr val="accent4">
                  <a:lumMod val="60000"/>
                  <a:lumOff val="40000"/>
                </a:schemeClr>
              </a:solidFill>
              <a:latin typeface="Dosis Light" panose="020B0604020202020204" charset="0"/>
            </a:endParaRPr>
          </a:p>
          <a:p>
            <a:r>
              <a:rPr lang="en-US" dirty="0" err="1">
                <a:solidFill>
                  <a:schemeClr val="accent4">
                    <a:lumMod val="60000"/>
                    <a:lumOff val="40000"/>
                  </a:schemeClr>
                </a:solidFill>
                <a:latin typeface="Dosis Light" panose="020B0604020202020204" charset="0"/>
              </a:rPr>
              <a:t>Rohit</a:t>
            </a:r>
            <a:r>
              <a:rPr lang="en-US" dirty="0">
                <a:solidFill>
                  <a:schemeClr val="accent4">
                    <a:lumMod val="60000"/>
                    <a:lumOff val="40000"/>
                  </a:schemeClr>
                </a:solidFill>
                <a:latin typeface="Dosis Light" panose="020B0604020202020204" charset="0"/>
              </a:rPr>
              <a:t> Rao</a:t>
            </a:r>
          </a:p>
          <a:p>
            <a:r>
              <a:rPr lang="en-US" dirty="0" err="1">
                <a:solidFill>
                  <a:schemeClr val="accent4">
                    <a:lumMod val="60000"/>
                    <a:lumOff val="40000"/>
                  </a:schemeClr>
                </a:solidFill>
                <a:latin typeface="Dosis Light" panose="020B0604020202020204" charset="0"/>
              </a:rPr>
              <a:t>Sankalp</a:t>
            </a:r>
            <a:r>
              <a:rPr lang="en-US" dirty="0">
                <a:solidFill>
                  <a:schemeClr val="accent4">
                    <a:lumMod val="60000"/>
                    <a:lumOff val="40000"/>
                  </a:schemeClr>
                </a:solidFill>
                <a:latin typeface="Dosis Light" panose="020B0604020202020204" charset="0"/>
              </a:rPr>
              <a:t> </a:t>
            </a:r>
            <a:r>
              <a:rPr lang="en-US" dirty="0" err="1">
                <a:solidFill>
                  <a:schemeClr val="accent4">
                    <a:lumMod val="60000"/>
                    <a:lumOff val="40000"/>
                  </a:schemeClr>
                </a:solidFill>
                <a:latin typeface="Dosis Light" panose="020B0604020202020204" charset="0"/>
              </a:rPr>
              <a:t>Redgaonkar</a:t>
            </a:r>
            <a:endParaRPr lang="en-US" dirty="0">
              <a:solidFill>
                <a:schemeClr val="accent4">
                  <a:lumMod val="60000"/>
                  <a:lumOff val="40000"/>
                </a:schemeClr>
              </a:solidFill>
              <a:latin typeface="Dosis Light" panose="020B0604020202020204" charset="0"/>
            </a:endParaRPr>
          </a:p>
          <a:p>
            <a:r>
              <a:rPr lang="en-US" dirty="0" err="1">
                <a:solidFill>
                  <a:schemeClr val="accent4">
                    <a:lumMod val="60000"/>
                    <a:lumOff val="40000"/>
                  </a:schemeClr>
                </a:solidFill>
                <a:latin typeface="Dosis Light" panose="020B0604020202020204" charset="0"/>
              </a:rPr>
              <a:t>Tejal</a:t>
            </a:r>
            <a:r>
              <a:rPr lang="en-US" dirty="0">
                <a:solidFill>
                  <a:schemeClr val="accent4">
                    <a:lumMod val="60000"/>
                    <a:lumOff val="40000"/>
                  </a:schemeClr>
                </a:solidFill>
                <a:latin typeface="Dosis Light" panose="020B0604020202020204" charset="0"/>
              </a:rPr>
              <a:t> </a:t>
            </a:r>
            <a:r>
              <a:rPr lang="en-US" dirty="0" err="1">
                <a:solidFill>
                  <a:schemeClr val="accent4">
                    <a:lumMod val="60000"/>
                    <a:lumOff val="40000"/>
                  </a:schemeClr>
                </a:solidFill>
                <a:latin typeface="Dosis Light" panose="020B0604020202020204" charset="0"/>
              </a:rPr>
              <a:t>Sawant</a:t>
            </a:r>
            <a:endParaRPr lang="en-US" dirty="0">
              <a:solidFill>
                <a:schemeClr val="accent4">
                  <a:lumMod val="60000"/>
                  <a:lumOff val="40000"/>
                </a:schemeClr>
              </a:solidFill>
              <a:latin typeface="Dosis Light" panose="020B0604020202020204" charset="0"/>
            </a:endParaRPr>
          </a:p>
        </p:txBody>
      </p:sp>
      <p:sp>
        <p:nvSpPr>
          <p:cNvPr id="4" name="TextBox 3">
            <a:extLst>
              <a:ext uri="{FF2B5EF4-FFF2-40B4-BE49-F238E27FC236}">
                <a16:creationId xmlns:a16="http://schemas.microsoft.com/office/drawing/2014/main" id="{248C672F-A685-4FA1-B7D6-5A3427B467D5}"/>
              </a:ext>
            </a:extLst>
          </p:cNvPr>
          <p:cNvSpPr txBox="1"/>
          <p:nvPr/>
        </p:nvSpPr>
        <p:spPr>
          <a:xfrm>
            <a:off x="875822" y="145206"/>
            <a:ext cx="3065263" cy="338554"/>
          </a:xfrm>
          <a:prstGeom prst="rect">
            <a:avLst/>
          </a:prstGeom>
          <a:noFill/>
        </p:spPr>
        <p:txBody>
          <a:bodyPr wrap="none" rtlCol="0">
            <a:spAutoFit/>
          </a:bodyPr>
          <a:lstStyle/>
          <a:p>
            <a:r>
              <a:rPr lang="en-US" sz="1600" dirty="0">
                <a:solidFill>
                  <a:schemeClr val="accent4">
                    <a:lumMod val="60000"/>
                    <a:lumOff val="40000"/>
                  </a:schemeClr>
                </a:solidFill>
                <a:latin typeface="Dosis Light" panose="020B0604020202020204" charset="0"/>
              </a:rPr>
              <a:t>Class: IS664, Database </a:t>
            </a:r>
            <a:r>
              <a:rPr lang="en-US" sz="1600">
                <a:solidFill>
                  <a:schemeClr val="accent4">
                    <a:lumMod val="60000"/>
                    <a:lumOff val="40000"/>
                  </a:schemeClr>
                </a:solidFill>
                <a:latin typeface="Dosis Light" panose="020B0604020202020204" charset="0"/>
              </a:rPr>
              <a:t>Programming </a:t>
            </a:r>
            <a:endParaRPr lang="en-US" sz="1600" dirty="0">
              <a:solidFill>
                <a:schemeClr val="accent4">
                  <a:lumMod val="60000"/>
                  <a:lumOff val="40000"/>
                </a:schemeClr>
              </a:solidFill>
              <a:latin typeface="Dosis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251" y="-156754"/>
            <a:ext cx="7427149" cy="5300254"/>
          </a:xfrm>
        </p:spPr>
        <p:txBody>
          <a:bodyPr/>
          <a:lstStyle/>
          <a:p>
            <a:pPr marL="76200" indent="0">
              <a:buNone/>
            </a:pPr>
            <a:r>
              <a:rPr lang="en-US" sz="1800" b="1" dirty="0">
                <a:latin typeface="Dosis Light" panose="020B0604020202020204" charset="0"/>
              </a:rPr>
              <a:t>Creating Model Table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3588" b="50343"/>
          <a:stretch/>
        </p:blipFill>
        <p:spPr>
          <a:xfrm>
            <a:off x="439750" y="339392"/>
            <a:ext cx="5158333" cy="246663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34" t="-140" r="20382" b="54979"/>
          <a:stretch/>
        </p:blipFill>
        <p:spPr>
          <a:xfrm>
            <a:off x="439750" y="2870536"/>
            <a:ext cx="7231438" cy="2243265"/>
          </a:xfrm>
          <a:prstGeom prst="rect">
            <a:avLst/>
          </a:prstGeom>
        </p:spPr>
      </p:pic>
    </p:spTree>
    <p:extLst>
      <p:ext uri="{BB962C8B-B14F-4D97-AF65-F5344CB8AC3E}">
        <p14:creationId xmlns:p14="http://schemas.microsoft.com/office/powerpoint/2010/main" val="47011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8464" y="-29857"/>
            <a:ext cx="7290936" cy="4743908"/>
          </a:xfrm>
        </p:spPr>
        <p:txBody>
          <a:bodyPr/>
          <a:lstStyle/>
          <a:p>
            <a:pPr marL="76200" indent="0">
              <a:buNone/>
            </a:pPr>
            <a:r>
              <a:rPr lang="en-US" sz="1800" b="1" dirty="0">
                <a:latin typeface="Dosis Light" panose="020B0604020202020204" charset="0"/>
              </a:rPr>
              <a:t>Creating Discrepancies table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6870" b="54136"/>
          <a:stretch/>
        </p:blipFill>
        <p:spPr>
          <a:xfrm>
            <a:off x="425789" y="618598"/>
            <a:ext cx="4858186" cy="227816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9" r="20840" b="55033"/>
          <a:stretch/>
        </p:blipFill>
        <p:spPr>
          <a:xfrm>
            <a:off x="425789" y="2896764"/>
            <a:ext cx="7217478" cy="2233648"/>
          </a:xfrm>
          <a:prstGeom prst="rect">
            <a:avLst/>
          </a:prstGeom>
        </p:spPr>
      </p:pic>
    </p:spTree>
    <p:extLst>
      <p:ext uri="{BB962C8B-B14F-4D97-AF65-F5344CB8AC3E}">
        <p14:creationId xmlns:p14="http://schemas.microsoft.com/office/powerpoint/2010/main" val="139632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 y="29699"/>
            <a:ext cx="7349080" cy="930018"/>
          </a:xfrm>
        </p:spPr>
        <p:txBody>
          <a:bodyPr/>
          <a:lstStyle/>
          <a:p>
            <a:r>
              <a:rPr lang="en-US" dirty="0"/>
              <a:t>ER-Diagram:</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EC6B952B-9987-4C26-8ED7-9F8FE5CA8883}"/>
              </a:ext>
            </a:extLst>
          </p:cNvPr>
          <p:cNvPicPr>
            <a:picLocks noChangeAspect="1"/>
          </p:cNvPicPr>
          <p:nvPr/>
        </p:nvPicPr>
        <p:blipFill rotWithShape="1">
          <a:blip r:embed="rId2"/>
          <a:srcRect l="25065" t="24601" r="16232" b="10387"/>
          <a:stretch/>
        </p:blipFill>
        <p:spPr>
          <a:xfrm>
            <a:off x="1563006" y="1033668"/>
            <a:ext cx="5367882" cy="3286541"/>
          </a:xfrm>
          <a:prstGeom prst="rect">
            <a:avLst/>
          </a:prstGeom>
        </p:spPr>
      </p:pic>
    </p:spTree>
    <p:extLst>
      <p:ext uri="{BB962C8B-B14F-4D97-AF65-F5344CB8AC3E}">
        <p14:creationId xmlns:p14="http://schemas.microsoft.com/office/powerpoint/2010/main" val="210640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91531"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Conclusions:</a:t>
            </a:r>
            <a:endParaRPr dirty="0"/>
          </a:p>
        </p:txBody>
      </p:sp>
      <p:sp>
        <p:nvSpPr>
          <p:cNvPr id="2" name="Text Placeholder 1">
            <a:extLst>
              <a:ext uri="{FF2B5EF4-FFF2-40B4-BE49-F238E27FC236}">
                <a16:creationId xmlns:a16="http://schemas.microsoft.com/office/drawing/2014/main" id="{1154016F-B33C-4777-AA46-EABABB3ABBF8}"/>
              </a:ext>
            </a:extLst>
          </p:cNvPr>
          <p:cNvSpPr>
            <a:spLocks noGrp="1"/>
          </p:cNvSpPr>
          <p:nvPr>
            <p:ph type="body" idx="1"/>
          </p:nvPr>
        </p:nvSpPr>
        <p:spPr>
          <a:xfrm>
            <a:off x="91531" y="887099"/>
            <a:ext cx="7641680" cy="3439736"/>
          </a:xfrm>
        </p:spPr>
        <p:txBody>
          <a:bodyPr/>
          <a:lstStyle/>
          <a:p>
            <a:r>
              <a:rPr lang="en-US" sz="1100" dirty="0">
                <a:latin typeface="Dosis Light" panose="020B0604020202020204" charset="0"/>
              </a:rPr>
              <a:t>From the ER Diagram observations, we found a strong relationship between the tables.</a:t>
            </a:r>
          </a:p>
          <a:p>
            <a:r>
              <a:rPr lang="en-US" sz="1100" dirty="0">
                <a:latin typeface="Dosis Light" panose="020B0604020202020204" charset="0"/>
              </a:rPr>
              <a:t>We observed one to many relation</a:t>
            </a:r>
            <a:r>
              <a:rPr lang="en-US" sz="1100" dirty="0"/>
              <a:t>.</a:t>
            </a:r>
          </a:p>
          <a:p>
            <a:pPr marL="76200" indent="0">
              <a:buNone/>
            </a:pPr>
            <a:r>
              <a:rPr lang="en-US" sz="1100" dirty="0"/>
              <a:t>Phase 1: Creating schema named ‘Quiz’ with tables and ER diagram:</a:t>
            </a:r>
          </a:p>
          <a:p>
            <a:pPr lvl="0"/>
            <a:r>
              <a:rPr lang="en-US" sz="1100" dirty="0"/>
              <a:t>From the dataset given to us, we can see that we cannot have a primary key in our access rules table as we have repeating values in all the variables.</a:t>
            </a:r>
          </a:p>
          <a:p>
            <a:pPr lvl="0"/>
            <a:r>
              <a:rPr lang="en-US" sz="1100" dirty="0"/>
              <a:t>Also, we can make a composite key in access rules table using variables Role, Component Accessed and Request Type. But this gives an issue when we try to load the data into model table due to orphaned rows.</a:t>
            </a:r>
          </a:p>
          <a:p>
            <a:pPr lvl="0"/>
            <a:r>
              <a:rPr lang="en-US" sz="1100" dirty="0"/>
              <a:t>So, we go with the approach of adding a new auto incremented variable in the access rules table and making it as a primary key and using the same variable as foreign key in model table.</a:t>
            </a:r>
          </a:p>
          <a:p>
            <a:pPr lvl="0"/>
            <a:r>
              <a:rPr lang="en-US" sz="1100" dirty="0"/>
              <a:t>As we can see from the generated EER Model, we have created primary key in access rule table named “</a:t>
            </a:r>
            <a:r>
              <a:rPr lang="en-US" sz="1100" dirty="0" err="1"/>
              <a:t>RedID</a:t>
            </a:r>
            <a:r>
              <a:rPr lang="en-US" sz="1100" dirty="0"/>
              <a:t>” which is referenced in model table as foreign key.</a:t>
            </a:r>
          </a:p>
          <a:p>
            <a:pPr lvl="0"/>
            <a:r>
              <a:rPr lang="en-US" sz="1100" dirty="0"/>
              <a:t>From the problem statement of phase 2, we think that we do not need any key for discrepancies table, we can treat that table as an empty box in which we just have to add items.</a:t>
            </a:r>
          </a:p>
          <a:p>
            <a:endParaRPr lang="en-US" dirty="0"/>
          </a:p>
          <a:p>
            <a:pPr marL="76200" indent="0">
              <a:buNone/>
            </a:pPr>
            <a:r>
              <a:rPr lang="en-US" dirty="0"/>
              <a:t> </a:t>
            </a:r>
          </a:p>
          <a:p>
            <a:endParaRPr lang="en-US" dirty="0"/>
          </a:p>
        </p:txBody>
      </p:sp>
      <p:sp>
        <p:nvSpPr>
          <p:cNvPr id="3900" name="Google Shape;3900;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0"/>
            <a:ext cx="6761100" cy="857400"/>
          </a:xfrm>
        </p:spPr>
        <p:txBody>
          <a:bodyPr/>
          <a:lstStyle/>
          <a:p>
            <a:r>
              <a:rPr lang="en-US" dirty="0"/>
              <a:t>Highlights of phase 2</a:t>
            </a:r>
          </a:p>
        </p:txBody>
      </p:sp>
      <p:sp>
        <p:nvSpPr>
          <p:cNvPr id="3" name="Text Placeholder 2"/>
          <p:cNvSpPr>
            <a:spLocks noGrp="1"/>
          </p:cNvSpPr>
          <p:nvPr>
            <p:ph type="body" idx="1"/>
          </p:nvPr>
        </p:nvSpPr>
        <p:spPr>
          <a:xfrm>
            <a:off x="0" y="871401"/>
            <a:ext cx="6761100" cy="3862051"/>
          </a:xfrm>
        </p:spPr>
        <p:txBody>
          <a:bodyPr/>
          <a:lstStyle/>
          <a:p>
            <a:pPr marL="76200" lvl="0" indent="0">
              <a:buNone/>
            </a:pPr>
            <a:r>
              <a:rPr lang="en-US" sz="1200" dirty="0"/>
              <a:t>From the dataset given to us, we might face few issues:</a:t>
            </a:r>
          </a:p>
          <a:p>
            <a:pPr lvl="0"/>
            <a:r>
              <a:rPr lang="en-US" sz="1200" dirty="0"/>
              <a:t>Date Format: The format given in our dataset for model table is “mm/dd/</a:t>
            </a:r>
            <a:r>
              <a:rPr lang="en-US" sz="1200" dirty="0" err="1"/>
              <a:t>yyyy</a:t>
            </a:r>
            <a:r>
              <a:rPr lang="en-US" sz="1200" dirty="0"/>
              <a:t>” where in SQL we need “</a:t>
            </a:r>
            <a:r>
              <a:rPr lang="en-US" sz="1200" dirty="0" err="1"/>
              <a:t>yyyy</a:t>
            </a:r>
            <a:r>
              <a:rPr lang="en-US" sz="1200" dirty="0"/>
              <a:t>/mm/dd”. So, we will have to change that format and load the data.</a:t>
            </a:r>
          </a:p>
          <a:p>
            <a:pPr lvl="0"/>
            <a:r>
              <a:rPr lang="en-US" sz="1200" dirty="0"/>
              <a:t>Values in variable(column) “Role” in access rules table is “Business” where in model table it is “Business User”. So, here we can change those values in access rules table, or we can use “LIKE” function while comparing both the tables.</a:t>
            </a:r>
          </a:p>
          <a:p>
            <a:pPr lvl="0"/>
            <a:r>
              <a:rPr lang="en-US" sz="1200" dirty="0"/>
              <a:t>Approach to compare the tables can be tried using “Cursors” to move from one row to another.</a:t>
            </a:r>
          </a:p>
          <a:p>
            <a:pPr lvl="0"/>
            <a:r>
              <a:rPr lang="en-US" sz="1200" dirty="0"/>
              <a:t>One approach can be, we can match each pertinent variable and as soon as we find that any variable is not matching, we will stop there and insert that row into discrepancies table using subquery.</a:t>
            </a:r>
          </a:p>
          <a:p>
            <a:pPr lvl="0"/>
            <a:r>
              <a:rPr lang="en-US" sz="1200" dirty="0"/>
              <a:t>Other approach can be, we will match each variable in both the tables and fetch their respective primary keys from access rule table and then mark the rows which do not match with row id as 0. And later we can put all these rows with id 0 in discrepancies table. </a:t>
            </a:r>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79103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900112" y="1278731"/>
            <a:ext cx="6193631" cy="15575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solidFill>
                  <a:srgbClr val="D3EBD5"/>
                </a:solidFill>
              </a:rPr>
              <a:t>THANK YOU!</a:t>
            </a:r>
            <a:endParaRPr sz="54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17405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91531" y="29699"/>
            <a:ext cx="6904957" cy="8418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Outline of the Presentation:</a:t>
            </a:r>
            <a:endParaRPr dirty="0"/>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3" name="TextBox 2">
            <a:extLst>
              <a:ext uri="{FF2B5EF4-FFF2-40B4-BE49-F238E27FC236}">
                <a16:creationId xmlns:a16="http://schemas.microsoft.com/office/drawing/2014/main" id="{4D84AD16-6B70-4CC1-B5F5-697F7EFAD676}"/>
              </a:ext>
            </a:extLst>
          </p:cNvPr>
          <p:cNvSpPr txBox="1"/>
          <p:nvPr/>
        </p:nvSpPr>
        <p:spPr>
          <a:xfrm>
            <a:off x="91530" y="906936"/>
            <a:ext cx="759316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Introduction </a:t>
            </a:r>
          </a:p>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Entity Relationship (ER) Modeling </a:t>
            </a:r>
          </a:p>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Orphaned Row</a:t>
            </a:r>
          </a:p>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Approaches to Phase-1</a:t>
            </a:r>
          </a:p>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Creating Database and tables</a:t>
            </a:r>
          </a:p>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ER Diagrams</a:t>
            </a:r>
          </a:p>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Conclusion</a:t>
            </a:r>
          </a:p>
          <a:p>
            <a:pPr marL="342900" indent="-342900">
              <a:buFont typeface="Arial" panose="020B0604020202020204" pitchFamily="34" charset="0"/>
              <a:buChar char="•"/>
            </a:pPr>
            <a:r>
              <a:rPr lang="en-US" sz="2400" dirty="0">
                <a:solidFill>
                  <a:schemeClr val="accent4">
                    <a:lumMod val="75000"/>
                  </a:schemeClr>
                </a:solidFill>
                <a:latin typeface="Dosis Light" panose="020B0604020202020204" charset="0"/>
              </a:rPr>
              <a:t>Highlights of Phase-2</a:t>
            </a:r>
          </a:p>
          <a:p>
            <a:pPr marL="342900" indent="-342900">
              <a:buFont typeface="Arial" panose="020B0604020202020204" pitchFamily="34" charset="0"/>
              <a:buChar char="•"/>
            </a:pPr>
            <a:endParaRPr lang="en-US" sz="2400" dirty="0">
              <a:solidFill>
                <a:schemeClr val="accent4">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A7F0AA-7EBC-450D-B7DE-6A5C59E64B0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pic>
        <p:nvPicPr>
          <p:cNvPr id="3" name="Picture 2">
            <a:extLst>
              <a:ext uri="{FF2B5EF4-FFF2-40B4-BE49-F238E27FC236}">
                <a16:creationId xmlns:a16="http://schemas.microsoft.com/office/drawing/2014/main" id="{0AE71AC3-247F-4179-8BB8-4C577A5D007C}"/>
              </a:ext>
            </a:extLst>
          </p:cNvPr>
          <p:cNvPicPr>
            <a:picLocks noChangeAspect="1"/>
          </p:cNvPicPr>
          <p:nvPr/>
        </p:nvPicPr>
        <p:blipFill>
          <a:blip r:embed="rId2"/>
          <a:stretch>
            <a:fillRect/>
          </a:stretch>
        </p:blipFill>
        <p:spPr>
          <a:xfrm>
            <a:off x="515049" y="29699"/>
            <a:ext cx="5769955" cy="5143500"/>
          </a:xfrm>
          <a:prstGeom prst="rect">
            <a:avLst/>
          </a:prstGeom>
        </p:spPr>
      </p:pic>
    </p:spTree>
    <p:extLst>
      <p:ext uri="{BB962C8B-B14F-4D97-AF65-F5344CB8AC3E}">
        <p14:creationId xmlns:p14="http://schemas.microsoft.com/office/powerpoint/2010/main" val="55462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141825" y="70913"/>
            <a:ext cx="7337575" cy="940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Entity Relationship Modeling:</a:t>
            </a:r>
            <a:endParaRPr dirty="0"/>
          </a:p>
        </p:txBody>
      </p:sp>
      <p:sp>
        <p:nvSpPr>
          <p:cNvPr id="3871" name="Google Shape;3871;p18"/>
          <p:cNvSpPr txBox="1">
            <a:spLocks noGrp="1"/>
          </p:cNvSpPr>
          <p:nvPr>
            <p:ph type="body" idx="1"/>
          </p:nvPr>
        </p:nvSpPr>
        <p:spPr>
          <a:xfrm>
            <a:off x="91531" y="1067422"/>
            <a:ext cx="8206365" cy="3646628"/>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800" dirty="0">
                <a:solidFill>
                  <a:srgbClr val="0B87A1"/>
                </a:solidFill>
                <a:latin typeface="Dosis Light"/>
                <a:sym typeface="Dosis Light"/>
              </a:rPr>
              <a:t>What is ER Modeling</a:t>
            </a:r>
          </a:p>
          <a:p>
            <a:pPr lvl="1">
              <a:spcBef>
                <a:spcPts val="600"/>
              </a:spcBef>
              <a:buChar char="▪"/>
            </a:pPr>
            <a:r>
              <a:rPr lang="en-US" sz="1800" dirty="0">
                <a:latin typeface="Dosis Light" panose="020B0604020202020204" charset="0"/>
              </a:rPr>
              <a:t>It is a graphical approach to database design using Entity/Relationship to represent real world objects.</a:t>
            </a:r>
            <a:endParaRPr lang="en-US" sz="1800" dirty="0">
              <a:solidFill>
                <a:srgbClr val="0B87A1"/>
              </a:solidFill>
              <a:latin typeface="Dosis Light" panose="020B0604020202020204" charset="0"/>
              <a:sym typeface="Dosis Light"/>
            </a:endParaRPr>
          </a:p>
          <a:p>
            <a:pPr marL="457200" lvl="0" indent="-381000" algn="l" rtl="0">
              <a:spcBef>
                <a:spcPts val="600"/>
              </a:spcBef>
              <a:spcAft>
                <a:spcPts val="0"/>
              </a:spcAft>
              <a:buSzPts val="2400"/>
              <a:buChar char="▪"/>
            </a:pPr>
            <a:r>
              <a:rPr lang="en-US" sz="1800" dirty="0">
                <a:solidFill>
                  <a:srgbClr val="0B87A1"/>
                </a:solidFill>
                <a:latin typeface="Dosis Light"/>
                <a:sym typeface="Dosis Light"/>
              </a:rPr>
              <a:t>Why is ER diagram used</a:t>
            </a:r>
          </a:p>
          <a:p>
            <a:pPr lvl="1">
              <a:spcBef>
                <a:spcPts val="600"/>
              </a:spcBef>
              <a:buChar char="▪"/>
            </a:pPr>
            <a:r>
              <a:rPr lang="en-US" sz="1800" dirty="0">
                <a:latin typeface="Dosis Light" panose="020B0604020202020204" charset="0"/>
              </a:rPr>
              <a:t>It is a communication tool which is understood by technical as well non-technical users. </a:t>
            </a:r>
          </a:p>
          <a:p>
            <a:pPr lvl="1">
              <a:spcBef>
                <a:spcPts val="600"/>
              </a:spcBef>
              <a:buChar char="▪"/>
            </a:pPr>
            <a:r>
              <a:rPr lang="en-US" sz="1800" dirty="0">
                <a:latin typeface="Dosis Light" panose="020B0604020202020204" charset="0"/>
              </a:rPr>
              <a:t>The graphical representation is a simplified version of database creation.</a:t>
            </a:r>
          </a:p>
          <a:p>
            <a:endParaRPr lang="en-US" sz="1800" dirty="0">
              <a:solidFill>
                <a:srgbClr val="0B87A1"/>
              </a:solidFill>
              <a:latin typeface="Dosis Light" panose="020B0604020202020204" charset="0"/>
              <a:sym typeface="Dosis Light"/>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FBB6-1E7C-46BB-A14D-3FA3D8787029}"/>
              </a:ext>
            </a:extLst>
          </p:cNvPr>
          <p:cNvSpPr>
            <a:spLocks noGrp="1"/>
          </p:cNvSpPr>
          <p:nvPr>
            <p:ph type="title"/>
          </p:nvPr>
        </p:nvSpPr>
        <p:spPr>
          <a:xfrm>
            <a:off x="91531" y="115700"/>
            <a:ext cx="7387869" cy="817671"/>
          </a:xfrm>
        </p:spPr>
        <p:txBody>
          <a:bodyPr/>
          <a:lstStyle/>
          <a:p>
            <a:r>
              <a:rPr lang="en-US" dirty="0"/>
              <a:t>Orphaned Row</a:t>
            </a:r>
          </a:p>
        </p:txBody>
      </p:sp>
      <p:sp>
        <p:nvSpPr>
          <p:cNvPr id="3" name="Text Placeholder 2">
            <a:extLst>
              <a:ext uri="{FF2B5EF4-FFF2-40B4-BE49-F238E27FC236}">
                <a16:creationId xmlns:a16="http://schemas.microsoft.com/office/drawing/2014/main" id="{F35C9404-E5E5-4522-82F0-FAF0A44D4886}"/>
              </a:ext>
            </a:extLst>
          </p:cNvPr>
          <p:cNvSpPr>
            <a:spLocks noGrp="1"/>
          </p:cNvSpPr>
          <p:nvPr>
            <p:ph type="body" idx="1"/>
          </p:nvPr>
        </p:nvSpPr>
        <p:spPr>
          <a:xfrm>
            <a:off x="52251" y="1066168"/>
            <a:ext cx="7427149" cy="3647882"/>
          </a:xfrm>
        </p:spPr>
        <p:txBody>
          <a:bodyPr/>
          <a:lstStyle/>
          <a:p>
            <a:r>
              <a:rPr lang="en-US" sz="1800" dirty="0">
                <a:solidFill>
                  <a:schemeClr val="accent4">
                    <a:lumMod val="75000"/>
                  </a:schemeClr>
                </a:solidFill>
                <a:latin typeface="Dosis Light" panose="020B0604020202020204" charset="0"/>
              </a:rPr>
              <a:t>What is Orphaned Row?</a:t>
            </a:r>
          </a:p>
          <a:p>
            <a:pPr lvl="1"/>
            <a:r>
              <a:rPr lang="en-US" sz="1800" dirty="0">
                <a:solidFill>
                  <a:schemeClr val="tx1"/>
                </a:solidFill>
                <a:latin typeface="Dosis Light" panose="020B0604020202020204" charset="0"/>
              </a:rPr>
              <a:t>An orphaned record is a record whose foreign key value references a non-existent primary key value.</a:t>
            </a:r>
          </a:p>
          <a:p>
            <a:r>
              <a:rPr lang="en-US" sz="1800" dirty="0">
                <a:solidFill>
                  <a:schemeClr val="accent4">
                    <a:lumMod val="75000"/>
                  </a:schemeClr>
                </a:solidFill>
                <a:latin typeface="Dosis Light" panose="020B0604020202020204" charset="0"/>
              </a:rPr>
              <a:t>How does it work?</a:t>
            </a:r>
          </a:p>
          <a:p>
            <a:pPr lvl="1"/>
            <a:r>
              <a:rPr lang="en-US" sz="1800" dirty="0">
                <a:solidFill>
                  <a:schemeClr val="tx1"/>
                </a:solidFill>
                <a:latin typeface="Dosis Light" panose="020B0604020202020204" charset="0"/>
              </a:rPr>
              <a:t>If we delete record number 15 in a primary table, but there’s still a related table with the value of 15, we end up with an orphaned record.</a:t>
            </a:r>
          </a:p>
          <a:p>
            <a:endParaRPr lang="en-US" sz="1800" dirty="0">
              <a:solidFill>
                <a:schemeClr val="tx1"/>
              </a:solidFill>
              <a:latin typeface="Dosis Light" panose="020B0604020202020204" charset="0"/>
            </a:endParaRPr>
          </a:p>
        </p:txBody>
      </p:sp>
      <p:sp>
        <p:nvSpPr>
          <p:cNvPr id="4" name="Slide Number Placeholder 3">
            <a:extLst>
              <a:ext uri="{FF2B5EF4-FFF2-40B4-BE49-F238E27FC236}">
                <a16:creationId xmlns:a16="http://schemas.microsoft.com/office/drawing/2014/main" id="{EF2AEC14-F499-4CD2-BE97-298AAB04FA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D53CDC3F-3080-4375-BF2D-62D8601DE7AA}"/>
              </a:ext>
            </a:extLst>
          </p:cNvPr>
          <p:cNvPicPr>
            <a:picLocks noChangeAspect="1"/>
          </p:cNvPicPr>
          <p:nvPr/>
        </p:nvPicPr>
        <p:blipFill>
          <a:blip r:embed="rId2"/>
          <a:stretch>
            <a:fillRect/>
          </a:stretch>
        </p:blipFill>
        <p:spPr>
          <a:xfrm>
            <a:off x="854483" y="2969581"/>
            <a:ext cx="6259176" cy="1968179"/>
          </a:xfrm>
          <a:prstGeom prst="rect">
            <a:avLst/>
          </a:prstGeom>
        </p:spPr>
      </p:pic>
    </p:spTree>
    <p:extLst>
      <p:ext uri="{BB962C8B-B14F-4D97-AF65-F5344CB8AC3E}">
        <p14:creationId xmlns:p14="http://schemas.microsoft.com/office/powerpoint/2010/main" val="361407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0D65-5CCB-442A-BFE3-3D8C94701193}"/>
              </a:ext>
            </a:extLst>
          </p:cNvPr>
          <p:cNvSpPr>
            <a:spLocks noGrp="1"/>
          </p:cNvSpPr>
          <p:nvPr>
            <p:ph type="title"/>
          </p:nvPr>
        </p:nvSpPr>
        <p:spPr>
          <a:xfrm>
            <a:off x="65156" y="29699"/>
            <a:ext cx="7701645" cy="857400"/>
          </a:xfrm>
        </p:spPr>
        <p:txBody>
          <a:bodyPr/>
          <a:lstStyle/>
          <a:p>
            <a:r>
              <a:rPr lang="en-US" dirty="0"/>
              <a:t>Approaches to Phase- 1</a:t>
            </a:r>
          </a:p>
        </p:txBody>
      </p:sp>
      <p:sp>
        <p:nvSpPr>
          <p:cNvPr id="3" name="Text Placeholder 2">
            <a:extLst>
              <a:ext uri="{FF2B5EF4-FFF2-40B4-BE49-F238E27FC236}">
                <a16:creationId xmlns:a16="http://schemas.microsoft.com/office/drawing/2014/main" id="{0E05DCA0-24F1-4F05-8E47-0ADDF70BD22C}"/>
              </a:ext>
            </a:extLst>
          </p:cNvPr>
          <p:cNvSpPr>
            <a:spLocks noGrp="1"/>
          </p:cNvSpPr>
          <p:nvPr>
            <p:ph type="body" idx="1"/>
          </p:nvPr>
        </p:nvSpPr>
        <p:spPr>
          <a:xfrm>
            <a:off x="91531" y="815416"/>
            <a:ext cx="7675270" cy="4118611"/>
          </a:xfrm>
        </p:spPr>
        <p:txBody>
          <a:bodyPr/>
          <a:lstStyle/>
          <a:p>
            <a:pPr marL="76200" indent="0">
              <a:buNone/>
            </a:pPr>
            <a:r>
              <a:rPr lang="en-US" sz="1800" b="1" dirty="0">
                <a:latin typeface="Dosis Light" panose="020B0604020202020204" charset="0"/>
              </a:rPr>
              <a:t>Approach 1:</a:t>
            </a:r>
            <a:endParaRPr lang="en-US" sz="1800" dirty="0">
              <a:latin typeface="Dosis Light" panose="020B0604020202020204" charset="0"/>
            </a:endParaRPr>
          </a:p>
          <a:p>
            <a:r>
              <a:rPr lang="en-US" sz="1800" b="1" dirty="0">
                <a:latin typeface="Dosis Light" panose="020B0604020202020204" charset="0"/>
              </a:rPr>
              <a:t>Primary key </a:t>
            </a:r>
          </a:p>
          <a:p>
            <a:pPr lvl="1"/>
            <a:r>
              <a:rPr lang="en-US" sz="1800" dirty="0">
                <a:latin typeface="Dosis Light" panose="020B0604020202020204" charset="0"/>
              </a:rPr>
              <a:t>Error due to data redundancy.</a:t>
            </a:r>
          </a:p>
          <a:p>
            <a:r>
              <a:rPr lang="en-US" sz="1800" b="1" dirty="0">
                <a:latin typeface="Dosis Light" panose="020B0604020202020204" charset="0"/>
              </a:rPr>
              <a:t>Composite key</a:t>
            </a:r>
          </a:p>
          <a:p>
            <a:pPr lvl="1"/>
            <a:r>
              <a:rPr lang="en-US" sz="1800" dirty="0">
                <a:latin typeface="Dosis Light" panose="020B0604020202020204" charset="0"/>
              </a:rPr>
              <a:t>Data loading error due to referential integrity.</a:t>
            </a:r>
          </a:p>
          <a:p>
            <a:pPr lvl="1"/>
            <a:endParaRPr lang="en-US" sz="1800" dirty="0">
              <a:latin typeface="Dosis Light" panose="020B0604020202020204" charset="0"/>
            </a:endParaRPr>
          </a:p>
          <a:p>
            <a:pPr marL="533400" lvl="1" indent="0">
              <a:buNone/>
            </a:pPr>
            <a:endParaRPr lang="en-US" sz="1800" dirty="0">
              <a:latin typeface="Dosis Light" panose="020B0604020202020204" charset="0"/>
            </a:endParaRPr>
          </a:p>
          <a:p>
            <a:pPr marL="76200" indent="0">
              <a:buNone/>
            </a:pPr>
            <a:r>
              <a:rPr lang="en-US" sz="1800" b="1" dirty="0">
                <a:latin typeface="Dosis Light" panose="020B0604020202020204" charset="0"/>
              </a:rPr>
              <a:t>Approach 2 :</a:t>
            </a:r>
          </a:p>
          <a:p>
            <a:r>
              <a:rPr lang="en-US" sz="1800" b="1" dirty="0">
                <a:latin typeface="Dosis Light" panose="020B0604020202020204" charset="0"/>
              </a:rPr>
              <a:t>Inserting a new column </a:t>
            </a:r>
          </a:p>
          <a:p>
            <a:pPr lvl="1"/>
            <a:r>
              <a:rPr lang="en-US" sz="1800" dirty="0">
                <a:latin typeface="Dosis Light" panose="020B0604020202020204" charset="0"/>
              </a:rPr>
              <a:t>Why we chose approach 2?</a:t>
            </a:r>
            <a:endParaRPr lang="en-US" sz="1800" b="1" dirty="0">
              <a:latin typeface="Dosis Light" panose="020B0604020202020204" charset="0"/>
            </a:endParaRPr>
          </a:p>
          <a:p>
            <a:pPr lvl="1"/>
            <a:r>
              <a:rPr lang="en-US" sz="1800" dirty="0">
                <a:latin typeface="Dosis Light" panose="020B0604020202020204" charset="0"/>
              </a:rPr>
              <a:t>Issues we might face in phase 2</a:t>
            </a:r>
          </a:p>
          <a:p>
            <a:pPr marL="533400" lvl="1" indent="0">
              <a:buNone/>
            </a:pPr>
            <a:r>
              <a:rPr lang="en-US" dirty="0"/>
              <a:t> </a:t>
            </a:r>
          </a:p>
        </p:txBody>
      </p:sp>
      <p:sp>
        <p:nvSpPr>
          <p:cNvPr id="4" name="Slide Number Placeholder 3">
            <a:extLst>
              <a:ext uri="{FF2B5EF4-FFF2-40B4-BE49-F238E27FC236}">
                <a16:creationId xmlns:a16="http://schemas.microsoft.com/office/drawing/2014/main" id="{2F93F830-CD00-40DA-A536-35799757F6F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20359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55" y="29699"/>
            <a:ext cx="7621244" cy="5113801"/>
          </a:xfrm>
        </p:spPr>
        <p:txBody>
          <a:bodyPr/>
          <a:lstStyle/>
          <a:p>
            <a:pPr marL="76200" indent="0">
              <a:buNone/>
            </a:pPr>
            <a:r>
              <a:rPr lang="en-US" sz="1800" b="1" dirty="0">
                <a:latin typeface="Dosis Light" panose="020B0604020202020204" charset="0"/>
              </a:rPr>
              <a:t>Access rule table  and Model Table</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1911" r="69921" b="25011"/>
          <a:stretch/>
        </p:blipFill>
        <p:spPr>
          <a:xfrm>
            <a:off x="640231" y="604899"/>
            <a:ext cx="6228239" cy="2301291"/>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66" t="25250" r="62019" b="36912"/>
          <a:stretch/>
        </p:blipFill>
        <p:spPr>
          <a:xfrm>
            <a:off x="640231" y="3227804"/>
            <a:ext cx="6121593" cy="1807860"/>
          </a:xfrm>
          <a:prstGeom prst="rect">
            <a:avLst/>
          </a:prstGeom>
        </p:spPr>
      </p:pic>
    </p:spTree>
    <p:extLst>
      <p:ext uri="{BB962C8B-B14F-4D97-AF65-F5344CB8AC3E}">
        <p14:creationId xmlns:p14="http://schemas.microsoft.com/office/powerpoint/2010/main" val="263514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531" y="29699"/>
            <a:ext cx="7460994" cy="5002991"/>
          </a:xfrm>
        </p:spPr>
        <p:txBody>
          <a:bodyPr/>
          <a:lstStyle/>
          <a:p>
            <a:pPr marL="76200" indent="0">
              <a:buNone/>
            </a:pPr>
            <a:r>
              <a:rPr lang="en-US" sz="1800" b="1" dirty="0">
                <a:latin typeface="Dosis Light" panose="020B0604020202020204" charset="0"/>
              </a:rPr>
              <a:t>Creating Database</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5115" b="12963"/>
          <a:stretch/>
        </p:blipFill>
        <p:spPr>
          <a:xfrm>
            <a:off x="235382" y="548280"/>
            <a:ext cx="7825723" cy="4323350"/>
          </a:xfrm>
          <a:prstGeom prst="rect">
            <a:avLst/>
          </a:prstGeom>
        </p:spPr>
      </p:pic>
    </p:spTree>
    <p:extLst>
      <p:ext uri="{BB962C8B-B14F-4D97-AF65-F5344CB8AC3E}">
        <p14:creationId xmlns:p14="http://schemas.microsoft.com/office/powerpoint/2010/main" val="112677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56754"/>
            <a:ext cx="7242074" cy="5300254"/>
          </a:xfrm>
        </p:spPr>
        <p:txBody>
          <a:bodyPr/>
          <a:lstStyle/>
          <a:p>
            <a:pPr marL="76200" indent="0">
              <a:buNone/>
            </a:pPr>
            <a:r>
              <a:rPr lang="en-US" sz="1800" b="1" dirty="0">
                <a:latin typeface="Dosis Light" panose="020B0604020202020204" charset="0"/>
              </a:rPr>
              <a:t>Creating </a:t>
            </a:r>
            <a:r>
              <a:rPr lang="en-US" sz="1800" b="1" dirty="0" err="1">
                <a:latin typeface="Dosis Light" panose="020B0604020202020204" charset="0"/>
              </a:rPr>
              <a:t>Access_Rules</a:t>
            </a:r>
            <a:r>
              <a:rPr lang="en-US" sz="1800" b="1" dirty="0">
                <a:latin typeface="Dosis Light" panose="020B0604020202020204" charset="0"/>
              </a:rPr>
              <a:t> table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76200" indent="0">
              <a:buNone/>
            </a:pPr>
            <a:endParaRPr lang="en-US" sz="12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54" t="475" r="44506" b="51893"/>
          <a:stretch/>
        </p:blipFill>
        <p:spPr>
          <a:xfrm>
            <a:off x="640231" y="464515"/>
            <a:ext cx="4406465" cy="210185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62" t="476" r="16227" b="53950"/>
          <a:stretch/>
        </p:blipFill>
        <p:spPr>
          <a:xfrm>
            <a:off x="640231" y="2708167"/>
            <a:ext cx="6477582" cy="2263837"/>
          </a:xfrm>
          <a:prstGeom prst="rect">
            <a:avLst/>
          </a:prstGeom>
        </p:spPr>
      </p:pic>
    </p:spTree>
    <p:extLst>
      <p:ext uri="{BB962C8B-B14F-4D97-AF65-F5344CB8AC3E}">
        <p14:creationId xmlns:p14="http://schemas.microsoft.com/office/powerpoint/2010/main" val="3020212230"/>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703</Words>
  <Application>Microsoft Office PowerPoint</Application>
  <PresentationFormat>On-screen Show (16:9)</PresentationFormat>
  <Paragraphs>105</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Dosis Light</vt:lpstr>
      <vt:lpstr>Titillium Web Light</vt:lpstr>
      <vt:lpstr>Arial</vt:lpstr>
      <vt:lpstr>Mowbray template</vt:lpstr>
      <vt:lpstr>Orange Army</vt:lpstr>
      <vt:lpstr>Outline of the Presentation:</vt:lpstr>
      <vt:lpstr>PowerPoint Presentation</vt:lpstr>
      <vt:lpstr>Entity Relationship Modeling:</vt:lpstr>
      <vt:lpstr>Orphaned Row</vt:lpstr>
      <vt:lpstr>Approaches to Phase- 1</vt:lpstr>
      <vt:lpstr>PowerPoint Presentation</vt:lpstr>
      <vt:lpstr>PowerPoint Presentation</vt:lpstr>
      <vt:lpstr>PowerPoint Presentation</vt:lpstr>
      <vt:lpstr>PowerPoint Presentation</vt:lpstr>
      <vt:lpstr>PowerPoint Presentation</vt:lpstr>
      <vt:lpstr>ER-Diagram:</vt:lpstr>
      <vt:lpstr>Conclusions:</vt:lpstr>
      <vt:lpstr>Highlights of phase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AND HASH FUNCTIONS</dc:title>
  <dc:creator>Ajinkya Datalkar</dc:creator>
  <cp:lastModifiedBy>Sankalp Redgaonkar</cp:lastModifiedBy>
  <cp:revision>62</cp:revision>
  <dcterms:modified xsi:type="dcterms:W3CDTF">2020-03-11T16:11:18Z</dcterms:modified>
</cp:coreProperties>
</file>