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4" r:id="rId5"/>
    <p:sldId id="258" r:id="rId6"/>
    <p:sldId id="259" r:id="rId7"/>
    <p:sldId id="260" r:id="rId8"/>
    <p:sldId id="261" r:id="rId9"/>
    <p:sldId id="265" r:id="rId10"/>
    <p:sldId id="266" r:id="rId11"/>
    <p:sldId id="262"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82C672-A101-4BA5-B878-695A801C2005}"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8AE27C-A5B5-446E-8E5D-2D55D46F6507}" type="slidenum">
              <a:rPr lang="en-US" smtClean="0"/>
              <a:t>‹#›</a:t>
            </a:fld>
            <a:endParaRPr lang="en-US"/>
          </a:p>
        </p:txBody>
      </p:sp>
    </p:spTree>
    <p:extLst>
      <p:ext uri="{BB962C8B-B14F-4D97-AF65-F5344CB8AC3E}">
        <p14:creationId xmlns:p14="http://schemas.microsoft.com/office/powerpoint/2010/main" val="4055744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82C672-A101-4BA5-B878-695A801C2005}"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8AE27C-A5B5-446E-8E5D-2D55D46F6507}" type="slidenum">
              <a:rPr lang="en-US" smtClean="0"/>
              <a:t>‹#›</a:t>
            </a:fld>
            <a:endParaRPr lang="en-US"/>
          </a:p>
        </p:txBody>
      </p:sp>
    </p:spTree>
    <p:extLst>
      <p:ext uri="{BB962C8B-B14F-4D97-AF65-F5344CB8AC3E}">
        <p14:creationId xmlns:p14="http://schemas.microsoft.com/office/powerpoint/2010/main" val="225591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482C672-A101-4BA5-B878-695A801C2005}"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8AE27C-A5B5-446E-8E5D-2D55D46F6507}" type="slidenum">
              <a:rPr lang="en-US" smtClean="0"/>
              <a:t>‹#›</a:t>
            </a:fld>
            <a:endParaRPr lang="en-US"/>
          </a:p>
        </p:txBody>
      </p:sp>
    </p:spTree>
    <p:extLst>
      <p:ext uri="{BB962C8B-B14F-4D97-AF65-F5344CB8AC3E}">
        <p14:creationId xmlns:p14="http://schemas.microsoft.com/office/powerpoint/2010/main" val="384675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482C672-A101-4BA5-B878-695A801C2005}"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8AE27C-A5B5-446E-8E5D-2D55D46F650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87169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82C672-A101-4BA5-B878-695A801C2005}"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8AE27C-A5B5-446E-8E5D-2D55D46F6507}" type="slidenum">
              <a:rPr lang="en-US" smtClean="0"/>
              <a:t>‹#›</a:t>
            </a:fld>
            <a:endParaRPr lang="en-US"/>
          </a:p>
        </p:txBody>
      </p:sp>
    </p:spTree>
    <p:extLst>
      <p:ext uri="{BB962C8B-B14F-4D97-AF65-F5344CB8AC3E}">
        <p14:creationId xmlns:p14="http://schemas.microsoft.com/office/powerpoint/2010/main" val="1394788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482C672-A101-4BA5-B878-695A801C2005}" type="datetimeFigureOut">
              <a:rPr lang="en-US" smtClean="0"/>
              <a:t>12/10/2019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8AE27C-A5B5-446E-8E5D-2D55D46F6507}" type="slidenum">
              <a:rPr lang="en-US" smtClean="0"/>
              <a:t>‹#›</a:t>
            </a:fld>
            <a:endParaRPr lang="en-US"/>
          </a:p>
        </p:txBody>
      </p:sp>
    </p:spTree>
    <p:extLst>
      <p:ext uri="{BB962C8B-B14F-4D97-AF65-F5344CB8AC3E}">
        <p14:creationId xmlns:p14="http://schemas.microsoft.com/office/powerpoint/2010/main" val="4138224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482C672-A101-4BA5-B878-695A801C2005}" type="datetimeFigureOut">
              <a:rPr lang="en-US" smtClean="0"/>
              <a:t>12/10/2019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8AE27C-A5B5-446E-8E5D-2D55D46F6507}" type="slidenum">
              <a:rPr lang="en-US" smtClean="0"/>
              <a:t>‹#›</a:t>
            </a:fld>
            <a:endParaRPr lang="en-US"/>
          </a:p>
        </p:txBody>
      </p:sp>
    </p:spTree>
    <p:extLst>
      <p:ext uri="{BB962C8B-B14F-4D97-AF65-F5344CB8AC3E}">
        <p14:creationId xmlns:p14="http://schemas.microsoft.com/office/powerpoint/2010/main" val="2817228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82C672-A101-4BA5-B878-695A801C2005}"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8AE27C-A5B5-446E-8E5D-2D55D46F6507}" type="slidenum">
              <a:rPr lang="en-US" smtClean="0"/>
              <a:t>‹#›</a:t>
            </a:fld>
            <a:endParaRPr lang="en-US"/>
          </a:p>
        </p:txBody>
      </p:sp>
    </p:spTree>
    <p:extLst>
      <p:ext uri="{BB962C8B-B14F-4D97-AF65-F5344CB8AC3E}">
        <p14:creationId xmlns:p14="http://schemas.microsoft.com/office/powerpoint/2010/main" val="1916040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82C672-A101-4BA5-B878-695A801C2005}"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8AE27C-A5B5-446E-8E5D-2D55D46F6507}" type="slidenum">
              <a:rPr lang="en-US" smtClean="0"/>
              <a:t>‹#›</a:t>
            </a:fld>
            <a:endParaRPr lang="en-US"/>
          </a:p>
        </p:txBody>
      </p:sp>
    </p:spTree>
    <p:extLst>
      <p:ext uri="{BB962C8B-B14F-4D97-AF65-F5344CB8AC3E}">
        <p14:creationId xmlns:p14="http://schemas.microsoft.com/office/powerpoint/2010/main" val="168781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482C672-A101-4BA5-B878-695A801C2005}"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8AE27C-A5B5-446E-8E5D-2D55D46F6507}" type="slidenum">
              <a:rPr lang="en-US" smtClean="0"/>
              <a:t>‹#›</a:t>
            </a:fld>
            <a:endParaRPr lang="en-US"/>
          </a:p>
        </p:txBody>
      </p:sp>
    </p:spTree>
    <p:extLst>
      <p:ext uri="{BB962C8B-B14F-4D97-AF65-F5344CB8AC3E}">
        <p14:creationId xmlns:p14="http://schemas.microsoft.com/office/powerpoint/2010/main" val="2338010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82C672-A101-4BA5-B878-695A801C2005}"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8AE27C-A5B5-446E-8E5D-2D55D46F6507}" type="slidenum">
              <a:rPr lang="en-US" smtClean="0"/>
              <a:t>‹#›</a:t>
            </a:fld>
            <a:endParaRPr lang="en-US"/>
          </a:p>
        </p:txBody>
      </p:sp>
    </p:spTree>
    <p:extLst>
      <p:ext uri="{BB962C8B-B14F-4D97-AF65-F5344CB8AC3E}">
        <p14:creationId xmlns:p14="http://schemas.microsoft.com/office/powerpoint/2010/main" val="140826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82C672-A101-4BA5-B878-695A801C2005}"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8AE27C-A5B5-446E-8E5D-2D55D46F6507}" type="slidenum">
              <a:rPr lang="en-US" smtClean="0"/>
              <a:t>‹#›</a:t>
            </a:fld>
            <a:endParaRPr lang="en-US"/>
          </a:p>
        </p:txBody>
      </p:sp>
    </p:spTree>
    <p:extLst>
      <p:ext uri="{BB962C8B-B14F-4D97-AF65-F5344CB8AC3E}">
        <p14:creationId xmlns:p14="http://schemas.microsoft.com/office/powerpoint/2010/main" val="266020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82C672-A101-4BA5-B878-695A801C2005}" type="datetimeFigureOut">
              <a:rPr lang="en-US" smtClean="0"/>
              <a:t>12/10/2019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8AE27C-A5B5-446E-8E5D-2D55D46F6507}" type="slidenum">
              <a:rPr lang="en-US" smtClean="0"/>
              <a:t>‹#›</a:t>
            </a:fld>
            <a:endParaRPr lang="en-US"/>
          </a:p>
        </p:txBody>
      </p:sp>
    </p:spTree>
    <p:extLst>
      <p:ext uri="{BB962C8B-B14F-4D97-AF65-F5344CB8AC3E}">
        <p14:creationId xmlns:p14="http://schemas.microsoft.com/office/powerpoint/2010/main" val="197197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482C672-A101-4BA5-B878-695A801C2005}" type="datetimeFigureOut">
              <a:rPr lang="en-US" smtClean="0"/>
              <a:t>12/10/2019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08AE27C-A5B5-446E-8E5D-2D55D46F6507}" type="slidenum">
              <a:rPr lang="en-US" smtClean="0"/>
              <a:t>‹#›</a:t>
            </a:fld>
            <a:endParaRPr lang="en-US"/>
          </a:p>
        </p:txBody>
      </p:sp>
    </p:spTree>
    <p:extLst>
      <p:ext uri="{BB962C8B-B14F-4D97-AF65-F5344CB8AC3E}">
        <p14:creationId xmlns:p14="http://schemas.microsoft.com/office/powerpoint/2010/main" val="3069602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482C672-A101-4BA5-B878-695A801C2005}" type="datetimeFigureOut">
              <a:rPr lang="en-US" smtClean="0"/>
              <a:t>12/10/2019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08AE27C-A5B5-446E-8E5D-2D55D46F6507}" type="slidenum">
              <a:rPr lang="en-US" smtClean="0"/>
              <a:t>‹#›</a:t>
            </a:fld>
            <a:endParaRPr lang="en-US"/>
          </a:p>
        </p:txBody>
      </p:sp>
    </p:spTree>
    <p:extLst>
      <p:ext uri="{BB962C8B-B14F-4D97-AF65-F5344CB8AC3E}">
        <p14:creationId xmlns:p14="http://schemas.microsoft.com/office/powerpoint/2010/main" val="1955097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482C672-A101-4BA5-B878-695A801C2005}" type="datetimeFigureOut">
              <a:rPr lang="en-US" smtClean="0"/>
              <a:t>12/10/2019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08AE27C-A5B5-446E-8E5D-2D55D46F6507}" type="slidenum">
              <a:rPr lang="en-US" smtClean="0"/>
              <a:t>‹#›</a:t>
            </a:fld>
            <a:endParaRPr lang="en-US"/>
          </a:p>
        </p:txBody>
      </p:sp>
    </p:spTree>
    <p:extLst>
      <p:ext uri="{BB962C8B-B14F-4D97-AF65-F5344CB8AC3E}">
        <p14:creationId xmlns:p14="http://schemas.microsoft.com/office/powerpoint/2010/main" val="2235888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82C672-A101-4BA5-B878-695A801C2005}"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8AE27C-A5B5-446E-8E5D-2D55D46F6507}" type="slidenum">
              <a:rPr lang="en-US" smtClean="0"/>
              <a:t>‹#›</a:t>
            </a:fld>
            <a:endParaRPr lang="en-US"/>
          </a:p>
        </p:txBody>
      </p:sp>
    </p:spTree>
    <p:extLst>
      <p:ext uri="{BB962C8B-B14F-4D97-AF65-F5344CB8AC3E}">
        <p14:creationId xmlns:p14="http://schemas.microsoft.com/office/powerpoint/2010/main" val="4093446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482C672-A101-4BA5-B878-695A801C2005}" type="datetimeFigureOut">
              <a:rPr lang="en-US" smtClean="0"/>
              <a:t>12/10/2019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08AE27C-A5B5-446E-8E5D-2D55D46F6507}" type="slidenum">
              <a:rPr lang="en-US" smtClean="0"/>
              <a:t>‹#›</a:t>
            </a:fld>
            <a:endParaRPr lang="en-US"/>
          </a:p>
        </p:txBody>
      </p:sp>
    </p:spTree>
    <p:extLst>
      <p:ext uri="{BB962C8B-B14F-4D97-AF65-F5344CB8AC3E}">
        <p14:creationId xmlns:p14="http://schemas.microsoft.com/office/powerpoint/2010/main" val="36210797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21F2901-6C20-4BDE-9FA8-A28986810095}"/>
              </a:ext>
            </a:extLst>
          </p:cNvPr>
          <p:cNvSpPr>
            <a:spLocks noGrp="1"/>
          </p:cNvSpPr>
          <p:nvPr>
            <p:ph type="subTitle" idx="1"/>
          </p:nvPr>
        </p:nvSpPr>
        <p:spPr>
          <a:xfrm>
            <a:off x="1146566" y="4533394"/>
            <a:ext cx="8825658" cy="1912775"/>
          </a:xfrm>
        </p:spPr>
        <p:txBody>
          <a:bodyPr>
            <a:normAutofit fontScale="85000" lnSpcReduction="20000"/>
          </a:bodyPr>
          <a:lstStyle/>
          <a:p>
            <a:pPr algn="ctr"/>
            <a:r>
              <a:rPr lang="en-US" b="1" dirty="0"/>
              <a:t>Members:</a:t>
            </a:r>
            <a:br>
              <a:rPr lang="en-US" dirty="0"/>
            </a:br>
            <a:br>
              <a:rPr lang="en-US" dirty="0"/>
            </a:br>
            <a:r>
              <a:rPr lang="en-US" dirty="0"/>
              <a:t>Dhiraj Lulla</a:t>
            </a:r>
            <a:br>
              <a:rPr lang="en-US" dirty="0"/>
            </a:br>
            <a:r>
              <a:rPr lang="en-US" dirty="0"/>
              <a:t>Ronak Laungani</a:t>
            </a:r>
            <a:br>
              <a:rPr lang="en-US" dirty="0"/>
            </a:br>
            <a:r>
              <a:rPr lang="en-US" dirty="0"/>
              <a:t>Sankalp Redgaonkar</a:t>
            </a:r>
            <a:br>
              <a:rPr lang="en-US" dirty="0"/>
            </a:br>
            <a:r>
              <a:rPr lang="en-US" dirty="0"/>
              <a:t>Radhika GOSWAMI</a:t>
            </a:r>
            <a:br>
              <a:rPr lang="en-US" dirty="0"/>
            </a:br>
            <a:r>
              <a:rPr lang="en-US" dirty="0"/>
              <a:t>Aishwarya CHODAPANEEDI</a:t>
            </a:r>
            <a:br>
              <a:rPr lang="en-US" dirty="0"/>
            </a:br>
            <a:r>
              <a:rPr lang="en-US" dirty="0"/>
              <a:t>Mayuri Khade</a:t>
            </a:r>
          </a:p>
        </p:txBody>
      </p:sp>
      <p:pic>
        <p:nvPicPr>
          <p:cNvPr id="4" name="officeArt object" descr="Image result for smartpark">
            <a:extLst>
              <a:ext uri="{FF2B5EF4-FFF2-40B4-BE49-F238E27FC236}">
                <a16:creationId xmlns:a16="http://schemas.microsoft.com/office/drawing/2014/main" id="{7DA990BD-D43B-4BB3-BF51-3F82B5AF687F}"/>
              </a:ext>
            </a:extLst>
          </p:cNvPr>
          <p:cNvPicPr/>
          <p:nvPr/>
        </p:nvPicPr>
        <p:blipFill>
          <a:blip r:embed="rId2">
            <a:extLst/>
          </a:blip>
          <a:stretch>
            <a:fillRect/>
          </a:stretch>
        </p:blipFill>
        <p:spPr>
          <a:xfrm>
            <a:off x="2794631" y="911508"/>
            <a:ext cx="5529528" cy="3399207"/>
          </a:xfrm>
          <a:prstGeom prst="rect">
            <a:avLst/>
          </a:prstGeom>
          <a:ln w="9525" cap="flat">
            <a:solidFill>
              <a:srgbClr val="000000"/>
            </a:solidFill>
            <a:prstDash val="solid"/>
            <a:round/>
          </a:ln>
          <a:effectLst/>
        </p:spPr>
      </p:pic>
      <p:sp>
        <p:nvSpPr>
          <p:cNvPr id="5" name="TextBox 4">
            <a:extLst>
              <a:ext uri="{FF2B5EF4-FFF2-40B4-BE49-F238E27FC236}">
                <a16:creationId xmlns:a16="http://schemas.microsoft.com/office/drawing/2014/main" id="{D88B5597-6616-42BB-8C16-A1E60182D4F5}"/>
              </a:ext>
            </a:extLst>
          </p:cNvPr>
          <p:cNvSpPr txBox="1"/>
          <p:nvPr/>
        </p:nvSpPr>
        <p:spPr>
          <a:xfrm>
            <a:off x="2388495" y="227165"/>
            <a:ext cx="6409127" cy="461665"/>
          </a:xfrm>
          <a:prstGeom prst="rect">
            <a:avLst/>
          </a:prstGeom>
          <a:noFill/>
        </p:spPr>
        <p:txBody>
          <a:bodyPr wrap="none" rtlCol="0">
            <a:spAutoFit/>
          </a:bodyPr>
          <a:lstStyle/>
          <a:p>
            <a:pPr algn="ctr"/>
            <a:r>
              <a:rPr lang="en-US" sz="2400" b="1" dirty="0"/>
              <a:t>IS 613 : DATABASE MANAGEMENT SYSTEM</a:t>
            </a:r>
          </a:p>
        </p:txBody>
      </p:sp>
    </p:spTree>
    <p:extLst>
      <p:ext uri="{BB962C8B-B14F-4D97-AF65-F5344CB8AC3E}">
        <p14:creationId xmlns:p14="http://schemas.microsoft.com/office/powerpoint/2010/main" val="2699333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BA7EAD6-EA7E-4B4D-AC3F-24B2CE34EC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766" y="900692"/>
            <a:ext cx="7168994" cy="2339340"/>
          </a:xfrm>
        </p:spPr>
      </p:pic>
      <p:pic>
        <p:nvPicPr>
          <p:cNvPr id="7" name="Picture 6">
            <a:extLst>
              <a:ext uri="{FF2B5EF4-FFF2-40B4-BE49-F238E27FC236}">
                <a16:creationId xmlns:a16="http://schemas.microsoft.com/office/drawing/2014/main" id="{5B14EA92-8307-4B40-A7B1-005D00B802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766" y="3898624"/>
            <a:ext cx="7094220" cy="2339340"/>
          </a:xfrm>
          <a:prstGeom prst="rect">
            <a:avLst/>
          </a:prstGeom>
        </p:spPr>
      </p:pic>
      <p:sp>
        <p:nvSpPr>
          <p:cNvPr id="8" name="TextBox 7">
            <a:extLst>
              <a:ext uri="{FF2B5EF4-FFF2-40B4-BE49-F238E27FC236}">
                <a16:creationId xmlns:a16="http://schemas.microsoft.com/office/drawing/2014/main" id="{8843C29D-22EE-4238-A72E-B3E9F639DCAF}"/>
              </a:ext>
            </a:extLst>
          </p:cNvPr>
          <p:cNvSpPr txBox="1"/>
          <p:nvPr/>
        </p:nvSpPr>
        <p:spPr>
          <a:xfrm>
            <a:off x="346313" y="345964"/>
            <a:ext cx="1659429" cy="369332"/>
          </a:xfrm>
          <a:prstGeom prst="rect">
            <a:avLst/>
          </a:prstGeom>
          <a:noFill/>
        </p:spPr>
        <p:txBody>
          <a:bodyPr wrap="none" rtlCol="0">
            <a:spAutoFit/>
          </a:bodyPr>
          <a:lstStyle/>
          <a:p>
            <a:r>
              <a:rPr lang="en-US" dirty="0"/>
              <a:t>Parking table</a:t>
            </a:r>
          </a:p>
        </p:txBody>
      </p:sp>
      <p:sp>
        <p:nvSpPr>
          <p:cNvPr id="9" name="TextBox 8">
            <a:extLst>
              <a:ext uri="{FF2B5EF4-FFF2-40B4-BE49-F238E27FC236}">
                <a16:creationId xmlns:a16="http://schemas.microsoft.com/office/drawing/2014/main" id="{317BE10E-205D-410D-9AF6-920BB3F2312F}"/>
              </a:ext>
            </a:extLst>
          </p:cNvPr>
          <p:cNvSpPr txBox="1"/>
          <p:nvPr/>
        </p:nvSpPr>
        <p:spPr>
          <a:xfrm>
            <a:off x="346313" y="3370277"/>
            <a:ext cx="1388522" cy="369332"/>
          </a:xfrm>
          <a:prstGeom prst="rect">
            <a:avLst/>
          </a:prstGeom>
          <a:noFill/>
        </p:spPr>
        <p:txBody>
          <a:bodyPr wrap="none" rtlCol="0">
            <a:spAutoFit/>
          </a:bodyPr>
          <a:lstStyle/>
          <a:p>
            <a:r>
              <a:rPr lang="en-US" dirty="0"/>
              <a:t>Users table</a:t>
            </a:r>
          </a:p>
        </p:txBody>
      </p:sp>
    </p:spTree>
    <p:extLst>
      <p:ext uri="{BB962C8B-B14F-4D97-AF65-F5344CB8AC3E}">
        <p14:creationId xmlns:p14="http://schemas.microsoft.com/office/powerpoint/2010/main" val="4037667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D8693-8C4B-40F3-A1BB-D8728471E81A}"/>
              </a:ext>
            </a:extLst>
          </p:cNvPr>
          <p:cNvSpPr>
            <a:spLocks noGrp="1"/>
          </p:cNvSpPr>
          <p:nvPr>
            <p:ph type="title"/>
          </p:nvPr>
        </p:nvSpPr>
        <p:spPr/>
        <p:txBody>
          <a:bodyPr/>
          <a:lstStyle/>
          <a:p>
            <a:r>
              <a:rPr lang="en-US" dirty="0"/>
              <a:t>Queries:</a:t>
            </a:r>
          </a:p>
        </p:txBody>
      </p:sp>
      <p:pic>
        <p:nvPicPr>
          <p:cNvPr id="5" name="Content Placeholder 4">
            <a:extLst>
              <a:ext uri="{FF2B5EF4-FFF2-40B4-BE49-F238E27FC236}">
                <a16:creationId xmlns:a16="http://schemas.microsoft.com/office/drawing/2014/main" id="{EC748F68-7C52-498D-8E4F-5479F32398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8491" y="1686187"/>
            <a:ext cx="10907398" cy="2022443"/>
          </a:xfrm>
        </p:spPr>
      </p:pic>
      <p:pic>
        <p:nvPicPr>
          <p:cNvPr id="7" name="Picture 6">
            <a:extLst>
              <a:ext uri="{FF2B5EF4-FFF2-40B4-BE49-F238E27FC236}">
                <a16:creationId xmlns:a16="http://schemas.microsoft.com/office/drawing/2014/main" id="{CFD9E6CF-9B50-4C5C-8AE4-EE366E875D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10" y="4269423"/>
            <a:ext cx="10907397" cy="2022442"/>
          </a:xfrm>
          <a:prstGeom prst="rect">
            <a:avLst/>
          </a:prstGeom>
        </p:spPr>
      </p:pic>
      <p:sp>
        <p:nvSpPr>
          <p:cNvPr id="8" name="TextBox 7">
            <a:extLst>
              <a:ext uri="{FF2B5EF4-FFF2-40B4-BE49-F238E27FC236}">
                <a16:creationId xmlns:a16="http://schemas.microsoft.com/office/drawing/2014/main" id="{4A297A90-8271-4CD5-903B-23A6531ED43E}"/>
              </a:ext>
            </a:extLst>
          </p:cNvPr>
          <p:cNvSpPr txBox="1"/>
          <p:nvPr/>
        </p:nvSpPr>
        <p:spPr>
          <a:xfrm>
            <a:off x="702215" y="1152983"/>
            <a:ext cx="1125629" cy="369332"/>
          </a:xfrm>
          <a:prstGeom prst="rect">
            <a:avLst/>
          </a:prstGeom>
          <a:noFill/>
        </p:spPr>
        <p:txBody>
          <a:bodyPr wrap="none" rtlCol="0">
            <a:spAutoFit/>
          </a:bodyPr>
          <a:lstStyle/>
          <a:p>
            <a:r>
              <a:rPr lang="en-US" dirty="0"/>
              <a:t>Query 1:</a:t>
            </a:r>
          </a:p>
        </p:txBody>
      </p:sp>
      <p:sp>
        <p:nvSpPr>
          <p:cNvPr id="9" name="TextBox 8">
            <a:extLst>
              <a:ext uri="{FF2B5EF4-FFF2-40B4-BE49-F238E27FC236}">
                <a16:creationId xmlns:a16="http://schemas.microsoft.com/office/drawing/2014/main" id="{5C48A19B-9D8A-42CA-A3B1-852A1899D254}"/>
              </a:ext>
            </a:extLst>
          </p:cNvPr>
          <p:cNvSpPr txBox="1"/>
          <p:nvPr/>
        </p:nvSpPr>
        <p:spPr>
          <a:xfrm>
            <a:off x="646111" y="3804361"/>
            <a:ext cx="1237839" cy="369332"/>
          </a:xfrm>
          <a:prstGeom prst="rect">
            <a:avLst/>
          </a:prstGeom>
          <a:noFill/>
        </p:spPr>
        <p:txBody>
          <a:bodyPr wrap="none" rtlCol="0">
            <a:spAutoFit/>
          </a:bodyPr>
          <a:lstStyle/>
          <a:p>
            <a:r>
              <a:rPr lang="en-US" dirty="0"/>
              <a:t>Output 1:</a:t>
            </a:r>
          </a:p>
        </p:txBody>
      </p:sp>
    </p:spTree>
    <p:extLst>
      <p:ext uri="{BB962C8B-B14F-4D97-AF65-F5344CB8AC3E}">
        <p14:creationId xmlns:p14="http://schemas.microsoft.com/office/powerpoint/2010/main" val="660357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DD2B58D-B21D-4B70-A5CD-0EAE3C116A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4389" y="1149702"/>
            <a:ext cx="9667291" cy="1996169"/>
          </a:xfrm>
        </p:spPr>
      </p:pic>
      <p:pic>
        <p:nvPicPr>
          <p:cNvPr id="7" name="Picture 6">
            <a:extLst>
              <a:ext uri="{FF2B5EF4-FFF2-40B4-BE49-F238E27FC236}">
                <a16:creationId xmlns:a16="http://schemas.microsoft.com/office/drawing/2014/main" id="{018ABBBF-22A4-4D15-85CD-BD367B7C95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389" y="4488110"/>
            <a:ext cx="9767960" cy="2197916"/>
          </a:xfrm>
          <a:prstGeom prst="rect">
            <a:avLst/>
          </a:prstGeom>
        </p:spPr>
      </p:pic>
      <p:sp>
        <p:nvSpPr>
          <p:cNvPr id="8" name="TextBox 7">
            <a:extLst>
              <a:ext uri="{FF2B5EF4-FFF2-40B4-BE49-F238E27FC236}">
                <a16:creationId xmlns:a16="http://schemas.microsoft.com/office/drawing/2014/main" id="{346CBB83-067D-4985-84BC-75469767975D}"/>
              </a:ext>
            </a:extLst>
          </p:cNvPr>
          <p:cNvSpPr txBox="1"/>
          <p:nvPr/>
        </p:nvSpPr>
        <p:spPr>
          <a:xfrm>
            <a:off x="634390" y="578840"/>
            <a:ext cx="1125629" cy="369332"/>
          </a:xfrm>
          <a:prstGeom prst="rect">
            <a:avLst/>
          </a:prstGeom>
          <a:noFill/>
        </p:spPr>
        <p:txBody>
          <a:bodyPr wrap="none" rtlCol="0">
            <a:spAutoFit/>
          </a:bodyPr>
          <a:lstStyle/>
          <a:p>
            <a:r>
              <a:rPr lang="en-US" dirty="0"/>
              <a:t>Query 2:</a:t>
            </a:r>
          </a:p>
        </p:txBody>
      </p:sp>
      <p:sp>
        <p:nvSpPr>
          <p:cNvPr id="9" name="TextBox 8">
            <a:extLst>
              <a:ext uri="{FF2B5EF4-FFF2-40B4-BE49-F238E27FC236}">
                <a16:creationId xmlns:a16="http://schemas.microsoft.com/office/drawing/2014/main" id="{8B8C71BF-4A79-44D7-8ECA-874F62CEBF0B}"/>
              </a:ext>
            </a:extLst>
          </p:cNvPr>
          <p:cNvSpPr txBox="1"/>
          <p:nvPr/>
        </p:nvSpPr>
        <p:spPr>
          <a:xfrm>
            <a:off x="696286" y="3775046"/>
            <a:ext cx="1237839" cy="369332"/>
          </a:xfrm>
          <a:prstGeom prst="rect">
            <a:avLst/>
          </a:prstGeom>
          <a:noFill/>
        </p:spPr>
        <p:txBody>
          <a:bodyPr wrap="none" rtlCol="0">
            <a:spAutoFit/>
          </a:bodyPr>
          <a:lstStyle/>
          <a:p>
            <a:r>
              <a:rPr lang="en-US" dirty="0"/>
              <a:t>Output 2:</a:t>
            </a:r>
          </a:p>
        </p:txBody>
      </p:sp>
    </p:spTree>
    <p:extLst>
      <p:ext uri="{BB962C8B-B14F-4D97-AF65-F5344CB8AC3E}">
        <p14:creationId xmlns:p14="http://schemas.microsoft.com/office/powerpoint/2010/main" val="4133690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C9447E4-C41F-4DD8-8552-3838F5E81C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6969" y="1069115"/>
            <a:ext cx="9573376" cy="2143868"/>
          </a:xfrm>
        </p:spPr>
      </p:pic>
      <p:pic>
        <p:nvPicPr>
          <p:cNvPr id="7" name="Picture 6">
            <a:extLst>
              <a:ext uri="{FF2B5EF4-FFF2-40B4-BE49-F238E27FC236}">
                <a16:creationId xmlns:a16="http://schemas.microsoft.com/office/drawing/2014/main" id="{FFFDD032-4B6B-46ED-A99B-F7E4FEF1C0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970" y="4399545"/>
            <a:ext cx="9573375" cy="2062084"/>
          </a:xfrm>
          <a:prstGeom prst="rect">
            <a:avLst/>
          </a:prstGeom>
        </p:spPr>
      </p:pic>
      <p:sp>
        <p:nvSpPr>
          <p:cNvPr id="8" name="TextBox 7">
            <a:extLst>
              <a:ext uri="{FF2B5EF4-FFF2-40B4-BE49-F238E27FC236}">
                <a16:creationId xmlns:a16="http://schemas.microsoft.com/office/drawing/2014/main" id="{256FE290-7734-4455-9AFE-DBD43D60B6CF}"/>
              </a:ext>
            </a:extLst>
          </p:cNvPr>
          <p:cNvSpPr txBox="1"/>
          <p:nvPr/>
        </p:nvSpPr>
        <p:spPr>
          <a:xfrm>
            <a:off x="526969" y="439724"/>
            <a:ext cx="1125629" cy="369332"/>
          </a:xfrm>
          <a:prstGeom prst="rect">
            <a:avLst/>
          </a:prstGeom>
          <a:noFill/>
        </p:spPr>
        <p:txBody>
          <a:bodyPr wrap="none" rtlCol="0">
            <a:spAutoFit/>
          </a:bodyPr>
          <a:lstStyle/>
          <a:p>
            <a:r>
              <a:rPr lang="en-US" dirty="0"/>
              <a:t>Query 3:</a:t>
            </a:r>
          </a:p>
        </p:txBody>
      </p:sp>
      <p:sp>
        <p:nvSpPr>
          <p:cNvPr id="9" name="TextBox 8">
            <a:extLst>
              <a:ext uri="{FF2B5EF4-FFF2-40B4-BE49-F238E27FC236}">
                <a16:creationId xmlns:a16="http://schemas.microsoft.com/office/drawing/2014/main" id="{B582F7A9-426F-495C-BA3A-7DEC94CBA960}"/>
              </a:ext>
            </a:extLst>
          </p:cNvPr>
          <p:cNvSpPr txBox="1"/>
          <p:nvPr/>
        </p:nvSpPr>
        <p:spPr>
          <a:xfrm>
            <a:off x="526969" y="3775046"/>
            <a:ext cx="1237839" cy="369332"/>
          </a:xfrm>
          <a:prstGeom prst="rect">
            <a:avLst/>
          </a:prstGeom>
          <a:noFill/>
        </p:spPr>
        <p:txBody>
          <a:bodyPr wrap="none" rtlCol="0">
            <a:spAutoFit/>
          </a:bodyPr>
          <a:lstStyle/>
          <a:p>
            <a:r>
              <a:rPr lang="en-US" dirty="0"/>
              <a:t>Output 3:</a:t>
            </a:r>
          </a:p>
        </p:txBody>
      </p:sp>
    </p:spTree>
    <p:extLst>
      <p:ext uri="{BB962C8B-B14F-4D97-AF65-F5344CB8AC3E}">
        <p14:creationId xmlns:p14="http://schemas.microsoft.com/office/powerpoint/2010/main" val="2628707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A21C5-CBE2-46DC-9EDD-0A134B3EF686}"/>
              </a:ext>
            </a:extLst>
          </p:cNvPr>
          <p:cNvSpPr>
            <a:spLocks noGrp="1"/>
          </p:cNvSpPr>
          <p:nvPr>
            <p:ph type="title"/>
          </p:nvPr>
        </p:nvSpPr>
        <p:spPr>
          <a:xfrm>
            <a:off x="755168" y="2868747"/>
            <a:ext cx="9404723" cy="1400530"/>
          </a:xfrm>
        </p:spPr>
        <p:txBody>
          <a:bodyPr/>
          <a:lstStyle/>
          <a:p>
            <a:r>
              <a:rPr lang="en-US" dirty="0"/>
              <a:t>Thank You!</a:t>
            </a:r>
          </a:p>
        </p:txBody>
      </p:sp>
    </p:spTree>
    <p:extLst>
      <p:ext uri="{BB962C8B-B14F-4D97-AF65-F5344CB8AC3E}">
        <p14:creationId xmlns:p14="http://schemas.microsoft.com/office/powerpoint/2010/main" val="567766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3658-9DD4-4878-B9F7-6CBDD8E2F08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7E548FE-A171-42FC-B620-D3C8077767B4}"/>
              </a:ext>
            </a:extLst>
          </p:cNvPr>
          <p:cNvSpPr>
            <a:spLocks noGrp="1"/>
          </p:cNvSpPr>
          <p:nvPr>
            <p:ph idx="1"/>
          </p:nvPr>
        </p:nvSpPr>
        <p:spPr/>
        <p:txBody>
          <a:bodyPr/>
          <a:lstStyle/>
          <a:p>
            <a:pPr marL="0" indent="0">
              <a:buNone/>
            </a:pPr>
            <a:r>
              <a:rPr lang="en-US" dirty="0"/>
              <a:t>SmartPark is a new venture initiated by the Smart team, which focuses on a very common problem that New Yorkers suffer from : PARKING</a:t>
            </a:r>
            <a:br>
              <a:rPr lang="en-US" dirty="0"/>
            </a:br>
            <a:endParaRPr lang="en-US" dirty="0"/>
          </a:p>
          <a:p>
            <a:r>
              <a:rPr lang="en-US" dirty="0"/>
              <a:t>Why SmartPark?</a:t>
            </a:r>
          </a:p>
          <a:p>
            <a:r>
              <a:rPr lang="en-US" dirty="0"/>
              <a:t>Business Objectives</a:t>
            </a:r>
          </a:p>
          <a:p>
            <a:r>
              <a:rPr lang="en-US" dirty="0"/>
              <a:t>Application Working</a:t>
            </a:r>
          </a:p>
          <a:p>
            <a:pPr marL="0" indent="0">
              <a:buNone/>
            </a:pPr>
            <a:endParaRPr lang="en-US" dirty="0"/>
          </a:p>
        </p:txBody>
      </p:sp>
    </p:spTree>
    <p:extLst>
      <p:ext uri="{BB962C8B-B14F-4D97-AF65-F5344CB8AC3E}">
        <p14:creationId xmlns:p14="http://schemas.microsoft.com/office/powerpoint/2010/main" val="1062041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96251A5-3156-4DE2-AD82-4378D0AE10D1}"/>
              </a:ext>
            </a:extLst>
          </p:cNvPr>
          <p:cNvSpPr>
            <a:spLocks noGrp="1"/>
          </p:cNvSpPr>
          <p:nvPr>
            <p:ph idx="1"/>
          </p:nvPr>
        </p:nvSpPr>
        <p:spPr>
          <a:xfrm>
            <a:off x="1103313" y="176169"/>
            <a:ext cx="8947150" cy="6451134"/>
          </a:xfrm>
        </p:spPr>
        <p:txBody>
          <a:bodyPr>
            <a:normAutofit/>
          </a:bodyPr>
          <a:lstStyle/>
          <a:p>
            <a:r>
              <a:rPr lang="en-US" dirty="0"/>
              <a:t>Why SmartPark?</a:t>
            </a:r>
          </a:p>
          <a:p>
            <a:pPr marL="0" indent="0">
              <a:buNone/>
            </a:pPr>
            <a:r>
              <a:rPr lang="en-US" dirty="0"/>
              <a:t>The Smart team realizes that many car owners in NYC either spend a fortune for a parking lot or deal with moving their car most of the time. The Smart team thinks that many New Yorkers will sign up for this service and turn out high ROI. This venture will be eventually carried forward to other metropolitan cities upon successful execution of its first phase in NYC.</a:t>
            </a:r>
          </a:p>
          <a:p>
            <a:pPr marL="0" indent="0">
              <a:buNone/>
            </a:pPr>
            <a:endParaRPr lang="en-US" dirty="0"/>
          </a:p>
          <a:p>
            <a:r>
              <a:rPr lang="en-US" dirty="0"/>
              <a:t>Business Objectives</a:t>
            </a:r>
          </a:p>
          <a:p>
            <a:pPr marL="0" indent="0">
              <a:buNone/>
            </a:pPr>
            <a:r>
              <a:rPr lang="en-US" dirty="0"/>
              <a:t>To allow the customers to store all their information like email, mailing address and their car model in their account;</a:t>
            </a:r>
          </a:p>
          <a:p>
            <a:pPr marL="0" indent="0">
              <a:buNone/>
            </a:pPr>
            <a:r>
              <a:rPr lang="en-US" dirty="0"/>
              <a:t>To allow the customers to search for a nearby available parking spot location;</a:t>
            </a:r>
          </a:p>
          <a:p>
            <a:pPr marL="0" indent="0">
              <a:buNone/>
            </a:pPr>
            <a:r>
              <a:rPr lang="en-US" dirty="0"/>
              <a:t>Easy to use application that is user friendly;</a:t>
            </a:r>
          </a:p>
          <a:p>
            <a:pPr marL="0" indent="0">
              <a:buNone/>
            </a:pPr>
            <a:r>
              <a:rPr lang="en-US" dirty="0"/>
              <a:t>To allow the customers to setup their payment online;</a:t>
            </a:r>
          </a:p>
          <a:p>
            <a:pPr marL="0" indent="0">
              <a:buNone/>
            </a:pPr>
            <a:r>
              <a:rPr lang="en-US" dirty="0"/>
              <a:t>To allow customers to discuss parking spots;</a:t>
            </a:r>
          </a:p>
          <a:p>
            <a:pPr marL="0" indent="0">
              <a:buNone/>
            </a:pPr>
            <a:r>
              <a:rPr lang="en-US" dirty="0"/>
              <a:t>To allow customers to be notified with the parking spot regulations.</a:t>
            </a:r>
          </a:p>
          <a:p>
            <a:pPr marL="0" indent="0">
              <a:buNone/>
            </a:pPr>
            <a:endParaRPr lang="en-US" dirty="0"/>
          </a:p>
        </p:txBody>
      </p:sp>
    </p:spTree>
    <p:extLst>
      <p:ext uri="{BB962C8B-B14F-4D97-AF65-F5344CB8AC3E}">
        <p14:creationId xmlns:p14="http://schemas.microsoft.com/office/powerpoint/2010/main" val="2035381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DC68F1-F9A9-4744-A48D-C3AF5D7F2B50}"/>
              </a:ext>
            </a:extLst>
          </p:cNvPr>
          <p:cNvSpPr>
            <a:spLocks noGrp="1"/>
          </p:cNvSpPr>
          <p:nvPr>
            <p:ph idx="1"/>
          </p:nvPr>
        </p:nvSpPr>
        <p:spPr>
          <a:xfrm>
            <a:off x="910366" y="1608021"/>
            <a:ext cx="8947150" cy="4195762"/>
          </a:xfrm>
        </p:spPr>
        <p:txBody>
          <a:bodyPr/>
          <a:lstStyle/>
          <a:p>
            <a:r>
              <a:rPr lang="en-US" dirty="0"/>
              <a:t>Application Working</a:t>
            </a:r>
          </a:p>
          <a:p>
            <a:pPr marL="0" indent="0">
              <a:buNone/>
            </a:pPr>
            <a:r>
              <a:rPr lang="en-US" dirty="0"/>
              <a:t>When New Yorkers are looking for a parking spot, they can request the application to find one for them. If there is a spot available, the application will return an exact location for the spot (which street/avenue, which side of the street, how far down the block).  If there isn't one available, they can request that the attempt be tried every 2 minutes to see if a spot has become available. If they move or if they get a new car, they will need to update their profile.</a:t>
            </a:r>
          </a:p>
          <a:p>
            <a:endParaRPr lang="en-US" dirty="0"/>
          </a:p>
        </p:txBody>
      </p:sp>
    </p:spTree>
    <p:extLst>
      <p:ext uri="{BB962C8B-B14F-4D97-AF65-F5344CB8AC3E}">
        <p14:creationId xmlns:p14="http://schemas.microsoft.com/office/powerpoint/2010/main" val="3879238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8EF6E-BF9F-42AE-A652-3B4A07B1F616}"/>
              </a:ext>
            </a:extLst>
          </p:cNvPr>
          <p:cNvSpPr>
            <a:spLocks noGrp="1"/>
          </p:cNvSpPr>
          <p:nvPr>
            <p:ph type="title"/>
          </p:nvPr>
        </p:nvSpPr>
        <p:spPr/>
        <p:txBody>
          <a:bodyPr/>
          <a:lstStyle/>
          <a:p>
            <a:r>
              <a:rPr lang="en-US" dirty="0"/>
              <a:t>Entities and Attributes:</a:t>
            </a:r>
          </a:p>
        </p:txBody>
      </p:sp>
      <p:pic>
        <p:nvPicPr>
          <p:cNvPr id="5" name="Content Placeholder 4">
            <a:extLst>
              <a:ext uri="{FF2B5EF4-FFF2-40B4-BE49-F238E27FC236}">
                <a16:creationId xmlns:a16="http://schemas.microsoft.com/office/drawing/2014/main" id="{D4186AE1-379D-405A-9FEC-83D8F827ED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616360"/>
            <a:ext cx="7983697" cy="4865305"/>
          </a:xfrm>
        </p:spPr>
      </p:pic>
    </p:spTree>
    <p:extLst>
      <p:ext uri="{BB962C8B-B14F-4D97-AF65-F5344CB8AC3E}">
        <p14:creationId xmlns:p14="http://schemas.microsoft.com/office/powerpoint/2010/main" val="896609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93AD3-C89E-4910-9624-F02E03CE4940}"/>
              </a:ext>
            </a:extLst>
          </p:cNvPr>
          <p:cNvSpPr>
            <a:spLocks noGrp="1"/>
          </p:cNvSpPr>
          <p:nvPr>
            <p:ph type="title"/>
          </p:nvPr>
        </p:nvSpPr>
        <p:spPr/>
        <p:txBody>
          <a:bodyPr/>
          <a:lstStyle/>
          <a:p>
            <a:r>
              <a:rPr lang="en-US" dirty="0"/>
              <a:t>ER Diagram:</a:t>
            </a:r>
          </a:p>
        </p:txBody>
      </p:sp>
      <p:pic>
        <p:nvPicPr>
          <p:cNvPr id="5" name="Content Placeholder 4">
            <a:extLst>
              <a:ext uri="{FF2B5EF4-FFF2-40B4-BE49-F238E27FC236}">
                <a16:creationId xmlns:a16="http://schemas.microsoft.com/office/drawing/2014/main" id="{0207AB86-8429-4884-A8BC-6D1BDE605C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476214"/>
            <a:ext cx="8253416" cy="4772186"/>
          </a:xfrm>
        </p:spPr>
      </p:pic>
    </p:spTree>
    <p:extLst>
      <p:ext uri="{BB962C8B-B14F-4D97-AF65-F5344CB8AC3E}">
        <p14:creationId xmlns:p14="http://schemas.microsoft.com/office/powerpoint/2010/main" val="810364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B089-587B-4F5D-B2C0-19234A3C11F7}"/>
              </a:ext>
            </a:extLst>
          </p:cNvPr>
          <p:cNvSpPr>
            <a:spLocks noGrp="1"/>
          </p:cNvSpPr>
          <p:nvPr>
            <p:ph type="title"/>
          </p:nvPr>
        </p:nvSpPr>
        <p:spPr/>
        <p:txBody>
          <a:bodyPr/>
          <a:lstStyle/>
          <a:p>
            <a:r>
              <a:rPr lang="en-US" dirty="0"/>
              <a:t>Relations:</a:t>
            </a:r>
          </a:p>
        </p:txBody>
      </p:sp>
      <p:sp>
        <p:nvSpPr>
          <p:cNvPr id="3" name="Content Placeholder 2">
            <a:extLst>
              <a:ext uri="{FF2B5EF4-FFF2-40B4-BE49-F238E27FC236}">
                <a16:creationId xmlns:a16="http://schemas.microsoft.com/office/drawing/2014/main" id="{6305522C-5FCD-41CF-979B-A1520595E8E4}"/>
              </a:ext>
            </a:extLst>
          </p:cNvPr>
          <p:cNvSpPr>
            <a:spLocks noGrp="1"/>
          </p:cNvSpPr>
          <p:nvPr>
            <p:ph idx="1"/>
          </p:nvPr>
        </p:nvSpPr>
        <p:spPr>
          <a:xfrm>
            <a:off x="646111" y="1652101"/>
            <a:ext cx="10899778" cy="4195481"/>
          </a:xfrm>
        </p:spPr>
        <p:txBody>
          <a:bodyPr>
            <a:normAutofit/>
          </a:bodyPr>
          <a:lstStyle/>
          <a:p>
            <a:pPr marL="0" indent="0">
              <a:buNone/>
            </a:pPr>
            <a:r>
              <a:rPr lang="en-US" dirty="0"/>
              <a:t>USERS(</a:t>
            </a:r>
            <a:r>
              <a:rPr lang="en-US" b="1" u="sng" dirty="0"/>
              <a:t>User_ID</a:t>
            </a:r>
            <a:r>
              <a:rPr lang="en-US" dirty="0"/>
              <a:t>, First_Name, Last_Name, Email_ID, Password, Contact_No)</a:t>
            </a:r>
            <a:br>
              <a:rPr lang="en-US" dirty="0"/>
            </a:br>
            <a:endParaRPr lang="en-US" dirty="0"/>
          </a:p>
          <a:p>
            <a:pPr marL="0" indent="0">
              <a:buNone/>
            </a:pPr>
            <a:r>
              <a:rPr lang="en-US" dirty="0"/>
              <a:t>CARD_DETAILS(</a:t>
            </a:r>
            <a:r>
              <a:rPr lang="en-US" b="1" u="sng" dirty="0"/>
              <a:t>Card_ID</a:t>
            </a:r>
            <a:r>
              <a:rPr lang="en-US" dirty="0"/>
              <a:t>, Card_No, Expiry_Date, </a:t>
            </a:r>
            <a:r>
              <a:rPr lang="en-US" i="1" dirty="0"/>
              <a:t>User_ID(FK</a:t>
            </a:r>
            <a:r>
              <a:rPr lang="en-US" dirty="0"/>
              <a:t>))</a:t>
            </a:r>
            <a:br>
              <a:rPr lang="en-US" dirty="0"/>
            </a:br>
            <a:endParaRPr lang="en-US" dirty="0"/>
          </a:p>
          <a:p>
            <a:pPr marL="0" indent="0">
              <a:buNone/>
            </a:pPr>
            <a:r>
              <a:rPr lang="en-US" dirty="0"/>
              <a:t>TRANSACTION(</a:t>
            </a:r>
            <a:r>
              <a:rPr lang="en-US" b="1" u="sng" dirty="0"/>
              <a:t>Transaction_ID</a:t>
            </a:r>
            <a:r>
              <a:rPr lang="en-US" dirty="0"/>
              <a:t>, </a:t>
            </a:r>
            <a:r>
              <a:rPr lang="en-US" i="1" dirty="0"/>
              <a:t>User_ID(FK), Parking_ID(FK), Card_ID(FK</a:t>
            </a:r>
            <a:r>
              <a:rPr lang="en-US" dirty="0"/>
              <a:t>), Date/Time)</a:t>
            </a:r>
            <a:br>
              <a:rPr lang="en-US" dirty="0"/>
            </a:br>
            <a:endParaRPr lang="en-US" dirty="0"/>
          </a:p>
          <a:p>
            <a:pPr marL="0" indent="0">
              <a:buNone/>
            </a:pPr>
            <a:r>
              <a:rPr lang="en-US" dirty="0"/>
              <a:t>PARKING(</a:t>
            </a:r>
            <a:r>
              <a:rPr lang="en-US" b="1" u="sng" dirty="0"/>
              <a:t>Parking_ID</a:t>
            </a:r>
            <a:r>
              <a:rPr lang="en-US" dirty="0"/>
              <a:t>, Street/Avenue, Street Side, Landmark)</a:t>
            </a:r>
            <a:br>
              <a:rPr lang="en-US" dirty="0"/>
            </a:br>
            <a:endParaRPr lang="en-US" dirty="0"/>
          </a:p>
          <a:p>
            <a:pPr marL="0" indent="0">
              <a:buNone/>
            </a:pPr>
            <a:r>
              <a:rPr lang="en-US" dirty="0"/>
              <a:t>CAR(</a:t>
            </a:r>
            <a:r>
              <a:rPr lang="en-US" b="1" u="sng" dirty="0"/>
              <a:t>Car_ID</a:t>
            </a:r>
            <a:r>
              <a:rPr lang="en-US" u="sng" dirty="0"/>
              <a:t>,</a:t>
            </a:r>
            <a:r>
              <a:rPr lang="en-US" dirty="0"/>
              <a:t> </a:t>
            </a:r>
            <a:r>
              <a:rPr lang="en-US" i="1" dirty="0"/>
              <a:t>Car_Model_ID(FK</a:t>
            </a:r>
            <a:r>
              <a:rPr lang="en-US" dirty="0"/>
              <a:t>), License_Plate_No, User_ID(FK))</a:t>
            </a:r>
            <a:br>
              <a:rPr lang="en-US" dirty="0"/>
            </a:br>
            <a:endParaRPr lang="en-US" dirty="0"/>
          </a:p>
          <a:p>
            <a:pPr marL="0" indent="0">
              <a:buNone/>
            </a:pPr>
            <a:r>
              <a:rPr lang="en-US" dirty="0"/>
              <a:t>CAR_MODEL(</a:t>
            </a:r>
            <a:r>
              <a:rPr lang="en-US" b="1" u="sng" dirty="0"/>
              <a:t>Car_Model_ID</a:t>
            </a:r>
            <a:r>
              <a:rPr lang="en-US" dirty="0"/>
              <a:t>, Car_Model_Description)</a:t>
            </a:r>
          </a:p>
          <a:p>
            <a:pPr marL="0" indent="0">
              <a:buNone/>
            </a:pPr>
            <a:endParaRPr lang="en-US" dirty="0"/>
          </a:p>
        </p:txBody>
      </p:sp>
    </p:spTree>
    <p:extLst>
      <p:ext uri="{BB962C8B-B14F-4D97-AF65-F5344CB8AC3E}">
        <p14:creationId xmlns:p14="http://schemas.microsoft.com/office/powerpoint/2010/main" val="3918057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3BADC-11B3-41FC-B8B7-9DFD376A9E15}"/>
              </a:ext>
            </a:extLst>
          </p:cNvPr>
          <p:cNvSpPr>
            <a:spLocks noGrp="1"/>
          </p:cNvSpPr>
          <p:nvPr>
            <p:ph type="title"/>
          </p:nvPr>
        </p:nvSpPr>
        <p:spPr>
          <a:xfrm>
            <a:off x="646111" y="235323"/>
            <a:ext cx="9404723" cy="1400530"/>
          </a:xfrm>
        </p:spPr>
        <p:txBody>
          <a:bodyPr/>
          <a:lstStyle/>
          <a:p>
            <a:r>
              <a:rPr lang="en-US" dirty="0"/>
              <a:t>TABLES:</a:t>
            </a:r>
          </a:p>
        </p:txBody>
      </p:sp>
      <p:pic>
        <p:nvPicPr>
          <p:cNvPr id="5" name="Content Placeholder 4">
            <a:extLst>
              <a:ext uri="{FF2B5EF4-FFF2-40B4-BE49-F238E27FC236}">
                <a16:creationId xmlns:a16="http://schemas.microsoft.com/office/drawing/2014/main" id="{D935B5D6-E77E-45C6-93B2-A8D9FC071C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635853"/>
            <a:ext cx="6059489" cy="2083772"/>
          </a:xfrm>
        </p:spPr>
      </p:pic>
      <p:pic>
        <p:nvPicPr>
          <p:cNvPr id="7" name="Picture 6">
            <a:extLst>
              <a:ext uri="{FF2B5EF4-FFF2-40B4-BE49-F238E27FC236}">
                <a16:creationId xmlns:a16="http://schemas.microsoft.com/office/drawing/2014/main" id="{55F2F686-CAB4-4199-8965-C3A2332491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11" y="4429387"/>
            <a:ext cx="3931920" cy="2181528"/>
          </a:xfrm>
          <a:prstGeom prst="rect">
            <a:avLst/>
          </a:prstGeom>
        </p:spPr>
      </p:pic>
      <p:sp>
        <p:nvSpPr>
          <p:cNvPr id="8" name="TextBox 7">
            <a:extLst>
              <a:ext uri="{FF2B5EF4-FFF2-40B4-BE49-F238E27FC236}">
                <a16:creationId xmlns:a16="http://schemas.microsoft.com/office/drawing/2014/main" id="{52911F24-E719-4EBD-8715-AEDDBD36CF2E}"/>
              </a:ext>
            </a:extLst>
          </p:cNvPr>
          <p:cNvSpPr txBox="1"/>
          <p:nvPr/>
        </p:nvSpPr>
        <p:spPr>
          <a:xfrm>
            <a:off x="544856" y="1096089"/>
            <a:ext cx="2939143" cy="369332"/>
          </a:xfrm>
          <a:prstGeom prst="rect">
            <a:avLst/>
          </a:prstGeom>
          <a:noFill/>
        </p:spPr>
        <p:txBody>
          <a:bodyPr wrap="square" rtlCol="0">
            <a:spAutoFit/>
          </a:bodyPr>
          <a:lstStyle/>
          <a:p>
            <a:r>
              <a:rPr lang="en-US" dirty="0"/>
              <a:t>Transaction Table</a:t>
            </a:r>
          </a:p>
        </p:txBody>
      </p:sp>
      <p:sp>
        <p:nvSpPr>
          <p:cNvPr id="10" name="TextBox 9">
            <a:extLst>
              <a:ext uri="{FF2B5EF4-FFF2-40B4-BE49-F238E27FC236}">
                <a16:creationId xmlns:a16="http://schemas.microsoft.com/office/drawing/2014/main" id="{FDCB49B6-31CE-4A84-AFD5-B2AE98E0ABF0}"/>
              </a:ext>
            </a:extLst>
          </p:cNvPr>
          <p:cNvSpPr txBox="1"/>
          <p:nvPr/>
        </p:nvSpPr>
        <p:spPr>
          <a:xfrm>
            <a:off x="544856" y="3889840"/>
            <a:ext cx="2528319" cy="369332"/>
          </a:xfrm>
          <a:prstGeom prst="rect">
            <a:avLst/>
          </a:prstGeom>
          <a:noFill/>
        </p:spPr>
        <p:txBody>
          <a:bodyPr wrap="square" rtlCol="0">
            <a:spAutoFit/>
          </a:bodyPr>
          <a:lstStyle/>
          <a:p>
            <a:r>
              <a:rPr lang="en-US" dirty="0"/>
              <a:t>Car Model Table</a:t>
            </a:r>
          </a:p>
        </p:txBody>
      </p:sp>
    </p:spTree>
    <p:extLst>
      <p:ext uri="{BB962C8B-B14F-4D97-AF65-F5344CB8AC3E}">
        <p14:creationId xmlns:p14="http://schemas.microsoft.com/office/powerpoint/2010/main" val="2393901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EE24B04-C61C-4122-9616-497D552FDD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557" y="1042961"/>
            <a:ext cx="5600700" cy="2073226"/>
          </a:xfrm>
        </p:spPr>
      </p:pic>
      <p:pic>
        <p:nvPicPr>
          <p:cNvPr id="7" name="Picture 6">
            <a:extLst>
              <a:ext uri="{FF2B5EF4-FFF2-40B4-BE49-F238E27FC236}">
                <a16:creationId xmlns:a16="http://schemas.microsoft.com/office/drawing/2014/main" id="{608029C4-1381-43AC-8E69-6FEE946E5C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557" y="4134068"/>
            <a:ext cx="5646420" cy="2348358"/>
          </a:xfrm>
          <a:prstGeom prst="rect">
            <a:avLst/>
          </a:prstGeom>
        </p:spPr>
      </p:pic>
      <p:sp>
        <p:nvSpPr>
          <p:cNvPr id="8" name="TextBox 7">
            <a:extLst>
              <a:ext uri="{FF2B5EF4-FFF2-40B4-BE49-F238E27FC236}">
                <a16:creationId xmlns:a16="http://schemas.microsoft.com/office/drawing/2014/main" id="{FC1B685B-88B5-4A1F-9930-2F0DA65C1804}"/>
              </a:ext>
            </a:extLst>
          </p:cNvPr>
          <p:cNvSpPr txBox="1"/>
          <p:nvPr/>
        </p:nvSpPr>
        <p:spPr>
          <a:xfrm>
            <a:off x="587230" y="457199"/>
            <a:ext cx="1979802" cy="369332"/>
          </a:xfrm>
          <a:prstGeom prst="rect">
            <a:avLst/>
          </a:prstGeom>
          <a:noFill/>
        </p:spPr>
        <p:txBody>
          <a:bodyPr wrap="square" rtlCol="0">
            <a:spAutoFit/>
          </a:bodyPr>
          <a:lstStyle/>
          <a:p>
            <a:r>
              <a:rPr lang="en-US" dirty="0"/>
              <a:t>Car table</a:t>
            </a:r>
          </a:p>
        </p:txBody>
      </p:sp>
      <p:sp>
        <p:nvSpPr>
          <p:cNvPr id="9" name="TextBox 8">
            <a:extLst>
              <a:ext uri="{FF2B5EF4-FFF2-40B4-BE49-F238E27FC236}">
                <a16:creationId xmlns:a16="http://schemas.microsoft.com/office/drawing/2014/main" id="{58A885C9-51B9-4C16-A536-065D44AA4422}"/>
              </a:ext>
            </a:extLst>
          </p:cNvPr>
          <p:cNvSpPr txBox="1"/>
          <p:nvPr/>
        </p:nvSpPr>
        <p:spPr>
          <a:xfrm>
            <a:off x="587230" y="3440461"/>
            <a:ext cx="2234907" cy="369332"/>
          </a:xfrm>
          <a:prstGeom prst="rect">
            <a:avLst/>
          </a:prstGeom>
          <a:noFill/>
        </p:spPr>
        <p:txBody>
          <a:bodyPr wrap="none" rtlCol="0">
            <a:spAutoFit/>
          </a:bodyPr>
          <a:lstStyle/>
          <a:p>
            <a:r>
              <a:rPr lang="en-US" dirty="0"/>
              <a:t>Card Details Table</a:t>
            </a:r>
          </a:p>
        </p:txBody>
      </p:sp>
    </p:spTree>
    <p:extLst>
      <p:ext uri="{BB962C8B-B14F-4D97-AF65-F5344CB8AC3E}">
        <p14:creationId xmlns:p14="http://schemas.microsoft.com/office/powerpoint/2010/main" val="14373054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116</TotalTime>
  <Words>315</Words>
  <Application>Microsoft Office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PowerPoint Presentation</vt:lpstr>
      <vt:lpstr>Introduction:</vt:lpstr>
      <vt:lpstr>PowerPoint Presentation</vt:lpstr>
      <vt:lpstr>PowerPoint Presentation</vt:lpstr>
      <vt:lpstr>Entities and Attributes:</vt:lpstr>
      <vt:lpstr>ER Diagram:</vt:lpstr>
      <vt:lpstr>Relations:</vt:lpstr>
      <vt:lpstr>TABLES:</vt:lpstr>
      <vt:lpstr>PowerPoint Presentation</vt:lpstr>
      <vt:lpstr>PowerPoint Presentation</vt:lpstr>
      <vt:lpstr>Queries: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Redgaonkar, Sankalp Ramanand</dc:creator>
  <cp:lastModifiedBy>Redgaonkar, Sankalp Ramanand</cp:lastModifiedBy>
  <cp:revision>15</cp:revision>
  <dcterms:created xsi:type="dcterms:W3CDTF">2019-12-10T20:51:15Z</dcterms:created>
  <dcterms:modified xsi:type="dcterms:W3CDTF">2019-12-10T22:48:02Z</dcterms:modified>
</cp:coreProperties>
</file>