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52" d="100"/>
          <a:sy n="52" d="100"/>
        </p:scale>
        <p:origin x="8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121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121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191" y="9621970"/>
            <a:ext cx="1095374" cy="638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93458" y="9525410"/>
            <a:ext cx="1343023" cy="7524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516928" y="9674775"/>
            <a:ext cx="1695449" cy="3991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24" y="394475"/>
            <a:ext cx="616140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491" y="1770813"/>
            <a:ext cx="15891510" cy="522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121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3766564"/>
            <a:ext cx="105156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1290" algn="ctr">
              <a:lnSpc>
                <a:spcPts val="5470"/>
              </a:lnSpc>
              <a:spcBef>
                <a:spcPts val="100"/>
              </a:spcBef>
              <a:tabLst>
                <a:tab pos="2337435" algn="l"/>
              </a:tabLst>
            </a:pPr>
            <a:r>
              <a:rPr sz="5000" spc="-10" dirty="0"/>
              <a:t>presentation</a:t>
            </a:r>
            <a:endParaRPr sz="5000" dirty="0"/>
          </a:p>
          <a:p>
            <a:pPr algn="ctr">
              <a:lnSpc>
                <a:spcPts val="5470"/>
              </a:lnSpc>
              <a:tabLst>
                <a:tab pos="1659889" algn="l"/>
                <a:tab pos="2404110" algn="l"/>
                <a:tab pos="4674235" algn="l"/>
                <a:tab pos="7959725" algn="l"/>
              </a:tabLst>
            </a:pPr>
            <a:r>
              <a:rPr sz="5000" spc="-20" dirty="0"/>
              <a:t>Bank</a:t>
            </a:r>
            <a:r>
              <a:rPr sz="5000" dirty="0"/>
              <a:t>	</a:t>
            </a:r>
            <a:r>
              <a:rPr sz="5000" spc="-25" dirty="0"/>
              <a:t>of</a:t>
            </a:r>
            <a:r>
              <a:rPr sz="5000" dirty="0"/>
              <a:t>	</a:t>
            </a:r>
            <a:r>
              <a:rPr sz="5000" spc="-10" dirty="0"/>
              <a:t>Baroda</a:t>
            </a:r>
            <a:r>
              <a:rPr sz="5000" dirty="0"/>
              <a:t>	</a:t>
            </a:r>
            <a:r>
              <a:rPr sz="5000" spc="-10" dirty="0"/>
              <a:t>Hackathon</a:t>
            </a:r>
            <a:r>
              <a:rPr sz="5000" dirty="0"/>
              <a:t>	</a:t>
            </a:r>
            <a:r>
              <a:rPr sz="5000" spc="-20" dirty="0"/>
              <a:t>2024</a:t>
            </a:r>
            <a:endParaRPr sz="5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FF4B011-2727-B4CB-75A0-1AD948C85B7D}"/>
              </a:ext>
            </a:extLst>
          </p:cNvPr>
          <p:cNvSpPr txBox="1"/>
          <p:nvPr/>
        </p:nvSpPr>
        <p:spPr>
          <a:xfrm>
            <a:off x="575048" y="7951812"/>
            <a:ext cx="91440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You</a:t>
            </a:r>
            <a:r>
              <a:rPr lang="en-US" b="1" dirty="0">
                <a:latin typeface="Arial"/>
                <a:cs typeface="Arial"/>
              </a:rPr>
              <a:t>r Team Name : Packet Pirates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Arial"/>
                <a:cs typeface="Arial"/>
              </a:rPr>
              <a:t>Your team bio : </a:t>
            </a:r>
            <a:r>
              <a:rPr lang="en-US" b="1" dirty="0"/>
              <a:t>Sailing the seas of cybersecurity with precision and innovation.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/>
                <a:cs typeface="Arial"/>
              </a:rPr>
              <a:t>Date : 30/06/2024</a:t>
            </a:r>
            <a:endParaRPr lang="en-US" sz="18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23900"/>
            <a:ext cx="92154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6835" algn="l"/>
              </a:tabLst>
            </a:pPr>
            <a:r>
              <a:rPr sz="4400" spc="-20" dirty="0"/>
              <a:t>User</a:t>
            </a:r>
            <a:r>
              <a:rPr sz="4400" dirty="0"/>
              <a:t>	</a:t>
            </a:r>
            <a:r>
              <a:rPr sz="4400" spc="-10" dirty="0"/>
              <a:t>Experience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943100"/>
            <a:ext cx="127873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How</a:t>
            </a:r>
            <a:r>
              <a:rPr sz="3200" b="1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sz="3200" b="1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your</a:t>
            </a:r>
            <a:r>
              <a:rPr sz="3200" b="1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idea</a:t>
            </a:r>
            <a:r>
              <a:rPr sz="3200" b="1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enhance</a:t>
            </a:r>
            <a:r>
              <a:rPr sz="3200" b="1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3200" b="1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user</a:t>
            </a:r>
            <a:r>
              <a:rPr sz="3200" b="1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212121"/>
                </a:solidFill>
                <a:latin typeface="Arial MT"/>
                <a:cs typeface="Arial MT"/>
              </a:rPr>
              <a:t>experience?</a:t>
            </a:r>
            <a:endParaRPr sz="3200" b="1" dirty="0">
              <a:latin typeface="Arial MT"/>
              <a:cs typeface="Arial MT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57192" y="2786046"/>
            <a:ext cx="16502178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Personalization: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Tailors advice to each user's financial situation and goals.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Accessibility: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Provides anytime, anywhere access via a user-friendly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chatbot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Education: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Offers tailored educational content to improve financial literacy.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Proactive Insights: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Alerts users about important financial events and market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Comprehensive Overview: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Summarizes financial health with clear reports on savings and investments.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Engagement: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Personalizes marketing to keep users informed and satisfied.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47700"/>
            <a:ext cx="616140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Scalability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65711-2362-87D1-C0B0-9AC15A53049C}"/>
              </a:ext>
            </a:extLst>
          </p:cNvPr>
          <p:cNvSpPr txBox="1"/>
          <p:nvPr/>
        </p:nvSpPr>
        <p:spPr>
          <a:xfrm>
            <a:off x="762000" y="1638300"/>
            <a:ext cx="1607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How</a:t>
            </a:r>
            <a:r>
              <a:rPr lang="en-US" sz="3000" spc="-75" dirty="0"/>
              <a:t> </a:t>
            </a:r>
            <a:r>
              <a:rPr lang="en-US" sz="3000" dirty="0"/>
              <a:t>effectively</a:t>
            </a:r>
            <a:r>
              <a:rPr lang="en-US" sz="3000" spc="-70" dirty="0"/>
              <a:t> </a:t>
            </a:r>
            <a:r>
              <a:rPr lang="en-US" sz="3000" dirty="0"/>
              <a:t>can</a:t>
            </a:r>
            <a:r>
              <a:rPr lang="en-US" sz="3000" spc="-75" dirty="0"/>
              <a:t> </a:t>
            </a:r>
            <a:r>
              <a:rPr lang="en-US" sz="3000" dirty="0"/>
              <a:t>your</a:t>
            </a:r>
            <a:r>
              <a:rPr lang="en-US" sz="3000" spc="-70" dirty="0"/>
              <a:t> </a:t>
            </a:r>
            <a:r>
              <a:rPr lang="en-US" sz="3000" dirty="0"/>
              <a:t>solution</a:t>
            </a:r>
            <a:r>
              <a:rPr lang="en-US" sz="3000" spc="-75" dirty="0"/>
              <a:t> </a:t>
            </a:r>
            <a:r>
              <a:rPr lang="en-US" sz="3000" dirty="0"/>
              <a:t>be</a:t>
            </a:r>
            <a:r>
              <a:rPr lang="en-US" sz="3000" spc="-70" dirty="0"/>
              <a:t> </a:t>
            </a:r>
            <a:r>
              <a:rPr lang="en-US" sz="3000" dirty="0"/>
              <a:t>scaled</a:t>
            </a:r>
            <a:r>
              <a:rPr lang="en-US" sz="3000" spc="-75" dirty="0"/>
              <a:t> </a:t>
            </a:r>
            <a:r>
              <a:rPr lang="en-US" sz="3000" dirty="0"/>
              <a:t>to</a:t>
            </a:r>
            <a:r>
              <a:rPr lang="en-US" sz="3000" spc="-70" dirty="0"/>
              <a:t> </a:t>
            </a:r>
            <a:r>
              <a:rPr lang="en-US" sz="3000" dirty="0"/>
              <a:t>accommodate</a:t>
            </a:r>
            <a:r>
              <a:rPr lang="en-US" sz="3000" spc="-70" dirty="0"/>
              <a:t> </a:t>
            </a:r>
            <a:r>
              <a:rPr lang="en-US" sz="3000" dirty="0"/>
              <a:t>growth</a:t>
            </a:r>
            <a:r>
              <a:rPr lang="en-US" sz="3000" spc="-75" dirty="0"/>
              <a:t> </a:t>
            </a:r>
            <a:r>
              <a:rPr lang="en-US" sz="3000" spc="-10" dirty="0"/>
              <a:t>without </a:t>
            </a:r>
            <a:r>
              <a:rPr lang="en-US" sz="3000" dirty="0"/>
              <a:t>compromising</a:t>
            </a:r>
            <a:r>
              <a:rPr lang="en-US" sz="3000" spc="-135" dirty="0"/>
              <a:t> </a:t>
            </a:r>
            <a:r>
              <a:rPr lang="en-US" sz="3000" spc="-10" dirty="0"/>
              <a:t>performance?</a:t>
            </a:r>
          </a:p>
          <a:p>
            <a:endParaRPr 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D6AF6-F754-0458-8B9A-37039E5F0B9A}"/>
              </a:ext>
            </a:extLst>
          </p:cNvPr>
          <p:cNvSpPr txBox="1"/>
          <p:nvPr/>
        </p:nvSpPr>
        <p:spPr>
          <a:xfrm>
            <a:off x="732503" y="3268325"/>
            <a:ext cx="16078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Cloud</a:t>
            </a:r>
            <a:r>
              <a:rPr lang="en-US" sz="3000" b="1" spc="-45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Infrastructure</a:t>
            </a:r>
            <a:r>
              <a:rPr lang="en-US" sz="3000" dirty="0">
                <a:solidFill>
                  <a:srgbClr val="000000"/>
                </a:solidFill>
              </a:rPr>
              <a:t>: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Use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of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elastic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cloud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services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(AWS/Azure)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for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dynamic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resource</a:t>
            </a:r>
            <a:r>
              <a:rPr lang="en-US" sz="3000" spc="-45" dirty="0">
                <a:solidFill>
                  <a:srgbClr val="000000"/>
                </a:solidFill>
              </a:rPr>
              <a:t> </a:t>
            </a:r>
            <a:r>
              <a:rPr lang="en-US" sz="3000" spc="-10" dirty="0">
                <a:solidFill>
                  <a:srgbClr val="000000"/>
                </a:solidFill>
              </a:rPr>
              <a:t>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Microservices</a:t>
            </a:r>
            <a:r>
              <a:rPr lang="en-US" sz="3000" b="1" spc="-95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Architecture</a:t>
            </a:r>
            <a:r>
              <a:rPr lang="en-US" sz="3000" dirty="0">
                <a:solidFill>
                  <a:srgbClr val="000000"/>
                </a:solidFill>
              </a:rPr>
              <a:t>:</a:t>
            </a:r>
            <a:r>
              <a:rPr lang="en-US" sz="3000" spc="-95" dirty="0">
                <a:solidFill>
                  <a:srgbClr val="000000"/>
                </a:solidFill>
              </a:rPr>
              <a:t> </a:t>
            </a:r>
            <a:r>
              <a:rPr lang="en-US" sz="3000" spc="-10" dirty="0">
                <a:solidFill>
                  <a:srgbClr val="000000"/>
                </a:solidFill>
              </a:rPr>
              <a:t>Independent</a:t>
            </a:r>
            <a:r>
              <a:rPr lang="en-US" sz="3000" spc="-9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scaling</a:t>
            </a:r>
            <a:r>
              <a:rPr lang="en-US" sz="3000" spc="-9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of</a:t>
            </a:r>
            <a:r>
              <a:rPr lang="en-US" sz="3000" spc="-9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modular</a:t>
            </a:r>
            <a:r>
              <a:rPr lang="en-US" sz="3000" spc="-95" dirty="0">
                <a:solidFill>
                  <a:srgbClr val="000000"/>
                </a:solidFill>
              </a:rPr>
              <a:t> </a:t>
            </a:r>
            <a:r>
              <a:rPr lang="en-US" sz="3000" spc="-10" dirty="0">
                <a:solidFill>
                  <a:srgbClr val="000000"/>
                </a:solidFill>
              </a:rPr>
              <a:t>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Database</a:t>
            </a:r>
            <a:r>
              <a:rPr lang="en-US" sz="3000" b="1" spc="-80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Scaling</a:t>
            </a:r>
            <a:r>
              <a:rPr lang="en-US" sz="3000" dirty="0">
                <a:solidFill>
                  <a:srgbClr val="000000"/>
                </a:solidFill>
              </a:rPr>
              <a:t>:</a:t>
            </a:r>
            <a:r>
              <a:rPr lang="en-US" sz="3000" spc="-80" dirty="0">
                <a:solidFill>
                  <a:srgbClr val="000000"/>
                </a:solidFill>
              </a:rPr>
              <a:t> </a:t>
            </a:r>
            <a:r>
              <a:rPr lang="en-US" sz="3000" spc="-10" dirty="0">
                <a:solidFill>
                  <a:srgbClr val="000000"/>
                </a:solidFill>
              </a:rPr>
              <a:t>Implementation</a:t>
            </a:r>
            <a:r>
              <a:rPr lang="en-US" sz="3000" spc="-8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of</a:t>
            </a:r>
            <a:r>
              <a:rPr lang="en-US" sz="3000" spc="-8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sharding</a:t>
            </a:r>
            <a:r>
              <a:rPr lang="en-US" sz="3000" spc="-8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and</a:t>
            </a:r>
            <a:r>
              <a:rPr lang="en-US" sz="3000" spc="-8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caching</a:t>
            </a:r>
            <a:r>
              <a:rPr lang="en-US" sz="3000" spc="-8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for</a:t>
            </a:r>
            <a:r>
              <a:rPr lang="en-US" sz="3000" spc="-8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efficient</a:t>
            </a:r>
            <a:r>
              <a:rPr lang="en-US" sz="3000" spc="-8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data</a:t>
            </a:r>
            <a:r>
              <a:rPr lang="en-US" sz="3000" spc="-75" dirty="0">
                <a:solidFill>
                  <a:srgbClr val="000000"/>
                </a:solidFill>
              </a:rPr>
              <a:t> </a:t>
            </a:r>
            <a:r>
              <a:rPr lang="en-US" sz="3000" spc="-10" dirty="0">
                <a:solidFill>
                  <a:srgbClr val="000000"/>
                </a:solidFill>
              </a:rPr>
              <a:t>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AI</a:t>
            </a:r>
            <a:r>
              <a:rPr lang="en-US" sz="3000" b="1" spc="-75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Model</a:t>
            </a:r>
            <a:r>
              <a:rPr lang="en-US" sz="3000" b="1" spc="-75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Optimization</a:t>
            </a:r>
            <a:r>
              <a:rPr lang="en-US" sz="3000" dirty="0">
                <a:solidFill>
                  <a:srgbClr val="000000"/>
                </a:solidFill>
              </a:rPr>
              <a:t>:</a:t>
            </a:r>
            <a:r>
              <a:rPr lang="en-US" sz="3000" spc="-7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Optimization</a:t>
            </a:r>
            <a:r>
              <a:rPr lang="en-US" sz="3000" spc="-7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of</a:t>
            </a:r>
            <a:r>
              <a:rPr lang="en-US" sz="3000" spc="-7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AI</a:t>
            </a:r>
            <a:r>
              <a:rPr lang="en-US" sz="3000" spc="-7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models</a:t>
            </a:r>
            <a:r>
              <a:rPr lang="en-US" sz="3000" spc="-7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for</a:t>
            </a:r>
            <a:r>
              <a:rPr lang="en-US" sz="3000" spc="-7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fast</a:t>
            </a:r>
            <a:r>
              <a:rPr lang="en-US" sz="3000" spc="-7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and</a:t>
            </a:r>
            <a:r>
              <a:rPr lang="en-US" sz="3000" spc="-7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scalable</a:t>
            </a:r>
            <a:r>
              <a:rPr lang="en-US" sz="3000" spc="-75" dirty="0">
                <a:solidFill>
                  <a:srgbClr val="000000"/>
                </a:solidFill>
              </a:rPr>
              <a:t> </a:t>
            </a:r>
            <a:r>
              <a:rPr lang="en-US" sz="3000" spc="-10" dirty="0">
                <a:solidFill>
                  <a:srgbClr val="000000"/>
                </a:solidFill>
              </a:rPr>
              <a:t>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Security</a:t>
            </a:r>
            <a:r>
              <a:rPr lang="en-US" sz="3000" b="1" spc="-95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Measures</a:t>
            </a:r>
            <a:r>
              <a:rPr lang="en-US" sz="3000" dirty="0">
                <a:solidFill>
                  <a:srgbClr val="000000"/>
                </a:solidFill>
              </a:rPr>
              <a:t>:</a:t>
            </a:r>
            <a:r>
              <a:rPr lang="en-US" sz="3000" spc="-9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Scalable</a:t>
            </a:r>
            <a:r>
              <a:rPr lang="en-US" sz="3000" spc="-9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security</a:t>
            </a:r>
            <a:r>
              <a:rPr lang="en-US" sz="3000" spc="-9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solutions</a:t>
            </a:r>
            <a:r>
              <a:rPr lang="en-US" sz="3000" spc="-9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and</a:t>
            </a:r>
            <a:r>
              <a:rPr lang="en-US" sz="3000" spc="-9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regular</a:t>
            </a:r>
            <a:r>
              <a:rPr lang="en-US" sz="3000" spc="-95" dirty="0">
                <a:solidFill>
                  <a:srgbClr val="000000"/>
                </a:solidFill>
              </a:rPr>
              <a:t> </a:t>
            </a:r>
            <a:r>
              <a:rPr lang="en-US" sz="3000" spc="-10" dirty="0">
                <a:solidFill>
                  <a:srgbClr val="000000"/>
                </a:solidFill>
              </a:rPr>
              <a:t>audits.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User</a:t>
            </a:r>
            <a:r>
              <a:rPr lang="en-US" sz="3000" b="1" spc="-90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Experience</a:t>
            </a:r>
            <a:r>
              <a:rPr lang="en-US" sz="3000" b="1" spc="-90" dirty="0">
                <a:solidFill>
                  <a:srgbClr val="000000"/>
                </a:solidFill>
              </a:rPr>
              <a:t> </a:t>
            </a:r>
            <a:r>
              <a:rPr lang="en-US" sz="3000" b="1" spc="-10" dirty="0">
                <a:solidFill>
                  <a:srgbClr val="000000"/>
                </a:solidFill>
              </a:rPr>
              <a:t>Considerations</a:t>
            </a:r>
            <a:r>
              <a:rPr lang="en-US" sz="3000" spc="-10" dirty="0">
                <a:solidFill>
                  <a:srgbClr val="000000"/>
                </a:solidFill>
              </a:rPr>
              <a:t>:</a:t>
            </a:r>
            <a:r>
              <a:rPr lang="en-US" sz="3000" spc="-8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Progressive</a:t>
            </a:r>
            <a:r>
              <a:rPr lang="en-US" sz="3000" spc="-9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loading</a:t>
            </a:r>
            <a:r>
              <a:rPr lang="en-US" sz="3000" spc="-9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and</a:t>
            </a:r>
            <a:r>
              <a:rPr lang="en-US" sz="3000" spc="-8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responsive</a:t>
            </a:r>
            <a:r>
              <a:rPr lang="en-US" sz="3000" spc="-9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design</a:t>
            </a:r>
            <a:r>
              <a:rPr lang="en-US" sz="3000" spc="-9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for</a:t>
            </a:r>
            <a:r>
              <a:rPr lang="en-US" sz="3000" spc="-85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consistent</a:t>
            </a:r>
            <a:r>
              <a:rPr lang="en-US" sz="3000" spc="-90" dirty="0">
                <a:solidFill>
                  <a:srgbClr val="000000"/>
                </a:solidFill>
              </a:rPr>
              <a:t> </a:t>
            </a:r>
            <a:r>
              <a:rPr lang="en-US" sz="3000" spc="-10" dirty="0">
                <a:solidFill>
                  <a:srgbClr val="000000"/>
                </a:solidFill>
              </a:rPr>
              <a:t>performance.</a:t>
            </a:r>
          </a:p>
          <a:p>
            <a:endParaRPr lang="en-US" sz="6000" spc="-1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spc="-1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703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077" y="876300"/>
            <a:ext cx="95992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6525" algn="l"/>
                <a:tab pos="2058035" algn="l"/>
                <a:tab pos="5259070" algn="l"/>
                <a:tab pos="6355080" algn="l"/>
              </a:tabLst>
            </a:pPr>
            <a:r>
              <a:rPr spc="-20" dirty="0"/>
              <a:t>Ease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Deployment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790700"/>
            <a:ext cx="1036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solution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implement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maintain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ongoing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basis?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192" y="2857484"/>
            <a:ext cx="164307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Implementation : Our solution aims to be straightforward to implement by leveraging modern AI and digital technologies, ensuring efficient deployment with minimal complexity.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Maintenance : Through robust architecture and streamlined development practices, ongoing maintenance is simplified, allowing for easy updates and enhancements to adapt to evolving user needs and market conditions.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00359"/>
            <a:ext cx="93726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5680" algn="l"/>
              </a:tabLst>
            </a:pPr>
            <a:r>
              <a:rPr sz="4500" spc="-10" dirty="0"/>
              <a:t>Security</a:t>
            </a:r>
            <a:r>
              <a:rPr lang="en-US" sz="4500" spc="-10" dirty="0"/>
              <a:t> </a:t>
            </a:r>
            <a:r>
              <a:rPr sz="4500" spc="-10"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315839"/>
            <a:ext cx="15240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What</a:t>
            </a:r>
            <a:r>
              <a:rPr sz="30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measures</a:t>
            </a:r>
            <a:r>
              <a:rPr sz="30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30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incorporated</a:t>
            </a:r>
            <a:r>
              <a:rPr sz="30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ensure</a:t>
            </a:r>
            <a:r>
              <a:rPr sz="30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security</a:t>
            </a:r>
            <a:r>
              <a:rPr sz="30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30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integrity</a:t>
            </a:r>
            <a:r>
              <a:rPr sz="30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30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12121"/>
                </a:solidFill>
                <a:latin typeface="Arial MT"/>
                <a:cs typeface="Arial MT"/>
              </a:rPr>
              <a:t>your</a:t>
            </a:r>
            <a:r>
              <a:rPr sz="30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212121"/>
                </a:solidFill>
                <a:latin typeface="Arial MT"/>
                <a:cs typeface="Arial MT"/>
              </a:rPr>
              <a:t>solution?</a:t>
            </a:r>
            <a:endParaRPr sz="3000" dirty="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CFCEB-D6EC-C96E-5A52-DE512058E7B8}"/>
              </a:ext>
            </a:extLst>
          </p:cNvPr>
          <p:cNvSpPr txBox="1"/>
          <p:nvPr/>
        </p:nvSpPr>
        <p:spPr>
          <a:xfrm>
            <a:off x="838200" y="3314700"/>
            <a:ext cx="1082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Secure Authentication and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Monitoring and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Regular Updates and Patch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Backup and Disaster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Network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Educate and Train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Penetration Testing and Vulnerability Assessments</a:t>
            </a:r>
            <a:endParaRPr lang="en-US" sz="3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6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91" y="9621970"/>
            <a:ext cx="1095374" cy="638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93458" y="9525410"/>
            <a:ext cx="1343023" cy="752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16928" y="9674775"/>
            <a:ext cx="1695449" cy="3991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646" y="4453933"/>
            <a:ext cx="3531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2500" algn="l"/>
              </a:tabLst>
            </a:pPr>
            <a:r>
              <a:rPr sz="5400" spc="-10" dirty="0">
                <a:solidFill>
                  <a:srgbClr val="FFFFFF"/>
                </a:solidFill>
              </a:rPr>
              <a:t>Thank</a:t>
            </a:r>
            <a:r>
              <a:rPr sz="5400" dirty="0">
                <a:solidFill>
                  <a:srgbClr val="FFFFFF"/>
                </a:solidFill>
              </a:rPr>
              <a:t>	</a:t>
            </a:r>
            <a:r>
              <a:rPr sz="5400" spc="-25" dirty="0">
                <a:solidFill>
                  <a:srgbClr val="FFFFFF"/>
                </a:solidFill>
              </a:rPr>
              <a:t>You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693800" y="5552082"/>
            <a:ext cx="2811399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50" b="1" dirty="0">
                <a:solidFill>
                  <a:srgbClr val="FFFFFF"/>
                </a:solidFill>
                <a:latin typeface="Arial"/>
                <a:cs typeface="Arial"/>
              </a:rPr>
              <a:t>Sankalp </a:t>
            </a:r>
            <a:r>
              <a:rPr sz="2250" b="1" spc="-10" dirty="0">
                <a:solidFill>
                  <a:srgbClr val="FFFFFF"/>
                </a:solidFill>
                <a:latin typeface="Arial"/>
                <a:cs typeface="Arial"/>
              </a:rPr>
              <a:t>Ramteke </a:t>
            </a:r>
            <a:r>
              <a:rPr sz="2250" b="1" dirty="0">
                <a:solidFill>
                  <a:srgbClr val="FFFFFF"/>
                </a:solidFill>
                <a:latin typeface="Arial"/>
                <a:cs typeface="Arial"/>
              </a:rPr>
              <a:t>Kushal </a:t>
            </a:r>
            <a:r>
              <a:rPr sz="2250" b="1" spc="-10" dirty="0">
                <a:solidFill>
                  <a:srgbClr val="FFFFFF"/>
                </a:solidFill>
                <a:latin typeface="Arial"/>
                <a:cs typeface="Arial"/>
              </a:rPr>
              <a:t>Kondalkar </a:t>
            </a:r>
            <a:r>
              <a:rPr sz="2250" b="1" dirty="0">
                <a:solidFill>
                  <a:srgbClr val="FFFFFF"/>
                </a:solidFill>
                <a:latin typeface="Arial"/>
                <a:cs typeface="Arial"/>
              </a:rPr>
              <a:t>Tanishka </a:t>
            </a:r>
            <a:r>
              <a:rPr sz="2250" b="1" spc="-10" dirty="0">
                <a:solidFill>
                  <a:srgbClr val="FFFFFF"/>
                </a:solidFill>
                <a:latin typeface="Arial"/>
                <a:cs typeface="Arial"/>
              </a:rPr>
              <a:t>Borade </a:t>
            </a:r>
            <a:r>
              <a:rPr sz="2250" b="1" dirty="0">
                <a:solidFill>
                  <a:srgbClr val="FFFFFF"/>
                </a:solidFill>
                <a:latin typeface="Arial"/>
                <a:cs typeface="Arial"/>
              </a:rPr>
              <a:t>Rasika </a:t>
            </a:r>
            <a:r>
              <a:rPr sz="2250" b="1" spc="-10" dirty="0">
                <a:solidFill>
                  <a:srgbClr val="FFFFFF"/>
                </a:solidFill>
                <a:latin typeface="Arial"/>
                <a:cs typeface="Arial"/>
              </a:rPr>
              <a:t>Borade</a:t>
            </a:r>
            <a:endParaRPr sz="2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916" y="1239778"/>
            <a:ext cx="5581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Problem</a:t>
            </a:r>
            <a:r>
              <a:rPr sz="4500" spc="-100" dirty="0"/>
              <a:t> </a:t>
            </a:r>
            <a:r>
              <a:rPr sz="4500" spc="-10" dirty="0"/>
              <a:t>Statement?</a:t>
            </a:r>
            <a:endParaRPr sz="4500" dirty="0"/>
          </a:p>
        </p:txBody>
      </p:sp>
      <p:sp>
        <p:nvSpPr>
          <p:cNvPr id="8" name="object 8"/>
          <p:cNvSpPr txBox="1"/>
          <p:nvPr/>
        </p:nvSpPr>
        <p:spPr>
          <a:xfrm>
            <a:off x="655955" y="2247900"/>
            <a:ext cx="16976090" cy="139910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10"/>
              </a:spcBef>
            </a:pPr>
            <a:r>
              <a:rPr lang="en-US" sz="2900" dirty="0">
                <a:latin typeface="Arial MT"/>
                <a:cs typeface="Arial MT"/>
              </a:rPr>
              <a:t>Develop an AI-powered chatbot and personal finance </a:t>
            </a:r>
            <a:r>
              <a:rPr lang="en-US" sz="3000" dirty="0">
                <a:latin typeface="Arial MT"/>
                <a:cs typeface="Arial MT"/>
              </a:rPr>
              <a:t>dashboard</a:t>
            </a:r>
            <a:r>
              <a:rPr lang="en-US" sz="2900" dirty="0">
                <a:latin typeface="Arial MT"/>
                <a:cs typeface="Arial MT"/>
              </a:rPr>
              <a:t> that offers personalized financial advice, educational content, and tailored marketing materials based on customer data, financial goals, and market conditions.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1CD41-144D-C0BA-E44F-C4C74B7D20C2}"/>
              </a:ext>
            </a:extLst>
          </p:cNvPr>
          <p:cNvSpPr txBox="1"/>
          <p:nvPr/>
        </p:nvSpPr>
        <p:spPr>
          <a:xfrm>
            <a:off x="638748" y="5524500"/>
            <a:ext cx="1417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High Market Demand : Increasing need for personalized financial tools.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Technological Feasibility: Advances in AI and data analytics.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Customer Engagement: Improves user satisfaction and loyalty.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Personal Passion: Interest in finance and technology.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Existing Gaps: Lack of comprehensive solutions in the market.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02B4F-7CB4-5619-EBE9-4E3000725810}"/>
              </a:ext>
            </a:extLst>
          </p:cNvPr>
          <p:cNvSpPr txBox="1"/>
          <p:nvPr/>
        </p:nvSpPr>
        <p:spPr>
          <a:xfrm>
            <a:off x="628916" y="4324841"/>
            <a:ext cx="17145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i="0" dirty="0">
                <a:solidFill>
                  <a:srgbClr val="000000"/>
                </a:solidFill>
                <a:effectLst/>
              </a:rPr>
              <a:t>Why did you decide to solve this Problem statement?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212" y="1111731"/>
            <a:ext cx="637698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/>
              <a:t>Pre-</a:t>
            </a:r>
            <a:r>
              <a:rPr sz="4500" spc="-10" dirty="0"/>
              <a:t>Requisite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5" y="2171700"/>
            <a:ext cx="14401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What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alternatives/competitive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products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for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problem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you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solving?</a:t>
            </a:r>
            <a:endParaRPr sz="3000" dirty="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987E3-A89A-0714-FD8E-568E6847DBE2}"/>
              </a:ext>
            </a:extLst>
          </p:cNvPr>
          <p:cNvSpPr txBox="1"/>
          <p:nvPr/>
        </p:nvSpPr>
        <p:spPr>
          <a:xfrm>
            <a:off x="523875" y="3162300"/>
            <a:ext cx="16849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Tata Mutual Fund : Offers a range of mutual funds for investment and financial planning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Mint : Helps users track expenses, manage budgets, and monitor financial accounts in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You Need a Budget (YNAB) : Focuses on teaching users how to allocate money for specific purposes and manage it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Niyo</a:t>
            </a:r>
            <a:r>
              <a:rPr lang="en-US" sz="3000" dirty="0"/>
              <a:t> : Offers digital banking services including savings accounts, current accounts, and basic investment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Betterment : Betterment is a </a:t>
            </a:r>
            <a:r>
              <a:rPr lang="en-US" sz="3000" dirty="0" err="1"/>
              <a:t>robo</a:t>
            </a:r>
            <a:r>
              <a:rPr lang="en-US" sz="3000" dirty="0"/>
              <a:t>-advisor that provides automated investment and financial planning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45" y="575791"/>
            <a:ext cx="539877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Tools</a:t>
            </a:r>
            <a:r>
              <a:rPr sz="4500" spc="-75" dirty="0"/>
              <a:t> </a:t>
            </a:r>
            <a:r>
              <a:rPr sz="4500" dirty="0"/>
              <a:t>or</a:t>
            </a:r>
            <a:r>
              <a:rPr sz="4500" spc="-75" dirty="0"/>
              <a:t> </a:t>
            </a:r>
            <a:r>
              <a:rPr sz="4500" spc="-10" dirty="0"/>
              <a:t>resources</a:t>
            </a:r>
            <a:endParaRPr sz="45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34" y="5132396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34" y="3130516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34" y="379889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34" y="4465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34" y="5799146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34" y="6475421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34" y="7151696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34" y="7818446"/>
            <a:ext cx="114300" cy="1142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2587" y="1562100"/>
            <a:ext cx="12068175" cy="65493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75"/>
              </a:spcBef>
            </a:pPr>
            <a:r>
              <a:rPr sz="3000" b="1" dirty="0">
                <a:latin typeface="Arial"/>
                <a:cs typeface="Arial"/>
              </a:rPr>
              <a:t>Azure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tools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or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resources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which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are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likely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be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used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by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you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for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the </a:t>
            </a:r>
            <a:r>
              <a:rPr sz="3000" b="1" dirty="0">
                <a:latin typeface="Arial"/>
                <a:cs typeface="Arial"/>
              </a:rPr>
              <a:t>prototype,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if</a:t>
            </a:r>
            <a:r>
              <a:rPr sz="3000" b="1" spc="-6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your</a:t>
            </a:r>
            <a:r>
              <a:rPr sz="3000" b="1" spc="-6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idea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gets</a:t>
            </a:r>
            <a:r>
              <a:rPr sz="3000" b="1" spc="-6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selected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000" dirty="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Arial MT"/>
                <a:cs typeface="Arial MT"/>
              </a:rPr>
              <a:t>Azure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Bot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Service</a:t>
            </a:r>
            <a:endParaRPr sz="3000" dirty="0">
              <a:latin typeface="Arial MT"/>
              <a:cs typeface="Arial MT"/>
            </a:endParaRPr>
          </a:p>
          <a:p>
            <a:pPr marL="468630" marR="7314565">
              <a:lnSpc>
                <a:spcPct val="145800"/>
              </a:lnSpc>
              <a:spcBef>
                <a:spcPts val="10"/>
              </a:spcBef>
            </a:pPr>
            <a:r>
              <a:rPr sz="3000" dirty="0">
                <a:latin typeface="Arial MT"/>
                <a:cs typeface="Arial MT"/>
              </a:rPr>
              <a:t>Azure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Cognitive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Services </a:t>
            </a:r>
            <a:r>
              <a:rPr sz="3000" dirty="0">
                <a:latin typeface="Arial MT"/>
                <a:cs typeface="Arial MT"/>
              </a:rPr>
              <a:t>Azure</a:t>
            </a:r>
            <a:r>
              <a:rPr sz="3000" spc="-6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Machine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Learning </a:t>
            </a:r>
            <a:r>
              <a:rPr sz="3000" dirty="0">
                <a:latin typeface="Arial MT"/>
                <a:cs typeface="Arial MT"/>
              </a:rPr>
              <a:t>Azure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Data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Lake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Storage </a:t>
            </a:r>
            <a:r>
              <a:rPr sz="3000" dirty="0">
                <a:latin typeface="Arial MT"/>
                <a:cs typeface="Arial MT"/>
              </a:rPr>
              <a:t>Azure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SQL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Database</a:t>
            </a:r>
            <a:endParaRPr sz="3000" dirty="0">
              <a:latin typeface="Arial MT"/>
              <a:cs typeface="Arial MT"/>
            </a:endParaRPr>
          </a:p>
          <a:p>
            <a:pPr marL="468630">
              <a:lnSpc>
                <a:spcPct val="100000"/>
              </a:lnSpc>
              <a:spcBef>
                <a:spcPts val="1725"/>
              </a:spcBef>
            </a:pPr>
            <a:r>
              <a:rPr sz="3000" dirty="0">
                <a:latin typeface="Arial MT"/>
                <a:cs typeface="Arial MT"/>
              </a:rPr>
              <a:t>Power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BI</a:t>
            </a:r>
            <a:endParaRPr sz="3000" dirty="0">
              <a:latin typeface="Arial MT"/>
              <a:cs typeface="Arial MT"/>
            </a:endParaRPr>
          </a:p>
          <a:p>
            <a:pPr marL="468630" marR="7611109">
              <a:lnSpc>
                <a:spcPct val="145800"/>
              </a:lnSpc>
              <a:spcBef>
                <a:spcPts val="80"/>
              </a:spcBef>
            </a:pPr>
            <a:r>
              <a:rPr sz="3000" dirty="0">
                <a:latin typeface="Arial MT"/>
                <a:cs typeface="Arial MT"/>
              </a:rPr>
              <a:t>Azure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Active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Directory </a:t>
            </a:r>
            <a:r>
              <a:rPr sz="3000" dirty="0">
                <a:latin typeface="Arial MT"/>
                <a:cs typeface="Arial MT"/>
              </a:rPr>
              <a:t>Azure</a:t>
            </a:r>
            <a:r>
              <a:rPr sz="3000" spc="-6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Notification</a:t>
            </a:r>
            <a:r>
              <a:rPr sz="3000" spc="-60" dirty="0">
                <a:latin typeface="Arial MT"/>
                <a:cs typeface="Arial MT"/>
              </a:rPr>
              <a:t> </a:t>
            </a:r>
            <a:r>
              <a:rPr sz="3000" spc="-20" dirty="0">
                <a:latin typeface="Arial MT"/>
                <a:cs typeface="Arial MT"/>
              </a:rPr>
              <a:t>Hubs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16" y="318964"/>
            <a:ext cx="9923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8400" algn="l"/>
                <a:tab pos="4160520" algn="l"/>
                <a:tab pos="7005320" algn="l"/>
              </a:tabLst>
            </a:pPr>
            <a:r>
              <a:rPr spc="-25" dirty="0"/>
              <a:t>Any</a:t>
            </a:r>
            <a:r>
              <a:rPr dirty="0"/>
              <a:t>	</a:t>
            </a:r>
            <a:r>
              <a:rPr spc="-10" dirty="0"/>
              <a:t>Supporting</a:t>
            </a:r>
            <a:r>
              <a:rPr dirty="0"/>
              <a:t>	</a:t>
            </a:r>
            <a:r>
              <a:rPr spc="-10" dirty="0"/>
              <a:t>Functional</a:t>
            </a:r>
            <a:r>
              <a:rPr dirty="0"/>
              <a:t>	</a:t>
            </a:r>
            <a:r>
              <a:rPr spc="-10" dirty="0"/>
              <a:t>Documents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603" y="1012947"/>
            <a:ext cx="966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Present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solution,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talk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about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methodology,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architecture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scalability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375CF-EC99-A0FB-255C-3EE00005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8" y="1687116"/>
            <a:ext cx="17217311" cy="7920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71500"/>
            <a:ext cx="9094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9190" algn="l"/>
                <a:tab pos="4932680" algn="l"/>
                <a:tab pos="5466080" algn="l"/>
                <a:tab pos="7954645" algn="l"/>
              </a:tabLst>
            </a:pPr>
            <a:r>
              <a:rPr spc="-25" dirty="0"/>
              <a:t>Key</a:t>
            </a:r>
            <a:r>
              <a:rPr dirty="0"/>
              <a:t>	</a:t>
            </a:r>
            <a:r>
              <a:rPr spc="-10" dirty="0"/>
              <a:t>Differentiators</a:t>
            </a:r>
            <a:r>
              <a:rPr dirty="0"/>
              <a:t>	</a:t>
            </a:r>
            <a:r>
              <a:rPr spc="-50" dirty="0"/>
              <a:t>&amp;</a:t>
            </a:r>
            <a:r>
              <a:rPr dirty="0"/>
              <a:t>	</a:t>
            </a:r>
            <a:r>
              <a:rPr spc="-10" dirty="0"/>
              <a:t>Adoption</a:t>
            </a:r>
            <a:r>
              <a:rPr dirty="0"/>
              <a:t>	</a:t>
            </a:r>
            <a:r>
              <a:rPr spc="-20" dirty="0"/>
              <a:t>Plan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9137" y="1446170"/>
            <a:ext cx="1615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How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is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your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solution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better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than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alternatives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how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do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you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plan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build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adoption?</a:t>
            </a:r>
            <a:endParaRPr sz="3000" dirty="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0F820-DAE8-9577-24EF-D56BEAC1B9F9}"/>
              </a:ext>
            </a:extLst>
          </p:cNvPr>
          <p:cNvSpPr txBox="1"/>
          <p:nvPr/>
        </p:nvSpPr>
        <p:spPr>
          <a:xfrm>
            <a:off x="719137" y="2020671"/>
            <a:ext cx="17111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AI-driven Personalized Financial Advice</a:t>
            </a:r>
            <a:r>
              <a:rPr lang="en-US" sz="3000" dirty="0"/>
              <a:t>: Custom recommendations based on user data and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Educational Content</a:t>
            </a:r>
            <a:r>
              <a:rPr lang="en-US" sz="3000" dirty="0"/>
              <a:t>: Personalized resources to boost financial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Tailored Marketing Materials</a:t>
            </a:r>
            <a:r>
              <a:rPr lang="en-US" sz="3000" dirty="0"/>
              <a:t>: Customized outreach to enhance customer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Comprehensive Financial Management</a:t>
            </a:r>
            <a:r>
              <a:rPr lang="en-US" sz="3000" dirty="0"/>
              <a:t>: Holistic approach covering budgeting, savings, investments, and more.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16" y="5286376"/>
            <a:ext cx="1650217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Adoption Plan </a:t>
            </a:r>
          </a:p>
          <a:p>
            <a:endParaRPr lang="en-US" sz="3000" dirty="0"/>
          </a:p>
          <a:p>
            <a:r>
              <a:rPr lang="en-US" sz="2800" dirty="0"/>
              <a:t>1. </a:t>
            </a:r>
            <a:r>
              <a:rPr lang="en-US" sz="2800" b="1" dirty="0" err="1"/>
              <a:t>Onboarding</a:t>
            </a:r>
            <a:r>
              <a:rPr lang="en-US" sz="2800" dirty="0"/>
              <a:t>: Offer tutorials and support for easy setup.</a:t>
            </a:r>
          </a:p>
          <a:p>
            <a:endParaRPr lang="en-US" sz="2800" dirty="0"/>
          </a:p>
          <a:p>
            <a:r>
              <a:rPr lang="en-US" sz="2800" dirty="0"/>
              <a:t>2. </a:t>
            </a:r>
            <a:r>
              <a:rPr lang="en-US" sz="2800" b="1" dirty="0"/>
              <a:t>Marketing</a:t>
            </a:r>
            <a:r>
              <a:rPr lang="en-US" sz="2800" dirty="0"/>
              <a:t>: Use digital ads, partnerships, and content to attract users.</a:t>
            </a:r>
          </a:p>
          <a:p>
            <a:endParaRPr lang="en-US" sz="2800" dirty="0"/>
          </a:p>
          <a:p>
            <a:r>
              <a:rPr lang="en-US" sz="2800" dirty="0"/>
              <a:t>3. </a:t>
            </a:r>
            <a:r>
              <a:rPr lang="en-US" sz="2800" b="1" dirty="0"/>
              <a:t>Engagement</a:t>
            </a:r>
            <a:r>
              <a:rPr lang="en-US" sz="2800" dirty="0"/>
              <a:t>: Send personalized tips, notifications, and use </a:t>
            </a:r>
            <a:r>
              <a:rPr lang="en-US" sz="2800" dirty="0" err="1"/>
              <a:t>gamification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4. </a:t>
            </a:r>
            <a:r>
              <a:rPr lang="en-US" sz="2800" b="1" dirty="0" err="1"/>
              <a:t>Metrics</a:t>
            </a:r>
            <a:r>
              <a:rPr lang="en-US" sz="2800" dirty="0" err="1"/>
              <a:t>:Track</a:t>
            </a:r>
            <a:r>
              <a:rPr lang="en-US" sz="2800" dirty="0"/>
              <a:t> user sign-ups, activity, and financial improvements.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40" y="246956"/>
            <a:ext cx="17922260" cy="113556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  <a:tabLst>
                <a:tab pos="1938020" algn="l"/>
                <a:tab pos="4872355" algn="l"/>
                <a:tab pos="6116955" algn="l"/>
                <a:tab pos="6650355" algn="l"/>
                <a:tab pos="9583420" algn="l"/>
                <a:tab pos="12251690" algn="l"/>
                <a:tab pos="15690850" algn="l"/>
              </a:tabLst>
            </a:pPr>
            <a:r>
              <a:rPr spc="-10" dirty="0"/>
              <a:t>GitHub</a:t>
            </a:r>
            <a:r>
              <a:rPr dirty="0"/>
              <a:t>	</a:t>
            </a:r>
            <a:r>
              <a:rPr spc="-10" dirty="0"/>
              <a:t>Repository</a:t>
            </a:r>
            <a:r>
              <a:rPr dirty="0"/>
              <a:t>	</a:t>
            </a:r>
            <a:r>
              <a:rPr spc="-20" dirty="0"/>
              <a:t>Link</a:t>
            </a:r>
            <a:r>
              <a:rPr dirty="0"/>
              <a:t>	</a:t>
            </a:r>
            <a:r>
              <a:rPr spc="-50" dirty="0"/>
              <a:t>&amp;</a:t>
            </a:r>
            <a:r>
              <a:rPr dirty="0"/>
              <a:t>	</a:t>
            </a:r>
            <a:r>
              <a:rPr spc="-10" dirty="0"/>
              <a:t>supporting</a:t>
            </a:r>
            <a:r>
              <a:rPr dirty="0"/>
              <a:t>	</a:t>
            </a:r>
            <a:r>
              <a:rPr spc="-10" dirty="0"/>
              <a:t>diagrams,</a:t>
            </a:r>
            <a:r>
              <a:rPr dirty="0"/>
              <a:t>	</a:t>
            </a:r>
            <a:r>
              <a:rPr spc="-10" dirty="0"/>
              <a:t>screenshots,</a:t>
            </a:r>
            <a:r>
              <a:rPr dirty="0"/>
              <a:t>	</a:t>
            </a:r>
            <a:r>
              <a:rPr spc="-25" dirty="0"/>
              <a:t>if any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0" dirty="0">
                <a:solidFill>
                  <a:srgbClr val="212121"/>
                </a:solidFill>
                <a:latin typeface="Arial MT"/>
                <a:cs typeface="Arial MT"/>
              </a:rPr>
              <a:t>How</a:t>
            </a:r>
            <a:r>
              <a:rPr sz="2400" b="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212121"/>
                </a:solidFill>
                <a:latin typeface="Arial MT"/>
                <a:cs typeface="Arial MT"/>
              </a:rPr>
              <a:t>far</a:t>
            </a:r>
            <a:r>
              <a:rPr sz="2400" b="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sz="2400" b="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sz="2400" b="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b="0" spc="-25" dirty="0">
                <a:solidFill>
                  <a:srgbClr val="212121"/>
                </a:solidFill>
                <a:latin typeface="Arial MT"/>
                <a:cs typeface="Arial MT"/>
              </a:rPr>
              <a:t>go?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21269-C815-D55D-9404-4687A0FF3097}"/>
              </a:ext>
            </a:extLst>
          </p:cNvPr>
          <p:cNvSpPr txBox="1"/>
          <p:nvPr/>
        </p:nvSpPr>
        <p:spPr>
          <a:xfrm>
            <a:off x="647056" y="1615108"/>
            <a:ext cx="1303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Github</a:t>
            </a:r>
            <a:r>
              <a:rPr lang="en-US" sz="2400" i="1" dirty="0"/>
              <a:t> Repository Link : https://github.com/sankalpramteke/Bank-of-baroda-hackathon-2024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C6BAF-7792-58A1-0825-0A623A2A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4" y="2297041"/>
            <a:ext cx="13681520" cy="74830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404" y="883694"/>
            <a:ext cx="1339979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2380" algn="l"/>
                <a:tab pos="4932680" algn="l"/>
                <a:tab pos="6029325" algn="l"/>
              </a:tabLst>
            </a:pPr>
            <a:r>
              <a:rPr sz="4500" spc="-10" dirty="0"/>
              <a:t>Business</a:t>
            </a:r>
            <a:r>
              <a:rPr lang="en-US" sz="4500" spc="-10" dirty="0"/>
              <a:t> </a:t>
            </a:r>
            <a:r>
              <a:rPr sz="4500" spc="-10" dirty="0"/>
              <a:t>Potential</a:t>
            </a:r>
            <a:r>
              <a:rPr lang="en-US" sz="4500" spc="-10" dirty="0"/>
              <a:t> </a:t>
            </a:r>
            <a:r>
              <a:rPr sz="4500" spc="-25" dirty="0"/>
              <a:t>and</a:t>
            </a:r>
            <a:r>
              <a:rPr lang="en-US" sz="4500" spc="-25" dirty="0"/>
              <a:t> </a:t>
            </a:r>
            <a:r>
              <a:rPr sz="4500" spc="-10" dirty="0"/>
              <a:t>Relevance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269" y="2190699"/>
            <a:ext cx="1494413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What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business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applications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solving?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1026" y="6463364"/>
            <a:ext cx="66040" cy="55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" spc="-25" dirty="0">
                <a:latin typeface="Microsoft YaHei"/>
                <a:cs typeface="Microsoft YaHei"/>
              </a:rPr>
              <a:t>UIY</a:t>
            </a:r>
            <a:endParaRPr sz="2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82" y="3810410"/>
            <a:ext cx="104774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82" y="4219984"/>
            <a:ext cx="104774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82" y="4629559"/>
            <a:ext cx="104774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82" y="5039134"/>
            <a:ext cx="104774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82" y="5448709"/>
            <a:ext cx="104774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9857" y="3614544"/>
            <a:ext cx="16350615" cy="250453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98805" marR="464184">
              <a:lnSpc>
                <a:spcPts val="3229"/>
              </a:lnSpc>
              <a:spcBef>
                <a:spcPts val="229"/>
              </a:spcBef>
            </a:pPr>
            <a:r>
              <a:rPr sz="2700" b="1" dirty="0">
                <a:latin typeface="Arial"/>
                <a:cs typeface="Arial"/>
              </a:rPr>
              <a:t>Personal</a:t>
            </a:r>
            <a:r>
              <a:rPr sz="2700" b="1" spc="-3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Finance</a:t>
            </a:r>
            <a:r>
              <a:rPr sz="2700" b="1" spc="-3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Management:</a:t>
            </a:r>
            <a:r>
              <a:rPr sz="2700" b="1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Empowering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individuals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manage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their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finances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effectively</a:t>
            </a:r>
            <a:r>
              <a:rPr sz="2700" spc="-10">
                <a:latin typeface="Arial"/>
                <a:cs typeface="Arial"/>
              </a:rPr>
              <a:t>. </a:t>
            </a:r>
            <a:r>
              <a:rPr lang="en-US" sz="2700" spc="-10" dirty="0">
                <a:latin typeface="Arial"/>
                <a:cs typeface="Arial"/>
              </a:rPr>
              <a:t>         </a:t>
            </a:r>
          </a:p>
          <a:p>
            <a:pPr marL="598805" marR="464184">
              <a:lnSpc>
                <a:spcPts val="3229"/>
              </a:lnSpc>
              <a:spcBef>
                <a:spcPts val="229"/>
              </a:spcBef>
            </a:pPr>
            <a:r>
              <a:rPr sz="2700" b="1">
                <a:latin typeface="Arial"/>
                <a:cs typeface="Arial"/>
              </a:rPr>
              <a:t>Financial</a:t>
            </a:r>
            <a:r>
              <a:rPr sz="2700" b="1" spc="-3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Planning</a:t>
            </a:r>
            <a:r>
              <a:rPr sz="2700" b="1" spc="-3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and</a:t>
            </a:r>
            <a:r>
              <a:rPr sz="2700" b="1" spc="-3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Advisory</a:t>
            </a:r>
            <a:r>
              <a:rPr sz="2700" b="1" spc="-3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Services:</a:t>
            </a:r>
            <a:r>
              <a:rPr sz="2700" b="1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Enhancing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services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financial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advisors.</a:t>
            </a:r>
            <a:endParaRPr sz="2700" dirty="0">
              <a:latin typeface="Arial"/>
              <a:cs typeface="Arial"/>
            </a:endParaRPr>
          </a:p>
          <a:p>
            <a:pPr marL="598805">
              <a:lnSpc>
                <a:spcPts val="3105"/>
              </a:lnSpc>
            </a:pPr>
            <a:r>
              <a:rPr sz="2700" b="1" dirty="0">
                <a:latin typeface="Arial"/>
                <a:cs typeface="Arial"/>
              </a:rPr>
              <a:t>Banking</a:t>
            </a:r>
            <a:r>
              <a:rPr sz="2700" b="1" spc="-3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and</a:t>
            </a:r>
            <a:r>
              <a:rPr sz="2700" b="1" spc="-2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Financial</a:t>
            </a:r>
            <a:r>
              <a:rPr sz="2700" b="1" spc="-2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Institutions:</a:t>
            </a:r>
            <a:r>
              <a:rPr sz="2700" b="1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Providing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value-</a:t>
            </a:r>
            <a:r>
              <a:rPr sz="2700" dirty="0">
                <a:latin typeface="Arial"/>
                <a:cs typeface="Arial"/>
              </a:rPr>
              <a:t>added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services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customers.</a:t>
            </a:r>
            <a:endParaRPr sz="2700" dirty="0">
              <a:latin typeface="Arial"/>
              <a:cs typeface="Arial"/>
            </a:endParaRPr>
          </a:p>
          <a:p>
            <a:pPr marL="598805" marR="5080">
              <a:lnSpc>
                <a:spcPts val="3229"/>
              </a:lnSpc>
              <a:spcBef>
                <a:spcPts val="110"/>
              </a:spcBef>
            </a:pPr>
            <a:r>
              <a:rPr sz="2700" b="1" dirty="0">
                <a:latin typeface="Arial"/>
                <a:cs typeface="Arial"/>
              </a:rPr>
              <a:t>Employee</a:t>
            </a:r>
            <a:r>
              <a:rPr sz="2700" b="1" spc="-3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Financial</a:t>
            </a:r>
            <a:r>
              <a:rPr sz="2700" b="1" spc="-3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Wellness</a:t>
            </a:r>
            <a:r>
              <a:rPr sz="2700" b="1" spc="-3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Programs:</a:t>
            </a:r>
            <a:r>
              <a:rPr sz="2700" b="1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Supporting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employee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financial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health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and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productivity.</a:t>
            </a:r>
            <a:r>
              <a:rPr sz="2700" b="1" spc="-1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Educational</a:t>
            </a:r>
            <a:r>
              <a:rPr sz="2700" b="1" spc="-5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Institutions:</a:t>
            </a:r>
            <a:r>
              <a:rPr sz="2700" b="1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Teaching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financial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literacy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students.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ts val="3115"/>
              </a:lnSpc>
            </a:pPr>
            <a:r>
              <a:rPr sz="2700" b="1" spc="-50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47700"/>
            <a:ext cx="1439231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3890" algn="l"/>
                <a:tab pos="3835400" algn="l"/>
                <a:tab pos="6473190" algn="l"/>
                <a:tab pos="7569834" algn="l"/>
              </a:tabLst>
            </a:pPr>
            <a:r>
              <a:rPr sz="4400" spc="-10" dirty="0"/>
              <a:t>Uniqueness</a:t>
            </a:r>
            <a:r>
              <a:rPr sz="4400"/>
              <a:t>	</a:t>
            </a:r>
            <a:r>
              <a:rPr lang="en-US" sz="4400" dirty="0"/>
              <a:t> </a:t>
            </a:r>
            <a:r>
              <a:rPr sz="4400" spc="-25"/>
              <a:t>of</a:t>
            </a:r>
            <a:r>
              <a:rPr lang="en-US" sz="4400" spc="-25" dirty="0"/>
              <a:t> </a:t>
            </a:r>
            <a:r>
              <a:rPr sz="4400" spc="-10"/>
              <a:t>Approach</a:t>
            </a:r>
            <a:r>
              <a:rPr lang="en-US" sz="4400" spc="-10" dirty="0"/>
              <a:t> </a:t>
            </a:r>
            <a:r>
              <a:rPr sz="4400" spc="-25"/>
              <a:t>and</a:t>
            </a:r>
            <a:r>
              <a:rPr lang="en-US" sz="4400" spc="-25" dirty="0"/>
              <a:t> </a:t>
            </a:r>
            <a:r>
              <a:rPr sz="4400" spc="-10"/>
              <a:t>Solu</a:t>
            </a:r>
            <a:r>
              <a:rPr spc="-10"/>
              <a:t>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790700"/>
            <a:ext cx="1245872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What</a:t>
            </a:r>
            <a:r>
              <a:rPr sz="3200" b="1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3200"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3200" b="1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unique</a:t>
            </a:r>
            <a:r>
              <a:rPr sz="3200"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aspects</a:t>
            </a:r>
            <a:r>
              <a:rPr sz="3200" b="1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3200"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3200" b="1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12121"/>
                </a:solidFill>
                <a:latin typeface="Arial MT"/>
                <a:cs typeface="Arial MT"/>
              </a:rPr>
              <a:t>proposed</a:t>
            </a:r>
            <a:r>
              <a:rPr sz="3200"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212121"/>
                </a:solidFill>
                <a:latin typeface="Arial MT"/>
                <a:cs typeface="Arial MT"/>
              </a:rPr>
              <a:t>idea?</a:t>
            </a:r>
            <a:endParaRPr sz="3200" b="1" dirty="0">
              <a:latin typeface="Arial MT"/>
              <a:cs typeface="Arial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16" y="2786046"/>
            <a:ext cx="169308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sz="2800" b="1" dirty="0"/>
              <a:t>Integrated AI </a:t>
            </a:r>
            <a:r>
              <a:rPr lang="en-US" sz="2800" b="1" dirty="0" err="1"/>
              <a:t>Chatbot</a:t>
            </a:r>
            <a:r>
              <a:rPr lang="en-US" sz="2800" b="1" dirty="0"/>
              <a:t> and Dashboard : </a:t>
            </a:r>
            <a:r>
              <a:rPr lang="en-US" sz="2800" dirty="0"/>
              <a:t>Seamless interaction; competitors offer separately.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Personalized Content and Marketing : </a:t>
            </a:r>
            <a:r>
              <a:rPr lang="en-US" sz="2800" dirty="0"/>
              <a:t>Tailored education and marketing; competitors provide generic resources.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Comprehensive Reporting : </a:t>
            </a:r>
            <a:r>
              <a:rPr lang="en-US" sz="2800" dirty="0"/>
              <a:t>Detailed financial reports; competitors offer basic reporting.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Personalized financial advice </a:t>
            </a:r>
            <a:r>
              <a:rPr lang="en-US" sz="2800" dirty="0"/>
              <a:t>: Tailoring financial advice to user goals, preferences, and real-time market conditions for informed decision-making.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945</Words>
  <Application>Microsoft Office PowerPoint</Application>
  <PresentationFormat>Custom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Microsoft YaHei</vt:lpstr>
      <vt:lpstr>Arial</vt:lpstr>
      <vt:lpstr>Arial MT</vt:lpstr>
      <vt:lpstr>Wingdings</vt:lpstr>
      <vt:lpstr>Office Theme</vt:lpstr>
      <vt:lpstr>presentation Bank of Baroda Hackathon 2024</vt:lpstr>
      <vt:lpstr>Problem Statement?</vt:lpstr>
      <vt:lpstr>Pre-Requisite</vt:lpstr>
      <vt:lpstr>Tools or resources</vt:lpstr>
      <vt:lpstr>Any Supporting Functional Documents</vt:lpstr>
      <vt:lpstr>Key Differentiators &amp; Adoption Plan</vt:lpstr>
      <vt:lpstr>GitHub Repository Link &amp; supporting diagrams, screenshots, if any How far it can go?</vt:lpstr>
      <vt:lpstr>Business Potential and Relevance</vt:lpstr>
      <vt:lpstr>Uniqueness  of Approach and Solution</vt:lpstr>
      <vt:lpstr>User Experience</vt:lpstr>
      <vt:lpstr>Scalability</vt:lpstr>
      <vt:lpstr>Ease of Deployment and Maintenance</vt:lpstr>
      <vt:lpstr>Security Considerations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BOBHackathon_Sample_Presentation.pptx</dc:title>
  <dc:creator>Tanishka Borade</dc:creator>
  <cp:keywords>DAGJPZBLvaQ,BAEqXRkSank</cp:keywords>
  <cp:lastModifiedBy>Sankalp Ramteke</cp:lastModifiedBy>
  <cp:revision>7</cp:revision>
  <dcterms:created xsi:type="dcterms:W3CDTF">2024-06-28T17:00:20Z</dcterms:created>
  <dcterms:modified xsi:type="dcterms:W3CDTF">2024-06-30T07:59:51Z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2024-06-28T00:00:00Z</vt:filetime>
  </property>
  <property fmtid="{D5CDD505-2E9C-101B-9397-08002B2CF9AE}" pid="5" name="Producer">
    <vt:lpwstr>Canva</vt:lpwstr>
  </property>
</Properties>
</file>