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68" r:id="rId3"/>
    <p:sldId id="258" r:id="rId4"/>
    <p:sldId id="266" r:id="rId5"/>
    <p:sldId id="272" r:id="rId6"/>
    <p:sldId id="259" r:id="rId7"/>
    <p:sldId id="263" r:id="rId8"/>
    <p:sldId id="271" r:id="rId9"/>
    <p:sldId id="264" r:id="rId10"/>
    <p:sldId id="265" r:id="rId11"/>
    <p:sldId id="267" r:id="rId12"/>
    <p:sldId id="273" r:id="rId13"/>
    <p:sldId id="274"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725"/>
  </p:normalViewPr>
  <p:slideViewPr>
    <p:cSldViewPr snapToGrid="0">
      <p:cViewPr varScale="1">
        <p:scale>
          <a:sx n="56" d="100"/>
          <a:sy n="56" d="100"/>
        </p:scale>
        <p:origin x="68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31T02:46:47.175"/>
    </inkml:context>
    <inkml:brush xml:id="br0">
      <inkml:brushProperty name="width" value="0.05" units="cm"/>
      <inkml:brushProperty name="height" value="0.05" units="cm"/>
    </inkml:brush>
  </inkml:definitions>
  <inkml:trace contextRef="#ctx0" brushRef="#br0">12 4 24575,'-6'-2'0,"0"1"0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31T02:46:37.993"/>
    </inkml:context>
    <inkml:brush xml:id="br0">
      <inkml:brushProperty name="width" value="0.05" units="cm"/>
      <inkml:brushProperty name="height" value="0.05" units="cm"/>
    </inkml:brush>
  </inkml:definitions>
  <inkml:trace contextRef="#ctx0" brushRef="#br0">0 32 24575,'4'-15'0,"-4"7"0,4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20568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Bowl of salad with fried rice, boiled eggs, and chopsticks"/>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Bowl with salmon cakes, salad, and hummus "/>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Bowl of pappardelle pasta with parsley butter, roasted hazelnuts, and shaved parmesan chees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bowl of salad with fried rice, boiled eggs, and chopsticks"/>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900" b="0" i="0">
                <a:solidFill>
                  <a:srgbClr val="2A2735"/>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10/31/22</a:t>
            </a:fld>
            <a:endParaRPr lang="en-US"/>
          </a:p>
        </p:txBody>
      </p:sp>
      <p:sp>
        <p:nvSpPr>
          <p:cNvPr id="6" name="Holder 6"/>
          <p:cNvSpPr>
            <a:spLocks noGrp="1"/>
          </p:cNvSpPr>
          <p:nvPr>
            <p:ph type="sldNum" sz="quarter" idx="7"/>
          </p:nvPr>
        </p:nvSpPr>
        <p:spPr>
          <a:xfrm>
            <a:off x="12123142" y="13178600"/>
            <a:ext cx="246862" cy="276999"/>
          </a:xfrm>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53149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Avocados and limes"/>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Bowl with salmon cakes, salad, and hummus"/>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Bowl of pappardelle pasta with parsley butter, roasted hazelnuts, and shaved parmesan cheese"/>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customXml" Target="../ink/ink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 name="dykmhotw9q8t27tdkhk0.png" descr="dykmhotw9q8t27tdkhk0.png"/>
          <p:cNvPicPr>
            <a:picLocks noChangeAspect="1"/>
          </p:cNvPicPr>
          <p:nvPr/>
        </p:nvPicPr>
        <p:blipFill>
          <a:blip r:embed="rId2"/>
          <a:stretch>
            <a:fillRect/>
          </a:stretch>
        </p:blipFill>
        <p:spPr>
          <a:xfrm>
            <a:off x="21694140" y="11758136"/>
            <a:ext cx="2689860" cy="1921328"/>
          </a:xfrm>
          <a:prstGeom prst="rect">
            <a:avLst/>
          </a:prstGeom>
          <a:ln w="12700">
            <a:miter lim="400000"/>
          </a:ln>
        </p:spPr>
      </p:pic>
      <p:pic>
        <p:nvPicPr>
          <p:cNvPr id="152" name="download.png" descr="download.png"/>
          <p:cNvPicPr>
            <a:picLocks noChangeAspect="1"/>
          </p:cNvPicPr>
          <p:nvPr/>
        </p:nvPicPr>
        <p:blipFill>
          <a:blip r:embed="rId3"/>
          <a:stretch>
            <a:fillRect/>
          </a:stretch>
        </p:blipFill>
        <p:spPr>
          <a:xfrm>
            <a:off x="659032" y="11810244"/>
            <a:ext cx="2895601" cy="1193801"/>
          </a:xfrm>
          <a:prstGeom prst="rect">
            <a:avLst/>
          </a:prstGeom>
          <a:ln w="12700">
            <a:miter lim="400000"/>
          </a:ln>
        </p:spPr>
      </p:pic>
      <p:pic>
        <p:nvPicPr>
          <p:cNvPr id="153" name="Screen Shot 2022-09-24 at 1.27.02 AM.png" descr="Screen Shot 2022-09-24 at 1.27.02 AM.png"/>
          <p:cNvPicPr>
            <a:picLocks noChangeAspect="1"/>
          </p:cNvPicPr>
          <p:nvPr/>
        </p:nvPicPr>
        <p:blipFill>
          <a:blip r:embed="rId4"/>
          <a:stretch>
            <a:fillRect/>
          </a:stretch>
        </p:blipFill>
        <p:spPr>
          <a:xfrm>
            <a:off x="4099851" y="1025591"/>
            <a:ext cx="16184298" cy="10513761"/>
          </a:xfrm>
          <a:prstGeom prst="rect">
            <a:avLst/>
          </a:prstGeom>
          <a:ln w="12700">
            <a:miter lim="400000"/>
          </a:ln>
        </p:spPr>
      </p:pic>
      <p:sp>
        <p:nvSpPr>
          <p:cNvPr id="2" name="Company">
            <a:extLst>
              <a:ext uri="{FF2B5EF4-FFF2-40B4-BE49-F238E27FC236}">
                <a16:creationId xmlns:a16="http://schemas.microsoft.com/office/drawing/2014/main" id="{EF64E3E1-0254-E670-6E5A-B20DCA20DE89}"/>
              </a:ext>
            </a:extLst>
          </p:cNvPr>
          <p:cNvSpPr txBox="1">
            <a:spLocks/>
          </p:cNvSpPr>
          <p:nvPr/>
        </p:nvSpPr>
        <p:spPr>
          <a:xfrm>
            <a:off x="7141261" y="8355844"/>
            <a:ext cx="21971004" cy="4648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a:bodyPr>
          <a:lstStyle>
            <a:lvl1pPr marL="0" marR="0" indent="0" algn="l" defTabSz="2438338" rtl="0" latinLnBrk="0">
              <a:lnSpc>
                <a:spcPct val="80000"/>
              </a:lnSpc>
              <a:spcBef>
                <a:spcPts val="0"/>
              </a:spcBef>
              <a:spcAft>
                <a:spcPts val="0"/>
              </a:spcAft>
              <a:buClrTx/>
              <a:buSzTx/>
              <a:buFontTx/>
              <a:buNone/>
              <a:tabLst/>
              <a:defRPr sz="11600" b="1" i="0" u="none" strike="noStrike" cap="none" spc="-232"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a:lstStyle>
          <a:p>
            <a:pPr hangingPunct="1"/>
            <a:r>
              <a:rPr lang="en-US" sz="6000" dirty="0"/>
              <a:t>Sankalp </a:t>
            </a:r>
            <a:r>
              <a:rPr lang="en-US" sz="6000" dirty="0" err="1"/>
              <a:t>Saoji</a:t>
            </a:r>
            <a:r>
              <a:rPr lang="en-US" sz="6000" dirty="0"/>
              <a:t>              </a:t>
            </a:r>
            <a:r>
              <a:rPr lang="en-US" sz="6000" dirty="0" err="1"/>
              <a:t>Sijia</a:t>
            </a:r>
            <a:r>
              <a:rPr lang="en-US" sz="6000" dirty="0"/>
              <a:t> Yu</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744200" y="2190751"/>
            <a:ext cx="13373100" cy="8324850"/>
          </a:xfrm>
          <a:prstGeom prst="rect">
            <a:avLst/>
          </a:prstGeom>
          <a:blipFill>
            <a:blip r:embed="rId2" cstate="print"/>
            <a:stretch>
              <a:fillRect/>
            </a:stretch>
          </a:blipFill>
        </p:spPr>
        <p:txBody>
          <a:bodyPr wrap="square" lIns="0" tIns="0" rIns="0" bIns="0" rtlCol="0"/>
          <a:lstStyle/>
          <a:p>
            <a:endParaRPr sz="4800"/>
          </a:p>
        </p:txBody>
      </p:sp>
      <p:sp>
        <p:nvSpPr>
          <p:cNvPr id="3" name="object 3"/>
          <p:cNvSpPr txBox="1"/>
          <p:nvPr/>
        </p:nvSpPr>
        <p:spPr>
          <a:xfrm>
            <a:off x="1180464" y="2894329"/>
            <a:ext cx="8208008" cy="4011355"/>
          </a:xfrm>
          <a:prstGeom prst="rect">
            <a:avLst/>
          </a:prstGeom>
        </p:spPr>
        <p:txBody>
          <a:bodyPr vert="horz" wrap="square" lIns="0" tIns="33020" rIns="0" bIns="0" rtlCol="0">
            <a:spAutoFit/>
          </a:bodyPr>
          <a:lstStyle/>
          <a:p>
            <a:pPr marL="25400">
              <a:spcBef>
                <a:spcPts val="260"/>
              </a:spcBef>
            </a:pPr>
            <a:r>
              <a:rPr sz="6400" spc="50" dirty="0">
                <a:latin typeface="Trebuchet MS"/>
                <a:cs typeface="Trebuchet MS"/>
              </a:rPr>
              <a:t>Investigational</a:t>
            </a:r>
            <a:r>
              <a:rPr sz="6400" spc="-890" dirty="0">
                <a:latin typeface="Trebuchet MS"/>
                <a:cs typeface="Trebuchet MS"/>
              </a:rPr>
              <a:t> </a:t>
            </a:r>
            <a:r>
              <a:rPr sz="6400" spc="-220" dirty="0">
                <a:latin typeface="Trebuchet MS"/>
                <a:cs typeface="Trebuchet MS"/>
              </a:rPr>
              <a:t>plans...</a:t>
            </a:r>
            <a:endParaRPr sz="6400" dirty="0">
              <a:latin typeface="Trebuchet MS"/>
              <a:cs typeface="Trebuchet MS"/>
            </a:endParaRPr>
          </a:p>
          <a:p>
            <a:pPr>
              <a:lnSpc>
                <a:spcPct val="100000"/>
              </a:lnSpc>
            </a:pPr>
            <a:endParaRPr sz="7800" dirty="0">
              <a:latin typeface="Trebuchet MS"/>
              <a:cs typeface="Trebuchet MS"/>
            </a:endParaRPr>
          </a:p>
          <a:p>
            <a:pPr marL="25400">
              <a:spcBef>
                <a:spcPts val="6270"/>
              </a:spcBef>
            </a:pPr>
            <a:r>
              <a:rPr sz="6400" spc="-50" dirty="0">
                <a:latin typeface="Trebuchet MS"/>
                <a:cs typeface="Trebuchet MS"/>
              </a:rPr>
              <a:t>to </a:t>
            </a:r>
            <a:r>
              <a:rPr sz="6400" spc="120" dirty="0">
                <a:latin typeface="Trebuchet MS"/>
                <a:cs typeface="Trebuchet MS"/>
              </a:rPr>
              <a:t>do</a:t>
            </a:r>
            <a:r>
              <a:rPr sz="6400" spc="-458" dirty="0">
                <a:latin typeface="Trebuchet MS"/>
                <a:cs typeface="Trebuchet MS"/>
              </a:rPr>
              <a:t> </a:t>
            </a:r>
            <a:r>
              <a:rPr sz="6400" spc="-200" dirty="0">
                <a:latin typeface="Trebuchet MS"/>
                <a:cs typeface="Trebuchet MS"/>
              </a:rPr>
              <a:t>next!</a:t>
            </a:r>
            <a:endParaRPr sz="6400" dirty="0">
              <a:latin typeface="Trebuchet MS"/>
              <a:cs typeface="Trebuchet MS"/>
            </a:endParaRPr>
          </a:p>
        </p:txBody>
      </p:sp>
      <p:pic>
        <p:nvPicPr>
          <p:cNvPr id="4" name="dykmhotw9q8t27tdkhk0.png" descr="dykmhotw9q8t27tdkhk0.png">
            <a:extLst>
              <a:ext uri="{FF2B5EF4-FFF2-40B4-BE49-F238E27FC236}">
                <a16:creationId xmlns:a16="http://schemas.microsoft.com/office/drawing/2014/main" id="{B07D6624-9D75-4537-BBD1-8923E51AC7A9}"/>
              </a:ext>
            </a:extLst>
          </p:cNvPr>
          <p:cNvPicPr>
            <a:picLocks noChangeAspect="1"/>
          </p:cNvPicPr>
          <p:nvPr/>
        </p:nvPicPr>
        <p:blipFill>
          <a:blip r:embed="rId3"/>
          <a:stretch>
            <a:fillRect/>
          </a:stretch>
        </p:blipFill>
        <p:spPr>
          <a:xfrm>
            <a:off x="21840849" y="11899464"/>
            <a:ext cx="2543151" cy="1816536"/>
          </a:xfrm>
          <a:prstGeom prst="rect">
            <a:avLst/>
          </a:prstGeom>
          <a:ln w="12700">
            <a:miter lim="400000"/>
          </a:ln>
        </p:spPr>
      </p:pic>
      <p:sp>
        <p:nvSpPr>
          <p:cNvPr id="5" name="object 2">
            <a:extLst>
              <a:ext uri="{FF2B5EF4-FFF2-40B4-BE49-F238E27FC236}">
                <a16:creationId xmlns:a16="http://schemas.microsoft.com/office/drawing/2014/main" id="{3C046F32-3043-A13F-D378-92FF4681C2EF}"/>
              </a:ext>
            </a:extLst>
          </p:cNvPr>
          <p:cNvSpPr txBox="1">
            <a:spLocks/>
          </p:cNvSpPr>
          <p:nvPr/>
        </p:nvSpPr>
        <p:spPr>
          <a:xfrm>
            <a:off x="6214110" y="121059"/>
            <a:ext cx="17232630" cy="13875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horz" wrap="square" lIns="0" tIns="33020" rIns="0" bIns="0" rtlCol="0">
            <a:spAutoFit/>
          </a:bodyPr>
          <a:lstStyle>
            <a:lvl1pPr marL="0" marR="0" indent="0" algn="l" defTabSz="2438338" rtl="0" latinLnBrk="0">
              <a:lnSpc>
                <a:spcPct val="80000"/>
              </a:lnSpc>
              <a:spcBef>
                <a:spcPts val="0"/>
              </a:spcBef>
              <a:spcAft>
                <a:spcPts val="0"/>
              </a:spcAft>
              <a:buClrTx/>
              <a:buSzTx/>
              <a:buFontTx/>
              <a:buNone/>
              <a:tabLst/>
              <a:defRPr sz="7900" b="0" i="0" u="none" strike="noStrike" cap="none" spc="-170" baseline="0">
                <a:solidFill>
                  <a:srgbClr val="2A2735"/>
                </a:solidFill>
                <a:uFillTx/>
                <a:latin typeface="Trebuchet MS"/>
                <a:ea typeface="+mn-ea"/>
                <a:cs typeface="Trebuchet M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a:lstStyle>
          <a:p>
            <a:pPr marL="25400" hangingPunct="1">
              <a:lnSpc>
                <a:spcPct val="100000"/>
              </a:lnSpc>
              <a:spcBef>
                <a:spcPts val="260"/>
              </a:spcBef>
            </a:pPr>
            <a:r>
              <a:rPr lang="en-US" sz="8800" b="1" spc="-190" dirty="0">
                <a:latin typeface="+mn-ea"/>
              </a:rPr>
              <a:t>Action Plan – Next Steps</a:t>
            </a:r>
            <a:endParaRPr lang="en-US" sz="8800" b="1" spc="120" dirty="0">
              <a:latin typeface="+mn-ea"/>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CC1C81-23AB-E82E-F1CC-6D7DECE9DA70}"/>
              </a:ext>
            </a:extLst>
          </p:cNvPr>
          <p:cNvSpPr>
            <a:spLocks noGrp="1"/>
          </p:cNvSpPr>
          <p:nvPr>
            <p:ph type="title"/>
          </p:nvPr>
        </p:nvSpPr>
        <p:spPr>
          <a:xfrm>
            <a:off x="9824720" y="-2707316"/>
            <a:ext cx="21971000" cy="4648200"/>
          </a:xfrm>
        </p:spPr>
        <p:txBody>
          <a:bodyPr/>
          <a:lstStyle/>
          <a:p>
            <a:r>
              <a:rPr lang="en-US" dirty="0"/>
              <a:t>Risks</a:t>
            </a:r>
          </a:p>
        </p:txBody>
      </p:sp>
      <p:sp>
        <p:nvSpPr>
          <p:cNvPr id="6" name="Text Placeholder 4">
            <a:extLst>
              <a:ext uri="{FF2B5EF4-FFF2-40B4-BE49-F238E27FC236}">
                <a16:creationId xmlns:a16="http://schemas.microsoft.com/office/drawing/2014/main" id="{7BF18C48-AD34-2617-D9E8-40A652417D46}"/>
              </a:ext>
            </a:extLst>
          </p:cNvPr>
          <p:cNvSpPr txBox="1">
            <a:spLocks/>
          </p:cNvSpPr>
          <p:nvPr/>
        </p:nvSpPr>
        <p:spPr>
          <a:xfrm>
            <a:off x="1141424" y="2890196"/>
            <a:ext cx="21971000" cy="68024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marL="0" marR="0" indent="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1pPr>
            <a:lvl2pPr marL="0" marR="0" indent="45720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2pPr>
            <a:lvl3pPr marL="0" marR="0" indent="91440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3pPr>
            <a:lvl4pPr marL="0" marR="0" indent="137160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4pPr>
            <a:lvl5pPr marL="0" marR="0" indent="182880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marL="685800" indent="-685800" algn="l">
              <a:buFont typeface="Arial" panose="020B0604020202020204" pitchFamily="34" charset="0"/>
              <a:buChar char="•"/>
            </a:pPr>
            <a:r>
              <a:rPr lang="en-US" b="0" i="0" dirty="0">
                <a:solidFill>
                  <a:srgbClr val="333333"/>
                </a:solidFill>
                <a:effectLst/>
                <a:latin typeface="Roboto" panose="02000000000000000000" pitchFamily="2" charset="0"/>
              </a:rPr>
              <a:t>We set time for R&amp;D, we hope no one beats us in this period with a superior product</a:t>
            </a:r>
          </a:p>
          <a:p>
            <a:pPr marL="685800" indent="-685800" algn="l">
              <a:buFont typeface="Arial" panose="020B0604020202020204" pitchFamily="34" charset="0"/>
              <a:buChar char="•"/>
            </a:pPr>
            <a:r>
              <a:rPr lang="en-US" b="0" dirty="0">
                <a:solidFill>
                  <a:srgbClr val="333333"/>
                </a:solidFill>
                <a:latin typeface="Roboto" panose="02000000000000000000" pitchFamily="2" charset="0"/>
              </a:rPr>
              <a:t>Costs associated could be larger than we thought – as is the case with most first products</a:t>
            </a:r>
          </a:p>
          <a:p>
            <a:pPr marL="685800" indent="-685800" algn="l">
              <a:buFont typeface="Arial" panose="020B0604020202020204" pitchFamily="34" charset="0"/>
              <a:buChar char="•"/>
            </a:pPr>
            <a:r>
              <a:rPr lang="en-US" b="0" i="0" dirty="0">
                <a:solidFill>
                  <a:srgbClr val="333333"/>
                </a:solidFill>
                <a:effectLst/>
                <a:latin typeface="Roboto" panose="02000000000000000000" pitchFamily="2" charset="0"/>
              </a:rPr>
              <a:t>Delay in the release of our first products due to unforeseen reasons</a:t>
            </a:r>
          </a:p>
          <a:p>
            <a:pPr marL="685800" indent="-685800" algn="l">
              <a:buFont typeface="Arial" panose="020B0604020202020204" pitchFamily="34" charset="0"/>
              <a:buChar char="•"/>
            </a:pPr>
            <a:r>
              <a:rPr lang="en-US" b="0" dirty="0">
                <a:solidFill>
                  <a:srgbClr val="333333"/>
                </a:solidFill>
                <a:latin typeface="Roboto" panose="02000000000000000000" pitchFamily="2" charset="0"/>
              </a:rPr>
              <a:t>Funding cut due to financial troubles in investors</a:t>
            </a:r>
            <a:r>
              <a:rPr lang="en-US" b="0">
                <a:solidFill>
                  <a:srgbClr val="333333"/>
                </a:solidFill>
                <a:latin typeface="Roboto" panose="02000000000000000000" pitchFamily="2" charset="0"/>
              </a:rPr>
              <a:t>’ organizations </a:t>
            </a:r>
            <a:endParaRPr lang="en-US" b="0" i="0" dirty="0">
              <a:solidFill>
                <a:srgbClr val="333333"/>
              </a:solidFill>
              <a:effectLst/>
              <a:latin typeface="Roboto" panose="02000000000000000000" pitchFamily="2" charset="0"/>
            </a:endParaRPr>
          </a:p>
        </p:txBody>
      </p:sp>
      <p:pic>
        <p:nvPicPr>
          <p:cNvPr id="2" name="dykmhotw9q8t27tdkhk0.png" descr="dykmhotw9q8t27tdkhk0.png">
            <a:extLst>
              <a:ext uri="{FF2B5EF4-FFF2-40B4-BE49-F238E27FC236}">
                <a16:creationId xmlns:a16="http://schemas.microsoft.com/office/drawing/2014/main" id="{52871216-40F3-A2C4-9AC5-EA348EE44DBD}"/>
              </a:ext>
            </a:extLst>
          </p:cNvPr>
          <p:cNvPicPr>
            <a:picLocks noChangeAspect="1"/>
          </p:cNvPicPr>
          <p:nvPr/>
        </p:nvPicPr>
        <p:blipFill>
          <a:blip r:embed="rId2"/>
          <a:stretch>
            <a:fillRect/>
          </a:stretch>
        </p:blipFill>
        <p:spPr>
          <a:xfrm>
            <a:off x="21840849" y="11899464"/>
            <a:ext cx="2543151" cy="1816536"/>
          </a:xfrm>
          <a:prstGeom prst="rect">
            <a:avLst/>
          </a:prstGeom>
          <a:ln w="12700">
            <a:miter lim="400000"/>
          </a:ln>
        </p:spPr>
      </p:pic>
    </p:spTree>
    <p:extLst>
      <p:ext uri="{BB962C8B-B14F-4D97-AF65-F5344CB8AC3E}">
        <p14:creationId xmlns:p14="http://schemas.microsoft.com/office/powerpoint/2010/main" val="367053731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CC1C81-23AB-E82E-F1CC-6D7DECE9DA70}"/>
              </a:ext>
            </a:extLst>
          </p:cNvPr>
          <p:cNvSpPr>
            <a:spLocks noGrp="1"/>
          </p:cNvSpPr>
          <p:nvPr>
            <p:ph type="title"/>
          </p:nvPr>
        </p:nvSpPr>
        <p:spPr>
          <a:xfrm>
            <a:off x="9824720" y="-2707316"/>
            <a:ext cx="21971000" cy="4648200"/>
          </a:xfrm>
        </p:spPr>
        <p:txBody>
          <a:bodyPr/>
          <a:lstStyle/>
          <a:p>
            <a:r>
              <a:rPr lang="en-US" dirty="0"/>
              <a:t>Decision</a:t>
            </a:r>
          </a:p>
        </p:txBody>
      </p:sp>
      <p:sp>
        <p:nvSpPr>
          <p:cNvPr id="6" name="Text Placeholder 4">
            <a:extLst>
              <a:ext uri="{FF2B5EF4-FFF2-40B4-BE49-F238E27FC236}">
                <a16:creationId xmlns:a16="http://schemas.microsoft.com/office/drawing/2014/main" id="{7BF18C48-AD34-2617-D9E8-40A652417D46}"/>
              </a:ext>
            </a:extLst>
          </p:cNvPr>
          <p:cNvSpPr txBox="1">
            <a:spLocks/>
          </p:cNvSpPr>
          <p:nvPr/>
        </p:nvSpPr>
        <p:spPr>
          <a:xfrm>
            <a:off x="1141424" y="2890196"/>
            <a:ext cx="21971000" cy="68024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marL="0" marR="0" indent="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1pPr>
            <a:lvl2pPr marL="0" marR="0" indent="45720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2pPr>
            <a:lvl3pPr marL="0" marR="0" indent="91440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3pPr>
            <a:lvl4pPr marL="0" marR="0" indent="137160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4pPr>
            <a:lvl5pPr marL="0" marR="0" indent="182880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marL="685800" indent="-685800" algn="l">
              <a:buFont typeface="Arial" panose="020B0604020202020204" pitchFamily="34" charset="0"/>
              <a:buChar char="•"/>
            </a:pPr>
            <a:r>
              <a:rPr lang="en-US" b="0" dirty="0">
                <a:latin typeface="Segoe UI" panose="020B0502040204020203" pitchFamily="34" charset="0"/>
              </a:rPr>
              <a:t>A</a:t>
            </a:r>
            <a:r>
              <a:rPr lang="en-US" b="0" i="0" dirty="0">
                <a:solidFill>
                  <a:srgbClr val="000000"/>
                </a:solidFill>
                <a:effectLst/>
                <a:latin typeface="Segoe UI" panose="020B0502040204020203" pitchFamily="34" charset="0"/>
              </a:rPr>
              <a:t>s per our action plans, we will see whether the revenue exceeds our cost. If it does, we will have profit and we will continue</a:t>
            </a:r>
          </a:p>
          <a:p>
            <a:pPr marL="685800" indent="-685800" algn="l">
              <a:buFont typeface="Arial" panose="020B0604020202020204" pitchFamily="34" charset="0"/>
              <a:buChar char="•"/>
            </a:pPr>
            <a:r>
              <a:rPr lang="en-US" b="0" i="0" dirty="0">
                <a:solidFill>
                  <a:srgbClr val="000000"/>
                </a:solidFill>
                <a:effectLst/>
                <a:latin typeface="Segoe UI" panose="020B0502040204020203" pitchFamily="34" charset="0"/>
              </a:rPr>
              <a:t>But if the action plan for a later time period shows that the profit is not large enough or revenue is even smaller than the cost, </a:t>
            </a:r>
            <a:r>
              <a:rPr lang="en-US" b="0" i="0">
                <a:solidFill>
                  <a:srgbClr val="000000"/>
                </a:solidFill>
                <a:effectLst/>
                <a:latin typeface="Segoe UI" panose="020B0502040204020203" pitchFamily="34" charset="0"/>
              </a:rPr>
              <a:t>than we will recommend to </a:t>
            </a:r>
            <a:r>
              <a:rPr lang="en-US" b="0" i="0" dirty="0">
                <a:solidFill>
                  <a:srgbClr val="000000"/>
                </a:solidFill>
                <a:effectLst/>
                <a:latin typeface="Segoe UI" panose="020B0502040204020203" pitchFamily="34" charset="0"/>
              </a:rPr>
              <a:t>stop </a:t>
            </a:r>
            <a:r>
              <a:rPr lang="en-US" b="0" i="0">
                <a:solidFill>
                  <a:srgbClr val="000000"/>
                </a:solidFill>
                <a:effectLst/>
                <a:latin typeface="Segoe UI" panose="020B0502040204020203" pitchFamily="34" charset="0"/>
              </a:rPr>
              <a:t>this idea</a:t>
            </a:r>
            <a:endParaRPr lang="en-US" b="0" i="0" dirty="0">
              <a:solidFill>
                <a:srgbClr val="333333"/>
              </a:solidFill>
              <a:effectLst/>
              <a:latin typeface="Roboto" panose="02000000000000000000" pitchFamily="2" charset="0"/>
            </a:endParaRPr>
          </a:p>
        </p:txBody>
      </p:sp>
      <p:pic>
        <p:nvPicPr>
          <p:cNvPr id="2" name="dykmhotw9q8t27tdkhk0.png" descr="dykmhotw9q8t27tdkhk0.png">
            <a:extLst>
              <a:ext uri="{FF2B5EF4-FFF2-40B4-BE49-F238E27FC236}">
                <a16:creationId xmlns:a16="http://schemas.microsoft.com/office/drawing/2014/main" id="{52871216-40F3-A2C4-9AC5-EA348EE44DBD}"/>
              </a:ext>
            </a:extLst>
          </p:cNvPr>
          <p:cNvPicPr>
            <a:picLocks noChangeAspect="1"/>
          </p:cNvPicPr>
          <p:nvPr/>
        </p:nvPicPr>
        <p:blipFill>
          <a:blip r:embed="rId2"/>
          <a:stretch>
            <a:fillRect/>
          </a:stretch>
        </p:blipFill>
        <p:spPr>
          <a:xfrm>
            <a:off x="21840849" y="11899464"/>
            <a:ext cx="2543151" cy="1816536"/>
          </a:xfrm>
          <a:prstGeom prst="rect">
            <a:avLst/>
          </a:prstGeom>
          <a:ln w="12700">
            <a:miter lim="400000"/>
          </a:ln>
        </p:spPr>
      </p:pic>
    </p:spTree>
    <p:extLst>
      <p:ext uri="{BB962C8B-B14F-4D97-AF65-F5344CB8AC3E}">
        <p14:creationId xmlns:p14="http://schemas.microsoft.com/office/powerpoint/2010/main" val="248038269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7BF18C48-AD34-2617-D9E8-40A652417D46}"/>
              </a:ext>
            </a:extLst>
          </p:cNvPr>
          <p:cNvSpPr txBox="1">
            <a:spLocks/>
          </p:cNvSpPr>
          <p:nvPr/>
        </p:nvSpPr>
        <p:spPr>
          <a:xfrm>
            <a:off x="9898380" y="6103620"/>
            <a:ext cx="26015644" cy="10401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marL="0" marR="0" indent="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1pPr>
            <a:lvl2pPr marL="0" marR="0" indent="45720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2pPr>
            <a:lvl3pPr marL="0" marR="0" indent="91440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3pPr>
            <a:lvl4pPr marL="0" marR="0" indent="137160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4pPr>
            <a:lvl5pPr marL="0" marR="0" indent="182880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algn="l"/>
            <a:r>
              <a:rPr lang="en-US" sz="7200" b="0" dirty="0">
                <a:latin typeface="Segoe UI" panose="020B0502040204020203" pitchFamily="34" charset="0"/>
              </a:rPr>
              <a:t>THANK YOU</a:t>
            </a:r>
            <a:endParaRPr lang="en-US" sz="7200" b="0" i="0" dirty="0">
              <a:solidFill>
                <a:srgbClr val="333333"/>
              </a:solidFill>
              <a:effectLst/>
              <a:latin typeface="Roboto" panose="02000000000000000000" pitchFamily="2" charset="0"/>
            </a:endParaRPr>
          </a:p>
        </p:txBody>
      </p:sp>
      <p:pic>
        <p:nvPicPr>
          <p:cNvPr id="2" name="dykmhotw9q8t27tdkhk0.png" descr="dykmhotw9q8t27tdkhk0.png">
            <a:extLst>
              <a:ext uri="{FF2B5EF4-FFF2-40B4-BE49-F238E27FC236}">
                <a16:creationId xmlns:a16="http://schemas.microsoft.com/office/drawing/2014/main" id="{52871216-40F3-A2C4-9AC5-EA348EE44DBD}"/>
              </a:ext>
            </a:extLst>
          </p:cNvPr>
          <p:cNvPicPr>
            <a:picLocks noChangeAspect="1"/>
          </p:cNvPicPr>
          <p:nvPr/>
        </p:nvPicPr>
        <p:blipFill>
          <a:blip r:embed="rId2"/>
          <a:stretch>
            <a:fillRect/>
          </a:stretch>
        </p:blipFill>
        <p:spPr>
          <a:xfrm>
            <a:off x="21840849" y="11899464"/>
            <a:ext cx="2543151" cy="1816536"/>
          </a:xfrm>
          <a:prstGeom prst="rect">
            <a:avLst/>
          </a:prstGeom>
          <a:ln w="12700">
            <a:miter lim="400000"/>
          </a:ln>
        </p:spPr>
      </p:pic>
    </p:spTree>
    <p:extLst>
      <p:ext uri="{BB962C8B-B14F-4D97-AF65-F5344CB8AC3E}">
        <p14:creationId xmlns:p14="http://schemas.microsoft.com/office/powerpoint/2010/main" val="404444151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ompany"/>
          <p:cNvSpPr txBox="1">
            <a:spLocks noGrp="1"/>
          </p:cNvSpPr>
          <p:nvPr>
            <p:ph type="ctrTitle"/>
          </p:nvPr>
        </p:nvSpPr>
        <p:spPr>
          <a:xfrm>
            <a:off x="9518701" y="-2168262"/>
            <a:ext cx="21971004" cy="4648201"/>
          </a:xfrm>
          <a:prstGeom prst="rect">
            <a:avLst/>
          </a:prstGeom>
        </p:spPr>
        <p:txBody>
          <a:bodyPr/>
          <a:lstStyle/>
          <a:p>
            <a:r>
              <a:rPr dirty="0"/>
              <a:t>Company</a:t>
            </a:r>
          </a:p>
        </p:txBody>
      </p:sp>
      <p:sp>
        <p:nvSpPr>
          <p:cNvPr id="156" name="We are CENmat!"/>
          <p:cNvSpPr txBox="1">
            <a:spLocks noGrp="1"/>
          </p:cNvSpPr>
          <p:nvPr>
            <p:ph type="subTitle" sz="quarter" idx="1"/>
          </p:nvPr>
        </p:nvSpPr>
        <p:spPr>
          <a:xfrm>
            <a:off x="10066158" y="2572040"/>
            <a:ext cx="21971001" cy="1905001"/>
          </a:xfrm>
          <a:prstGeom prst="rect">
            <a:avLst/>
          </a:prstGeom>
        </p:spPr>
        <p:txBody>
          <a:bodyPr/>
          <a:lstStyle/>
          <a:p>
            <a:r>
              <a:t>We are CENmat!</a:t>
            </a:r>
          </a:p>
        </p:txBody>
      </p:sp>
      <p:pic>
        <p:nvPicPr>
          <p:cNvPr id="157" name="dykmhotw9q8t27tdkhk0.png" descr="dykmhotw9q8t27tdkhk0.png"/>
          <p:cNvPicPr>
            <a:picLocks noChangeAspect="1"/>
          </p:cNvPicPr>
          <p:nvPr/>
        </p:nvPicPr>
        <p:blipFill>
          <a:blip r:embed="rId2"/>
          <a:stretch>
            <a:fillRect/>
          </a:stretch>
        </p:blipFill>
        <p:spPr>
          <a:xfrm>
            <a:off x="21511260" y="11716994"/>
            <a:ext cx="2872740" cy="2051957"/>
          </a:xfrm>
          <a:prstGeom prst="rect">
            <a:avLst/>
          </a:prstGeom>
          <a:ln w="12700">
            <a:miter lim="400000"/>
          </a:ln>
        </p:spPr>
      </p:pic>
      <p:sp>
        <p:nvSpPr>
          <p:cNvPr id="158" name="Also, known as Cutting-Edge Nanomaterials…"/>
          <p:cNvSpPr txBox="1"/>
          <p:nvPr/>
        </p:nvSpPr>
        <p:spPr>
          <a:xfrm>
            <a:off x="614552" y="3923565"/>
            <a:ext cx="23670031" cy="73965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marL="502920" indent="-502920" algn="l" defTabSz="594360">
              <a:buSzPct val="123000"/>
              <a:buChar char="•"/>
              <a:defRPr sz="3456">
                <a:solidFill>
                  <a:srgbClr val="000000"/>
                </a:solidFill>
                <a:latin typeface="Arial"/>
                <a:ea typeface="Arial"/>
                <a:cs typeface="Arial"/>
                <a:sym typeface="Arial"/>
              </a:defRPr>
            </a:pPr>
            <a:r>
              <a:rPr dirty="0"/>
              <a:t>Also, known as Cutting-Edge Nanomaterials</a:t>
            </a:r>
          </a:p>
          <a:p>
            <a:pPr marL="502920" indent="-502920" algn="l" defTabSz="594360">
              <a:buSzPct val="123000"/>
              <a:buChar char="•"/>
              <a:defRPr sz="3456">
                <a:solidFill>
                  <a:srgbClr val="000000"/>
                </a:solidFill>
                <a:latin typeface="Arial"/>
                <a:ea typeface="Arial"/>
                <a:cs typeface="Arial"/>
                <a:sym typeface="Arial"/>
              </a:defRPr>
            </a:pPr>
            <a:r>
              <a:rPr dirty="0"/>
              <a:t>Founded in 2019</a:t>
            </a:r>
          </a:p>
          <a:p>
            <a:pPr marL="502920" indent="-502920" algn="l" defTabSz="594360">
              <a:buSzPct val="123000"/>
              <a:buChar char="•"/>
              <a:defRPr sz="3456">
                <a:solidFill>
                  <a:srgbClr val="000000"/>
                </a:solidFill>
                <a:latin typeface="Arial"/>
                <a:ea typeface="Arial"/>
                <a:cs typeface="Arial"/>
                <a:sym typeface="Arial"/>
              </a:defRPr>
            </a:pPr>
            <a:r>
              <a:rPr dirty="0"/>
              <a:t>A spin-off from the German Aerospace Center</a:t>
            </a:r>
          </a:p>
          <a:p>
            <a:pPr marL="502920" indent="-502920" algn="l" defTabSz="594360">
              <a:buSzPct val="123000"/>
              <a:buChar char="•"/>
              <a:defRPr sz="3456">
                <a:solidFill>
                  <a:srgbClr val="000000"/>
                </a:solidFill>
                <a:latin typeface="Arial"/>
                <a:ea typeface="Arial"/>
                <a:cs typeface="Arial"/>
                <a:sym typeface="Arial"/>
              </a:defRPr>
            </a:pPr>
            <a:r>
              <a:rPr dirty="0"/>
              <a:t>Headquartered in </a:t>
            </a:r>
            <a:r>
              <a:rPr dirty="0" err="1"/>
              <a:t>Waldenbuch</a:t>
            </a:r>
            <a:r>
              <a:rPr dirty="0"/>
              <a:t>, Germany with labs and some offices in German Aerospace Center, Stuttgart, Germany</a:t>
            </a:r>
          </a:p>
          <a:p>
            <a:pPr marL="502920" indent="-502920" algn="l" defTabSz="594360">
              <a:buSzPct val="123000"/>
              <a:buChar char="•"/>
              <a:defRPr sz="3456">
                <a:solidFill>
                  <a:srgbClr val="000000"/>
                </a:solidFill>
                <a:latin typeface="Arial"/>
                <a:ea typeface="Arial"/>
                <a:cs typeface="Arial"/>
                <a:sym typeface="Arial"/>
              </a:defRPr>
            </a:pPr>
            <a:r>
              <a:rPr dirty="0"/>
              <a:t>An innovative and fast growing vertically integrated </a:t>
            </a:r>
            <a:r>
              <a:rPr dirty="0" err="1"/>
              <a:t>electrolyser</a:t>
            </a:r>
            <a:r>
              <a:rPr dirty="0"/>
              <a:t> company</a:t>
            </a:r>
          </a:p>
          <a:p>
            <a:pPr marL="502920" indent="-502920" algn="l" defTabSz="594360">
              <a:buSzPct val="123000"/>
              <a:buChar char="•"/>
              <a:defRPr sz="3456">
                <a:solidFill>
                  <a:srgbClr val="000000"/>
                </a:solidFill>
                <a:latin typeface="Arial"/>
                <a:ea typeface="Arial"/>
                <a:cs typeface="Arial"/>
                <a:sym typeface="Arial"/>
              </a:defRPr>
            </a:pPr>
            <a:r>
              <a:rPr dirty="0"/>
              <a:t>Offers a broad range of services on materials, components, and systems for energy storage and conversion technologies such as electrolysis, fuel cells, and batteries</a:t>
            </a:r>
          </a:p>
          <a:p>
            <a:pPr marL="502920" indent="-502920" algn="l" defTabSz="594360">
              <a:buSzPct val="123000"/>
              <a:buChar char="•"/>
              <a:defRPr sz="3456">
                <a:solidFill>
                  <a:srgbClr val="000000"/>
                </a:solidFill>
                <a:latin typeface="Arial"/>
                <a:ea typeface="Arial"/>
                <a:cs typeface="Arial"/>
                <a:sym typeface="Arial"/>
              </a:defRPr>
            </a:pPr>
            <a:r>
              <a:rPr dirty="0"/>
              <a:t>Delivers the most economical, efficient, and critical raw material free </a:t>
            </a:r>
            <a:r>
              <a:rPr dirty="0" err="1"/>
              <a:t>electrolyser</a:t>
            </a:r>
            <a:r>
              <a:rPr dirty="0"/>
              <a:t> for affordable and real green hydrogen production</a:t>
            </a:r>
          </a:p>
          <a:p>
            <a:pPr marL="502920" indent="-502920" algn="l" defTabSz="594360">
              <a:buSzPct val="123000"/>
              <a:buChar char="•"/>
              <a:defRPr sz="3456">
                <a:solidFill>
                  <a:srgbClr val="000000"/>
                </a:solidFill>
                <a:latin typeface="Arial"/>
                <a:ea typeface="Arial"/>
                <a:cs typeface="Arial"/>
                <a:sym typeface="Arial"/>
              </a:defRPr>
            </a:pPr>
            <a:r>
              <a:rPr dirty="0"/>
              <a:t>Current Revenue - 25M USD</a:t>
            </a:r>
          </a:p>
          <a:p>
            <a:pPr marL="502920" indent="-502920" algn="l" defTabSz="594360">
              <a:buSzPct val="123000"/>
              <a:buChar char="•"/>
              <a:defRPr sz="3456">
                <a:solidFill>
                  <a:srgbClr val="000000"/>
                </a:solidFill>
                <a:latin typeface="Arial"/>
                <a:ea typeface="Arial"/>
                <a:cs typeface="Arial"/>
                <a:sym typeface="Arial"/>
              </a:defRPr>
            </a:pPr>
            <a:r>
              <a:rPr dirty="0"/>
              <a:t>Funding - 500M USD</a:t>
            </a:r>
          </a:p>
        </p:txBody>
      </p:sp>
    </p:spTree>
    <p:extLst>
      <p:ext uri="{BB962C8B-B14F-4D97-AF65-F5344CB8AC3E}">
        <p14:creationId xmlns:p14="http://schemas.microsoft.com/office/powerpoint/2010/main" val="323362569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 name="dykmhotw9q8t27tdkhk0.png" descr="dykmhotw9q8t27tdkhk0.png"/>
          <p:cNvPicPr>
            <a:picLocks noChangeAspect="1"/>
          </p:cNvPicPr>
          <p:nvPr/>
        </p:nvPicPr>
        <p:blipFill>
          <a:blip r:embed="rId2"/>
          <a:stretch>
            <a:fillRect/>
          </a:stretch>
        </p:blipFill>
        <p:spPr>
          <a:xfrm>
            <a:off x="21831300" y="11892643"/>
            <a:ext cx="2552700" cy="1823357"/>
          </a:xfrm>
          <a:prstGeom prst="rect">
            <a:avLst/>
          </a:prstGeom>
          <a:ln w="12700">
            <a:miter lim="400000"/>
          </a:ln>
        </p:spPr>
      </p:pic>
      <p:pic>
        <p:nvPicPr>
          <p:cNvPr id="161" name="cfk-nord.jpeg" descr="cfk-nord.jpeg"/>
          <p:cNvPicPr>
            <a:picLocks noChangeAspect="1"/>
          </p:cNvPicPr>
          <p:nvPr/>
        </p:nvPicPr>
        <p:blipFill>
          <a:blip r:embed="rId3"/>
          <a:stretch>
            <a:fillRect/>
          </a:stretch>
        </p:blipFill>
        <p:spPr>
          <a:xfrm>
            <a:off x="4851400" y="2385117"/>
            <a:ext cx="14681200" cy="8255001"/>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CC1C81-23AB-E82E-F1CC-6D7DECE9DA70}"/>
              </a:ext>
            </a:extLst>
          </p:cNvPr>
          <p:cNvSpPr>
            <a:spLocks noGrp="1"/>
          </p:cNvSpPr>
          <p:nvPr>
            <p:ph type="title"/>
          </p:nvPr>
        </p:nvSpPr>
        <p:spPr>
          <a:xfrm>
            <a:off x="9801860" y="-2773680"/>
            <a:ext cx="21971000" cy="4648200"/>
          </a:xfrm>
        </p:spPr>
        <p:txBody>
          <a:bodyPr/>
          <a:lstStyle/>
          <a:p>
            <a:r>
              <a:rPr lang="en-US" dirty="0"/>
              <a:t>Patent</a:t>
            </a:r>
          </a:p>
        </p:txBody>
      </p:sp>
      <p:sp>
        <p:nvSpPr>
          <p:cNvPr id="5" name="Text Placeholder 4">
            <a:extLst>
              <a:ext uri="{FF2B5EF4-FFF2-40B4-BE49-F238E27FC236}">
                <a16:creationId xmlns:a16="http://schemas.microsoft.com/office/drawing/2014/main" id="{AC4D8661-D8F4-BF70-D565-B3A0A4BFF3F2}"/>
              </a:ext>
            </a:extLst>
          </p:cNvPr>
          <p:cNvSpPr>
            <a:spLocks noGrp="1"/>
          </p:cNvSpPr>
          <p:nvPr>
            <p:ph type="body" sz="quarter" idx="1"/>
          </p:nvPr>
        </p:nvSpPr>
        <p:spPr>
          <a:xfrm>
            <a:off x="1159096" y="2148840"/>
            <a:ext cx="22569583" cy="1689424"/>
          </a:xfrm>
        </p:spPr>
        <p:txBody>
          <a:bodyPr>
            <a:normAutofit/>
          </a:bodyPr>
          <a:lstStyle/>
          <a:p>
            <a:r>
              <a:rPr lang="en-US" i="0" dirty="0">
                <a:solidFill>
                  <a:schemeClr val="bg2">
                    <a:lumMod val="10000"/>
                  </a:schemeClr>
                </a:solidFill>
                <a:effectLst/>
                <a:latin typeface="Roboto" panose="02000000000000000000" pitchFamily="2" charset="0"/>
              </a:rPr>
              <a:t>US8013269B2</a:t>
            </a:r>
            <a:endParaRPr lang="en-US" b="0" i="1" dirty="0">
              <a:solidFill>
                <a:schemeClr val="bg2">
                  <a:lumMod val="10000"/>
                </a:schemeClr>
              </a:solidFill>
              <a:effectLst/>
              <a:latin typeface="Roboto" panose="02000000000000000000" pitchFamily="2" charset="0"/>
            </a:endParaRPr>
          </a:p>
        </p:txBody>
      </p:sp>
      <p:sp>
        <p:nvSpPr>
          <p:cNvPr id="6" name="Text Placeholder 4">
            <a:extLst>
              <a:ext uri="{FF2B5EF4-FFF2-40B4-BE49-F238E27FC236}">
                <a16:creationId xmlns:a16="http://schemas.microsoft.com/office/drawing/2014/main" id="{7BF18C48-AD34-2617-D9E8-40A652417D46}"/>
              </a:ext>
            </a:extLst>
          </p:cNvPr>
          <p:cNvSpPr txBox="1">
            <a:spLocks/>
          </p:cNvSpPr>
          <p:nvPr/>
        </p:nvSpPr>
        <p:spPr>
          <a:xfrm>
            <a:off x="1231900" y="4764716"/>
            <a:ext cx="21971000" cy="68024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marL="0" marR="0" indent="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1pPr>
            <a:lvl2pPr marL="0" marR="0" indent="45720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2pPr>
            <a:lvl3pPr marL="0" marR="0" indent="91440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3pPr>
            <a:lvl4pPr marL="0" marR="0" indent="137160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4pPr>
            <a:lvl5pPr marL="0" marR="0" indent="182880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algn="l"/>
            <a:endParaRPr lang="en-US" sz="3300" b="0" i="0" dirty="0">
              <a:solidFill>
                <a:srgbClr val="333333"/>
              </a:solidFill>
              <a:effectLst/>
              <a:latin typeface="Arial" panose="020B0604020202020204" pitchFamily="34" charset="0"/>
              <a:cs typeface="Arial" panose="020B0604020202020204" pitchFamily="34" charset="0"/>
            </a:endParaRPr>
          </a:p>
          <a:p>
            <a:pPr marL="685800" indent="-685800" algn="l">
              <a:buFont typeface="Arial" panose="020B0604020202020204" pitchFamily="34" charset="0"/>
              <a:buChar char="•"/>
            </a:pPr>
            <a:r>
              <a:rPr lang="en-US" sz="3300" b="0" i="0" dirty="0">
                <a:solidFill>
                  <a:srgbClr val="333333"/>
                </a:solidFill>
                <a:effectLst/>
                <a:latin typeface="Arial" panose="020B0604020202020204" pitchFamily="34" charset="0"/>
                <a:cs typeface="Arial" panose="020B0604020202020204" pitchFamily="34" charset="0"/>
              </a:rPr>
              <a:t>Process and apparatus for synthesizing nano-powders is presented </a:t>
            </a:r>
          </a:p>
          <a:p>
            <a:pPr marL="685800" indent="-685800" algn="l">
              <a:buFont typeface="Arial" panose="020B0604020202020204" pitchFamily="34" charset="0"/>
              <a:buChar char="•"/>
            </a:pPr>
            <a:r>
              <a:rPr lang="en-US" sz="3300" b="0" i="0" dirty="0">
                <a:solidFill>
                  <a:srgbClr val="333333"/>
                </a:solidFill>
                <a:effectLst/>
                <a:latin typeface="Arial" panose="020B0604020202020204" pitchFamily="34" charset="0"/>
                <a:cs typeface="Arial" panose="020B0604020202020204" pitchFamily="34" charset="0"/>
              </a:rPr>
              <a:t>Process for the synthesis of nano-powders of various materials such as metals, alloys, ceramics and composites by induction plasma technology, using organometallic compounds, chlorides, bromides, fluorides, iodides, nitrites, nitrates, oxalates and carbonates as precursors is disclosed</a:t>
            </a:r>
          </a:p>
          <a:p>
            <a:pPr marL="685800" lvl="1" indent="-685800">
              <a:buFont typeface="Arial" panose="020B0604020202020204" pitchFamily="34" charset="0"/>
              <a:buChar char="•"/>
            </a:pPr>
            <a:r>
              <a:rPr lang="en-US" sz="3300" b="0" i="0" dirty="0">
                <a:solidFill>
                  <a:srgbClr val="333333"/>
                </a:solidFill>
                <a:effectLst/>
                <a:latin typeface="Arial" panose="020B0604020202020204" pitchFamily="34" charset="0"/>
                <a:cs typeface="Arial" panose="020B0604020202020204" pitchFamily="34" charset="0"/>
              </a:rPr>
              <a:t>Process comprises feeding a reactant material into a plasma torch in which is generated a plasma flow having a temperature sufficiently high to yield a superheated vapor of the material; transporting said vapor by means of the plasma flow into a quenching zone; injecting a cold quench gas into the plasma flow in the quenching zone to form a renewable gaseous cold front; and forming a nano-powder at the interface between the renewable gaseous cold front and the plasma flow</a:t>
            </a:r>
          </a:p>
        </p:txBody>
      </p:sp>
      <p:pic>
        <p:nvPicPr>
          <p:cNvPr id="2" name="dykmhotw9q8t27tdkhk0.png" descr="dykmhotw9q8t27tdkhk0.png">
            <a:extLst>
              <a:ext uri="{FF2B5EF4-FFF2-40B4-BE49-F238E27FC236}">
                <a16:creationId xmlns:a16="http://schemas.microsoft.com/office/drawing/2014/main" id="{2CE2C9CA-BC7B-F65D-8755-F29D3C105229}"/>
              </a:ext>
            </a:extLst>
          </p:cNvPr>
          <p:cNvPicPr>
            <a:picLocks noChangeAspect="1"/>
          </p:cNvPicPr>
          <p:nvPr/>
        </p:nvPicPr>
        <p:blipFill>
          <a:blip r:embed="rId2"/>
          <a:stretch>
            <a:fillRect/>
          </a:stretch>
        </p:blipFill>
        <p:spPr>
          <a:xfrm>
            <a:off x="21876195" y="11924711"/>
            <a:ext cx="2507805" cy="1791289"/>
          </a:xfrm>
          <a:prstGeom prst="rect">
            <a:avLst/>
          </a:prstGeom>
          <a:ln w="12700">
            <a:miter lim="400000"/>
          </a:ln>
        </p:spPr>
      </p:pic>
      <p:sp>
        <p:nvSpPr>
          <p:cNvPr id="4" name="Text Placeholder 4">
            <a:extLst>
              <a:ext uri="{FF2B5EF4-FFF2-40B4-BE49-F238E27FC236}">
                <a16:creationId xmlns:a16="http://schemas.microsoft.com/office/drawing/2014/main" id="{50132DA7-72EB-711D-0C6A-FE6DBA346639}"/>
              </a:ext>
            </a:extLst>
          </p:cNvPr>
          <p:cNvSpPr txBox="1">
            <a:spLocks/>
          </p:cNvSpPr>
          <p:nvPr/>
        </p:nvSpPr>
        <p:spPr>
          <a:xfrm>
            <a:off x="1159097" y="3333716"/>
            <a:ext cx="22569582" cy="17912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fontScale="77500" lnSpcReduction="20000"/>
          </a:bodyPr>
          <a:lstStyle>
            <a:lvl1pPr marL="0" marR="0" indent="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1pPr>
            <a:lvl2pPr marL="0" marR="0" indent="45720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2pPr>
            <a:lvl3pPr marL="0" marR="0" indent="91440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3pPr>
            <a:lvl4pPr marL="0" marR="0" indent="137160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4pPr>
            <a:lvl5pPr marL="0" marR="0" indent="182880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algn="l"/>
            <a:r>
              <a:rPr lang="en-US" b="0" i="1" dirty="0">
                <a:solidFill>
                  <a:srgbClr val="333333"/>
                </a:solidFill>
                <a:effectLst/>
                <a:latin typeface="Roboto" panose="02000000000000000000" pitchFamily="2" charset="0"/>
              </a:rPr>
              <a:t>Induction plasma synthesis of nano-powders</a:t>
            </a:r>
          </a:p>
          <a:p>
            <a:endParaRPr lang="en-US" i="0" dirty="0">
              <a:solidFill>
                <a:schemeClr val="bg2">
                  <a:lumMod val="10000"/>
                </a:schemeClr>
              </a:solidFill>
              <a:effectLst/>
              <a:latin typeface="Roboto" panose="02000000000000000000" pitchFamily="2" charset="0"/>
            </a:endParaRPr>
          </a:p>
          <a:p>
            <a:r>
              <a:rPr lang="en-US" b="0" i="1" dirty="0">
                <a:effectLst/>
              </a:rPr>
              <a:t>Current Assignee</a:t>
            </a:r>
            <a:r>
              <a:rPr lang="en-US" b="0" i="1" dirty="0"/>
              <a:t> - Tekna Plasma Systems Inc</a:t>
            </a:r>
            <a:endParaRPr lang="en-US" b="0" i="1" dirty="0">
              <a:solidFill>
                <a:schemeClr val="bg2">
                  <a:lumMod val="10000"/>
                </a:schemeClr>
              </a:solidFill>
              <a:effectLst/>
              <a:latin typeface="Roboto" panose="02000000000000000000" pitchFamily="2" charset="0"/>
            </a:endParaRPr>
          </a:p>
          <a:p>
            <a:pPr algn="l"/>
            <a:endParaRPr lang="en-US" b="0" i="1" dirty="0">
              <a:solidFill>
                <a:srgbClr val="333333"/>
              </a:solidFill>
              <a:effectLst/>
              <a:latin typeface="Roboto" panose="02000000000000000000" pitchFamily="2" charset="0"/>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7065A25F-56CF-EA67-CD09-00F286ED9C67}"/>
                  </a:ext>
                </a:extLst>
              </p14:cNvPr>
              <p14:cNvContentPartPr/>
              <p14:nvPr/>
            </p14:nvContentPartPr>
            <p14:xfrm>
              <a:off x="-354420" y="11265840"/>
              <a:ext cx="4680" cy="1440"/>
            </p14:xfrm>
          </p:contentPart>
        </mc:Choice>
        <mc:Fallback xmlns="">
          <p:pic>
            <p:nvPicPr>
              <p:cNvPr id="7" name="Ink 6">
                <a:extLst>
                  <a:ext uri="{FF2B5EF4-FFF2-40B4-BE49-F238E27FC236}">
                    <a16:creationId xmlns:a16="http://schemas.microsoft.com/office/drawing/2014/main" id="{7065A25F-56CF-EA67-CD09-00F286ED9C67}"/>
                  </a:ext>
                </a:extLst>
              </p:cNvPr>
              <p:cNvPicPr/>
              <p:nvPr/>
            </p:nvPicPr>
            <p:blipFill>
              <a:blip r:embed="rId4"/>
              <a:stretch>
                <a:fillRect/>
              </a:stretch>
            </p:blipFill>
            <p:spPr>
              <a:xfrm>
                <a:off x="-363420" y="11257200"/>
                <a:ext cx="22320" cy="19080"/>
              </a:xfrm>
              <a:prstGeom prst="rect">
                <a:avLst/>
              </a:prstGeom>
            </p:spPr>
          </p:pic>
        </mc:Fallback>
      </mc:AlternateContent>
    </p:spTree>
    <p:extLst>
      <p:ext uri="{BB962C8B-B14F-4D97-AF65-F5344CB8AC3E}">
        <p14:creationId xmlns:p14="http://schemas.microsoft.com/office/powerpoint/2010/main" val="263902643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ompany"/>
          <p:cNvSpPr txBox="1">
            <a:spLocks noGrp="1"/>
          </p:cNvSpPr>
          <p:nvPr>
            <p:ph type="ctrTitle"/>
          </p:nvPr>
        </p:nvSpPr>
        <p:spPr>
          <a:xfrm>
            <a:off x="10295941" y="-2256795"/>
            <a:ext cx="21971004" cy="4648201"/>
          </a:xfrm>
          <a:prstGeom prst="rect">
            <a:avLst/>
          </a:prstGeom>
        </p:spPr>
        <p:txBody>
          <a:bodyPr/>
          <a:lstStyle/>
          <a:p>
            <a:r>
              <a:rPr lang="en-US" dirty="0"/>
              <a:t>Idea</a:t>
            </a:r>
            <a:endParaRPr dirty="0"/>
          </a:p>
        </p:txBody>
      </p:sp>
      <p:pic>
        <p:nvPicPr>
          <p:cNvPr id="157" name="dykmhotw9q8t27tdkhk0.png" descr="dykmhotw9q8t27tdkhk0.png"/>
          <p:cNvPicPr>
            <a:picLocks noChangeAspect="1"/>
          </p:cNvPicPr>
          <p:nvPr/>
        </p:nvPicPr>
        <p:blipFill>
          <a:blip r:embed="rId2"/>
          <a:stretch>
            <a:fillRect/>
          </a:stretch>
        </p:blipFill>
        <p:spPr>
          <a:xfrm>
            <a:off x="20982581" y="11498580"/>
            <a:ext cx="3104388" cy="2217420"/>
          </a:xfrm>
          <a:prstGeom prst="rect">
            <a:avLst/>
          </a:prstGeom>
          <a:ln w="12700">
            <a:miter lim="400000"/>
          </a:ln>
        </p:spPr>
      </p:pic>
      <p:pic>
        <p:nvPicPr>
          <p:cNvPr id="3" name="Picture 2">
            <a:extLst>
              <a:ext uri="{FF2B5EF4-FFF2-40B4-BE49-F238E27FC236}">
                <a16:creationId xmlns:a16="http://schemas.microsoft.com/office/drawing/2014/main" id="{2A38EEC5-E96B-41DD-9BDC-862CB33A59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630" y="2894714"/>
            <a:ext cx="19723100" cy="8100557"/>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4FF98F50-8BD1-90D0-E560-B382E190E536}"/>
                  </a:ext>
                </a:extLst>
              </p14:cNvPr>
              <p14:cNvContentPartPr/>
              <p14:nvPr/>
            </p14:nvContentPartPr>
            <p14:xfrm>
              <a:off x="-1107180" y="2706480"/>
              <a:ext cx="3240" cy="11880"/>
            </p14:xfrm>
          </p:contentPart>
        </mc:Choice>
        <mc:Fallback xmlns="">
          <p:pic>
            <p:nvPicPr>
              <p:cNvPr id="9" name="Ink 8">
                <a:extLst>
                  <a:ext uri="{FF2B5EF4-FFF2-40B4-BE49-F238E27FC236}">
                    <a16:creationId xmlns:a16="http://schemas.microsoft.com/office/drawing/2014/main" id="{4FF98F50-8BD1-90D0-E560-B382E190E536}"/>
                  </a:ext>
                </a:extLst>
              </p:cNvPr>
              <p:cNvPicPr/>
              <p:nvPr/>
            </p:nvPicPr>
            <p:blipFill>
              <a:blip r:embed="rId5"/>
              <a:stretch>
                <a:fillRect/>
              </a:stretch>
            </p:blipFill>
            <p:spPr>
              <a:xfrm>
                <a:off x="-1116180" y="2697840"/>
                <a:ext cx="20880" cy="29520"/>
              </a:xfrm>
              <a:prstGeom prst="rect">
                <a:avLst/>
              </a:prstGeom>
            </p:spPr>
          </p:pic>
        </mc:Fallback>
      </mc:AlternateContent>
    </p:spTree>
    <p:extLst>
      <p:ext uri="{BB962C8B-B14F-4D97-AF65-F5344CB8AC3E}">
        <p14:creationId xmlns:p14="http://schemas.microsoft.com/office/powerpoint/2010/main" val="336104979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Innovation Creed"/>
          <p:cNvSpPr txBox="1">
            <a:spLocks noGrp="1"/>
          </p:cNvSpPr>
          <p:nvPr>
            <p:ph type="ctrTitle"/>
          </p:nvPr>
        </p:nvSpPr>
        <p:spPr>
          <a:xfrm>
            <a:off x="6870768" y="-2214313"/>
            <a:ext cx="21971005" cy="4648201"/>
          </a:xfrm>
          <a:prstGeom prst="rect">
            <a:avLst/>
          </a:prstGeom>
        </p:spPr>
        <p:txBody>
          <a:bodyPr/>
          <a:lstStyle/>
          <a:p>
            <a:r>
              <a:t>Innovation Creed</a:t>
            </a:r>
          </a:p>
        </p:txBody>
      </p:sp>
      <p:pic>
        <p:nvPicPr>
          <p:cNvPr id="164" name="dykmhotw9q8t27tdkhk0.png" descr="dykmhotw9q8t27tdkhk0.png"/>
          <p:cNvPicPr>
            <a:picLocks noChangeAspect="1"/>
          </p:cNvPicPr>
          <p:nvPr/>
        </p:nvPicPr>
        <p:blipFill>
          <a:blip r:embed="rId2"/>
          <a:stretch>
            <a:fillRect/>
          </a:stretch>
        </p:blipFill>
        <p:spPr>
          <a:xfrm>
            <a:off x="21524151" y="11673251"/>
            <a:ext cx="2859849" cy="2042749"/>
          </a:xfrm>
          <a:prstGeom prst="rect">
            <a:avLst/>
          </a:prstGeom>
          <a:ln w="12700">
            <a:miter lim="400000"/>
          </a:ln>
        </p:spPr>
      </p:pic>
      <p:sp>
        <p:nvSpPr>
          <p:cNvPr id="165" name="We are Wannabe Tycoons!…"/>
          <p:cNvSpPr txBox="1"/>
          <p:nvPr/>
        </p:nvSpPr>
        <p:spPr>
          <a:xfrm>
            <a:off x="713969" y="2433888"/>
            <a:ext cx="23670031" cy="41291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pPr marL="355600" indent="-355600" algn="l" defTabSz="457200">
              <a:buSzPct val="123000"/>
              <a:buChar char="•"/>
              <a:defRPr sz="2800">
                <a:solidFill>
                  <a:srgbClr val="000000">
                    <a:alpha val="90196"/>
                  </a:srgbClr>
                </a:solidFill>
              </a:defRPr>
            </a:pPr>
            <a:r>
              <a:rPr lang="en-US" sz="3000" dirty="0">
                <a:latin typeface="Arial" panose="020B0604020202020204" pitchFamily="34" charset="0"/>
                <a:cs typeface="Arial" panose="020B0604020202020204" pitchFamily="34" charset="0"/>
              </a:rPr>
              <a:t> </a:t>
            </a:r>
            <a:r>
              <a:rPr sz="3000" dirty="0">
                <a:latin typeface="Arial" panose="020B0604020202020204" pitchFamily="34" charset="0"/>
                <a:cs typeface="Arial" panose="020B0604020202020204" pitchFamily="34" charset="0"/>
              </a:rPr>
              <a:t>We are Wannabe Tycoons! </a:t>
            </a:r>
          </a:p>
          <a:p>
            <a:pPr marL="355600" indent="-355600" algn="l" defTabSz="457200">
              <a:buSzPct val="123000"/>
              <a:buChar char="•"/>
              <a:defRPr sz="2800">
                <a:solidFill>
                  <a:srgbClr val="000000">
                    <a:alpha val="90196"/>
                  </a:srgbClr>
                </a:solidFill>
              </a:defRPr>
            </a:pPr>
            <a:r>
              <a:rPr lang="en-US" sz="3000" dirty="0">
                <a:latin typeface="Arial" panose="020B0604020202020204" pitchFamily="34" charset="0"/>
                <a:cs typeface="Arial" panose="020B0604020202020204" pitchFamily="34" charset="0"/>
              </a:rPr>
              <a:t> </a:t>
            </a:r>
            <a:r>
              <a:rPr sz="3000" dirty="0">
                <a:latin typeface="Arial" panose="020B0604020202020204" pitchFamily="34" charset="0"/>
                <a:cs typeface="Arial" panose="020B0604020202020204" pitchFamily="34" charset="0"/>
              </a:rPr>
              <a:t>We want to </a:t>
            </a:r>
            <a:r>
              <a:rPr sz="3000" dirty="0" err="1">
                <a:latin typeface="Arial" panose="020B0604020202020204" pitchFamily="34" charset="0"/>
                <a:cs typeface="Arial" panose="020B0604020202020204" pitchFamily="34" charset="0"/>
              </a:rPr>
              <a:t>revolutionise</a:t>
            </a:r>
            <a:r>
              <a:rPr sz="3000" dirty="0">
                <a:latin typeface="Arial" panose="020B0604020202020204" pitchFamily="34" charset="0"/>
                <a:cs typeface="Arial" panose="020B0604020202020204" pitchFamily="34" charset="0"/>
              </a:rPr>
              <a:t> the industry</a:t>
            </a:r>
          </a:p>
          <a:p>
            <a:pPr marL="355600" indent="-355600" algn="l" defTabSz="457200">
              <a:buSzPct val="123000"/>
              <a:buChar char="•"/>
              <a:defRPr sz="2800">
                <a:solidFill>
                  <a:srgbClr val="000000">
                    <a:alpha val="90196"/>
                  </a:srgbClr>
                </a:solidFill>
              </a:defRPr>
            </a:pPr>
            <a:r>
              <a:rPr lang="en-US" sz="3000" dirty="0">
                <a:latin typeface="Arial" panose="020B0604020202020204" pitchFamily="34" charset="0"/>
                <a:cs typeface="Arial" panose="020B0604020202020204" pitchFamily="34" charset="0"/>
              </a:rPr>
              <a:t> </a:t>
            </a:r>
            <a:r>
              <a:rPr sz="3000" dirty="0">
                <a:latin typeface="Arial" panose="020B0604020202020204" pitchFamily="34" charset="0"/>
                <a:cs typeface="Arial" panose="020B0604020202020204" pitchFamily="34" charset="0"/>
              </a:rPr>
              <a:t>We have to solve some problems we are facing to get ahead of the competition</a:t>
            </a:r>
          </a:p>
          <a:p>
            <a:pPr marL="355600" indent="-355600" algn="l" defTabSz="457200">
              <a:buSzPct val="123000"/>
              <a:buChar char="•"/>
              <a:defRPr sz="2800">
                <a:solidFill>
                  <a:srgbClr val="000000">
                    <a:alpha val="90196"/>
                  </a:srgbClr>
                </a:solidFill>
              </a:defRPr>
            </a:pPr>
            <a:r>
              <a:rPr lang="en-US" sz="3000" dirty="0">
                <a:latin typeface="Arial" panose="020B0604020202020204" pitchFamily="34" charset="0"/>
                <a:cs typeface="Arial" panose="020B0604020202020204" pitchFamily="34" charset="0"/>
              </a:rPr>
              <a:t> </a:t>
            </a:r>
            <a:r>
              <a:rPr sz="3000" dirty="0">
                <a:latin typeface="Arial" panose="020B0604020202020204" pitchFamily="34" charset="0"/>
                <a:cs typeface="Arial" panose="020B0604020202020204" pitchFamily="34" charset="0"/>
              </a:rPr>
              <a:t>We really need to have a breakthrough</a:t>
            </a:r>
            <a:r>
              <a:rPr lang="en-US" sz="3000" dirty="0">
                <a:latin typeface="Arial" panose="020B0604020202020204" pitchFamily="34" charset="0"/>
                <a:cs typeface="Arial" panose="020B0604020202020204" pitchFamily="34" charset="0"/>
              </a:rPr>
              <a:t>!</a:t>
            </a:r>
          </a:p>
          <a:p>
            <a:pPr marL="457200" indent="-457200" algn="l" defTabSz="594360">
              <a:buSzPct val="123000"/>
              <a:buFont typeface="Arial" panose="020B0604020202020204" pitchFamily="34" charset="0"/>
              <a:buChar char="•"/>
              <a:defRPr sz="3456">
                <a:solidFill>
                  <a:srgbClr val="000000"/>
                </a:solidFill>
                <a:latin typeface="Arial"/>
                <a:ea typeface="Arial"/>
                <a:cs typeface="Arial"/>
                <a:sym typeface="Arial"/>
              </a:defRPr>
            </a:pPr>
            <a:r>
              <a:rPr lang="en-US" sz="3000" dirty="0">
                <a:latin typeface="Arial" panose="020B0604020202020204" pitchFamily="34" charset="0"/>
                <a:cs typeface="Arial" panose="020B0604020202020204" pitchFamily="34" charset="0"/>
              </a:rPr>
              <a:t>Working in the OSAPO Division of the company</a:t>
            </a:r>
          </a:p>
          <a:p>
            <a:pPr marL="502920" indent="-502920" algn="l" defTabSz="594360">
              <a:buSzPct val="123000"/>
              <a:buChar char="•"/>
              <a:defRPr sz="3456">
                <a:solidFill>
                  <a:srgbClr val="000000"/>
                </a:solidFill>
                <a:latin typeface="Arial"/>
                <a:ea typeface="Arial"/>
                <a:cs typeface="Arial"/>
                <a:sym typeface="Arial"/>
              </a:defRPr>
            </a:pPr>
            <a:r>
              <a:rPr lang="en-US" sz="3000" dirty="0">
                <a:latin typeface="Arial" panose="020B0604020202020204" pitchFamily="34" charset="0"/>
                <a:cs typeface="Arial" panose="020B0604020202020204" pitchFamily="34" charset="0"/>
              </a:rPr>
              <a:t>Rights to a patent where our research contributed to creation of nano-powders in a specialized and more efficient way</a:t>
            </a:r>
          </a:p>
          <a:p>
            <a:pPr marL="502920" indent="-502920" algn="l" defTabSz="594360">
              <a:buSzPct val="123000"/>
              <a:buChar char="•"/>
              <a:defRPr sz="3456">
                <a:solidFill>
                  <a:srgbClr val="000000"/>
                </a:solidFill>
                <a:latin typeface="Arial"/>
                <a:ea typeface="Arial"/>
                <a:cs typeface="Arial"/>
                <a:sym typeface="Arial"/>
              </a:defRPr>
            </a:pPr>
            <a:r>
              <a:rPr lang="en-US" sz="3000" dirty="0">
                <a:latin typeface="Arial" panose="020B0604020202020204" pitchFamily="34" charset="0"/>
                <a:cs typeface="Arial" panose="020B0604020202020204" pitchFamily="34" charset="0"/>
              </a:rPr>
              <a:t>Nano-powders from our company go out to the market in the name of </a:t>
            </a:r>
            <a:r>
              <a:rPr lang="en-US" sz="3000" dirty="0" err="1">
                <a:latin typeface="Arial" panose="020B0604020202020204" pitchFamily="34" charset="0"/>
                <a:cs typeface="Arial" panose="020B0604020202020204" pitchFamily="34" charset="0"/>
              </a:rPr>
              <a:t>NanoDust</a:t>
            </a:r>
            <a:r>
              <a:rPr lang="en-US" sz="3000" dirty="0">
                <a:latin typeface="Arial" panose="020B0604020202020204" pitchFamily="34" charset="0"/>
                <a:cs typeface="Arial" panose="020B0604020202020204" pitchFamily="34" charset="0"/>
              </a:rPr>
              <a:t> – our flagship product</a:t>
            </a:r>
          </a:p>
          <a:p>
            <a:pPr marL="502920" indent="-502920" algn="l" defTabSz="594360">
              <a:buSzPct val="123000"/>
              <a:buChar char="•"/>
              <a:defRPr sz="3456">
                <a:solidFill>
                  <a:srgbClr val="000000"/>
                </a:solidFill>
                <a:latin typeface="Arial"/>
                <a:ea typeface="Arial"/>
                <a:cs typeface="Arial"/>
                <a:sym typeface="Arial"/>
              </a:defRPr>
            </a:pPr>
            <a:r>
              <a:rPr lang="en-US" sz="3000" dirty="0">
                <a:latin typeface="Arial" panose="020B0604020202020204" pitchFamily="34" charset="0"/>
                <a:cs typeface="Arial" panose="020B0604020202020204" pitchFamily="34" charset="0"/>
              </a:rPr>
              <a:t>Product sold to chemical, agriculture and research facilities and collaboration with giants like BASF and Arkema</a:t>
            </a:r>
          </a:p>
          <a:p>
            <a:pPr marL="355600" indent="-355600" algn="l" defTabSz="457200">
              <a:buSzPct val="123000"/>
              <a:buChar char="•"/>
              <a:defRPr sz="2800">
                <a:solidFill>
                  <a:srgbClr val="000000">
                    <a:alpha val="90196"/>
                  </a:srgbClr>
                </a:solidFill>
              </a:defRPr>
            </a:pPr>
            <a:endParaRPr sz="3000" dirty="0">
              <a:latin typeface="Arial" panose="020B0604020202020204" pitchFamily="34" charset="0"/>
              <a:cs typeface="Arial" panose="020B0604020202020204" pitchFamily="34" charset="0"/>
            </a:endParaRPr>
          </a:p>
        </p:txBody>
      </p:sp>
      <p:pic>
        <p:nvPicPr>
          <p:cNvPr id="166" name="Screen Shot 2022-09-24 at 1.37.14 PM.png" descr="Screen Shot 2022-09-24 at 1.37.14 PM.png"/>
          <p:cNvPicPr>
            <a:picLocks noChangeAspect="1"/>
          </p:cNvPicPr>
          <p:nvPr/>
        </p:nvPicPr>
        <p:blipFill>
          <a:blip r:embed="rId3"/>
          <a:stretch>
            <a:fillRect/>
          </a:stretch>
        </p:blipFill>
        <p:spPr>
          <a:xfrm>
            <a:off x="1110938" y="6563008"/>
            <a:ext cx="5198422" cy="7070734"/>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51370" y="-145306"/>
            <a:ext cx="17232630" cy="1387559"/>
          </a:xfrm>
          <a:prstGeom prst="rect">
            <a:avLst/>
          </a:prstGeom>
        </p:spPr>
        <p:txBody>
          <a:bodyPr vert="horz" wrap="square" lIns="0" tIns="33020" rIns="0" bIns="0" rtlCol="0">
            <a:spAutoFit/>
          </a:bodyPr>
          <a:lstStyle/>
          <a:p>
            <a:pPr marL="25400">
              <a:lnSpc>
                <a:spcPct val="100000"/>
              </a:lnSpc>
              <a:spcBef>
                <a:spcPts val="260"/>
              </a:spcBef>
            </a:pPr>
            <a:r>
              <a:rPr lang="en-US" sz="8800" b="1" spc="-190" dirty="0">
                <a:latin typeface="+mn-ea"/>
              </a:rPr>
              <a:t> </a:t>
            </a:r>
            <a:r>
              <a:rPr lang="en-US" sz="8800" b="1" spc="-30" dirty="0">
                <a:latin typeface="+mn-ea"/>
              </a:rPr>
              <a:t>Updated </a:t>
            </a:r>
            <a:r>
              <a:rPr lang="en-US" sz="8800" b="1" spc="-40" dirty="0">
                <a:latin typeface="+mn-ea"/>
              </a:rPr>
              <a:t>filtering</a:t>
            </a:r>
            <a:endParaRPr lang="en-US" sz="8800" b="1" spc="120" dirty="0">
              <a:latin typeface="+mn-ea"/>
            </a:endParaRPr>
          </a:p>
        </p:txBody>
      </p:sp>
      <p:sp>
        <p:nvSpPr>
          <p:cNvPr id="3" name="object 3"/>
          <p:cNvSpPr/>
          <p:nvPr/>
        </p:nvSpPr>
        <p:spPr>
          <a:xfrm>
            <a:off x="1985010" y="1623060"/>
            <a:ext cx="20413979" cy="10187940"/>
          </a:xfrm>
          <a:prstGeom prst="rect">
            <a:avLst/>
          </a:prstGeom>
          <a:blipFill>
            <a:blip r:embed="rId2" cstate="print"/>
            <a:stretch>
              <a:fillRect/>
            </a:stretch>
          </a:blipFill>
        </p:spPr>
        <p:txBody>
          <a:bodyPr wrap="square" lIns="0" tIns="0" rIns="0" bIns="0" rtlCol="0"/>
          <a:lstStyle/>
          <a:p>
            <a:endParaRPr sz="4800"/>
          </a:p>
        </p:txBody>
      </p:sp>
      <p:sp>
        <p:nvSpPr>
          <p:cNvPr id="7" name="object 7"/>
          <p:cNvSpPr txBox="1"/>
          <p:nvPr/>
        </p:nvSpPr>
        <p:spPr>
          <a:xfrm>
            <a:off x="464819" y="1043414"/>
            <a:ext cx="3374390" cy="579646"/>
          </a:xfrm>
          <a:prstGeom prst="rect">
            <a:avLst/>
          </a:prstGeom>
        </p:spPr>
        <p:txBody>
          <a:bodyPr vert="horz" wrap="square" lIns="0" tIns="25400" rIns="0" bIns="0" rtlCol="0">
            <a:spAutoFit/>
          </a:bodyPr>
          <a:lstStyle/>
          <a:p>
            <a:pPr marL="25400">
              <a:spcBef>
                <a:spcPts val="200"/>
              </a:spcBef>
            </a:pPr>
            <a:r>
              <a:rPr sz="3600" spc="140" dirty="0">
                <a:latin typeface="Trebuchet MS"/>
                <a:cs typeface="Trebuchet MS"/>
              </a:rPr>
              <a:t>From </a:t>
            </a:r>
            <a:r>
              <a:rPr sz="3600" spc="-40" dirty="0">
                <a:latin typeface="Trebuchet MS"/>
                <a:cs typeface="Trebuchet MS"/>
              </a:rPr>
              <a:t>full</a:t>
            </a:r>
            <a:r>
              <a:rPr sz="3600" spc="-458" dirty="0">
                <a:latin typeface="Trebuchet MS"/>
                <a:cs typeface="Trebuchet MS"/>
              </a:rPr>
              <a:t> </a:t>
            </a:r>
            <a:r>
              <a:rPr sz="3600" spc="-240" dirty="0">
                <a:latin typeface="Trebuchet MS"/>
                <a:cs typeface="Trebuchet MS"/>
              </a:rPr>
              <a:t>filter...</a:t>
            </a:r>
            <a:endParaRPr sz="3600" dirty="0">
              <a:latin typeface="Trebuchet MS"/>
              <a:cs typeface="Trebuchet MS"/>
            </a:endParaRPr>
          </a:p>
        </p:txBody>
      </p:sp>
      <p:pic>
        <p:nvPicPr>
          <p:cNvPr id="10" name="dykmhotw9q8t27tdkhk0.png" descr="dykmhotw9q8t27tdkhk0.png">
            <a:extLst>
              <a:ext uri="{FF2B5EF4-FFF2-40B4-BE49-F238E27FC236}">
                <a16:creationId xmlns:a16="http://schemas.microsoft.com/office/drawing/2014/main" id="{755795EA-63FE-9AE9-8C7C-84765E3E74B6}"/>
              </a:ext>
            </a:extLst>
          </p:cNvPr>
          <p:cNvPicPr>
            <a:picLocks noChangeAspect="1"/>
          </p:cNvPicPr>
          <p:nvPr/>
        </p:nvPicPr>
        <p:blipFill>
          <a:blip r:embed="rId3"/>
          <a:stretch>
            <a:fillRect/>
          </a:stretch>
        </p:blipFill>
        <p:spPr>
          <a:xfrm>
            <a:off x="21840849" y="11899464"/>
            <a:ext cx="2543151" cy="1816536"/>
          </a:xfrm>
          <a:prstGeom prst="rect">
            <a:avLst/>
          </a:prstGeom>
          <a:ln w="12700">
            <a:miter lim="400000"/>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548640" y="1912541"/>
            <a:ext cx="21974940" cy="9819204"/>
            <a:chOff x="3412568" y="3524250"/>
            <a:chExt cx="8350884" cy="2895600"/>
          </a:xfrm>
        </p:grpSpPr>
        <p:sp>
          <p:nvSpPr>
            <p:cNvPr id="5" name="object 5"/>
            <p:cNvSpPr/>
            <p:nvPr/>
          </p:nvSpPr>
          <p:spPr>
            <a:xfrm>
              <a:off x="3924299" y="3524250"/>
              <a:ext cx="7839075" cy="2895600"/>
            </a:xfrm>
            <a:prstGeom prst="rect">
              <a:avLst/>
            </a:prstGeom>
            <a:blipFill>
              <a:blip r:embed="rId2" cstate="print"/>
              <a:stretch>
                <a:fillRect/>
              </a:stretch>
            </a:blipFill>
          </p:spPr>
          <p:txBody>
            <a:bodyPr wrap="square" lIns="0" tIns="0" rIns="0" bIns="0" rtlCol="0"/>
            <a:lstStyle/>
            <a:p>
              <a:endParaRPr sz="4800"/>
            </a:p>
          </p:txBody>
        </p:sp>
        <p:sp>
          <p:nvSpPr>
            <p:cNvPr id="6" name="object 6"/>
            <p:cNvSpPr/>
            <p:nvPr/>
          </p:nvSpPr>
          <p:spPr>
            <a:xfrm>
              <a:off x="3412568" y="5810990"/>
              <a:ext cx="471805" cy="347980"/>
            </a:xfrm>
            <a:custGeom>
              <a:avLst/>
              <a:gdLst/>
              <a:ahLst/>
              <a:cxnLst/>
              <a:rect l="l" t="t" r="r" b="b"/>
              <a:pathLst>
                <a:path w="471804" h="347979">
                  <a:moveTo>
                    <a:pt x="302794" y="0"/>
                  </a:moveTo>
                  <a:lnTo>
                    <a:pt x="302794" y="82468"/>
                  </a:lnTo>
                  <a:lnTo>
                    <a:pt x="146381" y="124881"/>
                  </a:lnTo>
                  <a:lnTo>
                    <a:pt x="54418" y="215891"/>
                  </a:lnTo>
                  <a:lnTo>
                    <a:pt x="10944" y="306459"/>
                  </a:lnTo>
                  <a:lnTo>
                    <a:pt x="0" y="347546"/>
                  </a:lnTo>
                  <a:lnTo>
                    <a:pt x="58744" y="266808"/>
                  </a:lnTo>
                  <a:lnTo>
                    <a:pt x="109866" y="225168"/>
                  </a:lnTo>
                  <a:lnTo>
                    <a:pt x="181754" y="209374"/>
                  </a:lnTo>
                  <a:lnTo>
                    <a:pt x="302794" y="206171"/>
                  </a:lnTo>
                  <a:lnTo>
                    <a:pt x="302794" y="282749"/>
                  </a:lnTo>
                  <a:lnTo>
                    <a:pt x="471274" y="141374"/>
                  </a:lnTo>
                  <a:lnTo>
                    <a:pt x="302794" y="0"/>
                  </a:lnTo>
                  <a:close/>
                </a:path>
              </a:pathLst>
            </a:custGeom>
            <a:solidFill>
              <a:srgbClr val="000000"/>
            </a:solidFill>
          </p:spPr>
          <p:txBody>
            <a:bodyPr wrap="square" lIns="0" tIns="0" rIns="0" bIns="0" rtlCol="0"/>
            <a:lstStyle/>
            <a:p>
              <a:endParaRPr sz="4800"/>
            </a:p>
          </p:txBody>
        </p:sp>
      </p:grpSp>
      <p:sp>
        <p:nvSpPr>
          <p:cNvPr id="8" name="object 8"/>
          <p:cNvSpPr txBox="1"/>
          <p:nvPr/>
        </p:nvSpPr>
        <p:spPr>
          <a:xfrm>
            <a:off x="284455" y="1236890"/>
            <a:ext cx="4146550" cy="579646"/>
          </a:xfrm>
          <a:prstGeom prst="rect">
            <a:avLst/>
          </a:prstGeom>
        </p:spPr>
        <p:txBody>
          <a:bodyPr vert="horz" wrap="square" lIns="0" tIns="25400" rIns="0" bIns="0" rtlCol="0">
            <a:spAutoFit/>
          </a:bodyPr>
          <a:lstStyle/>
          <a:p>
            <a:pPr marL="25400">
              <a:spcBef>
                <a:spcPts val="200"/>
              </a:spcBef>
            </a:pPr>
            <a:r>
              <a:rPr sz="3600" spc="-170" dirty="0">
                <a:latin typeface="Trebuchet MS"/>
                <a:cs typeface="Trebuchet MS"/>
              </a:rPr>
              <a:t>To </a:t>
            </a:r>
            <a:r>
              <a:rPr sz="3600" spc="-50" dirty="0">
                <a:latin typeface="Trebuchet MS"/>
                <a:cs typeface="Trebuchet MS"/>
              </a:rPr>
              <a:t>filtering </a:t>
            </a:r>
            <a:r>
              <a:rPr sz="3600" spc="-100" dirty="0">
                <a:latin typeface="Trebuchet MS"/>
                <a:cs typeface="Trebuchet MS"/>
              </a:rPr>
              <a:t>the</a:t>
            </a:r>
            <a:r>
              <a:rPr sz="3600" spc="10" dirty="0">
                <a:latin typeface="Trebuchet MS"/>
                <a:cs typeface="Trebuchet MS"/>
              </a:rPr>
              <a:t> </a:t>
            </a:r>
            <a:r>
              <a:rPr sz="3600" spc="-120" dirty="0">
                <a:latin typeface="Trebuchet MS"/>
                <a:cs typeface="Trebuchet MS"/>
              </a:rPr>
              <a:t>idea!</a:t>
            </a:r>
            <a:endParaRPr sz="3600" dirty="0">
              <a:latin typeface="Trebuchet MS"/>
              <a:cs typeface="Trebuchet MS"/>
            </a:endParaRPr>
          </a:p>
        </p:txBody>
      </p:sp>
      <p:sp>
        <p:nvSpPr>
          <p:cNvPr id="9" name="object 9"/>
          <p:cNvSpPr/>
          <p:nvPr/>
        </p:nvSpPr>
        <p:spPr>
          <a:xfrm>
            <a:off x="6825136" y="7983430"/>
            <a:ext cx="718820" cy="695960"/>
          </a:xfrm>
          <a:custGeom>
            <a:avLst/>
            <a:gdLst/>
            <a:ahLst/>
            <a:cxnLst/>
            <a:rect l="l" t="t" r="r" b="b"/>
            <a:pathLst>
              <a:path w="359410" h="347979">
                <a:moveTo>
                  <a:pt x="302794" y="0"/>
                </a:moveTo>
                <a:lnTo>
                  <a:pt x="302794" y="82468"/>
                </a:lnTo>
                <a:lnTo>
                  <a:pt x="146381" y="124881"/>
                </a:lnTo>
                <a:lnTo>
                  <a:pt x="54418" y="215891"/>
                </a:lnTo>
                <a:lnTo>
                  <a:pt x="10944" y="306459"/>
                </a:lnTo>
                <a:lnTo>
                  <a:pt x="0" y="347546"/>
                </a:lnTo>
                <a:lnTo>
                  <a:pt x="58744" y="266808"/>
                </a:lnTo>
                <a:lnTo>
                  <a:pt x="109866" y="225168"/>
                </a:lnTo>
                <a:lnTo>
                  <a:pt x="181754" y="209374"/>
                </a:lnTo>
                <a:lnTo>
                  <a:pt x="197251" y="208964"/>
                </a:lnTo>
                <a:lnTo>
                  <a:pt x="359028" y="47187"/>
                </a:lnTo>
                <a:lnTo>
                  <a:pt x="302794" y="0"/>
                </a:lnTo>
                <a:close/>
              </a:path>
            </a:pathLst>
          </a:custGeom>
          <a:solidFill>
            <a:srgbClr val="000000"/>
          </a:solidFill>
        </p:spPr>
        <p:txBody>
          <a:bodyPr wrap="square" lIns="0" tIns="0" rIns="0" bIns="0" rtlCol="0"/>
          <a:lstStyle/>
          <a:p>
            <a:endParaRPr sz="4800"/>
          </a:p>
        </p:txBody>
      </p:sp>
      <p:pic>
        <p:nvPicPr>
          <p:cNvPr id="10" name="dykmhotw9q8t27tdkhk0.png" descr="dykmhotw9q8t27tdkhk0.png">
            <a:extLst>
              <a:ext uri="{FF2B5EF4-FFF2-40B4-BE49-F238E27FC236}">
                <a16:creationId xmlns:a16="http://schemas.microsoft.com/office/drawing/2014/main" id="{C16DC1CC-BFA0-8A3F-AED4-F516754C8389}"/>
              </a:ext>
            </a:extLst>
          </p:cNvPr>
          <p:cNvPicPr>
            <a:picLocks noChangeAspect="1"/>
          </p:cNvPicPr>
          <p:nvPr/>
        </p:nvPicPr>
        <p:blipFill>
          <a:blip r:embed="rId3"/>
          <a:stretch>
            <a:fillRect/>
          </a:stretch>
        </p:blipFill>
        <p:spPr>
          <a:xfrm>
            <a:off x="21808441" y="11876315"/>
            <a:ext cx="2575560" cy="1839685"/>
          </a:xfrm>
          <a:prstGeom prst="rect">
            <a:avLst/>
          </a:prstGeom>
          <a:ln w="12700">
            <a:miter lim="400000"/>
          </a:ln>
        </p:spPr>
      </p:pic>
      <p:sp>
        <p:nvSpPr>
          <p:cNvPr id="13" name="object 2">
            <a:extLst>
              <a:ext uri="{FF2B5EF4-FFF2-40B4-BE49-F238E27FC236}">
                <a16:creationId xmlns:a16="http://schemas.microsoft.com/office/drawing/2014/main" id="{D9B89553-D4E5-D04C-AD5D-4AA61862D08F}"/>
              </a:ext>
            </a:extLst>
          </p:cNvPr>
          <p:cNvSpPr txBox="1">
            <a:spLocks/>
          </p:cNvSpPr>
          <p:nvPr/>
        </p:nvSpPr>
        <p:spPr>
          <a:xfrm>
            <a:off x="7151370" y="25310"/>
            <a:ext cx="17232630" cy="13875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horz" wrap="square" lIns="0" tIns="33020" rIns="0" bIns="0" rtlCol="0">
            <a:spAutoFit/>
          </a:bodyPr>
          <a:lstStyle>
            <a:lvl1pPr marL="0" marR="0" indent="0" algn="l" defTabSz="2438338" rtl="0" latinLnBrk="0">
              <a:lnSpc>
                <a:spcPct val="80000"/>
              </a:lnSpc>
              <a:spcBef>
                <a:spcPts val="0"/>
              </a:spcBef>
              <a:spcAft>
                <a:spcPts val="0"/>
              </a:spcAft>
              <a:buClrTx/>
              <a:buSzTx/>
              <a:buFontTx/>
              <a:buNone/>
              <a:tabLst/>
              <a:defRPr sz="7900" b="0" i="0" u="none" strike="noStrike" cap="none" spc="-170" baseline="0">
                <a:solidFill>
                  <a:srgbClr val="2A2735"/>
                </a:solidFill>
                <a:uFillTx/>
                <a:latin typeface="Trebuchet MS"/>
                <a:ea typeface="+mn-ea"/>
                <a:cs typeface="Trebuchet M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a:lstStyle>
          <a:p>
            <a:pPr marL="25400" hangingPunct="1">
              <a:lnSpc>
                <a:spcPct val="100000"/>
              </a:lnSpc>
              <a:spcBef>
                <a:spcPts val="260"/>
              </a:spcBef>
            </a:pPr>
            <a:r>
              <a:rPr lang="en-US" sz="8800" b="1" spc="-190" dirty="0">
                <a:latin typeface="+mn-ea"/>
              </a:rPr>
              <a:t> </a:t>
            </a:r>
            <a:r>
              <a:rPr lang="en-US" sz="8800" b="1" spc="-30" dirty="0">
                <a:latin typeface="+mn-ea"/>
              </a:rPr>
              <a:t>Updated </a:t>
            </a:r>
            <a:r>
              <a:rPr lang="en-US" sz="8800" b="1" spc="-40" dirty="0">
                <a:latin typeface="+mn-ea"/>
              </a:rPr>
              <a:t>filtering</a:t>
            </a:r>
            <a:endParaRPr lang="en-US" sz="8800" b="1" spc="120" dirty="0">
              <a:latin typeface="+mn-ea"/>
            </a:endParaRPr>
          </a:p>
        </p:txBody>
      </p:sp>
    </p:spTree>
    <p:extLst>
      <p:ext uri="{BB962C8B-B14F-4D97-AF65-F5344CB8AC3E}">
        <p14:creationId xmlns:p14="http://schemas.microsoft.com/office/powerpoint/2010/main" val="3335325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549916" y="1641469"/>
            <a:ext cx="11290933" cy="11571611"/>
          </a:xfrm>
          <a:prstGeom prst="rect">
            <a:avLst/>
          </a:prstGeom>
          <a:blipFill>
            <a:blip r:embed="rId3" cstate="print"/>
            <a:stretch>
              <a:fillRect/>
            </a:stretch>
          </a:blipFill>
        </p:spPr>
        <p:txBody>
          <a:bodyPr wrap="square" lIns="0" tIns="0" rIns="0" bIns="0" rtlCol="0"/>
          <a:lstStyle/>
          <a:p>
            <a:endParaRPr sz="4800"/>
          </a:p>
        </p:txBody>
      </p:sp>
      <p:sp>
        <p:nvSpPr>
          <p:cNvPr id="3" name="object 3"/>
          <p:cNvSpPr txBox="1"/>
          <p:nvPr/>
        </p:nvSpPr>
        <p:spPr>
          <a:xfrm>
            <a:off x="433705" y="3083890"/>
            <a:ext cx="10049510" cy="3774110"/>
          </a:xfrm>
          <a:prstGeom prst="rect">
            <a:avLst/>
          </a:prstGeom>
        </p:spPr>
        <p:txBody>
          <a:bodyPr vert="horz" wrap="square" lIns="0" tIns="31750" rIns="0" bIns="0" rtlCol="0">
            <a:spAutoFit/>
          </a:bodyPr>
          <a:lstStyle/>
          <a:p>
            <a:pPr marL="25400">
              <a:spcBef>
                <a:spcPts val="250"/>
              </a:spcBef>
            </a:pPr>
            <a:r>
              <a:rPr sz="6400" spc="40" dirty="0">
                <a:latin typeface="Trebuchet MS"/>
                <a:cs typeface="Trebuchet MS"/>
              </a:rPr>
              <a:t>Investigational</a:t>
            </a:r>
            <a:r>
              <a:rPr sz="6400" spc="-780" dirty="0">
                <a:latin typeface="Trebuchet MS"/>
                <a:cs typeface="Trebuchet MS"/>
              </a:rPr>
              <a:t> </a:t>
            </a:r>
            <a:r>
              <a:rPr sz="6400" spc="-228" dirty="0">
                <a:latin typeface="Trebuchet MS"/>
                <a:cs typeface="Trebuchet MS"/>
              </a:rPr>
              <a:t>plans...</a:t>
            </a:r>
            <a:endParaRPr sz="6400" dirty="0">
              <a:latin typeface="Trebuchet MS"/>
              <a:cs typeface="Trebuchet MS"/>
            </a:endParaRPr>
          </a:p>
          <a:p>
            <a:pPr>
              <a:lnSpc>
                <a:spcPct val="100000"/>
              </a:lnSpc>
            </a:pPr>
            <a:endParaRPr sz="7600" dirty="0">
              <a:latin typeface="Trebuchet MS"/>
              <a:cs typeface="Trebuchet MS"/>
            </a:endParaRPr>
          </a:p>
          <a:p>
            <a:pPr marL="25400">
              <a:spcBef>
                <a:spcPts val="4740"/>
              </a:spcBef>
            </a:pPr>
            <a:r>
              <a:rPr sz="6400" spc="-110" dirty="0">
                <a:latin typeface="Trebuchet MS"/>
                <a:cs typeface="Trebuchet MS"/>
              </a:rPr>
              <a:t>that </a:t>
            </a:r>
            <a:r>
              <a:rPr sz="6400" dirty="0">
                <a:latin typeface="Trebuchet MS"/>
                <a:cs typeface="Trebuchet MS"/>
              </a:rPr>
              <a:t>we </a:t>
            </a:r>
            <a:r>
              <a:rPr sz="6400" spc="70" dirty="0">
                <a:latin typeface="Trebuchet MS"/>
                <a:cs typeface="Trebuchet MS"/>
              </a:rPr>
              <a:t>already</a:t>
            </a:r>
            <a:r>
              <a:rPr sz="6400" spc="-950" dirty="0">
                <a:latin typeface="Trebuchet MS"/>
                <a:cs typeface="Trebuchet MS"/>
              </a:rPr>
              <a:t> </a:t>
            </a:r>
            <a:r>
              <a:rPr sz="6400" spc="-70" dirty="0">
                <a:latin typeface="Trebuchet MS"/>
                <a:cs typeface="Trebuchet MS"/>
              </a:rPr>
              <a:t>completed!</a:t>
            </a:r>
            <a:endParaRPr sz="6400" dirty="0">
              <a:latin typeface="Trebuchet MS"/>
              <a:cs typeface="Trebuchet MS"/>
            </a:endParaRPr>
          </a:p>
        </p:txBody>
      </p:sp>
      <p:pic>
        <p:nvPicPr>
          <p:cNvPr id="4" name="dykmhotw9q8t27tdkhk0.png" descr="dykmhotw9q8t27tdkhk0.png">
            <a:extLst>
              <a:ext uri="{FF2B5EF4-FFF2-40B4-BE49-F238E27FC236}">
                <a16:creationId xmlns:a16="http://schemas.microsoft.com/office/drawing/2014/main" id="{D92D02EE-1D9E-D650-0125-5116F86F6984}"/>
              </a:ext>
            </a:extLst>
          </p:cNvPr>
          <p:cNvPicPr>
            <a:picLocks noChangeAspect="1"/>
          </p:cNvPicPr>
          <p:nvPr/>
        </p:nvPicPr>
        <p:blipFill>
          <a:blip r:embed="rId4"/>
          <a:stretch>
            <a:fillRect/>
          </a:stretch>
        </p:blipFill>
        <p:spPr>
          <a:xfrm>
            <a:off x="21840849" y="11899464"/>
            <a:ext cx="2543151" cy="1816536"/>
          </a:xfrm>
          <a:prstGeom prst="rect">
            <a:avLst/>
          </a:prstGeom>
          <a:ln w="12700">
            <a:miter lim="400000"/>
          </a:ln>
        </p:spPr>
      </p:pic>
      <p:sp>
        <p:nvSpPr>
          <p:cNvPr id="5" name="object 2">
            <a:extLst>
              <a:ext uri="{FF2B5EF4-FFF2-40B4-BE49-F238E27FC236}">
                <a16:creationId xmlns:a16="http://schemas.microsoft.com/office/drawing/2014/main" id="{47981A3E-26E2-57D7-F5D7-237F6FC4D0C1}"/>
              </a:ext>
            </a:extLst>
          </p:cNvPr>
          <p:cNvSpPr txBox="1">
            <a:spLocks/>
          </p:cNvSpPr>
          <p:nvPr/>
        </p:nvSpPr>
        <p:spPr>
          <a:xfrm>
            <a:off x="6419850" y="253910"/>
            <a:ext cx="17232630" cy="13875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horz" wrap="square" lIns="0" tIns="33020" rIns="0" bIns="0" rtlCol="0">
            <a:spAutoFit/>
          </a:bodyPr>
          <a:lstStyle>
            <a:lvl1pPr marL="0" marR="0" indent="0" algn="l" defTabSz="2438338" rtl="0" latinLnBrk="0">
              <a:lnSpc>
                <a:spcPct val="80000"/>
              </a:lnSpc>
              <a:spcBef>
                <a:spcPts val="0"/>
              </a:spcBef>
              <a:spcAft>
                <a:spcPts val="0"/>
              </a:spcAft>
              <a:buClrTx/>
              <a:buSzTx/>
              <a:buFontTx/>
              <a:buNone/>
              <a:tabLst/>
              <a:defRPr sz="7900" b="0" i="0" u="none" strike="noStrike" cap="none" spc="-170" baseline="0">
                <a:solidFill>
                  <a:srgbClr val="2A2735"/>
                </a:solidFill>
                <a:uFillTx/>
                <a:latin typeface="Trebuchet MS"/>
                <a:ea typeface="+mn-ea"/>
                <a:cs typeface="Trebuchet M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a:lstStyle>
          <a:p>
            <a:pPr marL="25400" hangingPunct="1">
              <a:lnSpc>
                <a:spcPct val="100000"/>
              </a:lnSpc>
              <a:spcBef>
                <a:spcPts val="260"/>
              </a:spcBef>
            </a:pPr>
            <a:r>
              <a:rPr lang="en-US" sz="8800" b="1" spc="-190" dirty="0">
                <a:latin typeface="+mn-ea"/>
              </a:rPr>
              <a:t> </a:t>
            </a:r>
            <a:r>
              <a:rPr lang="en-US" sz="8800" b="1" spc="-30" dirty="0">
                <a:latin typeface="+mn-ea"/>
              </a:rPr>
              <a:t>Action Plan and Results</a:t>
            </a:r>
            <a:endParaRPr lang="en-US" sz="8800" b="1" spc="120" dirty="0">
              <a:latin typeface="+mn-ea"/>
            </a:endParaRPr>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174</TotalTime>
  <Words>530</Words>
  <Application>Microsoft Macintosh PowerPoint</Application>
  <PresentationFormat>Custom</PresentationFormat>
  <Paragraphs>52</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Helvetica Neue</vt:lpstr>
      <vt:lpstr>Helvetica Neue Medium</vt:lpstr>
      <vt:lpstr>Roboto</vt:lpstr>
      <vt:lpstr>Segoe UI</vt:lpstr>
      <vt:lpstr>Trebuchet MS</vt:lpstr>
      <vt:lpstr>21_BasicWhite</vt:lpstr>
      <vt:lpstr>PowerPoint Presentation</vt:lpstr>
      <vt:lpstr>Company</vt:lpstr>
      <vt:lpstr>PowerPoint Presentation</vt:lpstr>
      <vt:lpstr>Patent</vt:lpstr>
      <vt:lpstr>Idea</vt:lpstr>
      <vt:lpstr>Innovation Creed</vt:lpstr>
      <vt:lpstr> Updated filtering</vt:lpstr>
      <vt:lpstr>PowerPoint Presentation</vt:lpstr>
      <vt:lpstr>PowerPoint Presentation</vt:lpstr>
      <vt:lpstr>PowerPoint Presentation</vt:lpstr>
      <vt:lpstr>Risks</vt:lpstr>
      <vt:lpstr>Decision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Saoji, Sankalp Babarao</cp:lastModifiedBy>
  <cp:revision>5</cp:revision>
  <dcterms:modified xsi:type="dcterms:W3CDTF">2022-10-31T19:29:49Z</dcterms:modified>
</cp:coreProperties>
</file>