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7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k, Alex" initials="CA" lastIdx="1" clrIdx="0">
    <p:extLst>
      <p:ext uri="{19B8F6BF-5375-455C-9EA6-DF929625EA0E}">
        <p15:presenceInfo xmlns:p15="http://schemas.microsoft.com/office/powerpoint/2012/main" userId="S-1-5-21-329068152-583907252-725345543-266244" providerId="AD"/>
      </p:ext>
    </p:extLst>
  </p:cmAuthor>
  <p:cmAuthor id="2" name="Gleber, Conrad" initials="GC" lastIdx="1" clrIdx="1">
    <p:extLst>
      <p:ext uri="{19B8F6BF-5375-455C-9EA6-DF929625EA0E}">
        <p15:presenceInfo xmlns:p15="http://schemas.microsoft.com/office/powerpoint/2012/main" userId="S-1-5-21-329068152-583907252-725345543-2990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D38D1-D2BF-F684-A408-5A7EF04A3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E3FF6-0485-ADA7-BDEC-05AD2CB12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33B00-36F6-3FAA-0EBC-C86CDF41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F4B9-B14D-4324-835D-FC3AB87E82E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91608-E17F-130C-6DD9-F86772AE6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D1173-36E5-44EF-1485-64EB53B8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4533-E275-457F-B458-30B9C020F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A5D6-B286-284C-222C-08664E93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E1120-DA81-30B6-E154-27BC93C6D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FA42-6CF7-E1F5-0C49-E8DE9247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F4B9-B14D-4324-835D-FC3AB87E82E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4D790-F449-48C0-3E23-CD9D63BCA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71E5D-3587-8730-1A27-78FB3946A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4533-E275-457F-B458-30B9C020F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7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DA1940-A814-DBB9-70EE-A651DB005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542C9-CB0B-1084-87C5-42D9BB636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11A13-A7DB-A622-8719-A11D7769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F4B9-B14D-4324-835D-FC3AB87E82E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C8465-3DD3-65C3-0A9A-791ADEE86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F5755-9A2C-E40C-F90D-C8828641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4533-E275-457F-B458-30B9C020F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4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BE731-75EE-9FE4-A8AF-F16B7525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E0AFE-0B02-4AC2-0ADC-C1A4AE38A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C9962-608B-F5C7-6487-CE878711C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F4B9-B14D-4324-835D-FC3AB87E82E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EE4DF-0946-5C4A-C398-65BC2ED2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30200-3635-624F-3331-BB1B0E6D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4533-E275-457F-B458-30B9C020F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D29E6-F752-F135-1419-3B15FCBE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71975-87AA-4104-2C27-786856C00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193A2-5B00-3EE5-710E-849A3EE8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F4B9-B14D-4324-835D-FC3AB87E82E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E6888-A731-B91B-CFCE-3E4BE3989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B50AA-D0DF-E028-7DB6-AA008F0F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4533-E275-457F-B458-30B9C020F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4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B583B-73C7-E7D2-253B-B1FD35D58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6416E-CCC2-6AF6-EDC4-243E418F2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AC2B3-4B1C-689A-8ABC-B05930AFC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BCBE3-EBF1-FE91-C510-CEAFAA51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F4B9-B14D-4324-835D-FC3AB87E82E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1374B-23F8-00CC-53E7-0C24A3710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9A5E8-1CDA-F26A-CF38-B7F14342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4533-E275-457F-B458-30B9C020F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D6EF3-E6A8-6C99-137C-54FEAB507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33E87-3389-CD81-B887-DCC5047C4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E94DF-FF0E-D2BD-604D-95CA177CC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4095-C28F-21F2-D520-EA674284F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1C0E46-EE7B-FAF8-34A1-4E10A0053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A55B96-0331-E256-1606-B331CFCF5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F4B9-B14D-4324-835D-FC3AB87E82E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8280BC-AD09-AAEF-8291-D14A4D70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041C7-9B13-8D43-B4D5-42C1BE0C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4533-E275-457F-B458-30B9C020F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4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17BBB-9CF9-D7AD-076B-8D915C4C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7AB11A-83C6-1EA3-BD78-75E53FE2D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F4B9-B14D-4324-835D-FC3AB87E82E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3C048-060F-6EAD-8A05-F7EA1E99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84FF1-1A91-C319-B3EF-FAE15204F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4533-E275-457F-B458-30B9C020F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7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043BF-3C9B-E514-B663-3C038C6CC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F4B9-B14D-4324-835D-FC3AB87E82E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AE91B9-5AD1-2CA0-5102-E9B31B91A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9DA89-DCCA-5450-4DB4-1735D774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4533-E275-457F-B458-30B9C020F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4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0A84-EB6F-066C-52DC-AFD9CE40B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CA9E5-BD16-F66C-A0A3-FF593018E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B8A89-5C16-59C3-DA90-D4DAC1F98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EEADC-F81D-21DB-253E-F12971CC1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F4B9-B14D-4324-835D-FC3AB87E82E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6BAFF-7EBF-94F2-E609-8846E0FD4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D50BF-01F4-5353-0554-6C5E3070E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4533-E275-457F-B458-30B9C020F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9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5B64A-B12F-81AF-CB95-B7BBE3CD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CF03CB-9EA6-8223-AEC9-B4D33E2BF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194F7-71A8-E14D-AA98-BEFFD2949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0F7F0-2AB7-8B7E-4A3D-006501C47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F4B9-B14D-4324-835D-FC3AB87E82E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757EA-5034-D0F3-A737-1ECADCC2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35341-ED44-2766-D366-D764DC108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4533-E275-457F-B458-30B9C020F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0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0DB750-57D1-F9A3-0D5D-A6FDCB976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293F9-749B-D862-CDC8-4B3A590FE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79DA2-37E0-0908-EC8D-2DFA97A98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FF4B9-B14D-4324-835D-FC3AB87E82E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2937A-1300-50CE-9651-66BD76D2E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7D314-431B-034E-210F-EECF2FF09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F4533-E275-457F-B458-30B9C020F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1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api-docs.medhub.com/#c41aadb6-bb7d-4abf-8fcb-e7feca87851e" TargetMode="External"/><Relationship Id="rId3" Type="http://schemas.openxmlformats.org/officeDocument/2006/relationships/hyperlink" Target="https://api-docs.medhub.com/#803f13cd-364b-43df-be1b-b45ae40c86d6" TargetMode="External"/><Relationship Id="rId7" Type="http://schemas.openxmlformats.org/officeDocument/2006/relationships/hyperlink" Target="https://api-docs.medhub.com/#4a62c42d-4886-4a1b-beb8-f3057b8da3ac" TargetMode="External"/><Relationship Id="rId2" Type="http://schemas.openxmlformats.org/officeDocument/2006/relationships/hyperlink" Target="https://api-docs.medhub.com/#bbd19d37-c5ad-46f2-b07d-27380b08138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i-docs.medhub.com/#31ebb338-5aa1-47a1-94ea-24ac74368d46" TargetMode="External"/><Relationship Id="rId5" Type="http://schemas.openxmlformats.org/officeDocument/2006/relationships/hyperlink" Target="https://api-docs.medhub.com/#ea6456eb-b755-4b1c-91b5-cae8f3fb8280" TargetMode="External"/><Relationship Id="rId4" Type="http://schemas.openxmlformats.org/officeDocument/2006/relationships/hyperlink" Target="https://api-docs.medhub.com/#35223482-37ec-4f76-963d-7bfa786f7af8" TargetMode="Externa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F48B-C0C5-2FD7-8D6D-65E71AEE1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097" y="180907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Initiating Evaluations for the Digital Education Ecosystem</a:t>
            </a:r>
            <a:br>
              <a:rPr lang="en-US" b="1" dirty="0"/>
            </a:br>
            <a:r>
              <a:rPr lang="en-US" b="1" dirty="0"/>
              <a:t>Project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2C1C4-3288-CD9A-023B-F5A4BF094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064" y="4733256"/>
            <a:ext cx="9144000" cy="1655762"/>
          </a:xfrm>
        </p:spPr>
        <p:txBody>
          <a:bodyPr/>
          <a:lstStyle/>
          <a:p>
            <a:pPr algn="l"/>
            <a:r>
              <a:rPr lang="en-US" b="1" dirty="0"/>
              <a:t>Done By: </a:t>
            </a:r>
            <a:r>
              <a:rPr lang="en-US" dirty="0"/>
              <a:t>Ashok &amp; Sankalp</a:t>
            </a:r>
          </a:p>
          <a:p>
            <a:pPr algn="l"/>
            <a:r>
              <a:rPr lang="en-US" b="1" dirty="0"/>
              <a:t>Guides: </a:t>
            </a:r>
            <a:r>
              <a:rPr lang="en-US" dirty="0"/>
              <a:t>Dr. Conrad </a:t>
            </a:r>
            <a:r>
              <a:rPr lang="en-US" dirty="0" err="1"/>
              <a:t>Gleber</a:t>
            </a:r>
            <a:r>
              <a:rPr lang="en-US" dirty="0"/>
              <a:t>, Alex Clark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96E49C-3621-5CE6-FA55-423CBB715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025" y="5438775"/>
            <a:ext cx="32289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1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96E49C-3621-5CE6-FA55-423CBB715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025" y="5438775"/>
            <a:ext cx="3228975" cy="141922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0A45A7-DE15-A4C3-5A7D-7BFCBB835359}"/>
              </a:ext>
            </a:extLst>
          </p:cNvPr>
          <p:cNvSpPr/>
          <p:nvPr/>
        </p:nvSpPr>
        <p:spPr>
          <a:xfrm>
            <a:off x="92293" y="1456104"/>
            <a:ext cx="2573079" cy="9569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Pull Data Via Clarity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4628B77-75ED-0978-C88B-A1A470956E6D}"/>
              </a:ext>
            </a:extLst>
          </p:cNvPr>
          <p:cNvSpPr/>
          <p:nvPr/>
        </p:nvSpPr>
        <p:spPr>
          <a:xfrm>
            <a:off x="3331752" y="1807244"/>
            <a:ext cx="2569464" cy="9601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Put Data Into Database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46E195-8A4C-0039-63AB-52AABC7F9153}"/>
              </a:ext>
            </a:extLst>
          </p:cNvPr>
          <p:cNvSpPr/>
          <p:nvPr/>
        </p:nvSpPr>
        <p:spPr>
          <a:xfrm>
            <a:off x="2871947" y="3495694"/>
            <a:ext cx="2569464" cy="9601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 for Missing Supervisors/Learners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F497246-503C-C8AC-1D5B-51A890717534}"/>
              </a:ext>
            </a:extLst>
          </p:cNvPr>
          <p:cNvSpPr/>
          <p:nvPr/>
        </p:nvSpPr>
        <p:spPr>
          <a:xfrm>
            <a:off x="2871947" y="5122122"/>
            <a:ext cx="2569464" cy="9601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 to </a:t>
            </a:r>
            <a:r>
              <a:rPr lang="en-US" dirty="0" err="1">
                <a:solidFill>
                  <a:schemeClr val="tx1"/>
                </a:solidFill>
              </a:rPr>
              <a:t>MedHub</a:t>
            </a:r>
            <a:r>
              <a:rPr lang="en-US" dirty="0">
                <a:solidFill>
                  <a:schemeClr val="tx1"/>
                </a:solidFill>
              </a:rPr>
              <a:t> API with new data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52CE9FC-8320-D9C5-419E-4EBD4C296810}"/>
              </a:ext>
            </a:extLst>
          </p:cNvPr>
          <p:cNvSpPr/>
          <p:nvPr/>
        </p:nvSpPr>
        <p:spPr>
          <a:xfrm>
            <a:off x="6372629" y="1807244"/>
            <a:ext cx="2569464" cy="9601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AC31C9A-F16D-067C-A437-4290B5A9E836}"/>
              </a:ext>
            </a:extLst>
          </p:cNvPr>
          <p:cNvSpPr/>
          <p:nvPr/>
        </p:nvSpPr>
        <p:spPr>
          <a:xfrm>
            <a:off x="6083777" y="3495695"/>
            <a:ext cx="2569464" cy="9601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Audit Data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3F867C-3FEA-4A46-314C-0325A951D4F9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2665372" y="1934569"/>
            <a:ext cx="666380" cy="352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2B9398-C80B-038A-C152-B1A944B57272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4156679" y="2767364"/>
            <a:ext cx="459805" cy="728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F2B667-3D2F-4301-FD10-31C80A1E2FA3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4156679" y="4455814"/>
            <a:ext cx="0" cy="66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9027ED-300D-8B45-A924-9E3BA970391B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>
            <a:off x="4616484" y="2767364"/>
            <a:ext cx="2752025" cy="728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ABC1036-1A74-D548-ED22-85D40B88CC28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5901216" y="2287304"/>
            <a:ext cx="471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0DB437C-041B-76CD-40C1-E492F4EA89E4}"/>
              </a:ext>
            </a:extLst>
          </p:cNvPr>
          <p:cNvSpPr/>
          <p:nvPr/>
        </p:nvSpPr>
        <p:spPr>
          <a:xfrm>
            <a:off x="9413506" y="1807244"/>
            <a:ext cx="2569464" cy="9601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Trigger Evaluation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56CA32C-C566-470C-0E30-889C0C7B846B}"/>
              </a:ext>
            </a:extLst>
          </p:cNvPr>
          <p:cNvCxnSpPr>
            <a:stCxn id="13" idx="3"/>
            <a:endCxn id="20" idx="1"/>
          </p:cNvCxnSpPr>
          <p:nvPr/>
        </p:nvCxnSpPr>
        <p:spPr>
          <a:xfrm>
            <a:off x="8942093" y="2287304"/>
            <a:ext cx="471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C2DA263-0225-F484-43C9-9991FDC03884}"/>
              </a:ext>
            </a:extLst>
          </p:cNvPr>
          <p:cNvSpPr txBox="1"/>
          <p:nvPr/>
        </p:nvSpPr>
        <p:spPr>
          <a:xfrm>
            <a:off x="3620604" y="274553"/>
            <a:ext cx="40367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Data Process</a:t>
            </a:r>
          </a:p>
          <a:p>
            <a:pPr algn="ctr"/>
            <a:r>
              <a:rPr lang="en-US" b="1" dirty="0"/>
              <a:t>(Runs Weekly)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8AF971D-DEF5-2110-F97E-55A7A4410CC8}"/>
              </a:ext>
            </a:extLst>
          </p:cNvPr>
          <p:cNvSpPr/>
          <p:nvPr/>
        </p:nvSpPr>
        <p:spPr>
          <a:xfrm>
            <a:off x="95908" y="2653064"/>
            <a:ext cx="2573079" cy="9569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Pull Data Via MedHub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887E9AD-09A8-201D-285E-B5C71B8803F1}"/>
              </a:ext>
            </a:extLst>
          </p:cNvPr>
          <p:cNvCxnSpPr>
            <a:stCxn id="23" idx="3"/>
            <a:endCxn id="10" idx="1"/>
          </p:cNvCxnSpPr>
          <p:nvPr/>
        </p:nvCxnSpPr>
        <p:spPr>
          <a:xfrm flipV="1">
            <a:off x="2668987" y="2287304"/>
            <a:ext cx="662765" cy="844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A95652D-B0EC-B96A-552E-B0BA7CDADB7A}"/>
              </a:ext>
            </a:extLst>
          </p:cNvPr>
          <p:cNvSpPr/>
          <p:nvPr/>
        </p:nvSpPr>
        <p:spPr>
          <a:xfrm>
            <a:off x="374145" y="1994916"/>
            <a:ext cx="1955729" cy="418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Check dyad table to find new dyads.</a:t>
            </a:r>
          </a:p>
        </p:txBody>
      </p:sp>
    </p:spTree>
    <p:extLst>
      <p:ext uri="{BB962C8B-B14F-4D97-AF65-F5344CB8AC3E}">
        <p14:creationId xmlns:p14="http://schemas.microsoft.com/office/powerpoint/2010/main" val="301168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5DD7BE1-F7DE-4DF6-B8DB-AD5351C2007E}"/>
              </a:ext>
            </a:extLst>
          </p:cNvPr>
          <p:cNvSpPr/>
          <p:nvPr/>
        </p:nvSpPr>
        <p:spPr>
          <a:xfrm>
            <a:off x="3281753" y="613318"/>
            <a:ext cx="8859012" cy="59860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554A99-77AE-4627-BA25-6E314C174F4E}"/>
              </a:ext>
            </a:extLst>
          </p:cNvPr>
          <p:cNvSpPr/>
          <p:nvPr/>
        </p:nvSpPr>
        <p:spPr>
          <a:xfrm>
            <a:off x="61127" y="613317"/>
            <a:ext cx="3043855" cy="59860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Team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14A596-28A3-43EE-A961-94531236D2FA}"/>
              </a:ext>
            </a:extLst>
          </p:cNvPr>
          <p:cNvSpPr/>
          <p:nvPr/>
        </p:nvSpPr>
        <p:spPr>
          <a:xfrm>
            <a:off x="462354" y="2273523"/>
            <a:ext cx="1078992" cy="484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Note by Learner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A25571-8A4F-46D9-93CA-7F510A1CE0C6}"/>
              </a:ext>
            </a:extLst>
          </p:cNvPr>
          <p:cNvSpPr/>
          <p:nvPr/>
        </p:nvSpPr>
        <p:spPr>
          <a:xfrm>
            <a:off x="1541346" y="2273523"/>
            <a:ext cx="1078992" cy="484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Attested by Supervisor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11AC2-3F6F-46F7-9D02-7146B6DAACEA}"/>
              </a:ext>
            </a:extLst>
          </p:cNvPr>
          <p:cNvSpPr/>
          <p:nvPr/>
        </p:nvSpPr>
        <p:spPr>
          <a:xfrm>
            <a:off x="412062" y="2251425"/>
            <a:ext cx="2275332" cy="7445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Clarity Dyad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6B711D6-6610-4968-8ECA-879387F80BB2}"/>
              </a:ext>
            </a:extLst>
          </p:cNvPr>
          <p:cNvSpPr/>
          <p:nvPr/>
        </p:nvSpPr>
        <p:spPr>
          <a:xfrm>
            <a:off x="6277521" y="1052060"/>
            <a:ext cx="2636543" cy="744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MedHub API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B27493-70F6-4F4C-A1C4-8BCFCE505588}"/>
              </a:ext>
            </a:extLst>
          </p:cNvPr>
          <p:cNvSpPr/>
          <p:nvPr/>
        </p:nvSpPr>
        <p:spPr>
          <a:xfrm>
            <a:off x="665046" y="3429000"/>
            <a:ext cx="1769364" cy="18766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Dyads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NewID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Program ID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Dyad Type (Eval or Procedure)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Learner Prov ID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Learner Prov Name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Supervisor Prov ID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Supervisor Prov Name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Supervisor Email Address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Learner Email Address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DTTM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BD9EB6-F13B-4365-92F4-E29C8C34330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1549728" y="2996019"/>
            <a:ext cx="0" cy="432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66C2E1A-F54D-4206-95E8-9ECB3EA21A45}"/>
              </a:ext>
            </a:extLst>
          </p:cNvPr>
          <p:cNvSpPr/>
          <p:nvPr/>
        </p:nvSpPr>
        <p:spPr>
          <a:xfrm>
            <a:off x="3443954" y="2664878"/>
            <a:ext cx="1273543" cy="14285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2"/>
              </a:rPr>
              <a:t>Faculty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userID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email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6F79F0-2B2F-45E5-A3B8-A59B3354E3CF}"/>
              </a:ext>
            </a:extLst>
          </p:cNvPr>
          <p:cNvSpPr/>
          <p:nvPr/>
        </p:nvSpPr>
        <p:spPr>
          <a:xfrm>
            <a:off x="9338375" y="2663965"/>
            <a:ext cx="1271016" cy="14264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3"/>
              </a:rPr>
              <a:t>Evaluations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evaluationID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evaluation_title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introduction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questions_count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types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63E7B3-991D-47B4-8768-ECA84FC204AE}"/>
              </a:ext>
            </a:extLst>
          </p:cNvPr>
          <p:cNvSpPr txBox="1"/>
          <p:nvPr/>
        </p:nvSpPr>
        <p:spPr>
          <a:xfrm>
            <a:off x="4606098" y="28543"/>
            <a:ext cx="216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Data Pulls</a:t>
            </a:r>
          </a:p>
        </p:txBody>
      </p:sp>
      <p:sp>
        <p:nvSpPr>
          <p:cNvPr id="24" name="Rectangle: Rounded Corners 23">
            <a:hlinkClick r:id="" action="ppaction://noaction"/>
            <a:extLst>
              <a:ext uri="{FF2B5EF4-FFF2-40B4-BE49-F238E27FC236}">
                <a16:creationId xmlns:a16="http://schemas.microsoft.com/office/drawing/2014/main" id="{1159C4CC-F55D-4354-B21C-4D16EF802659}"/>
              </a:ext>
            </a:extLst>
          </p:cNvPr>
          <p:cNvSpPr/>
          <p:nvPr/>
        </p:nvSpPr>
        <p:spPr>
          <a:xfrm>
            <a:off x="273378" y="1362816"/>
            <a:ext cx="2636543" cy="744594"/>
          </a:xfrm>
          <a:prstGeom prst="roundRect">
            <a:avLst>
              <a:gd name="adj" fmla="val 256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Clarity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70E976-7CE0-42F2-A2F2-AFA6C6A605CE}"/>
              </a:ext>
            </a:extLst>
          </p:cNvPr>
          <p:cNvSpPr/>
          <p:nvPr/>
        </p:nvSpPr>
        <p:spPr>
          <a:xfrm>
            <a:off x="7865584" y="2661867"/>
            <a:ext cx="1273543" cy="14285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4"/>
              </a:rPr>
              <a:t>Resident Types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userType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typeName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3FD687-07ED-4E16-B7C5-B667C78EF3F3}"/>
              </a:ext>
            </a:extLst>
          </p:cNvPr>
          <p:cNvSpPr/>
          <p:nvPr/>
        </p:nvSpPr>
        <p:spPr>
          <a:xfrm>
            <a:off x="10805734" y="2661867"/>
            <a:ext cx="1273543" cy="14285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5"/>
              </a:rPr>
              <a:t>Evaluation Types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typeID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Type_name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33408EF-E6EE-4432-AD70-EF878FDB76A2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4080726" y="1809995"/>
            <a:ext cx="3515070" cy="854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D8B12EA-F77E-447D-BF04-11545DFB656F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5553514" y="1796830"/>
            <a:ext cx="2042280" cy="867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673A59C-85DF-44FF-8DD6-02534A557D51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029564" y="1814125"/>
            <a:ext cx="566229" cy="853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B7B1BD5-FFC3-4D43-BA3A-8A8BA8B440F0}"/>
              </a:ext>
            </a:extLst>
          </p:cNvPr>
          <p:cNvCxnSpPr>
            <a:endCxn id="46" idx="0"/>
          </p:cNvCxnSpPr>
          <p:nvPr/>
        </p:nvCxnSpPr>
        <p:spPr>
          <a:xfrm flipH="1">
            <a:off x="4079462" y="1814125"/>
            <a:ext cx="3516331" cy="2623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11C6F26-4A40-4C29-A582-926681785426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599868" y="1800863"/>
            <a:ext cx="902488" cy="861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587B8A-579D-4DC0-AB94-EA5C1723458A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595795" y="1801682"/>
            <a:ext cx="2378088" cy="862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AA8887-B5AB-460C-8242-28094A7FF8FD}"/>
              </a:ext>
            </a:extLst>
          </p:cNvPr>
          <p:cNvCxnSpPr>
            <a:cxnSpLocks/>
          </p:cNvCxnSpPr>
          <p:nvPr/>
        </p:nvCxnSpPr>
        <p:spPr>
          <a:xfrm>
            <a:off x="7645270" y="1801100"/>
            <a:ext cx="3846713" cy="851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D90AD37-B836-4C6C-9C8E-40A69FEC4F35}"/>
              </a:ext>
            </a:extLst>
          </p:cNvPr>
          <p:cNvSpPr/>
          <p:nvPr/>
        </p:nvSpPr>
        <p:spPr>
          <a:xfrm>
            <a:off x="3443954" y="4437298"/>
            <a:ext cx="1271016" cy="14264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6"/>
              </a:rPr>
              <a:t>Evaluation Responses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evaluationID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eval_type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evaluatee_userID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Evaluator_userID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D0FE75-FD08-4C94-8162-2CC3122214F7}"/>
              </a:ext>
            </a:extLst>
          </p:cNvPr>
          <p:cNvSpPr/>
          <p:nvPr/>
        </p:nvSpPr>
        <p:spPr>
          <a:xfrm>
            <a:off x="4916739" y="2663965"/>
            <a:ext cx="1273549" cy="14264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7"/>
              </a:rPr>
              <a:t>Program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programID program_name program_abbrev program_level dept_programID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B86E1F-5090-4732-BFC0-0E543EDDF749}"/>
              </a:ext>
            </a:extLst>
          </p:cNvPr>
          <p:cNvSpPr/>
          <p:nvPr/>
        </p:nvSpPr>
        <p:spPr>
          <a:xfrm>
            <a:off x="6392793" y="2667998"/>
            <a:ext cx="1273542" cy="14264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8"/>
              </a:rPr>
              <a:t>Resident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userID</a:t>
            </a:r>
            <a:r>
              <a:rPr lang="en-US" sz="1000" dirty="0"/>
              <a:t> 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email</a:t>
            </a:r>
            <a:r>
              <a:rPr lang="en-US" sz="1000" dirty="0"/>
              <a:t> 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username</a:t>
            </a:r>
            <a:r>
              <a:rPr lang="en-US" sz="1000" dirty="0"/>
              <a:t> 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employeeID</a:t>
            </a:r>
            <a:r>
              <a:rPr lang="en-US" sz="1000" dirty="0"/>
              <a:t> 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typeID</a:t>
            </a:r>
            <a:r>
              <a:rPr lang="en-US" sz="1000" dirty="0"/>
              <a:t> 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level</a:t>
            </a:r>
            <a:r>
              <a:rPr lang="en-US" sz="1000" dirty="0"/>
              <a:t> 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programID</a:t>
            </a:r>
            <a:r>
              <a:rPr lang="en-US" sz="1000" dirty="0"/>
              <a:t>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6799EF-94F2-4C3E-9DCD-5FCA31D57914}"/>
              </a:ext>
            </a:extLst>
          </p:cNvPr>
          <p:cNvSpPr txBox="1"/>
          <p:nvPr/>
        </p:nvSpPr>
        <p:spPr>
          <a:xfrm>
            <a:off x="7595794" y="1536192"/>
            <a:ext cx="127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Python Scripts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B38F24-AB9D-2CB7-3E0C-3D667E1D04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626" y="5467546"/>
            <a:ext cx="2595252" cy="114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9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9941FADC-A847-4476-B61B-6436865074C8}"/>
              </a:ext>
            </a:extLst>
          </p:cNvPr>
          <p:cNvSpPr/>
          <p:nvPr/>
        </p:nvSpPr>
        <p:spPr>
          <a:xfrm>
            <a:off x="-126648" y="-240427"/>
            <a:ext cx="12192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683DC8-34E1-4DCC-910D-2DB952437846}"/>
              </a:ext>
            </a:extLst>
          </p:cNvPr>
          <p:cNvSpPr/>
          <p:nvPr/>
        </p:nvSpPr>
        <p:spPr>
          <a:xfrm>
            <a:off x="3214540" y="612742"/>
            <a:ext cx="3186260" cy="31579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Unique Records (Used for Auditing/Updating MH)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1DD5A1-0BAE-4462-9FDF-F5D6A1B42233}"/>
              </a:ext>
            </a:extLst>
          </p:cNvPr>
          <p:cNvSpPr txBox="1"/>
          <p:nvPr/>
        </p:nvSpPr>
        <p:spPr>
          <a:xfrm>
            <a:off x="4348659" y="-19109"/>
            <a:ext cx="397478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/>
              <a:t>Database 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055137-F60A-42BD-8282-F2A60F9D31A9}"/>
              </a:ext>
            </a:extLst>
          </p:cNvPr>
          <p:cNvSpPr/>
          <p:nvPr/>
        </p:nvSpPr>
        <p:spPr>
          <a:xfrm>
            <a:off x="552969" y="979708"/>
            <a:ext cx="1769364" cy="18766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dbo.dyads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NewID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Program ID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Dyad Type (Eval or Procedure)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Learner Prov ID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Learner Prov Name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Supervisor Prov ID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Supervisor Prov Name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Supervisor Email Address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Learner Email Address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DTTM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975C53-6385-41CE-8643-B837BCF0966A}"/>
              </a:ext>
            </a:extLst>
          </p:cNvPr>
          <p:cNvSpPr/>
          <p:nvPr/>
        </p:nvSpPr>
        <p:spPr>
          <a:xfrm>
            <a:off x="513885" y="106042"/>
            <a:ext cx="118777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Via Clarity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B1E5A9-0A75-4FA5-8139-F9BF1DCDFE14}"/>
              </a:ext>
            </a:extLst>
          </p:cNvPr>
          <p:cNvSpPr/>
          <p:nvPr/>
        </p:nvSpPr>
        <p:spPr>
          <a:xfrm>
            <a:off x="3394992" y="1132989"/>
            <a:ext cx="2880117" cy="1151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vw.clarity_supervisor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Supervisor ID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Program ID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Supervisor Prov ID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Supervisor Prov Name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Supervisor Email Address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E2EE7B-3EB8-40B4-827E-3DAFADC62DDE}"/>
              </a:ext>
            </a:extLst>
          </p:cNvPr>
          <p:cNvSpPr/>
          <p:nvPr/>
        </p:nvSpPr>
        <p:spPr>
          <a:xfrm>
            <a:off x="1779947" y="106042"/>
            <a:ext cx="11877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Created in DB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AE2D62-78D3-466F-9C00-450ED4F6512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2322333" y="1708704"/>
            <a:ext cx="1072659" cy="209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D3F5-E038-4CFD-8ABB-40748D5BA71D}"/>
              </a:ext>
            </a:extLst>
          </p:cNvPr>
          <p:cNvSpPr/>
          <p:nvPr/>
        </p:nvSpPr>
        <p:spPr>
          <a:xfrm>
            <a:off x="3394992" y="2540272"/>
            <a:ext cx="2880360" cy="1152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vw.clarity_learner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LearnerID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Program ID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Learner Prov ID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Learner Prov Name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Learner Email Address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D8BB17-7734-4F10-8E99-9F414DE370F5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322333" y="1918017"/>
            <a:ext cx="1072659" cy="1198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437DCB4-9B75-481E-ACFA-2599E11D47E8}"/>
              </a:ext>
            </a:extLst>
          </p:cNvPr>
          <p:cNvSpPr/>
          <p:nvPr/>
        </p:nvSpPr>
        <p:spPr>
          <a:xfrm>
            <a:off x="10365488" y="612742"/>
            <a:ext cx="1681968" cy="14285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dbo.mh_faculty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userID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email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66F4DF-ED36-42AD-8CEC-062CBB8C5A1F}"/>
              </a:ext>
            </a:extLst>
          </p:cNvPr>
          <p:cNvSpPr/>
          <p:nvPr/>
        </p:nvSpPr>
        <p:spPr>
          <a:xfrm>
            <a:off x="10316355" y="2284419"/>
            <a:ext cx="1783629" cy="1426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dbo.mh_resident 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userID</a:t>
            </a:r>
            <a:r>
              <a:rPr lang="en-US" sz="1000" dirty="0"/>
              <a:t> 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email</a:t>
            </a:r>
            <a:r>
              <a:rPr lang="en-US" sz="1000" dirty="0"/>
              <a:t> 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username</a:t>
            </a:r>
            <a:r>
              <a:rPr lang="en-US" sz="1000" dirty="0"/>
              <a:t> 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employeeID</a:t>
            </a:r>
            <a:r>
              <a:rPr lang="en-US" sz="1000" dirty="0"/>
              <a:t> 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typeID</a:t>
            </a:r>
            <a:r>
              <a:rPr lang="en-US" sz="1000" dirty="0"/>
              <a:t> 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level</a:t>
            </a:r>
            <a:r>
              <a:rPr lang="en-US" sz="1000" dirty="0"/>
              <a:t> 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programID</a:t>
            </a:r>
            <a:r>
              <a:rPr lang="en-US" sz="1000" dirty="0"/>
              <a:t>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877E06B-F578-4D4A-AF2F-4A763ED12F0D}"/>
              </a:ext>
            </a:extLst>
          </p:cNvPr>
          <p:cNvSpPr/>
          <p:nvPr/>
        </p:nvSpPr>
        <p:spPr>
          <a:xfrm>
            <a:off x="3046009" y="106042"/>
            <a:ext cx="142030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Via MedHub API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C4F0A1-39C8-4DC8-8324-DF8D8ACBBC52}"/>
              </a:ext>
            </a:extLst>
          </p:cNvPr>
          <p:cNvSpPr/>
          <p:nvPr/>
        </p:nvSpPr>
        <p:spPr>
          <a:xfrm>
            <a:off x="6790014" y="612742"/>
            <a:ext cx="3186260" cy="31579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Anti-Join to find supervisors in Clarity but not in MedHub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F05DE1-05E9-4046-8AA1-5E129EDBD015}"/>
              </a:ext>
            </a:extLst>
          </p:cNvPr>
          <p:cNvSpPr/>
          <p:nvPr/>
        </p:nvSpPr>
        <p:spPr>
          <a:xfrm>
            <a:off x="6970466" y="1132989"/>
            <a:ext cx="2880117" cy="9451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vw.missing_supervisors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Supervisor First Name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Supervisor Last Name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Supervisor Email Address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Supervisor username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E1B12D-8A76-44FC-AF74-556025CAE92C}"/>
              </a:ext>
            </a:extLst>
          </p:cNvPr>
          <p:cNvSpPr/>
          <p:nvPr/>
        </p:nvSpPr>
        <p:spPr>
          <a:xfrm>
            <a:off x="6970466" y="2369340"/>
            <a:ext cx="2880360" cy="1152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vw.missing_learner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Learner First Name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Learner Last Name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Learner Email Address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Learner username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A7357DD-5302-4A81-8CA2-A8525C9A4D9C}"/>
              </a:ext>
            </a:extLst>
          </p:cNvPr>
          <p:cNvCxnSpPr>
            <a:cxnSpLocks/>
            <a:stCxn id="7" idx="3"/>
            <a:endCxn id="32" idx="1"/>
          </p:cNvCxnSpPr>
          <p:nvPr/>
        </p:nvCxnSpPr>
        <p:spPr>
          <a:xfrm flipV="1">
            <a:off x="6275109" y="1605558"/>
            <a:ext cx="695357" cy="103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0A00C8C-8274-44ED-9EF6-866F8BC53EC5}"/>
              </a:ext>
            </a:extLst>
          </p:cNvPr>
          <p:cNvCxnSpPr>
            <a:cxnSpLocks/>
            <a:stCxn id="28" idx="1"/>
            <a:endCxn id="32" idx="3"/>
          </p:cNvCxnSpPr>
          <p:nvPr/>
        </p:nvCxnSpPr>
        <p:spPr>
          <a:xfrm flipH="1">
            <a:off x="9850583" y="1327023"/>
            <a:ext cx="514905" cy="278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90E3622-16DE-410D-B729-32DB1222F325}"/>
              </a:ext>
            </a:extLst>
          </p:cNvPr>
          <p:cNvCxnSpPr>
            <a:cxnSpLocks/>
            <a:stCxn id="12" idx="3"/>
            <a:endCxn id="33" idx="1"/>
          </p:cNvCxnSpPr>
          <p:nvPr/>
        </p:nvCxnSpPr>
        <p:spPr>
          <a:xfrm flipV="1">
            <a:off x="6275352" y="2945412"/>
            <a:ext cx="695114" cy="17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D6CA25-6058-4AC6-AD93-BA70F1040C45}"/>
              </a:ext>
            </a:extLst>
          </p:cNvPr>
          <p:cNvCxnSpPr>
            <a:cxnSpLocks/>
            <a:stCxn id="29" idx="1"/>
            <a:endCxn id="33" idx="3"/>
          </p:cNvCxnSpPr>
          <p:nvPr/>
        </p:nvCxnSpPr>
        <p:spPr>
          <a:xfrm flipH="1" flipV="1">
            <a:off x="9850826" y="2945412"/>
            <a:ext cx="465529" cy="5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366B7DB-3A0E-484E-9479-42B6622126C7}"/>
              </a:ext>
            </a:extLst>
          </p:cNvPr>
          <p:cNvSpPr/>
          <p:nvPr/>
        </p:nvSpPr>
        <p:spPr>
          <a:xfrm>
            <a:off x="9600425" y="4291760"/>
            <a:ext cx="2447031" cy="9771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dbo.mh_user_types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userType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typeName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D2E753E-E2F8-4C4D-810B-35B0E7DA5004}"/>
              </a:ext>
            </a:extLst>
          </p:cNvPr>
          <p:cNvSpPr/>
          <p:nvPr/>
        </p:nvSpPr>
        <p:spPr>
          <a:xfrm>
            <a:off x="598645" y="6132950"/>
            <a:ext cx="2850782" cy="5917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dbo.mh_evaluation_types</a:t>
            </a:r>
          </a:p>
          <a:p>
            <a:pPr algn="ctr"/>
            <a:r>
              <a:rPr lang="en-US" sz="1000" dirty="0" err="1">
                <a:solidFill>
                  <a:schemeClr val="tx1"/>
                </a:solidFill>
              </a:rPr>
              <a:t>typeID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 err="1">
                <a:solidFill>
                  <a:schemeClr val="tx1"/>
                </a:solidFill>
              </a:rPr>
              <a:t>Type_name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6ADA36-5B97-4BEE-8FDF-3FA67BD1ABAF}"/>
              </a:ext>
            </a:extLst>
          </p:cNvPr>
          <p:cNvSpPr txBox="1"/>
          <p:nvPr/>
        </p:nvSpPr>
        <p:spPr>
          <a:xfrm>
            <a:off x="-38304" y="115786"/>
            <a:ext cx="569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KEY: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34EDE90-7499-4F6D-8BB0-C8F4C8F45F39}"/>
              </a:ext>
            </a:extLst>
          </p:cNvPr>
          <p:cNvSpPr/>
          <p:nvPr/>
        </p:nvSpPr>
        <p:spPr>
          <a:xfrm>
            <a:off x="3559026" y="4786653"/>
            <a:ext cx="2102258" cy="17423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dbo.initiatied_eval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000" dirty="0" err="1">
                <a:solidFill>
                  <a:schemeClr val="tx1"/>
                </a:solidFill>
              </a:rPr>
              <a:t>evaluationformID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000" dirty="0" err="1">
                <a:solidFill>
                  <a:schemeClr val="tx1"/>
                </a:solidFill>
              </a:rPr>
              <a:t>Initiatiedevalid</a:t>
            </a:r>
            <a:r>
              <a:rPr lang="en-US" sz="1000" dirty="0">
                <a:solidFill>
                  <a:schemeClr val="tx1"/>
                </a:solidFill>
              </a:rPr>
              <a:t> (incremental)</a:t>
            </a:r>
          </a:p>
          <a:p>
            <a:pPr algn="ctr"/>
            <a:r>
              <a:rPr lang="en-US" sz="1000" dirty="0" err="1">
                <a:solidFill>
                  <a:schemeClr val="tx1"/>
                </a:solidFill>
              </a:rPr>
              <a:t>ProgramID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types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evaluatee_userID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Evaluator</a:t>
            </a:r>
            <a:r>
              <a:rPr lang="en-US" sz="1000">
                <a:solidFill>
                  <a:schemeClr val="tx1"/>
                </a:solidFill>
              </a:rPr>
              <a:t>_userID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46B0832-871C-4EE9-845D-C3F1C05C1FA0}"/>
              </a:ext>
            </a:extLst>
          </p:cNvPr>
          <p:cNvSpPr/>
          <p:nvPr/>
        </p:nvSpPr>
        <p:spPr>
          <a:xfrm>
            <a:off x="179857" y="4420526"/>
            <a:ext cx="2102258" cy="1426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dbo.mh_evaluations</a:t>
            </a:r>
          </a:p>
          <a:p>
            <a:pPr algn="ctr"/>
            <a:r>
              <a:rPr lang="en-US" sz="1000" dirty="0" err="1">
                <a:solidFill>
                  <a:schemeClr val="tx1"/>
                </a:solidFill>
              </a:rPr>
              <a:t>evaluationID</a:t>
            </a:r>
            <a:r>
              <a:rPr lang="en-US" sz="1000" dirty="0">
                <a:solidFill>
                  <a:schemeClr val="tx1"/>
                </a:solidFill>
              </a:rPr>
              <a:t> = </a:t>
            </a:r>
            <a:r>
              <a:rPr lang="en-US" sz="1000" dirty="0" err="1">
                <a:solidFill>
                  <a:schemeClr val="tx1"/>
                </a:solidFill>
              </a:rPr>
              <a:t>evaluationformID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evaluation_title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introduction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questions_count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types 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ADCEC75-306D-4BD0-90FC-A189AE84D1CC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1503950" y="4153041"/>
            <a:ext cx="3106205" cy="633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DECFFD4-E54F-416E-A52D-57FAF2606EC7}"/>
              </a:ext>
            </a:extLst>
          </p:cNvPr>
          <p:cNvCxnSpPr>
            <a:cxnSpLocks/>
            <a:stCxn id="51" idx="0"/>
            <a:endCxn id="55" idx="1"/>
          </p:cNvCxnSpPr>
          <p:nvPr/>
        </p:nvCxnSpPr>
        <p:spPr>
          <a:xfrm flipV="1">
            <a:off x="2024036" y="5657820"/>
            <a:ext cx="1534990" cy="47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438DCC7-4CCB-4F56-BE09-69DB0DBBC31F}"/>
              </a:ext>
            </a:extLst>
          </p:cNvPr>
          <p:cNvCxnSpPr>
            <a:cxnSpLocks/>
            <a:stCxn id="49" idx="3"/>
            <a:endCxn id="55" idx="1"/>
          </p:cNvCxnSpPr>
          <p:nvPr/>
        </p:nvCxnSpPr>
        <p:spPr>
          <a:xfrm>
            <a:off x="2282115" y="5133758"/>
            <a:ext cx="1276911" cy="52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A480824B-EA64-4DC7-8A2E-AC71D030AD26}"/>
              </a:ext>
            </a:extLst>
          </p:cNvPr>
          <p:cNvSpPr/>
          <p:nvPr/>
        </p:nvSpPr>
        <p:spPr>
          <a:xfrm>
            <a:off x="6336053" y="3840551"/>
            <a:ext cx="2463382" cy="2990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vw.dyads_evaluation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NewID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Program ID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Dyad Type (Eval or Procedure)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Learner Prov ID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Learner Prov Name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Supervisor Prov ID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Supervisor Prov Name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Supervisor Email Address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Learner Email Address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DTTM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evaluationID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evaluation_title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introduction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questions_count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types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evaluatee_userID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Evaluator_userID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Type_name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45986B4-A8F8-42C4-B08F-82F89B465D39}"/>
              </a:ext>
            </a:extLst>
          </p:cNvPr>
          <p:cNvCxnSpPr>
            <a:cxnSpLocks/>
            <a:stCxn id="5" idx="3"/>
            <a:endCxn id="73" idx="1"/>
          </p:cNvCxnSpPr>
          <p:nvPr/>
        </p:nvCxnSpPr>
        <p:spPr>
          <a:xfrm>
            <a:off x="2322333" y="1918017"/>
            <a:ext cx="4013720" cy="3417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81247D7-13A5-4BD1-B052-5255423992E2}"/>
              </a:ext>
            </a:extLst>
          </p:cNvPr>
          <p:cNvCxnSpPr>
            <a:cxnSpLocks/>
            <a:stCxn id="28" idx="1"/>
            <a:endCxn id="73" idx="3"/>
          </p:cNvCxnSpPr>
          <p:nvPr/>
        </p:nvCxnSpPr>
        <p:spPr>
          <a:xfrm flipH="1">
            <a:off x="8799435" y="1327023"/>
            <a:ext cx="1566053" cy="4008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465AC3C-727D-4921-83EF-F653D1374D66}"/>
              </a:ext>
            </a:extLst>
          </p:cNvPr>
          <p:cNvCxnSpPr>
            <a:cxnSpLocks/>
            <a:stCxn id="29" idx="1"/>
            <a:endCxn id="73" idx="3"/>
          </p:cNvCxnSpPr>
          <p:nvPr/>
        </p:nvCxnSpPr>
        <p:spPr>
          <a:xfrm flipH="1">
            <a:off x="8799435" y="2997651"/>
            <a:ext cx="1516920" cy="2337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9BE7274-6ACD-416C-BF36-DA0D7E691CAE}"/>
              </a:ext>
            </a:extLst>
          </p:cNvPr>
          <p:cNvCxnSpPr>
            <a:cxnSpLocks/>
            <a:stCxn id="55" idx="3"/>
            <a:endCxn id="73" idx="1"/>
          </p:cNvCxnSpPr>
          <p:nvPr/>
        </p:nvCxnSpPr>
        <p:spPr>
          <a:xfrm flipV="1">
            <a:off x="5661284" y="5335560"/>
            <a:ext cx="674769" cy="322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C4166F8-13F7-498A-8DFE-D3C46DC46AD5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11208170" y="3710883"/>
            <a:ext cx="0" cy="580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9CCEF97-70BD-4A6C-BC6C-811B4DE26F43}"/>
              </a:ext>
            </a:extLst>
          </p:cNvPr>
          <p:cNvSpPr/>
          <p:nvPr/>
        </p:nvSpPr>
        <p:spPr>
          <a:xfrm>
            <a:off x="27315" y="3096097"/>
            <a:ext cx="3045658" cy="10384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dbo.mh_evaluation_responses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1000" dirty="0" err="1">
                <a:solidFill>
                  <a:schemeClr val="tx1"/>
                </a:solidFill>
              </a:rPr>
              <a:t>Initiatiedevalid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responseID</a:t>
            </a:r>
            <a:r>
              <a:rPr lang="en-US" sz="1000" dirty="0">
                <a:solidFill>
                  <a:schemeClr val="tx1"/>
                </a:solidFill>
              </a:rPr>
              <a:t> = </a:t>
            </a:r>
            <a:r>
              <a:rPr lang="en-US" sz="1000" dirty="0" err="1">
                <a:solidFill>
                  <a:schemeClr val="tx1"/>
                </a:solidFill>
              </a:rPr>
              <a:t>evaluationID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409D7A-1EF0-4D12-B14B-0012A5902FFF}"/>
              </a:ext>
            </a:extLst>
          </p:cNvPr>
          <p:cNvSpPr txBox="1"/>
          <p:nvPr/>
        </p:nvSpPr>
        <p:spPr>
          <a:xfrm>
            <a:off x="1899962" y="3608984"/>
            <a:ext cx="1290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Does not get joined, separate process to find responses as they come in.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E8A431-9083-8B82-4EFF-330A7D285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919" y="5589109"/>
            <a:ext cx="2447031" cy="107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92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4D0C1-41A7-406A-9BE0-B6B5A5B10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7139" y="298446"/>
            <a:ext cx="4486354" cy="440218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+mn-lt"/>
              </a:rPr>
              <a:t>Addition to Dyads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3B5267-3366-4303-AD98-6468489781F2}"/>
              </a:ext>
            </a:extLst>
          </p:cNvPr>
          <p:cNvSpPr txBox="1"/>
          <p:nvPr/>
        </p:nvSpPr>
        <p:spPr>
          <a:xfrm>
            <a:off x="7752510" y="243270"/>
            <a:ext cx="4135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After </a:t>
            </a:r>
            <a:r>
              <a:rPr lang="en-US" sz="1400" dirty="0" err="1"/>
              <a:t>mh_evaluations</a:t>
            </a:r>
            <a:r>
              <a:rPr lang="en-US" sz="1400" dirty="0"/>
              <a:t> and </a:t>
            </a:r>
            <a:r>
              <a:rPr lang="en-US" sz="1400" dirty="0" err="1"/>
              <a:t>mh_evaluations_responses</a:t>
            </a:r>
            <a:r>
              <a:rPr lang="en-US" sz="1400" dirty="0"/>
              <a:t> have been joined, we can use that information to join in dyads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FAFFEA-7599-4380-B3E2-ACAA28BF8EA1}"/>
              </a:ext>
            </a:extLst>
          </p:cNvPr>
          <p:cNvSpPr/>
          <p:nvPr/>
        </p:nvSpPr>
        <p:spPr>
          <a:xfrm>
            <a:off x="377796" y="1827245"/>
            <a:ext cx="2102258" cy="2168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dbo.initiated_eval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000" dirty="0" err="1">
                <a:solidFill>
                  <a:schemeClr val="tx1"/>
                </a:solidFill>
              </a:rPr>
              <a:t>evaluationformID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000" dirty="0" err="1">
                <a:solidFill>
                  <a:schemeClr val="tx1"/>
                </a:solidFill>
              </a:rPr>
              <a:t>Initiatiedevalid</a:t>
            </a:r>
            <a:r>
              <a:rPr lang="en-US" sz="1000" dirty="0">
                <a:solidFill>
                  <a:schemeClr val="tx1"/>
                </a:solidFill>
              </a:rPr>
              <a:t> (incremental)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types </a:t>
            </a:r>
          </a:p>
          <a:p>
            <a:pPr algn="ctr"/>
            <a:r>
              <a:rPr lang="en-US" sz="1000" dirty="0" err="1">
                <a:solidFill>
                  <a:schemeClr val="tx1"/>
                </a:solidFill>
              </a:rPr>
              <a:t>evaluation_title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introduction</a:t>
            </a:r>
          </a:p>
          <a:p>
            <a:pPr algn="ctr"/>
            <a:r>
              <a:rPr lang="en-US" sz="1000" dirty="0" err="1">
                <a:solidFill>
                  <a:schemeClr val="tx1"/>
                </a:solidFill>
              </a:rPr>
              <a:t>questions_count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000" dirty="0" err="1">
                <a:solidFill>
                  <a:schemeClr val="tx1"/>
                </a:solidFill>
              </a:rPr>
              <a:t>evaluatee_userID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 err="1">
                <a:solidFill>
                  <a:schemeClr val="tx1"/>
                </a:solidFill>
              </a:rPr>
              <a:t>Evaluator_userID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 err="1">
                <a:solidFill>
                  <a:schemeClr val="tx1"/>
                </a:solidFill>
              </a:rPr>
              <a:t>Evaltype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701FC3-172B-43C3-9A36-2D50346B880E}"/>
              </a:ext>
            </a:extLst>
          </p:cNvPr>
          <p:cNvSpPr/>
          <p:nvPr/>
        </p:nvSpPr>
        <p:spPr>
          <a:xfrm>
            <a:off x="3086524" y="954567"/>
            <a:ext cx="1681968" cy="14285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dbo.mh_faculty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userID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email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B84CE5-AEF1-46A3-AFE5-1425F32388D2}"/>
              </a:ext>
            </a:extLst>
          </p:cNvPr>
          <p:cNvSpPr/>
          <p:nvPr/>
        </p:nvSpPr>
        <p:spPr>
          <a:xfrm>
            <a:off x="4982411" y="956665"/>
            <a:ext cx="1783629" cy="1426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dbo.mh_resident 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userID</a:t>
            </a:r>
            <a:r>
              <a:rPr lang="en-US" sz="1000" dirty="0"/>
              <a:t> 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email</a:t>
            </a:r>
            <a:r>
              <a:rPr lang="en-US" sz="1000" dirty="0"/>
              <a:t> 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username</a:t>
            </a:r>
            <a:r>
              <a:rPr lang="en-US" sz="1000" dirty="0"/>
              <a:t> 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employeeID</a:t>
            </a:r>
            <a:r>
              <a:rPr lang="en-US" sz="1000" dirty="0"/>
              <a:t> 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typeID</a:t>
            </a:r>
            <a:r>
              <a:rPr lang="en-US" sz="1000" dirty="0"/>
              <a:t> 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level</a:t>
            </a:r>
            <a:r>
              <a:rPr lang="en-US" sz="1000" dirty="0"/>
              <a:t> 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programID</a:t>
            </a:r>
            <a:r>
              <a:rPr lang="en-US" sz="1000" dirty="0"/>
              <a:t>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3808A7-5CEA-493A-B490-6DB1CCB38FF8}"/>
              </a:ext>
            </a:extLst>
          </p:cNvPr>
          <p:cNvSpPr/>
          <p:nvPr/>
        </p:nvSpPr>
        <p:spPr>
          <a:xfrm>
            <a:off x="8302539" y="4765480"/>
            <a:ext cx="1769364" cy="18766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dbo.dyads</a:t>
            </a:r>
          </a:p>
          <a:p>
            <a:pPr algn="ctr"/>
            <a:r>
              <a:rPr lang="en-US" sz="1000" dirty="0" err="1">
                <a:solidFill>
                  <a:schemeClr val="tx1"/>
                </a:solidFill>
              </a:rPr>
              <a:t>NewID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Program ID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Dyad Type (Eval or Procedure)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Learner Prov ID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Learner Prov Name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Supervisor Prov ID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Supervisor Prov Name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Supervisor Email Address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Learner Email Address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DTTM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09092A-93A9-4889-B3BD-AD9EB5E9D8A6}"/>
              </a:ext>
            </a:extLst>
          </p:cNvPr>
          <p:cNvSpPr/>
          <p:nvPr/>
        </p:nvSpPr>
        <p:spPr>
          <a:xfrm>
            <a:off x="8915990" y="954567"/>
            <a:ext cx="2787301" cy="2168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dbo.joined_eval_dyad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600" dirty="0" err="1">
                <a:solidFill>
                  <a:schemeClr val="tx1"/>
                </a:solidFill>
              </a:rPr>
              <a:t>evaluationformID</a:t>
            </a:r>
            <a:r>
              <a:rPr lang="en-US" sz="6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600" dirty="0" err="1">
                <a:solidFill>
                  <a:schemeClr val="tx1"/>
                </a:solidFill>
              </a:rPr>
              <a:t>Initiatiedevalid</a:t>
            </a:r>
            <a:r>
              <a:rPr lang="en-US" sz="600" dirty="0">
                <a:solidFill>
                  <a:schemeClr val="tx1"/>
                </a:solidFill>
              </a:rPr>
              <a:t> (incremental)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types </a:t>
            </a:r>
          </a:p>
          <a:p>
            <a:pPr algn="ctr"/>
            <a:r>
              <a:rPr lang="en-US" sz="600" dirty="0" err="1">
                <a:solidFill>
                  <a:schemeClr val="tx1"/>
                </a:solidFill>
              </a:rPr>
              <a:t>evaluation_title</a:t>
            </a:r>
            <a:endParaRPr lang="en-US" sz="600" dirty="0">
              <a:solidFill>
                <a:schemeClr val="tx1"/>
              </a:solidFill>
            </a:endParaRP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introduction</a:t>
            </a:r>
          </a:p>
          <a:p>
            <a:pPr algn="ctr"/>
            <a:r>
              <a:rPr lang="en-US" sz="600" dirty="0" err="1">
                <a:solidFill>
                  <a:schemeClr val="tx1"/>
                </a:solidFill>
              </a:rPr>
              <a:t>questions_count</a:t>
            </a:r>
            <a:r>
              <a:rPr lang="en-US" sz="6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600" dirty="0" err="1">
                <a:solidFill>
                  <a:schemeClr val="tx1"/>
                </a:solidFill>
              </a:rPr>
              <a:t>evaluatee_userID</a:t>
            </a:r>
            <a:endParaRPr lang="en-US" sz="600" dirty="0">
              <a:solidFill>
                <a:schemeClr val="tx1"/>
              </a:solidFill>
            </a:endParaRPr>
          </a:p>
          <a:p>
            <a:pPr algn="ctr"/>
            <a:r>
              <a:rPr lang="en-US" sz="600" dirty="0" err="1">
                <a:solidFill>
                  <a:schemeClr val="tx1"/>
                </a:solidFill>
              </a:rPr>
              <a:t>Evaluator_userID</a:t>
            </a:r>
            <a:endParaRPr lang="en-US" sz="600" dirty="0">
              <a:solidFill>
                <a:schemeClr val="tx1"/>
              </a:solidFill>
            </a:endParaRPr>
          </a:p>
          <a:p>
            <a:pPr algn="ctr"/>
            <a:r>
              <a:rPr lang="en-US" sz="600" dirty="0" err="1">
                <a:solidFill>
                  <a:schemeClr val="tx1"/>
                </a:solidFill>
              </a:rPr>
              <a:t>Evaltype</a:t>
            </a:r>
            <a:endParaRPr lang="en-US" sz="600" dirty="0">
              <a:solidFill>
                <a:schemeClr val="tx1"/>
              </a:solidFill>
            </a:endParaRPr>
          </a:p>
          <a:p>
            <a:pPr algn="ctr"/>
            <a:r>
              <a:rPr lang="en-US" sz="600" dirty="0" err="1">
                <a:solidFill>
                  <a:schemeClr val="tx1"/>
                </a:solidFill>
              </a:rPr>
              <a:t>NewID</a:t>
            </a:r>
            <a:endParaRPr lang="en-US" sz="600" dirty="0">
              <a:solidFill>
                <a:schemeClr val="tx1"/>
              </a:solidFill>
            </a:endParaRP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Program ID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Dyad Type (Eval or Procedure)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Learner Prov ID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Learner Prov Name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Supervisor Prov ID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Supervisor Prov Name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Supervisor Email Address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Learner Email Address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DTTM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FA1533-18F1-4392-83A3-AEC29817EA4A}"/>
              </a:ext>
            </a:extLst>
          </p:cNvPr>
          <p:cNvCxnSpPr>
            <a:cxnSpLocks/>
            <a:stCxn id="4" idx="3"/>
            <a:endCxn id="20" idx="0"/>
          </p:cNvCxnSpPr>
          <p:nvPr/>
        </p:nvCxnSpPr>
        <p:spPr>
          <a:xfrm>
            <a:off x="2480054" y="2911661"/>
            <a:ext cx="3394171" cy="1463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C1664D-95C3-407C-A18A-9BC3A0FFC7C5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3927508" y="2383129"/>
            <a:ext cx="1946717" cy="1992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BCA375-4623-4216-8179-A2B2EF4A63C8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 flipH="1">
            <a:off x="5874225" y="2383129"/>
            <a:ext cx="1" cy="1992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694923-0C1A-4F09-B69E-EEE9DCE15156}"/>
              </a:ext>
            </a:extLst>
          </p:cNvPr>
          <p:cNvSpPr txBox="1"/>
          <p:nvPr/>
        </p:nvSpPr>
        <p:spPr>
          <a:xfrm>
            <a:off x="8050138" y="3409534"/>
            <a:ext cx="37640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Join </a:t>
            </a:r>
            <a:r>
              <a:rPr lang="en-US" sz="1400" b="1" dirty="0" err="1"/>
              <a:t>dbo.dyads.supervisor_email_address</a:t>
            </a:r>
            <a:r>
              <a:rPr lang="en-US" sz="1400" b="1" dirty="0"/>
              <a:t>= </a:t>
            </a:r>
            <a:r>
              <a:rPr lang="en-US" sz="1400" b="1" dirty="0" err="1"/>
              <a:t>dbo.add_in_user_info.evaluator_email_address</a:t>
            </a:r>
            <a:br>
              <a:rPr lang="en-US" sz="1400" b="1" dirty="0"/>
            </a:br>
            <a:br>
              <a:rPr lang="en-US" sz="1400" b="1" dirty="0"/>
            </a:br>
            <a:r>
              <a:rPr lang="en-US" sz="1400" b="1" dirty="0"/>
              <a:t>Join </a:t>
            </a:r>
            <a:r>
              <a:rPr lang="en-US" sz="1400" b="1" dirty="0" err="1"/>
              <a:t>dbo.dyads.learner_email_address</a:t>
            </a:r>
            <a:r>
              <a:rPr lang="en-US" sz="1400" b="1" dirty="0"/>
              <a:t>= </a:t>
            </a:r>
            <a:r>
              <a:rPr lang="en-US" sz="1400" b="1" dirty="0" err="1"/>
              <a:t>dbo.add_in_user_info.evaluatee_email_address</a:t>
            </a:r>
            <a:endParaRPr lang="en-US" sz="14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C37A6B-8008-4908-B3A9-8FEC5E840512}"/>
              </a:ext>
            </a:extLst>
          </p:cNvPr>
          <p:cNvSpPr/>
          <p:nvPr/>
        </p:nvSpPr>
        <p:spPr>
          <a:xfrm>
            <a:off x="4246099" y="4375190"/>
            <a:ext cx="3256252" cy="2168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dbo.add_in_user_info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000" dirty="0" err="1">
                <a:solidFill>
                  <a:schemeClr val="tx1"/>
                </a:solidFill>
              </a:rPr>
              <a:t>evaluationformID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000" dirty="0" err="1">
                <a:solidFill>
                  <a:schemeClr val="tx1"/>
                </a:solidFill>
              </a:rPr>
              <a:t>Initiatiedevalid</a:t>
            </a:r>
            <a:r>
              <a:rPr lang="en-US" sz="1000" dirty="0">
                <a:solidFill>
                  <a:schemeClr val="tx1"/>
                </a:solidFill>
              </a:rPr>
              <a:t> (incremental)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types </a:t>
            </a:r>
          </a:p>
          <a:p>
            <a:pPr algn="ctr"/>
            <a:r>
              <a:rPr lang="en-US" sz="1000" dirty="0" err="1">
                <a:solidFill>
                  <a:schemeClr val="tx1"/>
                </a:solidFill>
              </a:rPr>
              <a:t>evaluation_title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introduction</a:t>
            </a:r>
          </a:p>
          <a:p>
            <a:pPr algn="ctr"/>
            <a:r>
              <a:rPr lang="en-US" sz="1000" dirty="0" err="1">
                <a:solidFill>
                  <a:schemeClr val="tx1"/>
                </a:solidFill>
              </a:rPr>
              <a:t>questions_count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000" dirty="0" err="1">
                <a:solidFill>
                  <a:schemeClr val="tx1"/>
                </a:solidFill>
              </a:rPr>
              <a:t>evaluatee_userID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 err="1">
                <a:solidFill>
                  <a:schemeClr val="tx1"/>
                </a:solidFill>
              </a:rPr>
              <a:t>Evaluator_userID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 err="1">
                <a:solidFill>
                  <a:schemeClr val="tx1"/>
                </a:solidFill>
              </a:rPr>
              <a:t>Evaltype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 err="1">
                <a:solidFill>
                  <a:schemeClr val="tx1"/>
                </a:solidFill>
              </a:rPr>
              <a:t>Resident_email_address</a:t>
            </a:r>
            <a:r>
              <a:rPr lang="en-US" sz="1000" dirty="0">
                <a:solidFill>
                  <a:schemeClr val="tx1"/>
                </a:solidFill>
              </a:rPr>
              <a:t> = </a:t>
            </a:r>
            <a:r>
              <a:rPr lang="en-US" sz="1000" dirty="0" err="1">
                <a:solidFill>
                  <a:schemeClr val="tx1"/>
                </a:solidFill>
              </a:rPr>
              <a:t>evaluate_email_address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 err="1">
                <a:solidFill>
                  <a:schemeClr val="tx1"/>
                </a:solidFill>
              </a:rPr>
              <a:t>Faculy_email_address</a:t>
            </a:r>
            <a:r>
              <a:rPr lang="en-US" sz="1000" dirty="0">
                <a:solidFill>
                  <a:schemeClr val="tx1"/>
                </a:solidFill>
              </a:rPr>
              <a:t> = </a:t>
            </a:r>
            <a:r>
              <a:rPr lang="en-US" sz="1000" dirty="0" err="1">
                <a:solidFill>
                  <a:schemeClr val="tx1"/>
                </a:solidFill>
              </a:rPr>
              <a:t>evaluator_email_address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321E4B-95A4-49CB-A819-0A9D7499AC3B}"/>
              </a:ext>
            </a:extLst>
          </p:cNvPr>
          <p:cNvSpPr txBox="1"/>
          <p:nvPr/>
        </p:nvSpPr>
        <p:spPr>
          <a:xfrm>
            <a:off x="2750739" y="2694327"/>
            <a:ext cx="30556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Join </a:t>
            </a:r>
            <a:r>
              <a:rPr lang="en-US" sz="1400" b="1" dirty="0" err="1"/>
              <a:t>dbo.new_table.evaluate_userID</a:t>
            </a:r>
            <a:r>
              <a:rPr lang="en-US" sz="1400" b="1" dirty="0"/>
              <a:t> = </a:t>
            </a:r>
            <a:r>
              <a:rPr lang="en-US" sz="1400" b="1" dirty="0" err="1"/>
              <a:t>dbo.mh_resident.userID</a:t>
            </a:r>
            <a:br>
              <a:rPr lang="en-US" sz="1400" b="1" dirty="0"/>
            </a:br>
            <a:br>
              <a:rPr lang="en-US" sz="1400" b="1" dirty="0"/>
            </a:br>
            <a:r>
              <a:rPr lang="en-US" sz="1400" b="1" dirty="0"/>
              <a:t>Join </a:t>
            </a:r>
            <a:r>
              <a:rPr lang="en-US" sz="1400" b="1" dirty="0" err="1"/>
              <a:t>dbo.new_table.evaluator_userID</a:t>
            </a:r>
            <a:r>
              <a:rPr lang="en-US" sz="1400" b="1" dirty="0"/>
              <a:t> = </a:t>
            </a:r>
            <a:r>
              <a:rPr lang="en-US" sz="1400" b="1" dirty="0" err="1"/>
              <a:t>dbo.mh_faculty.userID</a:t>
            </a:r>
            <a:endParaRPr lang="en-US" sz="1400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3D132EF-80F5-4BA4-BA9A-751B402CE630}"/>
              </a:ext>
            </a:extLst>
          </p:cNvPr>
          <p:cNvCxnSpPr>
            <a:stCxn id="20" idx="3"/>
            <a:endCxn id="8" idx="2"/>
          </p:cNvCxnSpPr>
          <p:nvPr/>
        </p:nvCxnSpPr>
        <p:spPr>
          <a:xfrm flipV="1">
            <a:off x="7502351" y="3123398"/>
            <a:ext cx="2807290" cy="2336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E0B876D-0EC8-40B0-BB13-E74B0DE6B9F4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V="1">
            <a:off x="9187221" y="3123398"/>
            <a:ext cx="1122420" cy="1642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D301AEE-C4A1-2138-EED6-5A01B57ED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284" y="5846331"/>
            <a:ext cx="2301716" cy="101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92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0C6B5D2-96B3-824D-968A-1DE3A6782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76" y="2278918"/>
            <a:ext cx="5971524" cy="33720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0D7FAE1-B8A1-C546-B699-8E94BAC69FFA}"/>
              </a:ext>
            </a:extLst>
          </p:cNvPr>
          <p:cNvSpPr txBox="1"/>
          <p:nvPr/>
        </p:nvSpPr>
        <p:spPr>
          <a:xfrm>
            <a:off x="3911118" y="377676"/>
            <a:ext cx="4036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Results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43C3E3-D8D6-39D7-6EED-151695D0AC6D}"/>
              </a:ext>
            </a:extLst>
          </p:cNvPr>
          <p:cNvSpPr txBox="1"/>
          <p:nvPr/>
        </p:nvSpPr>
        <p:spPr>
          <a:xfrm>
            <a:off x="717002" y="1321887"/>
            <a:ext cx="4036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Audit Table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9126C9-9D20-87FF-6C62-462DD2B38E64}"/>
              </a:ext>
            </a:extLst>
          </p:cNvPr>
          <p:cNvSpPr txBox="1"/>
          <p:nvPr/>
        </p:nvSpPr>
        <p:spPr>
          <a:xfrm>
            <a:off x="7260773" y="1321888"/>
            <a:ext cx="4036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Final Dyad Table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121B765-D999-43B3-4C97-BCF25023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700" y="2226387"/>
            <a:ext cx="4486901" cy="34771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B4A78B9-6234-47B2-FC33-1EA3FCAE79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284" y="5846331"/>
            <a:ext cx="2301716" cy="101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27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F48B-C0C5-2FD7-8D6D-65E71AEE1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3512" y="1541021"/>
            <a:ext cx="9144000" cy="2387600"/>
          </a:xfrm>
        </p:spPr>
        <p:txBody>
          <a:bodyPr>
            <a:normAutofit/>
          </a:bodyPr>
          <a:lstStyle/>
          <a:p>
            <a:r>
              <a:rPr lang="en-US" sz="8800" dirty="0"/>
              <a:t>THANK YOU!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96E49C-3621-5CE6-FA55-423CBB715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025" y="5438775"/>
            <a:ext cx="32289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08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772</Words>
  <Application>Microsoft Office PowerPoint</Application>
  <PresentationFormat>Widescreen</PresentationFormat>
  <Paragraphs>232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Initiating Evaluations for the Digital Education Ecosystem Project </vt:lpstr>
      <vt:lpstr>PowerPoint Presentation</vt:lpstr>
      <vt:lpstr>PowerPoint Presentation</vt:lpstr>
      <vt:lpstr>PowerPoint Presentation</vt:lpstr>
      <vt:lpstr>Addition to Dyads</vt:lpstr>
      <vt:lpstr>PowerPoint Presentation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Initiating Evaluations for the Digital Education Ecosystem Project </dc:title>
  <dc:creator>Sankalp Babarao</dc:creator>
  <cp:lastModifiedBy>Sankalp Babarao</cp:lastModifiedBy>
  <cp:revision>1</cp:revision>
  <dcterms:created xsi:type="dcterms:W3CDTF">2023-04-27T20:20:26Z</dcterms:created>
  <dcterms:modified xsi:type="dcterms:W3CDTF">2023-04-27T20:45:56Z</dcterms:modified>
</cp:coreProperties>
</file>