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7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669088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414" y="-114"/>
      </p:cViewPr>
      <p:guideLst>
        <p:guide orient="horz" pos="3072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FC71-C974-48BB-882E-0FC9819FEF68}" type="datetimeFigureOut">
              <a:rPr lang="en-IE" smtClean="0"/>
              <a:t>07/10/2015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6CCC-BA7E-4DB0-8B62-15F5213D0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09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10E1A-0C66-426A-BDFB-B8F1340C2648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E15A-412E-4CF4-924E-31BB210D073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07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Handsets in a churn model</a:t>
            </a:r>
          </a:p>
          <a:p>
            <a:r>
              <a:rPr lang="en-IE" dirty="0" smtClean="0"/>
              <a:t>Census data for addresses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E15A-412E-4CF4-924E-31BB210D0739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CC7-C240-4621-B3F8-8A78EB56E340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3DCB-C879-43A7-A0B5-7FA61D7BEDBF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Analytics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Derived Variables</a:t>
            </a:r>
          </a:p>
          <a:p>
            <a:endParaRPr lang="en-IE" dirty="0" smtClean="0"/>
          </a:p>
          <a:p>
            <a:r>
              <a:rPr lang="en-IE" dirty="0" smtClean="0"/>
              <a:t>Chapter 19.  </a:t>
            </a:r>
            <a:r>
              <a:rPr lang="en-IE" dirty="0" err="1" smtClean="0"/>
              <a:t>Linoff</a:t>
            </a:r>
            <a:r>
              <a:rPr lang="en-IE" dirty="0" smtClean="0"/>
              <a:t> &amp; Berry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Correlated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Get rid of one – the one with less variance</a:t>
            </a:r>
          </a:p>
          <a:p>
            <a:r>
              <a:rPr lang="en-IE" dirty="0" smtClean="0"/>
              <a:t>Maybe the earlier one</a:t>
            </a:r>
          </a:p>
          <a:p>
            <a:r>
              <a:rPr lang="en-IE" dirty="0" smtClean="0"/>
              <a:t>Try to derive a variable with high variance which is independent of its </a:t>
            </a:r>
            <a:r>
              <a:rPr lang="en-IE" smtClean="0"/>
              <a:t>constituent variables</a:t>
            </a:r>
            <a:endParaRPr lang="en-IE" dirty="0" smtClean="0"/>
          </a:p>
          <a:p>
            <a:r>
              <a:rPr lang="en-IE" dirty="0" smtClean="0"/>
              <a:t>Maybe the ratio of the variables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 series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Data over time</a:t>
            </a:r>
          </a:p>
          <a:p>
            <a:r>
              <a:rPr lang="en-IE" dirty="0" smtClean="0"/>
              <a:t>Maximum</a:t>
            </a:r>
          </a:p>
          <a:p>
            <a:r>
              <a:rPr lang="en-IE" dirty="0" smtClean="0"/>
              <a:t>Minimum</a:t>
            </a:r>
          </a:p>
          <a:p>
            <a:r>
              <a:rPr lang="en-IE" dirty="0" smtClean="0"/>
              <a:t>Average over a section</a:t>
            </a:r>
          </a:p>
          <a:p>
            <a:r>
              <a:rPr lang="en-IE" dirty="0" smtClean="0"/>
              <a:t>Variation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expansions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100,480,507 ratings on 1 to 5 scale</a:t>
            </a:r>
          </a:p>
          <a:p>
            <a:r>
              <a:rPr lang="en-IE" dirty="0" smtClean="0"/>
              <a:t>480,189 users</a:t>
            </a:r>
          </a:p>
          <a:p>
            <a:r>
              <a:rPr lang="en-IE" dirty="0" smtClean="0"/>
              <a:t>17,770 movies</a:t>
            </a:r>
          </a:p>
          <a:p>
            <a:r>
              <a:rPr lang="en-IE" dirty="0" smtClean="0"/>
              <a:t>Wanted to develop a system to predict how people would rate movies</a:t>
            </a:r>
          </a:p>
          <a:p>
            <a:r>
              <a:rPr lang="en-IE" dirty="0" smtClean="0"/>
              <a:t>User ID, Movie ID, Date, Rating</a:t>
            </a:r>
          </a:p>
          <a:p>
            <a:r>
              <a:rPr lang="en-IE" dirty="0" smtClean="0"/>
              <a:t>Movie ID’s  linked to movie titles and release dates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derived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Individual variables</a:t>
            </a:r>
          </a:p>
          <a:p>
            <a:r>
              <a:rPr lang="en-IE" dirty="0" smtClean="0"/>
              <a:t>Total Number of ratings</a:t>
            </a:r>
          </a:p>
          <a:p>
            <a:r>
              <a:rPr lang="en-IE" dirty="0" smtClean="0"/>
              <a:t>Number in first month</a:t>
            </a:r>
          </a:p>
          <a:p>
            <a:r>
              <a:rPr lang="en-IE" dirty="0" smtClean="0"/>
              <a:t>Proportion in first month</a:t>
            </a:r>
          </a:p>
          <a:p>
            <a:r>
              <a:rPr lang="en-IE" dirty="0" smtClean="0"/>
              <a:t>Ratings per month </a:t>
            </a:r>
          </a:p>
          <a:p>
            <a:r>
              <a:rPr lang="en-IE" dirty="0" smtClean="0"/>
              <a:t>Proportions of 1 ratings etc. </a:t>
            </a:r>
          </a:p>
          <a:p>
            <a:r>
              <a:rPr lang="en-IE" dirty="0" smtClean="0"/>
              <a:t>Average rating</a:t>
            </a:r>
          </a:p>
          <a:p>
            <a:r>
              <a:rPr lang="en-IE" dirty="0" smtClean="0"/>
              <a:t>Average rating for recent movies</a:t>
            </a:r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again 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Ratios of 1 to 5 ratings</a:t>
            </a:r>
          </a:p>
          <a:p>
            <a:r>
              <a:rPr lang="en-IE" dirty="0" smtClean="0"/>
              <a:t>Date from release to rating</a:t>
            </a:r>
          </a:p>
          <a:p>
            <a:r>
              <a:rPr lang="en-IE" dirty="0" smtClean="0"/>
              <a:t>Comparisons of </a:t>
            </a:r>
            <a:r>
              <a:rPr lang="en-IE" dirty="0" err="1" smtClean="0"/>
              <a:t>raters</a:t>
            </a:r>
            <a:r>
              <a:rPr lang="en-IE" dirty="0" smtClean="0"/>
              <a:t> to populations</a:t>
            </a:r>
          </a:p>
          <a:p>
            <a:r>
              <a:rPr lang="en-IE" dirty="0" smtClean="0"/>
              <a:t>Population average – rate average per movie</a:t>
            </a:r>
          </a:p>
          <a:p>
            <a:r>
              <a:rPr lang="en-IE" dirty="0" smtClean="0"/>
              <a:t>Assign </a:t>
            </a:r>
            <a:r>
              <a:rPr lang="en-IE" dirty="0" err="1" smtClean="0"/>
              <a:t>raters</a:t>
            </a:r>
            <a:r>
              <a:rPr lang="en-IE" dirty="0" smtClean="0"/>
              <a:t> to segments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Reduce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Principal components</a:t>
            </a:r>
          </a:p>
          <a:p>
            <a:r>
              <a:rPr lang="en-IE" dirty="0" smtClean="0"/>
              <a:t>Factor Analysis</a:t>
            </a:r>
          </a:p>
          <a:p>
            <a:r>
              <a:rPr lang="en-IE" smtClean="0"/>
              <a:t>Cluster membership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67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Derived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Define new variables to make data more useful and informative</a:t>
            </a:r>
          </a:p>
          <a:p>
            <a:r>
              <a:rPr lang="en-IE" dirty="0" smtClean="0"/>
              <a:t>Creative part of the process</a:t>
            </a:r>
          </a:p>
          <a:p>
            <a:r>
              <a:rPr lang="en-IE" dirty="0" smtClean="0"/>
              <a:t>Improve quality of data</a:t>
            </a:r>
          </a:p>
          <a:p>
            <a:r>
              <a:rPr lang="en-IE" dirty="0" smtClean="0"/>
              <a:t>Well chosen derived variables enhance the ability of models to be understood and interpreted</a:t>
            </a:r>
          </a:p>
          <a:p>
            <a:r>
              <a:rPr lang="en-IE" dirty="0" smtClean="0"/>
              <a:t>Change over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29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Derived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Allows analysers incorporate human insights and background knowledge into modelling process</a:t>
            </a:r>
          </a:p>
          <a:p>
            <a:r>
              <a:rPr lang="en-IE" dirty="0" smtClean="0"/>
              <a:t>Important skill to come up with “right” variables</a:t>
            </a:r>
          </a:p>
          <a:p>
            <a:r>
              <a:rPr lang="en-IE" dirty="0" smtClean="0"/>
              <a:t>Does depend on setting e.g. Country or type of company</a:t>
            </a:r>
          </a:p>
          <a:p>
            <a:r>
              <a:rPr lang="en-IE" dirty="0" smtClean="0"/>
              <a:t>Replace categorical variables by quantitative</a:t>
            </a:r>
          </a:p>
          <a:p>
            <a:r>
              <a:rPr lang="en-IE" dirty="0" smtClean="0"/>
              <a:t>Use past values of target variable or census data</a:t>
            </a:r>
          </a:p>
          <a:p>
            <a:r>
              <a:rPr lang="en-IE" dirty="0" smtClean="0"/>
              <a:t>But be careful of timing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Phones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May be an important variable but how do you use it in your model</a:t>
            </a:r>
          </a:p>
          <a:p>
            <a:r>
              <a:rPr lang="en-IE" dirty="0" smtClean="0"/>
              <a:t>Model number</a:t>
            </a:r>
          </a:p>
          <a:p>
            <a:r>
              <a:rPr lang="en-IE" dirty="0" smtClean="0"/>
              <a:t>Weight</a:t>
            </a:r>
          </a:p>
          <a:p>
            <a:r>
              <a:rPr lang="en-IE" dirty="0" smtClean="0"/>
              <a:t>Number of apps</a:t>
            </a:r>
          </a:p>
          <a:p>
            <a:r>
              <a:rPr lang="en-IE" dirty="0" smtClean="0"/>
              <a:t>Churn rate</a:t>
            </a:r>
          </a:p>
          <a:p>
            <a:r>
              <a:rPr lang="en-IE" dirty="0" smtClean="0"/>
              <a:t>To predict in June use churn rate for models in Jan-Apr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5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Census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CSO produce lots of data </a:t>
            </a:r>
          </a:p>
          <a:p>
            <a:r>
              <a:rPr lang="en-IE" dirty="0" smtClean="0"/>
              <a:t>Could convert address into a variable associated with address</a:t>
            </a:r>
          </a:p>
          <a:p>
            <a:r>
              <a:rPr lang="en-IE" dirty="0" smtClean="0"/>
              <a:t>Number of people over 65</a:t>
            </a:r>
          </a:p>
          <a:p>
            <a:r>
              <a:rPr lang="en-IE" dirty="0" smtClean="0"/>
              <a:t>Unemployment rate</a:t>
            </a:r>
          </a:p>
          <a:p>
            <a:r>
              <a:rPr lang="en-IE" dirty="0" smtClean="0"/>
              <a:t>House prices</a:t>
            </a:r>
          </a:p>
          <a:p>
            <a:r>
              <a:rPr lang="en-IE" dirty="0" smtClean="0"/>
              <a:t>New zip codes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981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Single variable transformations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Standardised numeric variables</a:t>
            </a:r>
          </a:p>
          <a:p>
            <a:pPr lvl="1">
              <a:buNone/>
            </a:pPr>
            <a:r>
              <a:rPr lang="en-IE" dirty="0" smtClean="0"/>
              <a:t>Centred variables – can increase interpretability</a:t>
            </a:r>
          </a:p>
          <a:p>
            <a:pPr lvl="1">
              <a:buNone/>
            </a:pPr>
            <a:r>
              <a:rPr lang="en-IE" dirty="0" smtClean="0"/>
              <a:t>Rescale – allow comparison between variables</a:t>
            </a:r>
          </a:p>
          <a:p>
            <a:pPr lvl="1">
              <a:buNone/>
            </a:pPr>
            <a:r>
              <a:rPr lang="en-IE" dirty="0" smtClean="0"/>
              <a:t>Turn numeric values into percentiles works with any distribution</a:t>
            </a:r>
          </a:p>
          <a:p>
            <a:pPr lvl="1">
              <a:buNone/>
            </a:pPr>
            <a:r>
              <a:rPr lang="en-IE" dirty="0" smtClean="0"/>
              <a:t>Useful when you are interested in relative position than absolute value</a:t>
            </a:r>
          </a:p>
          <a:p>
            <a:pPr lvl="1">
              <a:buNone/>
            </a:pPr>
            <a:r>
              <a:rPr lang="en-IE" dirty="0" smtClean="0"/>
              <a:t>Turn counts into rates </a:t>
            </a:r>
          </a:p>
          <a:p>
            <a:pPr lvl="1">
              <a:buNone/>
            </a:pPr>
            <a:r>
              <a:rPr lang="en-IE" dirty="0" smtClean="0"/>
              <a:t>Be careful of time period</a:t>
            </a:r>
            <a:endParaRPr lang="en-IE" dirty="0"/>
          </a:p>
          <a:p>
            <a:pPr lvl="1"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Single variable transformations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Replace categorical variables with numeric</a:t>
            </a:r>
          </a:p>
          <a:p>
            <a:r>
              <a:rPr lang="en-IE" dirty="0" smtClean="0"/>
              <a:t>But do not do so with arbitrary ones</a:t>
            </a:r>
          </a:p>
          <a:p>
            <a:r>
              <a:rPr lang="en-IE" dirty="0" smtClean="0"/>
              <a:t>Create indicator variables – works well with few categories</a:t>
            </a:r>
          </a:p>
          <a:p>
            <a:r>
              <a:rPr lang="en-IE" dirty="0" smtClean="0"/>
              <a:t>Capture important information</a:t>
            </a:r>
          </a:p>
          <a:p>
            <a:r>
              <a:rPr lang="en-IE" dirty="0" smtClean="0"/>
              <a:t>Place </a:t>
            </a:r>
            <a:r>
              <a:rPr lang="en-IE" dirty="0" smtClean="0"/>
              <a:t>– latitude and longitude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 previous data from target data – make sure it is going to be possible in the future</a:t>
            </a:r>
          </a:p>
          <a:p>
            <a:r>
              <a:rPr lang="en-IE" dirty="0" smtClean="0"/>
              <a:t>Bin numeric data – equal intervals or </a:t>
            </a:r>
            <a:r>
              <a:rPr lang="en-IE" dirty="0" err="1" smtClean="0"/>
              <a:t>quantiles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This may not be a good idea with some techniques.  </a:t>
            </a: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Combination of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BMI</a:t>
            </a:r>
          </a:p>
          <a:p>
            <a:r>
              <a:rPr lang="en-IE" dirty="0" smtClean="0"/>
              <a:t>Price earning ratios</a:t>
            </a:r>
          </a:p>
          <a:p>
            <a:r>
              <a:rPr lang="en-IE" dirty="0" smtClean="0"/>
              <a:t>Highly correlated variables</a:t>
            </a:r>
          </a:p>
          <a:p>
            <a:r>
              <a:rPr lang="en-IE" dirty="0" smtClean="0"/>
              <a:t>Nearly synonymous variables</a:t>
            </a:r>
          </a:p>
          <a:p>
            <a:r>
              <a:rPr lang="en-IE" dirty="0" smtClean="0"/>
              <a:t>When two variables are equal most of the time few places where they disagree maybe informative</a:t>
            </a:r>
          </a:p>
          <a:p>
            <a:r>
              <a:rPr lang="en-IE" dirty="0" smtClean="0"/>
              <a:t>Depends on DM technique used </a:t>
            </a:r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492</Words>
  <Application>Microsoft Office PowerPoint</Application>
  <PresentationFormat>On-screen Show (4:3)</PresentationFormat>
  <Paragraphs>107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Analytics</vt:lpstr>
      <vt:lpstr>Derived variables</vt:lpstr>
      <vt:lpstr>Derived Variables</vt:lpstr>
      <vt:lpstr>Phones</vt:lpstr>
      <vt:lpstr>Using Census Data</vt:lpstr>
      <vt:lpstr>Single variable transformations</vt:lpstr>
      <vt:lpstr>Single variable transformations</vt:lpstr>
      <vt:lpstr>And more…</vt:lpstr>
      <vt:lpstr>Combination of variables</vt:lpstr>
      <vt:lpstr>Correlated variables</vt:lpstr>
      <vt:lpstr>Time series data</vt:lpstr>
      <vt:lpstr>Example of expansions</vt:lpstr>
      <vt:lpstr>Possible derived variables</vt:lpstr>
      <vt:lpstr>And again ...</vt:lpstr>
      <vt:lpstr>Reduce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Derived Variables</dc:title>
  <dc:creator>Myra</dc:creator>
  <cp:lastModifiedBy>moregan</cp:lastModifiedBy>
  <cp:revision>26</cp:revision>
  <cp:lastPrinted>2013-10-10T09:45:07Z</cp:lastPrinted>
  <dcterms:created xsi:type="dcterms:W3CDTF">2011-07-08T15:43:11Z</dcterms:created>
  <dcterms:modified xsi:type="dcterms:W3CDTF">2015-10-07T12:36:19Z</dcterms:modified>
</cp:coreProperties>
</file>