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5" r:id="rId2"/>
    <p:sldId id="256" r:id="rId3"/>
    <p:sldId id="257" r:id="rId4"/>
    <p:sldId id="259" r:id="rId5"/>
    <p:sldId id="270" r:id="rId6"/>
    <p:sldId id="271" r:id="rId7"/>
    <p:sldId id="263" r:id="rId8"/>
    <p:sldId id="266" r:id="rId9"/>
    <p:sldId id="267" r:id="rId10"/>
    <p:sldId id="258" r:id="rId11"/>
    <p:sldId id="290" r:id="rId12"/>
    <p:sldId id="273" r:id="rId13"/>
    <p:sldId id="291" r:id="rId14"/>
    <p:sldId id="261" r:id="rId15"/>
    <p:sldId id="288" r:id="rId16"/>
    <p:sldId id="280" r:id="rId17"/>
    <p:sldId id="262" r:id="rId18"/>
    <p:sldId id="264" r:id="rId19"/>
    <p:sldId id="292" r:id="rId20"/>
    <p:sldId id="272" r:id="rId21"/>
    <p:sldId id="286" r:id="rId22"/>
    <p:sldId id="293" r:id="rId23"/>
    <p:sldId id="277" r:id="rId24"/>
    <p:sldId id="278" r:id="rId25"/>
    <p:sldId id="279" r:id="rId26"/>
    <p:sldId id="287" r:id="rId27"/>
    <p:sldId id="275" r:id="rId28"/>
    <p:sldId id="268" r:id="rId29"/>
    <p:sldId id="274" r:id="rId30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10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423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423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 defTabSz="914758">
              <a:defRPr sz="1200"/>
            </a:lvl1pPr>
          </a:lstStyle>
          <a:p>
            <a:pPr>
              <a:defRPr/>
            </a:pPr>
            <a:fld id="{D322B1C8-65B6-4EF6-8AE6-D0ABC5E1C2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61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423" y="1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316" y="4633744"/>
            <a:ext cx="4890457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defTabSz="91475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423" y="9265920"/>
            <a:ext cx="2890665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 defTabSz="914758">
              <a:defRPr sz="1200"/>
            </a:lvl1pPr>
          </a:lstStyle>
          <a:p>
            <a:pPr>
              <a:defRPr/>
            </a:pPr>
            <a:fld id="{9D0E8089-DDDC-4F60-8D47-9021FA433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65FA-8539-47A5-9A3F-AB3CD8223966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791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81D7C-C95F-4D6F-B2A4-DB4ACC983062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80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ED6D3-B7EA-4923-A6B6-4192B32F51C8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810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F11DE-26EF-48C5-A4CF-860A5811E6FE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40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BB2F0-0722-4E30-A7DC-B8D041EA9744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826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E8089-DDDC-4F60-8D47-9021FA4334A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7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CDB9C-FEC5-4F5D-AB15-710D37D35384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901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7175E-DE89-4EB0-A02F-3F5675083188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793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DD4CA-2E23-41B6-8DC0-B2DF8D8E663B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618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D2F98-A19C-4742-B035-C43E90F2AEDE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0533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E8089-DDDC-4F60-8D47-9021FA4334AC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CF943-A994-4410-BCAE-5F8D2FAAE57D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4275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5612D-F2BA-4713-93ED-E0B6DDBCE1AC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8357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39333-1DD7-45C0-BFE7-6E1962BD17BC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8134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B7327-2C6F-4B84-B5FF-1FF8948F1F64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892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0E8089-DDDC-4F60-8D47-9021FA4334AC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6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99527-580A-4203-9E95-B5EAD662C03D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746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D2A7C-BDFF-47E8-AD51-E51D6E0FCCC8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7611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14BD9-C6B9-4A78-923F-E0FE46A958AD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77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364A6-BA1A-41B2-8759-CA8FD001CFE0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009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4F24-C5F3-4DA5-9FF2-44EC5B1C0AE3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527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54061-4A4A-4C25-929E-8F5307594DEC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732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6651A-B7AC-4071-B8C3-8B80D71E6857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003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ED6D3-B7EA-4923-A6B6-4192B32F51C8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282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82209-1088-4983-A81B-149756A8ED1A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250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D92E9-2A00-4CDC-8224-F51886052C34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1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58E30-A46C-4C1C-8F9E-CB7506886377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836C0-31E9-4F7E-8422-D3034224D7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33C95-7148-4E41-974B-D82E9C206B76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574C2-7D73-447F-BF73-23B5417FC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539D-6D20-4C5B-9D01-5A7A429BF630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9184-0FC8-47A1-ABCF-8DBD374DD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CAB38-17F3-4CBE-BFB9-40B7D8D357EF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0D8F9-2121-49A2-BEA4-3F8062BD69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6239-D6E4-4FD5-B767-41B42E3705EC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A32E-A76C-4C38-87F2-2F04D8EB6D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9038F-7E11-4FEB-9F3C-078976CDA312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43F8A-92F8-4B37-8954-03B8920287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D1A93-CFA3-4B1C-8EE6-FCE4F6C8A34C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D6372-39BD-41B0-9865-A39D11F660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2A494-32FF-401B-99CB-236B4BA802AD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809F-1226-40A4-9336-39FCEF1AF7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A1B2-44D7-4276-A257-5604F1BCDDB9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06014-55F4-4545-9E74-1D07ED608B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013E-0646-4748-BBC4-C8FEF6205D25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576F1-6C31-4760-AD0F-D635D39F51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CF6-7CB1-4C67-ACA5-EA4F10CF2990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DE36A-1762-4EEB-8515-862AE81AB9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>
              <a:defRPr/>
            </a:pPr>
            <a:fld id="{0FA765BF-7071-45DD-84A2-53BFF4E88BF9}" type="datetime1">
              <a:rPr lang="en-GB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41B3B654-67AA-4E84-8166-0FAF90E2F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Data Analytics</a:t>
            </a:r>
            <a:endParaRPr lang="en-GB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What do we do with missing data?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72C64AA-75A6-4EC0-BB0A-577B39D2ED97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5EA6-5D8D-4EEC-9951-A59B92377DAD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BB3547-9722-475C-8E10-85615ACF9CEF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D54706-1F0D-4BEB-B7EF-9E6274D0C7F9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a good a predictor is s*?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How well can another split s* mimic the primary splitter s?</a:t>
            </a:r>
          </a:p>
          <a:p>
            <a:pPr eaLnBrk="1" hangingPunct="1"/>
            <a:r>
              <a:rPr lang="en-GB" sz="2400" dirty="0" smtClean="0"/>
              <a:t>How high is p(</a:t>
            </a:r>
            <a:r>
              <a:rPr lang="en-GB" sz="2400" dirty="0" err="1" smtClean="0"/>
              <a:t>s,s</a:t>
            </a:r>
            <a:r>
              <a:rPr lang="en-GB" sz="2400" dirty="0" smtClean="0"/>
              <a:t>*)?</a:t>
            </a:r>
          </a:p>
          <a:p>
            <a:pPr eaLnBrk="1" hangingPunct="1"/>
            <a:r>
              <a:rPr lang="en-GB" sz="2400" dirty="0" smtClean="0"/>
              <a:t>We need to compare the rule to something</a:t>
            </a:r>
          </a:p>
          <a:p>
            <a:pPr eaLnBrk="1" hangingPunct="1"/>
            <a:r>
              <a:rPr lang="en-GB" sz="2400" dirty="0" smtClean="0"/>
              <a:t>Comparison or Default  Rule</a:t>
            </a:r>
          </a:p>
          <a:p>
            <a:pPr eaLnBrk="1" hangingPunct="1"/>
            <a:r>
              <a:rPr lang="en-GB" sz="2400" dirty="0" smtClean="0"/>
              <a:t>For node t suppose that s sends cases with prob. 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l</a:t>
            </a:r>
            <a:r>
              <a:rPr lang="en-GB" sz="2400" baseline="-25000" dirty="0" smtClean="0"/>
              <a:t>	</a:t>
            </a:r>
            <a:r>
              <a:rPr lang="en-GB" sz="2400" dirty="0" smtClean="0"/>
              <a:t>and right with prob. p</a:t>
            </a:r>
            <a:r>
              <a:rPr lang="en-GB" sz="2400" baseline="-25000" dirty="0" smtClean="0"/>
              <a:t>r.  (</a:t>
            </a:r>
            <a:r>
              <a:rPr lang="en-GB" sz="2400" dirty="0" smtClean="0"/>
              <a:t>relative)</a:t>
            </a:r>
            <a:endParaRPr lang="en-GB" sz="2400" baseline="-25000" dirty="0" smtClean="0"/>
          </a:p>
          <a:p>
            <a:pPr eaLnBrk="1" hangingPunct="1"/>
            <a:r>
              <a:rPr lang="en-GB" sz="2400" dirty="0" smtClean="0"/>
              <a:t>New case – predict </a:t>
            </a:r>
            <a:r>
              <a:rPr lang="en-GB" sz="2400" dirty="0" err="1" smtClean="0"/>
              <a:t>t</a:t>
            </a:r>
            <a:r>
              <a:rPr lang="en-GB" sz="2400" baseline="-25000" dirty="0" err="1" smtClean="0"/>
              <a:t>l</a:t>
            </a:r>
            <a:r>
              <a:rPr lang="en-GB" sz="2400" dirty="0" smtClean="0"/>
              <a:t> if 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l</a:t>
            </a:r>
            <a:r>
              <a:rPr lang="en-GB" sz="2400" dirty="0" smtClean="0"/>
              <a:t>=max(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l</a:t>
            </a:r>
            <a:r>
              <a:rPr lang="en-GB" sz="2400" dirty="0" err="1" smtClean="0"/>
              <a:t>,p</a:t>
            </a:r>
            <a:r>
              <a:rPr lang="en-GB" sz="2400" baseline="-25000" dirty="0" err="1" smtClean="0"/>
              <a:t>r</a:t>
            </a:r>
            <a:r>
              <a:rPr lang="en-GB" sz="2400" dirty="0" smtClean="0"/>
              <a:t>) else </a:t>
            </a:r>
            <a:r>
              <a:rPr lang="en-GB" sz="2400" dirty="0" err="1" smtClean="0"/>
              <a:t>t</a:t>
            </a:r>
            <a:r>
              <a:rPr lang="en-GB" sz="2400" baseline="-25000" dirty="0" err="1" smtClean="0"/>
              <a:t>r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r(t) (misclassification rate)=min(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l</a:t>
            </a:r>
            <a:r>
              <a:rPr lang="en-GB" sz="2400" dirty="0" err="1" smtClean="0"/>
              <a:t>,p</a:t>
            </a:r>
            <a:r>
              <a:rPr lang="en-GB" sz="2400" baseline="-25000" dirty="0" err="1" smtClean="0"/>
              <a:t>r</a:t>
            </a:r>
            <a:r>
              <a:rPr lang="en-GB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  </a:t>
            </a:r>
            <a:endParaRPr lang="en-IE" dirty="0"/>
          </a:p>
        </p:txBody>
      </p:sp>
      <p:sp>
        <p:nvSpPr>
          <p:cNvPr id="3075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264111B-E0A5-4966-B53F-3294C8CC843F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2D92E-2F58-47F5-ABC9-B4BB142677F6}" type="slidenum">
              <a:rPr lang="en-GB" smtClean="0"/>
              <a:pPr/>
              <a:t>11</a:t>
            </a:fld>
            <a:endParaRPr lang="en-GB" smtClean="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89554"/>
              </p:ext>
            </p:extLst>
          </p:nvPr>
        </p:nvGraphicFramePr>
        <p:xfrm>
          <a:off x="1691680" y="2852936"/>
          <a:ext cx="6096000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SmartDraw" r:id="rId4" imgW="9358560" imgH="3726000" progId="SmartDraw.2">
                  <p:embed/>
                </p:oleObj>
              </mc:Choice>
              <mc:Fallback>
                <p:oleObj name="SmartDraw" r:id="rId4" imgW="9358560" imgH="37260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6096000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2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2BBFF5-208C-4653-8374-C8BAC9B00606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1F44F-BDEB-40DC-BFE5-B591577C41BC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happens in the example?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127125" y="2022475"/>
            <a:ext cx="67976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aseline="0" dirty="0" smtClean="0"/>
              <a:t>Using </a:t>
            </a:r>
            <a:r>
              <a:rPr lang="en-GB" baseline="0" dirty="0"/>
              <a:t>the data for our priors we can compute these directly from the tree</a:t>
            </a:r>
          </a:p>
          <a:p>
            <a:endParaRPr lang="en-GB" baseline="0" dirty="0"/>
          </a:p>
          <a:p>
            <a:r>
              <a:rPr lang="en-GB" baseline="0" dirty="0" err="1"/>
              <a:t>p</a:t>
            </a:r>
            <a:r>
              <a:rPr lang="en-GB" dirty="0" err="1"/>
              <a:t>l</a:t>
            </a:r>
            <a:r>
              <a:rPr lang="en-GB" baseline="0" dirty="0"/>
              <a:t>=0.6   </a:t>
            </a:r>
            <a:r>
              <a:rPr lang="en-GB" baseline="0" dirty="0" err="1"/>
              <a:t>p</a:t>
            </a:r>
            <a:r>
              <a:rPr lang="en-GB" dirty="0" err="1"/>
              <a:t>r</a:t>
            </a:r>
            <a:r>
              <a:rPr lang="en-GB" baseline="0" dirty="0"/>
              <a:t>=0.4</a:t>
            </a:r>
          </a:p>
          <a:p>
            <a:endParaRPr lang="en-GB" baseline="0" dirty="0"/>
          </a:p>
          <a:p>
            <a:r>
              <a:rPr lang="en-GB" baseline="0" dirty="0"/>
              <a:t>Default rule = Send everything to the left </a:t>
            </a:r>
          </a:p>
          <a:p>
            <a:endParaRPr lang="en-GB" baseline="0" dirty="0"/>
          </a:p>
          <a:p>
            <a:r>
              <a:rPr lang="en-GB" baseline="0" dirty="0"/>
              <a:t>Error = 1-0.6 = 0.4</a:t>
            </a:r>
          </a:p>
          <a:p>
            <a:endParaRPr lang="en-GB" baseline="0" dirty="0"/>
          </a:p>
          <a:p>
            <a:r>
              <a:rPr lang="en-GB" baseline="0" dirty="0"/>
              <a:t>Compare this to the surrogate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Surrogate rule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p(</a:t>
            </a:r>
            <a:r>
              <a:rPr lang="en-IE" sz="2800" dirty="0" err="1" smtClean="0"/>
              <a:t>s,s</a:t>
            </a:r>
            <a:r>
              <a:rPr lang="en-IE" sz="2800" dirty="0" smtClean="0"/>
              <a:t>*)=0.8</a:t>
            </a:r>
          </a:p>
          <a:p>
            <a:endParaRPr lang="en-IE" sz="2800" dirty="0"/>
          </a:p>
          <a:p>
            <a:r>
              <a:rPr lang="en-IE" sz="2800" dirty="0" smtClean="0"/>
              <a:t>Called agreement in R</a:t>
            </a:r>
          </a:p>
          <a:p>
            <a:endParaRPr lang="en-IE" sz="2800" dirty="0" smtClean="0"/>
          </a:p>
          <a:p>
            <a:r>
              <a:rPr lang="en-IE" sz="2800" dirty="0" smtClean="0"/>
              <a:t>You can go through the calculations yourself on Blackboard</a:t>
            </a:r>
            <a:endParaRPr lang="en-IE" sz="2800" dirty="0"/>
          </a:p>
          <a:p>
            <a:endParaRPr lang="en-IE" sz="2800" dirty="0" smtClean="0"/>
          </a:p>
          <a:p>
            <a:r>
              <a:rPr lang="en-IE" sz="2800" dirty="0" smtClean="0"/>
              <a:t>Error rate = 0.2</a:t>
            </a:r>
            <a:endParaRPr lang="en-IE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D2A494-32FF-401B-99CB-236B4BA802AD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C809F-1226-40A4-9336-39FCEF1AF78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B14BCB-EE56-4E74-956C-268004CAFD73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518E7-9579-42CB-8431-5E907CE38F2A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0063"/>
            <a:ext cx="7772400" cy="714375"/>
          </a:xfrm>
        </p:spPr>
        <p:txBody>
          <a:bodyPr/>
          <a:lstStyle/>
          <a:p>
            <a:pPr eaLnBrk="1" hangingPunct="1"/>
            <a:r>
              <a:rPr lang="en-GB" smtClean="0"/>
              <a:t>Association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5286375"/>
            <a:ext cx="7772400" cy="2033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 smtClean="0"/>
              <a:t>Relative reduction in error obtained  by using s* to predict  s instead of max (</a:t>
            </a:r>
            <a:r>
              <a:rPr lang="en-GB" sz="2400" b="1" dirty="0" err="1" smtClean="0"/>
              <a:t>p</a:t>
            </a:r>
            <a:r>
              <a:rPr lang="en-GB" sz="2400" b="1" baseline="-25000" dirty="0" err="1" smtClean="0"/>
              <a:t>l</a:t>
            </a:r>
            <a:r>
              <a:rPr lang="en-GB" sz="2400" b="1" dirty="0" err="1" smtClean="0"/>
              <a:t>,p</a:t>
            </a:r>
            <a:r>
              <a:rPr lang="en-GB" sz="2400" b="1" baseline="-25000" dirty="0" err="1" smtClean="0"/>
              <a:t>r</a:t>
            </a:r>
            <a:r>
              <a:rPr lang="en-GB" sz="2400" b="1" dirty="0" smtClean="0"/>
              <a:t>) called </a:t>
            </a:r>
            <a:r>
              <a:rPr lang="en-GB" sz="2400" b="1" dirty="0" err="1" smtClean="0"/>
              <a:t>adj</a:t>
            </a:r>
            <a:r>
              <a:rPr lang="en-GB" sz="2400" b="1" smtClean="0"/>
              <a:t> in R</a:t>
            </a:r>
          </a:p>
          <a:p>
            <a:pPr eaLnBrk="1" hangingPunct="1"/>
            <a:endParaRPr lang="en-GB" sz="2400" dirty="0" smtClean="0"/>
          </a:p>
          <a:p>
            <a:pPr eaLnBrk="1" hangingPunct="1">
              <a:buFontTx/>
              <a:buNone/>
            </a:pPr>
            <a:endParaRPr lang="en-GB" sz="2400" dirty="0" smtClean="0"/>
          </a:p>
          <a:p>
            <a:pPr eaLnBrk="1" hangingPunct="1">
              <a:buFontTx/>
              <a:buNone/>
            </a:pPr>
            <a:endParaRPr lang="en-GB" dirty="0" smtClean="0"/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graphicFrame>
        <p:nvGraphicFramePr>
          <p:cNvPr id="819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02072"/>
              </p:ext>
            </p:extLst>
          </p:nvPr>
        </p:nvGraphicFramePr>
        <p:xfrm>
          <a:off x="1449388" y="1344613"/>
          <a:ext cx="50800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4" imgW="5079960" imgH="4000320" progId="Equation.DSMT4">
                  <p:embed/>
                </p:oleObj>
              </mc:Choice>
              <mc:Fallback>
                <p:oleObj name="Equation" r:id="rId4" imgW="5079960" imgH="400032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344613"/>
                        <a:ext cx="5080000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output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D2A494-32FF-401B-99CB-236B4BA802AD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C809F-1226-40A4-9336-39FCEF1AF78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556792"/>
            <a:ext cx="63436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3682981-2027-4B2B-85C3-98B7FDB61FF4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9EFD4-204D-4312-89B4-4F1FB6B712FE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Comments 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898525" y="1868488"/>
            <a:ext cx="79406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aseline="0" dirty="0"/>
              <a:t>Surrogates are node dependent- calculated at the local level</a:t>
            </a:r>
          </a:p>
          <a:p>
            <a:endParaRPr lang="en-GB" baseline="0" dirty="0"/>
          </a:p>
          <a:p>
            <a:r>
              <a:rPr lang="en-GB" baseline="0" dirty="0"/>
              <a:t> Surrogates versus </a:t>
            </a:r>
            <a:r>
              <a:rPr lang="en-GB" baseline="0" dirty="0" smtClean="0"/>
              <a:t>primary splits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Useful for examining what node is trying to do?</a:t>
            </a:r>
          </a:p>
          <a:p>
            <a:endParaRPr lang="en-GB" baseline="0" dirty="0"/>
          </a:p>
          <a:p>
            <a:r>
              <a:rPr lang="en-GB" baseline="0" dirty="0"/>
              <a:t>Can choose how many you calculate at each node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666004-476F-4F93-9A63-D02293822111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4B8A7-9200-491C-BA0D-22674A33BEDB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Variable Importance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pPr eaLnBrk="1" hangingPunct="1"/>
            <a:r>
              <a:rPr lang="en-GB" sz="2800" dirty="0" smtClean="0"/>
              <a:t>Assess the relative importance of the variables in a tree</a:t>
            </a:r>
          </a:p>
          <a:p>
            <a:pPr eaLnBrk="1" hangingPunct="1"/>
            <a:r>
              <a:rPr lang="en-GB" sz="2800" dirty="0" smtClean="0"/>
              <a:t>Measured by impurity improvement </a:t>
            </a:r>
          </a:p>
          <a:p>
            <a:pPr eaLnBrk="1" hangingPunct="1"/>
            <a:r>
              <a:rPr lang="en-GB" sz="2800" dirty="0" smtClean="0"/>
              <a:t>Looks at primary splitter for each node and all the surrogate splits listed on </a:t>
            </a:r>
            <a:r>
              <a:rPr lang="en-GB" sz="2800" dirty="0" err="1" smtClean="0"/>
              <a:t>rpart</a:t>
            </a:r>
            <a:r>
              <a:rPr lang="en-GB" sz="2800" dirty="0" smtClean="0"/>
              <a:t> for every node.</a:t>
            </a:r>
          </a:p>
          <a:p>
            <a:pPr eaLnBrk="1" hangingPunct="1"/>
            <a:r>
              <a:rPr lang="en-GB" sz="2800" dirty="0" smtClean="0"/>
              <a:t>Can control the number of surrogates</a:t>
            </a:r>
          </a:p>
          <a:p>
            <a:pPr eaLnBrk="1" hangingPunct="1"/>
            <a:r>
              <a:rPr lang="en-GB" sz="2800" smtClean="0"/>
              <a:t>Calculated </a:t>
            </a:r>
            <a:r>
              <a:rPr lang="en-GB" sz="2800" dirty="0" smtClean="0"/>
              <a:t>over tree</a:t>
            </a:r>
          </a:p>
          <a:p>
            <a:pPr marL="0" indent="0" eaLnBrk="1" hangingPunct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1365D4D-69BC-446C-B0A3-D567916AC455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FC3A3-5236-4708-813A-4D10E91299B4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Variable Importance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You can print out the actual value for Variable Importance for each variable</a:t>
            </a:r>
          </a:p>
          <a:p>
            <a:pPr eaLnBrk="1" hangingPunct="1"/>
            <a:r>
              <a:rPr lang="en-GB" sz="2800" dirty="0" smtClean="0"/>
              <a:t>fit = </a:t>
            </a:r>
            <a:r>
              <a:rPr lang="en-GB" sz="2800" dirty="0" err="1" smtClean="0"/>
              <a:t>rpart</a:t>
            </a:r>
            <a:r>
              <a:rPr lang="en-GB" sz="2800" dirty="0" smtClean="0"/>
              <a:t> (</a:t>
            </a:r>
            <a:r>
              <a:rPr lang="en-GB" sz="2800" dirty="0" err="1" smtClean="0"/>
              <a:t>etc</a:t>
            </a:r>
            <a:r>
              <a:rPr lang="en-GB" sz="2800" dirty="0" smtClean="0"/>
              <a:t> )</a:t>
            </a:r>
          </a:p>
          <a:p>
            <a:pPr eaLnBrk="1" hangingPunct="1"/>
            <a:r>
              <a:rPr lang="en-GB" sz="2800" dirty="0" smtClean="0"/>
              <a:t>fit is an S3 object</a:t>
            </a:r>
          </a:p>
          <a:p>
            <a:pPr eaLnBrk="1" hangingPunct="1"/>
            <a:r>
              <a:rPr lang="en-GB" sz="2800" dirty="0" smtClean="0"/>
              <a:t>Use </a:t>
            </a:r>
            <a:r>
              <a:rPr lang="en-GB" sz="2800" dirty="0" err="1" smtClean="0"/>
              <a:t>str</a:t>
            </a:r>
            <a:r>
              <a:rPr lang="en-GB" sz="2800" dirty="0" smtClean="0"/>
              <a:t>(fit) to see what it contains</a:t>
            </a:r>
          </a:p>
          <a:p>
            <a:pPr eaLnBrk="1" hangingPunct="1"/>
            <a:r>
              <a:rPr lang="en-GB" sz="2800" dirty="0" err="1" smtClean="0"/>
              <a:t>fit$variable.importance</a:t>
            </a:r>
            <a:r>
              <a:rPr lang="en-GB" sz="2800" dirty="0" smtClean="0"/>
              <a:t> </a:t>
            </a:r>
          </a:p>
          <a:p>
            <a:pPr eaLnBrk="1" hangingPunct="1"/>
            <a:r>
              <a:rPr lang="en-GB" sz="2800" dirty="0" smtClean="0"/>
              <a:t>Calculates as a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Calculation of </a:t>
            </a:r>
            <a:r>
              <a:rPr lang="en-IE" dirty="0"/>
              <a:t>p(</a:t>
            </a:r>
            <a:r>
              <a:rPr lang="en-IE" dirty="0" err="1"/>
              <a:t>s,s</a:t>
            </a:r>
            <a:r>
              <a:rPr lang="en-IE" dirty="0" smtClean="0"/>
              <a:t>*)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following slides show how to calculate </a:t>
            </a:r>
            <a:r>
              <a:rPr lang="en-IE" dirty="0"/>
              <a:t>p(</a:t>
            </a:r>
            <a:r>
              <a:rPr lang="en-IE" dirty="0" err="1"/>
              <a:t>s,s</a:t>
            </a:r>
            <a:r>
              <a:rPr lang="en-IE" dirty="0" smtClean="0"/>
              <a:t>*) for the above example.  </a:t>
            </a:r>
            <a:endParaRPr lang="en-I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A1B2-44D7-4276-A257-5604F1BCDDB9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06014-55F4-4545-9E74-1D07ED608BA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CE5732D-8B9B-4B8E-B279-7D46F52B12C2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C00A8-5CB3-4F23-BA8F-1E06459F68A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Missing data for Trees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Delete cases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Prior to analysis use imputation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Send all cases with missing values with the majority of that node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Allow missing to be value of 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Easy for categorical.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What happens with quantitative?</a:t>
            </a:r>
          </a:p>
          <a:p>
            <a:pPr marL="4572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Assign cases to go left or right probabilistically using 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R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p</a:t>
            </a:r>
            <a:r>
              <a:rPr lang="en-GB" sz="2400" baseline="-25000" dirty="0" err="1" smtClean="0"/>
              <a:t>L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Use Surrogates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03950B-C6DF-4444-9326-A3040AD76E8A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8ABEE-13B1-446C-BE22-5B13F9A5CBD6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8" name="Text Box 3074"/>
          <p:cNvSpPr txBox="1">
            <a:spLocks noChangeArrowheads="1"/>
          </p:cNvSpPr>
          <p:nvPr/>
        </p:nvSpPr>
        <p:spPr bwMode="auto">
          <a:xfrm>
            <a:off x="457200" y="1524000"/>
            <a:ext cx="71786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baseline="0"/>
              <a:t>NN</a:t>
            </a:r>
            <a:r>
              <a:rPr lang="en-GB" b="1"/>
              <a:t>1L</a:t>
            </a:r>
            <a:r>
              <a:rPr lang="en-GB" b="1" baseline="0"/>
              <a:t>=  500                   NN</a:t>
            </a:r>
            <a:r>
              <a:rPr lang="en-GB" b="1"/>
              <a:t>2L</a:t>
            </a:r>
            <a:r>
              <a:rPr lang="en-GB" b="1" baseline="0"/>
              <a:t>= 100</a:t>
            </a:r>
          </a:p>
          <a:p>
            <a:endParaRPr lang="en-GB" b="1" baseline="0"/>
          </a:p>
          <a:p>
            <a:r>
              <a:rPr lang="en-GB" b="1" baseline="0"/>
              <a:t>NN</a:t>
            </a:r>
            <a:r>
              <a:rPr lang="en-GB" b="1" baseline="30000"/>
              <a:t>*</a:t>
            </a:r>
            <a:r>
              <a:rPr lang="en-GB" b="1" baseline="0"/>
              <a:t> </a:t>
            </a:r>
            <a:r>
              <a:rPr lang="en-GB" b="1"/>
              <a:t>1L</a:t>
            </a:r>
            <a:r>
              <a:rPr lang="en-GB" b="1" baseline="0"/>
              <a:t>=450                  NN</a:t>
            </a:r>
            <a:r>
              <a:rPr lang="en-GB" b="1" baseline="30000"/>
              <a:t>*</a:t>
            </a:r>
            <a:r>
              <a:rPr lang="en-GB" b="1" baseline="0"/>
              <a:t> </a:t>
            </a:r>
            <a:r>
              <a:rPr lang="en-GB" b="1"/>
              <a:t>2L</a:t>
            </a:r>
            <a:r>
              <a:rPr lang="en-GB" b="1" baseline="0"/>
              <a:t>=150</a:t>
            </a:r>
          </a:p>
          <a:p>
            <a:endParaRPr lang="en-GB" b="1" baseline="0"/>
          </a:p>
          <a:p>
            <a:r>
              <a:rPr lang="en-GB" b="1" baseline="0"/>
              <a:t>NN</a:t>
            </a:r>
            <a:r>
              <a:rPr lang="en-GB" b="1"/>
              <a:t>1R</a:t>
            </a:r>
            <a:r>
              <a:rPr lang="en-GB" b="1" baseline="0"/>
              <a:t>=  100                   NN</a:t>
            </a:r>
            <a:r>
              <a:rPr lang="en-GB" b="1"/>
              <a:t>2R</a:t>
            </a:r>
            <a:r>
              <a:rPr lang="en-GB" b="1" baseline="0"/>
              <a:t>= 300</a:t>
            </a:r>
          </a:p>
          <a:p>
            <a:endParaRPr lang="en-GB" b="1" baseline="0"/>
          </a:p>
          <a:p>
            <a:r>
              <a:rPr lang="en-GB" b="1" baseline="0"/>
              <a:t>NN</a:t>
            </a:r>
            <a:r>
              <a:rPr lang="en-GB" b="1" baseline="30000"/>
              <a:t>*</a:t>
            </a:r>
            <a:r>
              <a:rPr lang="en-GB" b="1" baseline="0"/>
              <a:t> </a:t>
            </a:r>
            <a:r>
              <a:rPr lang="en-GB" b="1"/>
              <a:t>1R</a:t>
            </a:r>
            <a:r>
              <a:rPr lang="en-GB" b="1" baseline="0"/>
              <a:t>=150                  NN</a:t>
            </a:r>
            <a:r>
              <a:rPr lang="en-GB" b="1" baseline="30000"/>
              <a:t>*</a:t>
            </a:r>
            <a:r>
              <a:rPr lang="en-GB" b="1" baseline="0"/>
              <a:t> </a:t>
            </a:r>
            <a:r>
              <a:rPr lang="en-GB" b="1"/>
              <a:t>2R</a:t>
            </a:r>
            <a:r>
              <a:rPr lang="en-GB" b="1" baseline="0"/>
              <a:t>=250</a:t>
            </a:r>
          </a:p>
          <a:p>
            <a:endParaRPr lang="en-GB" b="1" baseline="0"/>
          </a:p>
          <a:p>
            <a:r>
              <a:rPr lang="en-GB" b="1" baseline="0"/>
              <a:t>NN</a:t>
            </a:r>
            <a:r>
              <a:rPr lang="en-GB" b="1"/>
              <a:t>1</a:t>
            </a:r>
            <a:r>
              <a:rPr lang="en-GB" b="1" baseline="0"/>
              <a:t>(LL)=400                NN</a:t>
            </a:r>
            <a:r>
              <a:rPr lang="en-GB" b="1"/>
              <a:t>2</a:t>
            </a:r>
            <a:r>
              <a:rPr lang="en-GB" b="1" baseline="0"/>
              <a:t>(LL)=100 </a:t>
            </a:r>
          </a:p>
          <a:p>
            <a:endParaRPr lang="en-GB" b="1" baseline="0"/>
          </a:p>
          <a:p>
            <a:r>
              <a:rPr lang="en-GB" b="1" baseline="0"/>
              <a:t>NN</a:t>
            </a:r>
            <a:r>
              <a:rPr lang="en-GB" b="1"/>
              <a:t>1</a:t>
            </a:r>
            <a:r>
              <a:rPr lang="en-GB" b="1" baseline="0"/>
              <a:t>(RR)=  50                NN</a:t>
            </a:r>
            <a:r>
              <a:rPr lang="en-GB" b="1"/>
              <a:t>2</a:t>
            </a:r>
            <a:r>
              <a:rPr lang="en-GB" b="1" baseline="0"/>
              <a:t>(RR)=250 </a:t>
            </a:r>
          </a:p>
          <a:p>
            <a:endParaRPr lang="en-GB" b="1" baseline="0"/>
          </a:p>
          <a:p>
            <a:endParaRPr lang="en-GB" b="1" baseline="0"/>
          </a:p>
          <a:p>
            <a:endParaRPr lang="en-GB" b="1" baseline="0"/>
          </a:p>
          <a:p>
            <a:endParaRPr lang="en-GB" b="1" baseline="0"/>
          </a:p>
        </p:txBody>
      </p:sp>
      <p:sp>
        <p:nvSpPr>
          <p:cNvPr id="21509" name="Text Box 3075"/>
          <p:cNvSpPr txBox="1">
            <a:spLocks noChangeArrowheads="1"/>
          </p:cNvSpPr>
          <p:nvPr/>
        </p:nvSpPr>
        <p:spPr bwMode="auto">
          <a:xfrm>
            <a:off x="365125" y="650875"/>
            <a:ext cx="3305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aseline="0" dirty="0"/>
              <a:t>For this </a:t>
            </a:r>
            <a:r>
              <a:rPr lang="en-GB" baseline="0" dirty="0" smtClean="0"/>
              <a:t>example  :  j=2</a:t>
            </a:r>
            <a:endParaRPr lang="en-GB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Calculating similarity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34949"/>
                <a:ext cx="7772400" cy="4114800"/>
              </a:xfrm>
            </p:spPr>
            <p:txBody>
              <a:bodyPr/>
              <a:lstStyle/>
              <a:p>
                <a:r>
                  <a:rPr lang="en-IE" sz="2000" dirty="0" smtClean="0"/>
                  <a:t>For split s and surrogate split s</a:t>
                </a:r>
                <a:r>
                  <a:rPr lang="en-IE" sz="2000" baseline="30000" dirty="0"/>
                  <a:t>*</a:t>
                </a:r>
              </a:p>
              <a:p>
                <a:r>
                  <a:rPr lang="en-IE" sz="2000" dirty="0"/>
                  <a:t>For node t</a:t>
                </a:r>
              </a:p>
              <a:p>
                <a:r>
                  <a:rPr lang="en-IE" sz="2000" dirty="0"/>
                  <a:t>j:  no. of classes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0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IE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E" sz="2000" dirty="0"/>
                  <a:t> is the prior prob. of class </a:t>
                </a:r>
                <a:r>
                  <a:rPr lang="en-IE" sz="2000" dirty="0" smtClean="0"/>
                  <a:t>j</a:t>
                </a:r>
              </a:p>
              <a:p>
                <a:endParaRPr lang="en-IE" sz="2000" dirty="0" smtClean="0"/>
              </a:p>
              <a:p>
                <a:r>
                  <a:rPr lang="en-IE" sz="2000" dirty="0" smtClean="0"/>
                  <a:t>Prob. s correctly predict s</a:t>
                </a:r>
                <a:r>
                  <a:rPr lang="en-IE" sz="2000" baseline="30000" dirty="0" smtClean="0"/>
                  <a:t>*</a:t>
                </a:r>
                <a:r>
                  <a:rPr lang="en-IE" sz="2000" dirty="0" smtClean="0"/>
                  <a:t>=p(</a:t>
                </a:r>
                <a:r>
                  <a:rPr lang="en-IE" sz="2000" dirty="0" err="1" smtClean="0"/>
                  <a:t>s,s</a:t>
                </a:r>
                <a:r>
                  <a:rPr lang="en-IE" sz="2000" baseline="30000" dirty="0" smtClean="0"/>
                  <a:t>*</a:t>
                </a:r>
                <a:r>
                  <a:rPr lang="en-IE" sz="2000" dirty="0" smtClean="0"/>
                  <a:t>)</a:t>
                </a:r>
                <a:r>
                  <a:rPr lang="en-IE" sz="2000" dirty="0"/>
                  <a:t> </a:t>
                </a:r>
                <a:endParaRPr lang="en-IE" sz="2000" dirty="0" smtClean="0"/>
              </a:p>
              <a:p>
                <a:r>
                  <a:rPr lang="en-IE" sz="2000" dirty="0" smtClean="0"/>
                  <a:t>p(</a:t>
                </a:r>
                <a:r>
                  <a:rPr lang="en-IE" sz="2000" dirty="0" err="1" smtClean="0"/>
                  <a:t>s,s</a:t>
                </a:r>
                <a:r>
                  <a:rPr lang="en-IE" sz="2000" baseline="30000" dirty="0" smtClean="0"/>
                  <a:t>*</a:t>
                </a:r>
                <a:r>
                  <a:rPr lang="en-IE" sz="2000" dirty="0" smtClean="0"/>
                  <a:t>)=</a:t>
                </a:r>
                <a:r>
                  <a:rPr lang="en-IE" sz="2000" dirty="0" err="1" smtClean="0"/>
                  <a:t>p</a:t>
                </a:r>
                <a:r>
                  <a:rPr lang="en-IE" sz="2000" baseline="-25000" dirty="0" err="1" smtClean="0"/>
                  <a:t>RR</a:t>
                </a:r>
                <a:r>
                  <a:rPr lang="en-IE" sz="2000" dirty="0" smtClean="0"/>
                  <a:t> (</a:t>
                </a:r>
                <a:r>
                  <a:rPr lang="en-IE" sz="2000" dirty="0" err="1"/>
                  <a:t>s,s</a:t>
                </a:r>
                <a:r>
                  <a:rPr lang="en-IE" sz="2000" baseline="30000" dirty="0" smtClean="0"/>
                  <a:t>*</a:t>
                </a:r>
                <a:r>
                  <a:rPr lang="en-IE" sz="2000" dirty="0" smtClean="0"/>
                  <a:t>)  +  </a:t>
                </a:r>
                <a:r>
                  <a:rPr lang="en-IE" sz="2000" dirty="0" err="1" smtClean="0"/>
                  <a:t>p</a:t>
                </a:r>
                <a:r>
                  <a:rPr lang="en-IE" sz="2000" baseline="-25000" dirty="0" err="1" smtClean="0"/>
                  <a:t>LL</a:t>
                </a:r>
                <a:r>
                  <a:rPr lang="en-IE" sz="2000" dirty="0" smtClean="0"/>
                  <a:t> (</a:t>
                </a:r>
                <a:r>
                  <a:rPr lang="en-IE" sz="2000" dirty="0" err="1" smtClean="0"/>
                  <a:t>s,s</a:t>
                </a:r>
                <a:r>
                  <a:rPr lang="en-IE" sz="2000" baseline="30000" dirty="0" smtClean="0"/>
                  <a:t>*</a:t>
                </a:r>
                <a:r>
                  <a:rPr lang="en-IE" sz="2000" dirty="0" smtClean="0"/>
                  <a:t>) </a:t>
                </a:r>
              </a:p>
              <a:p>
                <a:endParaRPr lang="en-IE" sz="2000" baseline="-25000" dirty="0" smtClean="0"/>
              </a:p>
              <a:p>
                <a:r>
                  <a:rPr lang="en-IE" sz="2000" dirty="0" err="1"/>
                  <a:t>p</a:t>
                </a:r>
                <a:r>
                  <a:rPr lang="en-IE" sz="2000" baseline="-25000" dirty="0" err="1"/>
                  <a:t>LL</a:t>
                </a:r>
                <a:r>
                  <a:rPr lang="en-IE" sz="2000" dirty="0"/>
                  <a:t> (</a:t>
                </a:r>
                <a:r>
                  <a:rPr lang="en-IE" sz="2000" dirty="0" err="1"/>
                  <a:t>s,s</a:t>
                </a:r>
                <a:r>
                  <a:rPr lang="en-IE" sz="2000" baseline="30000" dirty="0"/>
                  <a:t>*</a:t>
                </a:r>
                <a:r>
                  <a:rPr lang="en-IE" sz="2000" dirty="0"/>
                  <a:t>) </a:t>
                </a:r>
                <a:r>
                  <a:rPr lang="en-IE" sz="2000" dirty="0" smtClean="0"/>
                  <a:t>=</a:t>
                </a:r>
                <a:endParaRPr lang="en-IE" sz="2000" dirty="0"/>
              </a:p>
              <a:p>
                <a:endParaRPr lang="en-IE" sz="2000" baseline="30000" dirty="0"/>
              </a:p>
              <a:p>
                <a:endParaRPr lang="en-IE" sz="2000" dirty="0" smtClean="0"/>
              </a:p>
              <a:p>
                <a:r>
                  <a:rPr lang="en-IE" sz="2000" dirty="0" err="1" smtClean="0"/>
                  <a:t>p</a:t>
                </a:r>
                <a:r>
                  <a:rPr lang="en-IE" sz="2000" baseline="-25000" dirty="0" err="1" smtClean="0"/>
                  <a:t>RR</a:t>
                </a:r>
                <a:r>
                  <a:rPr lang="en-IE" sz="2000" dirty="0" smtClean="0"/>
                  <a:t> </a:t>
                </a:r>
                <a:r>
                  <a:rPr lang="en-IE" sz="2000" dirty="0"/>
                  <a:t>(</a:t>
                </a:r>
                <a:r>
                  <a:rPr lang="en-IE" sz="2000" dirty="0" err="1"/>
                  <a:t>s,s</a:t>
                </a:r>
                <a:r>
                  <a:rPr lang="en-IE" sz="2000" baseline="30000" dirty="0"/>
                  <a:t>*</a:t>
                </a:r>
                <a:r>
                  <a:rPr lang="en-IE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E" sz="2000">
                            <a:latin typeface="Cambria Math"/>
                          </a:rPr>
                          <m:t>p</m:t>
                        </m:r>
                        <m:r>
                          <a:rPr lang="en-IE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E" sz="20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E" sz="2000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  <m:r>
                          <a:rPr lang="en-IE" sz="200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I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E" sz="20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E" sz="2000" b="0" i="0" smtClean="0">
                                <a:latin typeface="Cambria Math"/>
                              </a:rPr>
                              <m:t>r</m:t>
                            </m:r>
                          </m:sub>
                          <m:sup>
                            <m:r>
                              <a:rPr lang="en-IE" sz="200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IE" sz="20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E" sz="2000">
                            <a:latin typeface="Cambria Math"/>
                          </a:rPr>
                          <m:t>p</m:t>
                        </m:r>
                        <m:r>
                          <a:rPr lang="en-IE" sz="20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sz="2000">
                            <a:latin typeface="Cambria Math"/>
                          </a:rPr>
                          <m:t>t</m:t>
                        </m:r>
                        <m:r>
                          <a:rPr lang="en-IE" sz="200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IE" sz="2000" dirty="0"/>
                  <a:t>	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E" sz="20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I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0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E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E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E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IE" sz="2000" b="0" i="1" smtClean="0">
                                <a:latin typeface="Cambria Math"/>
                              </a:rPr>
                              <m:t>𝑅𝑅</m:t>
                            </m:r>
                            <m:r>
                              <a:rPr lang="en-IE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E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E" sz="2000" dirty="0" smtClean="0"/>
                  <a:t>/p(t)</a:t>
                </a:r>
              </a:p>
              <a:p>
                <a:endParaRPr lang="en-IE" dirty="0"/>
              </a:p>
              <a:p>
                <a:endParaRPr lang="en-IE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34949"/>
                <a:ext cx="7772400" cy="4114800"/>
              </a:xfrm>
              <a:blipFill rotWithShape="1">
                <a:blip r:embed="rId3"/>
                <a:stretch>
                  <a:fillRect l="-706" t="-5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CAB38-17F3-4CBE-BFB9-40B7D8D357EF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0D8F9-2121-49A2-BEA4-3F8062BD69F9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5776" y="4221088"/>
                <a:ext cx="3427861" cy="81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E" sz="280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E" sz="2800" b="0" i="0" baseline="0" smtClean="0">
                            <a:latin typeface="Cambria Math"/>
                          </a:rPr>
                          <m:t>p</m:t>
                        </m:r>
                        <m:r>
                          <a:rPr lang="en-IE" sz="2800" b="0" i="0" baseline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E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E" sz="2800" b="0" i="0" baseline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E" sz="2800" b="0" i="0" baseline="0" smtClean="0">
                                <a:latin typeface="Cambria Math"/>
                              </a:rPr>
                              <m:t>l</m:t>
                            </m:r>
                          </m:sub>
                        </m:sSub>
                        <m:r>
                          <a:rPr lang="en-IE" sz="2800" b="0" i="0" baseline="0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IE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IE" sz="2800" b="0" i="0" baseline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E" sz="2800" b="0" i="0" baseline="0" smtClean="0">
                                <a:latin typeface="Cambria Math"/>
                              </a:rPr>
                              <m:t>l</m:t>
                            </m:r>
                          </m:sub>
                          <m:sup>
                            <m:r>
                              <a:rPr lang="en-IE" sz="2800" b="0" i="0" baseline="0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IE" sz="2800" b="0" i="0" baseline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E" sz="2800" b="0" i="0" baseline="0" smtClean="0">
                            <a:latin typeface="Cambria Math"/>
                          </a:rPr>
                          <m:t>p</m:t>
                        </m:r>
                        <m:r>
                          <a:rPr lang="en-IE" sz="2800" b="0" i="0" baseline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sz="2800" b="0" i="0" baseline="0" smtClean="0">
                            <a:latin typeface="Cambria Math"/>
                          </a:rPr>
                          <m:t>t</m:t>
                        </m:r>
                        <m:r>
                          <a:rPr lang="en-IE" sz="2800" b="0" i="0" baseline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IE" baseline="0" dirty="0" smtClean="0"/>
                  <a:t>	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i="1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E" b="0" i="1" baseline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IE" i="1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E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 baseline="0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E" b="0" i="1" baseline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E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baseline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E" b="0" i="1" baseline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E" b="0" i="1" baseline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E" b="0" i="1" baseline="0" smtClean="0">
                                <a:latin typeface="Cambria Math"/>
                              </a:rPr>
                              <m:t>𝐿𝐿</m:t>
                            </m:r>
                            <m:r>
                              <a:rPr lang="en-IE" b="0" i="1" baseline="0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E" i="1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baseline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E" b="0" i="1" baseline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E" baseline="0" dirty="0" smtClean="0"/>
                  <a:t>/p(t) </a:t>
                </a:r>
                <a:endParaRPr lang="en-IE" baseline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21088"/>
                <a:ext cx="3427861" cy="815480"/>
              </a:xfrm>
              <a:prstGeom prst="rect">
                <a:avLst/>
              </a:prstGeom>
              <a:blipFill rotWithShape="1">
                <a:blip r:embed="rId4"/>
                <a:stretch>
                  <a:fillRect r="-177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27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CAB38-17F3-4CBE-BFB9-40B7D8D357EF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0D8F9-2121-49A2-BEA4-3F8062BD69F9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30163"/>
              </p:ext>
            </p:extLst>
          </p:nvPr>
        </p:nvGraphicFramePr>
        <p:xfrm>
          <a:off x="971600" y="1052736"/>
          <a:ext cx="47525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4228920" imgH="2260440" progId="Equation.DSMT4">
                  <p:embed/>
                </p:oleObj>
              </mc:Choice>
              <mc:Fallback>
                <p:oleObj name="Equation" r:id="rId3" imgW="4228920" imgH="22604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52736"/>
                        <a:ext cx="4752528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78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B9467D-859C-45AF-99A8-E00B237C877E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A8B03-9570-44B8-A2C6-6E25EADD642D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1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Priors from data</a:t>
            </a:r>
          </a:p>
        </p:txBody>
      </p:sp>
      <p:graphicFrame>
        <p:nvGraphicFramePr>
          <p:cNvPr id="5122" name="Object 2051"/>
          <p:cNvGraphicFramePr>
            <a:graphicFrameLocks noChangeAspect="1"/>
          </p:cNvGraphicFramePr>
          <p:nvPr/>
        </p:nvGraphicFramePr>
        <p:xfrm>
          <a:off x="2436813" y="1673225"/>
          <a:ext cx="4270375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SmartDraw" r:id="rId4" imgW="4269960" imgH="3511080" progId="SmartDraw.2">
                  <p:embed/>
                </p:oleObj>
              </mc:Choice>
              <mc:Fallback>
                <p:oleObj name="SmartDraw" r:id="rId4" imgW="4269960" imgH="3511080" progId="SmartDraw.2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673225"/>
                        <a:ext cx="4270375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53"/>
          <p:cNvGraphicFramePr>
            <a:graphicFrameLocks noChangeAspect="1"/>
          </p:cNvGraphicFramePr>
          <p:nvPr/>
        </p:nvGraphicFramePr>
        <p:xfrm>
          <a:off x="838200" y="5715000"/>
          <a:ext cx="414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6" imgW="4140000" imgH="685800" progId="Equation.DSMT4">
                  <p:embed/>
                </p:oleObj>
              </mc:Choice>
              <mc:Fallback>
                <p:oleObj name="Equation" r:id="rId6" imgW="4140000" imgH="6858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4140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8ABF84-525E-4B73-83C0-A4A15D7F11B9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BDC8E-0F30-4CF0-9C7B-E0B4C49A8105}" type="slidenum">
              <a:rPr lang="en-GB" smtClean="0"/>
              <a:pPr/>
              <a:t>24</a:t>
            </a:fld>
            <a:endParaRPr lang="en-GB" smtClean="0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1524000" y="1397000"/>
          <a:ext cx="6096000" cy="4089400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1371600"/>
                <a:gridCol w="990600"/>
                <a:gridCol w="1219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2" name="Text Box 46"/>
          <p:cNvSpPr txBox="1">
            <a:spLocks noChangeArrowheads="1"/>
          </p:cNvSpPr>
          <p:nvPr/>
        </p:nvSpPr>
        <p:spPr bwMode="auto">
          <a:xfrm>
            <a:off x="3886200" y="533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baseline="0"/>
              <a:t>Class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8FB480-36D2-4DCE-B7CF-C97656A9D064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583E0-6026-4C06-AF28-8574E096D946}" type="slidenum">
              <a:rPr lang="en-GB" smtClean="0"/>
              <a:pPr/>
              <a:t>25</a:t>
            </a:fld>
            <a:endParaRPr lang="en-GB" smtClean="0"/>
          </a:p>
        </p:txBody>
      </p:sp>
      <p:graphicFrame>
        <p:nvGraphicFramePr>
          <p:cNvPr id="40962" name="Group 2"/>
          <p:cNvGraphicFramePr>
            <a:graphicFrameLocks noGrp="1"/>
          </p:cNvGraphicFramePr>
          <p:nvPr/>
        </p:nvGraphicFramePr>
        <p:xfrm>
          <a:off x="1524000" y="1397000"/>
          <a:ext cx="6096000" cy="40894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295400"/>
                <a:gridCol w="1524000"/>
                <a:gridCol w="838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Surr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6" name="Text Box 46"/>
          <p:cNvSpPr txBox="1">
            <a:spLocks noChangeArrowheads="1"/>
          </p:cNvSpPr>
          <p:nvPr/>
        </p:nvSpPr>
        <p:spPr bwMode="auto">
          <a:xfrm>
            <a:off x="3810000" y="609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baseline="0"/>
              <a:t>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Continuing ….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 smtClean="0"/>
                  <a:t>In this case since we are at the root node p(t)=1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E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𝐿𝐿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IE" b="0" i="1" smtClean="0">
                            <a:latin typeface="Cambria Math"/>
                          </a:rPr>
                          <m:t>,</m:t>
                        </m:r>
                        <m:r>
                          <a:rPr lang="en-IE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E" b="0" i="1" smtClean="0">
                        <a:latin typeface="Cambria Math"/>
                      </a:rPr>
                      <m:t>=0.6∗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600</m:t>
                        </m:r>
                      </m:den>
                    </m:f>
                  </m:oMath>
                </a14:m>
                <a:r>
                  <a:rPr lang="en-GB" i="1" dirty="0" smtClean="0"/>
                  <a:t>+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</a:rPr>
                      <m:t>0.</m:t>
                    </m:r>
                    <m:r>
                      <a:rPr lang="en-IE" b="0" i="1" smtClean="0">
                        <a:latin typeface="Cambria Math"/>
                      </a:rPr>
                      <m:t>4</m:t>
                    </m:r>
                    <m:r>
                      <a:rPr lang="en-IE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  <m:r>
                          <a:rPr lang="en-IE" i="1">
                            <a:latin typeface="Cambria Math"/>
                          </a:rPr>
                          <m:t>00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4</m:t>
                        </m:r>
                        <m:r>
                          <a:rPr lang="en-IE" i="1">
                            <a:latin typeface="Cambria Math"/>
                          </a:rPr>
                          <m:t>00</m:t>
                        </m:r>
                      </m:den>
                    </m:f>
                  </m:oMath>
                </a14:m>
                <a:r>
                  <a:rPr lang="en-GB" i="1" dirty="0" smtClean="0"/>
                  <a:t>=0.5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E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𝑅𝑅</m:t>
                        </m:r>
                      </m:sub>
                    </m:sSub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IE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IE" i="1">
                            <a:latin typeface="Cambria Math"/>
                          </a:rPr>
                          <m:t>,</m:t>
                        </m:r>
                        <m:r>
                          <a:rPr lang="en-IE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E" i="1">
                        <a:latin typeface="Cambria Math"/>
                      </a:rPr>
                      <m:t>=0.6∗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600</m:t>
                        </m:r>
                      </m:den>
                    </m:f>
                  </m:oMath>
                </a14:m>
                <a:r>
                  <a:rPr lang="en-GB" i="1" dirty="0"/>
                  <a:t>+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/>
                      </a:rPr>
                      <m:t>0.4∗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250</m:t>
                        </m:r>
                      </m:num>
                      <m:den>
                        <m:r>
                          <a:rPr lang="en-IE" i="1">
                            <a:latin typeface="Cambria Math"/>
                          </a:rPr>
                          <m:t>400</m:t>
                        </m:r>
                      </m:den>
                    </m:f>
                  </m:oMath>
                </a14:m>
                <a:r>
                  <a:rPr lang="en-GB" i="1" dirty="0" smtClean="0"/>
                  <a:t>=0.3</a:t>
                </a:r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098" t="-103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A1B2-44D7-4276-A257-5604F1BCDDB9}" type="datetime1">
              <a:rPr lang="en-GB" smtClean="0"/>
              <a:pPr>
                <a:defRPr/>
              </a:pPr>
              <a:t>09/10/2017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06014-55F4-4545-9E74-1D07ED608BA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56011"/>
              </p:ext>
            </p:extLst>
          </p:nvPr>
        </p:nvGraphicFramePr>
        <p:xfrm>
          <a:off x="1115616" y="4365104"/>
          <a:ext cx="3238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3238500" imgH="1143000" progId="Equation.DSMT4">
                  <p:embed/>
                </p:oleObj>
              </mc:Choice>
              <mc:Fallback>
                <p:oleObj name="Equation" r:id="rId5" imgW="323850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3238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5796136" y="4869160"/>
            <a:ext cx="27831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aseline="0" dirty="0"/>
              <a:t>Error = 1-.0.8 = </a:t>
            </a:r>
            <a:r>
              <a:rPr lang="en-GB" baseline="0" dirty="0" smtClean="0"/>
              <a:t>0.2</a:t>
            </a:r>
          </a:p>
          <a:p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137187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708C011-E143-4173-BD26-BAFC4DCE5CC5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3A3DD-0F8D-4946-94D6-4CB1C9B7BAA0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little clarification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436813" y="1673225"/>
          <a:ext cx="4270375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SmartDraw" r:id="rId4" imgW="4269960" imgH="3511080" progId="SmartDraw.2">
                  <p:embed/>
                </p:oleObj>
              </mc:Choice>
              <mc:Fallback>
                <p:oleObj name="SmartDraw" r:id="rId4" imgW="4269960" imgH="3511080" progId="SmartDraw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1673225"/>
                        <a:ext cx="4270375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41325" y="5603875"/>
            <a:ext cx="2684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aseline="0"/>
              <a:t>Calculating p</a:t>
            </a:r>
            <a:r>
              <a:rPr lang="en-GB"/>
              <a:t>l</a:t>
            </a:r>
            <a:r>
              <a:rPr lang="en-GB" baseline="0"/>
              <a:t> and p</a:t>
            </a:r>
            <a:r>
              <a:rPr lang="en-GB"/>
              <a:t>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5B8D77-C6B0-4C91-8729-CEDF32F4FA80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FA512-D0EE-48C0-BF3E-24F715A55B0E}" type="slidenum">
              <a:rPr lang="en-GB" smtClean="0"/>
              <a:pPr/>
              <a:t>28</a:t>
            </a:fld>
            <a:endParaRPr lang="en-GB" smtClean="0"/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10490"/>
              </p:ext>
            </p:extLst>
          </p:nvPr>
        </p:nvGraphicFramePr>
        <p:xfrm>
          <a:off x="1852613" y="1741488"/>
          <a:ext cx="45974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4597200" imgH="2920680" progId="Equation.DSMT4">
                  <p:embed/>
                </p:oleObj>
              </mc:Choice>
              <mc:Fallback>
                <p:oleObj name="Equation" r:id="rId4" imgW="4597200" imgH="29206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741488"/>
                        <a:ext cx="45974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baseline="0"/>
              <a:t>Priors from data  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769032" y="5229200"/>
            <a:ext cx="519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aseline="0" dirty="0"/>
              <a:t>For any split choose the highest value of </a:t>
            </a:r>
          </a:p>
        </p:txBody>
      </p:sp>
      <p:graphicFrame>
        <p:nvGraphicFramePr>
          <p:cNvPr id="614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58726"/>
              </p:ext>
            </p:extLst>
          </p:nvPr>
        </p:nvGraphicFramePr>
        <p:xfrm>
          <a:off x="6660232" y="5273650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6" imgW="749160" imgH="368280" progId="Equation.DSMT4">
                  <p:embed/>
                </p:oleObj>
              </mc:Choice>
              <mc:Fallback>
                <p:oleObj name="Equation" r:id="rId6" imgW="74916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273650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89A301-7E1B-4077-A0C2-AA17BBEC6735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21372B-746F-4837-9C20-4CB5C7C78589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sz="3200" smtClean="0"/>
              <a:t>When can we just add the numbers</a:t>
            </a:r>
            <a:r>
              <a:rPr lang="en-GB" sz="4000" smtClean="0"/>
              <a:t>?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095500" y="1536700"/>
          <a:ext cx="49530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4" imgW="4952880" imgH="5321160" progId="Equation.DSMT4">
                  <p:embed/>
                </p:oleObj>
              </mc:Choice>
              <mc:Fallback>
                <p:oleObj name="Equation" r:id="rId4" imgW="4952880" imgH="5321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536700"/>
                        <a:ext cx="4953000" cy="532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6AA7513-C59A-4A9B-B711-66CC46FF8159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AFA01-CA6C-4F4C-9C2A-4C09177F6D10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Surrogates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Surrogate – a variable with possibly equivalent information</a:t>
            </a:r>
          </a:p>
          <a:p>
            <a:pPr eaLnBrk="1" hangingPunct="1"/>
            <a:r>
              <a:rPr lang="en-GB" sz="2800" dirty="0" smtClean="0"/>
              <a:t>A surrogates is a splitter that splits in a fashion similar to the primary splitter</a:t>
            </a:r>
          </a:p>
          <a:p>
            <a:pPr eaLnBrk="1" hangingPunct="1"/>
            <a:r>
              <a:rPr lang="en-GB" sz="2800" dirty="0" smtClean="0"/>
              <a:t>Reveals structure of the info in the variables at a particular node in the </a:t>
            </a:r>
            <a:r>
              <a:rPr lang="en-GB" sz="2800" dirty="0" smtClean="0"/>
              <a:t>tree</a:t>
            </a:r>
            <a:endParaRPr lang="en-GB" sz="2800" dirty="0" smtClean="0"/>
          </a:p>
          <a:p>
            <a:pPr eaLnBrk="1" hangingPunct="1"/>
            <a:r>
              <a:rPr lang="en-GB" sz="2800" dirty="0" smtClean="0"/>
              <a:t>Use surrogate split if data is </a:t>
            </a:r>
            <a:r>
              <a:rPr lang="en-GB" sz="2800" dirty="0" smtClean="0"/>
              <a:t>missing</a:t>
            </a:r>
          </a:p>
          <a:p>
            <a:pPr eaLnBrk="1" hangingPunct="1"/>
            <a:r>
              <a:rPr lang="en-GB" sz="2800" dirty="0"/>
              <a:t>If the primary is expensive or difficult to gather – use surrogate instead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399659E-3170-4F46-B227-3A6D1B809F02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E8795-B5FC-4B50-9544-5FD6B5D57607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Surrogate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5150" indent="-565150" eaLnBrk="1" hangingPunct="1"/>
            <a:r>
              <a:rPr lang="en-GB" sz="2400" smtClean="0"/>
              <a:t>Cases with data for both splits</a:t>
            </a:r>
          </a:p>
          <a:p>
            <a:pPr marL="565150" indent="-565150" eaLnBrk="1" hangingPunct="1"/>
            <a:r>
              <a:rPr lang="en-GB" sz="2400" smtClean="0"/>
              <a:t>For any node t primary splitter s sends t</a:t>
            </a:r>
            <a:r>
              <a:rPr lang="en-GB" sz="2400" baseline="-25000" smtClean="0"/>
              <a:t>l</a:t>
            </a:r>
            <a:r>
              <a:rPr lang="en-GB" sz="2400" smtClean="0"/>
              <a:t> cases to left and t</a:t>
            </a:r>
            <a:r>
              <a:rPr lang="en-GB" sz="2400" baseline="-25000" smtClean="0"/>
              <a:t>r</a:t>
            </a:r>
            <a:r>
              <a:rPr lang="en-GB" sz="2400" baseline="30000" smtClean="0"/>
              <a:t> </a:t>
            </a:r>
            <a:r>
              <a:rPr lang="en-GB" sz="2400" smtClean="0"/>
              <a:t> right</a:t>
            </a:r>
          </a:p>
          <a:p>
            <a:pPr marL="565150" indent="-565150" eaLnBrk="1" hangingPunct="1"/>
            <a:r>
              <a:rPr lang="en-GB" sz="2400" smtClean="0"/>
              <a:t>For any other split s* of the node t into t</a:t>
            </a:r>
            <a:r>
              <a:rPr lang="en-GB" sz="2400" baseline="-25000" smtClean="0"/>
              <a:t>l</a:t>
            </a:r>
            <a:r>
              <a:rPr lang="en-GB" sz="2400" baseline="30000" smtClean="0"/>
              <a:t>*</a:t>
            </a:r>
            <a:r>
              <a:rPr lang="en-GB" sz="2400" smtClean="0"/>
              <a:t> and t</a:t>
            </a:r>
            <a:r>
              <a:rPr lang="en-GB" sz="2400" baseline="30000" smtClean="0"/>
              <a:t>*</a:t>
            </a:r>
            <a:r>
              <a:rPr lang="en-GB" sz="2400" baseline="-25000" smtClean="0"/>
              <a:t>r</a:t>
            </a:r>
          </a:p>
          <a:p>
            <a:pPr marL="565150" indent="-565150" eaLnBrk="1" hangingPunct="1"/>
            <a:r>
              <a:rPr lang="en-GB" sz="2400" smtClean="0"/>
              <a:t>N</a:t>
            </a:r>
            <a:r>
              <a:rPr lang="en-GB" sz="2400" baseline="-25000" smtClean="0"/>
              <a:t>j</a:t>
            </a:r>
            <a:r>
              <a:rPr lang="en-GB" sz="2400" smtClean="0"/>
              <a:t>(LL) no. of cases in t that both s and s* send left for class j</a:t>
            </a:r>
          </a:p>
          <a:p>
            <a:pPr marL="565150" indent="-565150" eaLnBrk="1" hangingPunct="1"/>
            <a:r>
              <a:rPr lang="en-GB" sz="2400" smtClean="0"/>
              <a:t>N</a:t>
            </a:r>
            <a:r>
              <a:rPr lang="en-GB" sz="2400" baseline="-25000" smtClean="0"/>
              <a:t>j</a:t>
            </a:r>
            <a:r>
              <a:rPr lang="en-GB" sz="2400" smtClean="0"/>
              <a:t>(RR) no. of cases in t that both s and s* send right for class j</a:t>
            </a:r>
          </a:p>
          <a:p>
            <a:pPr marL="565150" indent="-565150" eaLnBrk="1" hangingPunct="1"/>
            <a:endParaRPr lang="en-GB" sz="2400" smtClean="0"/>
          </a:p>
          <a:p>
            <a:pPr marL="565150" indent="-565150"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B85B93-A8BB-4E85-841A-EE8F5D6B3E85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E74AE-58A3-4046-8F8C-8F64421A9DE4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1938338" y="233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1219200"/>
          <a:ext cx="7620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6140196" imgH="2548128" progId="SmartDraw.2">
                  <p:embed/>
                </p:oleObj>
              </mc:Choice>
              <mc:Fallback>
                <p:oleObj r:id="rId4" imgW="6140196" imgH="2548128" progId="SmartDraw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7620000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09B2D8-B825-4FF0-809B-A7DBE3C5338F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5B617-A4DB-414D-9E94-0ED678A2E1E9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perfect splitter?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2728913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54050" y="2438400"/>
          <a:ext cx="7207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7200720" imgH="419040" progId="Equation.DSMT4">
                  <p:embed/>
                </p:oleObj>
              </mc:Choice>
              <mc:Fallback>
                <p:oleObj name="Equation" r:id="rId4" imgW="720072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438400"/>
                        <a:ext cx="720725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749559" y="5506278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 sz="1200" baseline="0">
              <a:latin typeface="Arial Unicode MS" pitchFamily="34" charset="-128"/>
              <a:cs typeface="Arial" charset="0"/>
            </a:endParaRPr>
          </a:p>
          <a:p>
            <a:pPr eaLnBrk="0" hangingPunct="0"/>
            <a:endParaRPr lang="en-IE" baseline="0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381000" y="3428999"/>
            <a:ext cx="73593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baseline="0" dirty="0" smtClean="0"/>
              <a:t>Same cases – not just similar numbers</a:t>
            </a:r>
          </a:p>
          <a:p>
            <a:endParaRPr lang="en-IE" sz="2000" baseline="0" dirty="0">
              <a:cs typeface="Arial" charset="0"/>
            </a:endParaRPr>
          </a:p>
          <a:p>
            <a:r>
              <a:rPr lang="en-IE" sz="2000" baseline="0" dirty="0" smtClean="0">
                <a:cs typeface="Arial" charset="0"/>
              </a:rPr>
              <a:t>We need to calculate the probability that both splitters s and s* send cases in the same direction.</a:t>
            </a:r>
          </a:p>
          <a:p>
            <a:endParaRPr lang="en-IE" sz="2000" baseline="0" dirty="0">
              <a:cs typeface="Arial" charset="0"/>
            </a:endParaRPr>
          </a:p>
          <a:p>
            <a:r>
              <a:rPr lang="en-IE" sz="2000" baseline="0" dirty="0" smtClean="0">
                <a:cs typeface="Arial" charset="0"/>
              </a:rPr>
              <a:t>Call this p(</a:t>
            </a:r>
            <a:r>
              <a:rPr lang="en-IE" sz="2000" baseline="0" dirty="0" err="1" smtClean="0">
                <a:cs typeface="Arial" charset="0"/>
              </a:rPr>
              <a:t>s,s</a:t>
            </a:r>
            <a:r>
              <a:rPr lang="en-IE" sz="2000" baseline="0" dirty="0" smtClean="0">
                <a:cs typeface="Arial" charset="0"/>
              </a:rPr>
              <a:t>*)</a:t>
            </a:r>
          </a:p>
          <a:p>
            <a:endParaRPr lang="en-IE" sz="2000" baseline="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  </a:t>
            </a:r>
            <a:endParaRPr lang="en-IE" dirty="0"/>
          </a:p>
        </p:txBody>
      </p:sp>
      <p:sp>
        <p:nvSpPr>
          <p:cNvPr id="3075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264111B-E0A5-4966-B53F-3294C8CC843F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2D92E-2F58-47F5-ABC9-B4BB142677F6}" type="slidenum">
              <a:rPr lang="en-GB" smtClean="0"/>
              <a:pPr/>
              <a:t>7</a:t>
            </a:fld>
            <a:endParaRPr lang="en-GB" smtClean="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66501"/>
              </p:ext>
            </p:extLst>
          </p:nvPr>
        </p:nvGraphicFramePr>
        <p:xfrm>
          <a:off x="1691680" y="2852936"/>
          <a:ext cx="6096000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SmartDraw" r:id="rId4" imgW="9358560" imgH="3726000" progId="SmartDraw.2">
                  <p:embed/>
                </p:oleObj>
              </mc:Choice>
              <mc:Fallback>
                <p:oleObj name="SmartDraw" r:id="rId4" imgW="9358560" imgH="3726000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6096000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87DE34-5507-487B-A417-5B6DFADA2E49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D9A28-F5FF-44A0-8033-B6B46CBFC24D}" type="slidenum">
              <a:rPr lang="en-GB" smtClean="0"/>
              <a:pPr/>
              <a:t>8</a:t>
            </a:fld>
            <a:endParaRPr lang="en-GB" smtClean="0"/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1524000" y="1397000"/>
          <a:ext cx="6096000" cy="4089400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1371600"/>
                <a:gridCol w="990600"/>
                <a:gridCol w="1219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6" name="Text Box 265"/>
          <p:cNvSpPr txBox="1">
            <a:spLocks noChangeArrowheads="1"/>
          </p:cNvSpPr>
          <p:nvPr/>
        </p:nvSpPr>
        <p:spPr bwMode="auto">
          <a:xfrm>
            <a:off x="3886200" y="533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baseline="0"/>
              <a:t>Class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2F7D98F-28EA-4E4C-9652-13133CE92784}" type="datetime1">
              <a:rPr lang="en-GB" smtClean="0"/>
              <a:pPr/>
              <a:t>09/10/2017</a:t>
            </a:fld>
            <a:endParaRPr lang="en-GB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E73F9-652A-4C0D-9F73-EA576D86DF3F}" type="slidenum">
              <a:rPr lang="en-GB" smtClean="0"/>
              <a:pPr/>
              <a:t>9</a:t>
            </a:fld>
            <a:endParaRPr lang="en-GB" smtClean="0"/>
          </a:p>
        </p:txBody>
      </p:sp>
      <p:graphicFrame>
        <p:nvGraphicFramePr>
          <p:cNvPr id="22588" name="Group 60"/>
          <p:cNvGraphicFramePr>
            <a:graphicFrameLocks noGrp="1"/>
          </p:cNvGraphicFramePr>
          <p:nvPr/>
        </p:nvGraphicFramePr>
        <p:xfrm>
          <a:off x="1524000" y="1397000"/>
          <a:ext cx="6096000" cy="40894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295400"/>
                <a:gridCol w="1524000"/>
                <a:gridCol w="838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Surr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00" name="Text Box 48"/>
          <p:cNvSpPr txBox="1">
            <a:spLocks noChangeArrowheads="1"/>
          </p:cNvSpPr>
          <p:nvPr/>
        </p:nvSpPr>
        <p:spPr bwMode="auto">
          <a:xfrm>
            <a:off x="3810000" y="609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baseline="0"/>
              <a:t>Class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782</Words>
  <Application>Microsoft Office PowerPoint</Application>
  <PresentationFormat>On-screen Show (4:3)</PresentationFormat>
  <Paragraphs>272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 Unicode MS</vt:lpstr>
      <vt:lpstr>Arial</vt:lpstr>
      <vt:lpstr>Cambria Math</vt:lpstr>
      <vt:lpstr>Default Design</vt:lpstr>
      <vt:lpstr>SmartDraw Drawing</vt:lpstr>
      <vt:lpstr>Equation</vt:lpstr>
      <vt:lpstr>SmartDraw</vt:lpstr>
      <vt:lpstr>Data Analytics</vt:lpstr>
      <vt:lpstr>Missing data for Trees</vt:lpstr>
      <vt:lpstr>Surrogates</vt:lpstr>
      <vt:lpstr>Surrogate</vt:lpstr>
      <vt:lpstr>PowerPoint Presentation</vt:lpstr>
      <vt:lpstr>What is a perfect splitter?</vt:lpstr>
      <vt:lpstr>Example</vt:lpstr>
      <vt:lpstr>PowerPoint Presentation</vt:lpstr>
      <vt:lpstr>PowerPoint Presentation</vt:lpstr>
      <vt:lpstr>How a good a predictor is s*?</vt:lpstr>
      <vt:lpstr>Example</vt:lpstr>
      <vt:lpstr>What happens in the example?</vt:lpstr>
      <vt:lpstr>Surrogate rule</vt:lpstr>
      <vt:lpstr>Association</vt:lpstr>
      <vt:lpstr>R output </vt:lpstr>
      <vt:lpstr>General Comments </vt:lpstr>
      <vt:lpstr>Variable Importance</vt:lpstr>
      <vt:lpstr>Variable Importance</vt:lpstr>
      <vt:lpstr>Calculation of p(s,s*)</vt:lpstr>
      <vt:lpstr>PowerPoint Presentation</vt:lpstr>
      <vt:lpstr>Calculating similarity</vt:lpstr>
      <vt:lpstr>PowerPoint Presentation</vt:lpstr>
      <vt:lpstr>Priors from data</vt:lpstr>
      <vt:lpstr>PowerPoint Presentation</vt:lpstr>
      <vt:lpstr>PowerPoint Presentation</vt:lpstr>
      <vt:lpstr>Continuing ….</vt:lpstr>
      <vt:lpstr>A little clarification</vt:lpstr>
      <vt:lpstr>PowerPoint Presentation</vt:lpstr>
      <vt:lpstr>When can we just add the numbers?</vt:lpstr>
    </vt:vector>
  </TitlesOfParts>
  <Company>Trinity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</dc:title>
  <dc:creator>moregan</dc:creator>
  <cp:lastModifiedBy>moregan</cp:lastModifiedBy>
  <cp:revision>63</cp:revision>
  <cp:lastPrinted>2012-10-15T13:35:30Z</cp:lastPrinted>
  <dcterms:created xsi:type="dcterms:W3CDTF">2001-11-05T16:27:35Z</dcterms:created>
  <dcterms:modified xsi:type="dcterms:W3CDTF">2017-10-09T07:35:20Z</dcterms:modified>
</cp:coreProperties>
</file>