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1" r:id="rId2"/>
    <p:sldId id="288" r:id="rId3"/>
    <p:sldId id="292" r:id="rId4"/>
    <p:sldId id="306" r:id="rId5"/>
    <p:sldId id="333" r:id="rId6"/>
    <p:sldId id="307" r:id="rId7"/>
    <p:sldId id="308" r:id="rId8"/>
    <p:sldId id="309" r:id="rId9"/>
    <p:sldId id="310" r:id="rId10"/>
    <p:sldId id="328" r:id="rId11"/>
    <p:sldId id="329" r:id="rId12"/>
    <p:sldId id="343" r:id="rId13"/>
    <p:sldId id="344" r:id="rId14"/>
    <p:sldId id="350" r:id="rId15"/>
    <p:sldId id="346" r:id="rId16"/>
    <p:sldId id="348" r:id="rId17"/>
    <p:sldId id="347" r:id="rId18"/>
    <p:sldId id="349" r:id="rId19"/>
    <p:sldId id="332" r:id="rId20"/>
    <p:sldId id="312" r:id="rId21"/>
    <p:sldId id="342" r:id="rId22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15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453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t" anchorCtr="0" compatLnSpc="1">
            <a:prstTxWarp prst="textNoShape">
              <a:avLst/>
            </a:prstTxWarp>
          </a:bodyPr>
          <a:lstStyle>
            <a:lvl1pPr defTabSz="947392">
              <a:defRPr sz="1200"/>
            </a:lvl1pPr>
          </a:lstStyle>
          <a:p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2" y="1"/>
            <a:ext cx="2945453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t" anchorCtr="0" compatLnSpc="1">
            <a:prstTxWarp prst="textNoShape">
              <a:avLst/>
            </a:prstTxWarp>
          </a:bodyPr>
          <a:lstStyle>
            <a:lvl1pPr algn="r" defTabSz="947392">
              <a:defRPr sz="1200"/>
            </a:lvl1pPr>
          </a:lstStyle>
          <a:p>
            <a:endParaRPr lang="en-GB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493"/>
            <a:ext cx="2945453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b" anchorCtr="0" compatLnSpc="1">
            <a:prstTxWarp prst="textNoShape">
              <a:avLst/>
            </a:prstTxWarp>
          </a:bodyPr>
          <a:lstStyle>
            <a:lvl1pPr defTabSz="947392">
              <a:defRPr sz="1200"/>
            </a:lvl1pPr>
          </a:lstStyle>
          <a:p>
            <a:endParaRPr lang="en-GB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2" y="9432493"/>
            <a:ext cx="2945453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b" anchorCtr="0" compatLnSpc="1">
            <a:prstTxWarp prst="textNoShape">
              <a:avLst/>
            </a:prstTxWarp>
          </a:bodyPr>
          <a:lstStyle>
            <a:lvl1pPr algn="r" defTabSz="947392">
              <a:defRPr sz="1200"/>
            </a:lvl1pPr>
          </a:lstStyle>
          <a:p>
            <a:fld id="{2E47A54F-01E3-469C-83AF-653CE8AD786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3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453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t" anchorCtr="0" compatLnSpc="1">
            <a:prstTxWarp prst="textNoShape">
              <a:avLst/>
            </a:prstTxWarp>
          </a:bodyPr>
          <a:lstStyle>
            <a:lvl1pPr defTabSz="947392">
              <a:defRPr sz="1200"/>
            </a:lvl1pPr>
          </a:lstStyle>
          <a:p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81" y="1"/>
            <a:ext cx="2945453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t" anchorCtr="0" compatLnSpc="1">
            <a:prstTxWarp prst="textNoShape">
              <a:avLst/>
            </a:prstTxWarp>
          </a:bodyPr>
          <a:lstStyle>
            <a:lvl1pPr algn="r" defTabSz="947392">
              <a:defRPr sz="1200"/>
            </a:lvl1pPr>
          </a:lstStyle>
          <a:p>
            <a:endParaRPr lang="en-GB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77" y="4716247"/>
            <a:ext cx="5437523" cy="446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97"/>
            <a:ext cx="2945453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b" anchorCtr="0" compatLnSpc="1">
            <a:prstTxWarp prst="textNoShape">
              <a:avLst/>
            </a:prstTxWarp>
          </a:bodyPr>
          <a:lstStyle>
            <a:lvl1pPr defTabSz="947392">
              <a:defRPr sz="1200"/>
            </a:lvl1pPr>
          </a:lstStyle>
          <a:p>
            <a:endParaRPr lang="en-GB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81" y="9430797"/>
            <a:ext cx="2945453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3" tIns="47372" rIns="94743" bIns="47372" numCol="1" anchor="b" anchorCtr="0" compatLnSpc="1">
            <a:prstTxWarp prst="textNoShape">
              <a:avLst/>
            </a:prstTxWarp>
          </a:bodyPr>
          <a:lstStyle>
            <a:lvl1pPr algn="r" defTabSz="947392">
              <a:defRPr sz="1200"/>
            </a:lvl1pPr>
          </a:lstStyle>
          <a:p>
            <a:fld id="{B8511806-D14B-4E22-989A-B54F827F82E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86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52A9E-4546-4BE8-8582-772CCBF72190}" type="slidenum">
              <a:rPr lang="en-GB"/>
              <a:pPr/>
              <a:t>1</a:t>
            </a:fld>
            <a:endParaRPr lang="en-GB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D8CF8-749A-41B9-ACD3-53B1F4473731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5156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D8CF8-749A-41B9-ACD3-53B1F4473731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718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D8CF8-749A-41B9-ACD3-53B1F4473731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184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D8CF8-749A-41B9-ACD3-53B1F4473731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73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D8CF8-749A-41B9-ACD3-53B1F4473731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0794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D45B7-D0D9-42F8-8789-56EC9A3988AE}" type="slidenum">
              <a:rPr lang="en-GB"/>
              <a:pPr/>
              <a:t>20</a:t>
            </a:fld>
            <a:endParaRPr lang="en-GB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35CEE-E820-4F37-A2CC-D298387CC527}" type="slidenum">
              <a:rPr lang="en-GB"/>
              <a:pPr/>
              <a:t>2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BCF2C-7E51-4EFA-AE85-7A6A28B9F39A}" type="slidenum">
              <a:rPr lang="en-GB"/>
              <a:pPr/>
              <a:t>3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D6B36-8C6C-4983-A584-04E58959A99E}" type="slidenum">
              <a:rPr lang="en-GB"/>
              <a:pPr/>
              <a:t>4</a:t>
            </a:fld>
            <a:endParaRPr lang="en-GB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11806-D14B-4E22-989A-B54F827F82E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43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972F-E40C-4396-8A2D-51C9CDC6F2BB}" type="slidenum">
              <a:rPr lang="en-GB"/>
              <a:pPr/>
              <a:t>6</a:t>
            </a:fld>
            <a:endParaRPr lang="en-GB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B2EA8-5294-4E2D-AE75-02E11A887E26}" type="slidenum">
              <a:rPr lang="en-GB"/>
              <a:pPr/>
              <a:t>7</a:t>
            </a:fld>
            <a:endParaRPr lang="en-GB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3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E6954-668E-48B8-A59F-2B41F015B6D8}" type="slidenum">
              <a:rPr lang="en-GB"/>
              <a:pPr/>
              <a:t>8</a:t>
            </a:fld>
            <a:endParaRPr lang="en-GB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F6B97-C276-46AA-9D79-081AD073CD94}" type="slidenum">
              <a:rPr lang="en-GB"/>
              <a:pPr/>
              <a:t>9</a:t>
            </a:fld>
            <a:endParaRPr lang="en-GB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5A985-C23C-4C2C-B9AC-18A2266C18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3C1C9-96A2-4B00-948F-B539120ADA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C0381-5942-4DBF-B61F-E923712145F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420F5-DEA9-4FC0-9220-59BFB4B4AD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4EAA7-A3B2-4021-B1BB-8C80D66338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694A7-2D6D-4276-8C5A-2338CC18CC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CA21A-424D-4211-AE85-6A4722DE1AD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FAF85-1D19-465B-8C99-47AE786DA5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F079B-2403-468C-A499-CEFA730B48C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CEC57-341A-463D-AB19-B54CA36238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77C35-52F2-480C-91AC-FBE44DE75E5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34F3A1-67B9-43C2-A36C-DEED01DA28E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1.xls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Combining classifiers</a:t>
            </a:r>
            <a:endParaRPr lang="en-GB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Data Analytics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Bias Variance Decomposition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8309" y="1322388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/>
              <a:t>E{(f-t)}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=(E{f}-t)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+E{(f-E{f})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}</a:t>
            </a:r>
          </a:p>
          <a:p>
            <a:pPr marL="0" indent="0">
              <a:buNone/>
            </a:pP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/>
              <a:t>  MSE    =  Bias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 + Variance</a:t>
            </a:r>
            <a:endParaRPr lang="en-IE" dirty="0" smtClean="0"/>
          </a:p>
          <a:p>
            <a:pPr marL="0" indent="0">
              <a:buNone/>
            </a:pPr>
            <a:r>
              <a:rPr lang="en-IE" sz="2400" dirty="0" smtClean="0"/>
              <a:t>For any single estimator f where t= true value</a:t>
            </a:r>
            <a:endParaRPr lang="en-IE" sz="2400" dirty="0"/>
          </a:p>
          <a:p>
            <a:pPr marL="0" indent="0">
              <a:buNone/>
            </a:pPr>
            <a:r>
              <a:rPr lang="en-IE" sz="2400" dirty="0" smtClean="0"/>
              <a:t>MSE=Mean Square Error</a:t>
            </a:r>
          </a:p>
          <a:p>
            <a:pPr marL="0" indent="0">
              <a:buNone/>
            </a:pPr>
            <a:r>
              <a:rPr lang="en-IE" sz="2400" dirty="0" smtClean="0"/>
              <a:t>Now suppose we have a collection of f’s f</a:t>
            </a:r>
            <a:r>
              <a:rPr lang="en-IE" sz="2400" baseline="-25000" dirty="0" smtClean="0"/>
              <a:t>1</a:t>
            </a:r>
            <a:r>
              <a:rPr lang="en-IE" sz="2400" dirty="0" smtClean="0"/>
              <a:t>….</a:t>
            </a:r>
            <a:r>
              <a:rPr lang="en-IE" sz="2400" dirty="0" err="1" smtClean="0"/>
              <a:t>f</a:t>
            </a:r>
            <a:r>
              <a:rPr lang="en-IE" sz="2400" baseline="-25000" dirty="0" err="1" smtClean="0"/>
              <a:t>M</a:t>
            </a:r>
            <a:endParaRPr lang="en-IE" sz="2400" baseline="-25000" dirty="0" smtClean="0"/>
          </a:p>
          <a:p>
            <a:pPr marL="0" indent="0">
              <a:buNone/>
            </a:pPr>
            <a:r>
              <a:rPr lang="en-IE" sz="2400" dirty="0" smtClean="0"/>
              <a:t>Train each separately and take average for the result -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085541" y="4871777"/>
                <a:ext cx="1848968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541" y="4871777"/>
                <a:ext cx="1848968" cy="11308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Bias-variance Decomposition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198687"/>
              </p:ext>
            </p:extLst>
          </p:nvPr>
        </p:nvGraphicFramePr>
        <p:xfrm>
          <a:off x="705200" y="2996952"/>
          <a:ext cx="41576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7" name="Equation" r:id="rId4" imgW="5613120" imgH="1346040" progId="Equation.DSMT4">
                  <p:embed/>
                </p:oleObj>
              </mc:Choice>
              <mc:Fallback>
                <p:oleObj name="Equation" r:id="rId4" imgW="56131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00" y="2996952"/>
                        <a:ext cx="41576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86084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Treating the ensemble as a single estimator we can define the variance and bias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4137948"/>
            <a:ext cx="6318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Let us look at this more closely.   - M models </a:t>
            </a:r>
          </a:p>
          <a:p>
            <a:r>
              <a:rPr lang="en-IE" dirty="0" smtClean="0"/>
              <a:t>We can show that</a:t>
            </a:r>
          </a:p>
          <a:p>
            <a:endParaRPr lang="en-IE" dirty="0"/>
          </a:p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5616" y="5563562"/>
                <a:ext cx="5529943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e>
                        <m:sup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f>
                        <m:fPr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𝑐𝑜𝑣𝑎𝑟</m:t>
                          </m:r>
                        </m:e>
                      </m:acc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563562"/>
                <a:ext cx="5529943" cy="5761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 ….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1640" y="5301208"/>
                <a:ext cx="5529943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e>
                        <m:sup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f>
                        <m:fPr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n-I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𝑐𝑜𝑣𝑎𝑟</m:t>
                          </m:r>
                        </m:e>
                      </m:acc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301208"/>
                <a:ext cx="5529943" cy="576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664" y="1628800"/>
                <a:ext cx="24311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628800"/>
                <a:ext cx="2431115" cy="778931"/>
              </a:xfrm>
              <a:prstGeom prst="rect">
                <a:avLst/>
              </a:prstGeom>
              <a:blipFill rotWithShape="0">
                <a:blip r:embed="rId4"/>
                <a:stretch>
                  <a:fillRect r="-27820" b="-3203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5610" y="2939871"/>
                <a:ext cx="275633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10" y="2939871"/>
                <a:ext cx="2756332" cy="778931"/>
              </a:xfrm>
              <a:prstGeom prst="rect">
                <a:avLst/>
              </a:prstGeom>
              <a:blipFill rotWithShape="0">
                <a:blip r:embed="rId5"/>
                <a:stretch>
                  <a:fillRect l="-221" r="-25885" b="-3203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17010" y="3984468"/>
                <a:ext cx="5373972" cy="980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𝑐𝑜𝑣𝑎𝑟</m:t>
                          </m:r>
                        </m:e>
                      </m:acc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010" y="3984468"/>
                <a:ext cx="5373972" cy="980140"/>
              </a:xfrm>
              <a:prstGeom prst="rect">
                <a:avLst/>
              </a:prstGeom>
              <a:blipFill rotWithShape="0">
                <a:blip r:embed="rId6"/>
                <a:stretch>
                  <a:fillRect r="-30159" b="-3312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83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Why?</a:t>
            </a:r>
            <a:endParaRPr lang="en-I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23528" y="1772816"/>
          <a:ext cx="83439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2" name="Equation" r:id="rId4" imgW="8343720" imgH="4647960" progId="Equation.DSMT4">
                  <p:embed/>
                </p:oleObj>
              </mc:Choice>
              <mc:Fallback>
                <p:oleObj name="Equation" r:id="rId4" imgW="8343720" imgH="464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1772816"/>
                        <a:ext cx="834390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9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IE" dirty="0" smtClean="0"/>
              <a:t>So what 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87624" y="1752600"/>
                <a:ext cx="7200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r>
                        <a:rPr lang="en-IE" i="1">
                          <a:latin typeface="Cambria Math" panose="02040503050406030204" pitchFamily="18" charset="0"/>
                        </a:rPr>
                        <m:t>+(1−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𝑐𝑜𝑣𝑎𝑟</m:t>
                          </m:r>
                        </m:e>
                      </m:acc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52600"/>
                <a:ext cx="7200800" cy="783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9592" y="3068960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Bias stays the same </a:t>
            </a:r>
          </a:p>
          <a:p>
            <a:endParaRPr lang="en-IE" dirty="0"/>
          </a:p>
          <a:p>
            <a:r>
              <a:rPr lang="en-IE" dirty="0" smtClean="0"/>
              <a:t>When each model is constructed independently variance of the committee reduces by a factor of 1/M</a:t>
            </a:r>
          </a:p>
          <a:p>
            <a:endParaRPr lang="en-IE" dirty="0"/>
          </a:p>
          <a:p>
            <a:r>
              <a:rPr lang="en-IE" dirty="0" smtClean="0"/>
              <a:t>Tighter predictions</a:t>
            </a:r>
          </a:p>
          <a:p>
            <a:endParaRPr lang="en-IE" dirty="0"/>
          </a:p>
          <a:p>
            <a:r>
              <a:rPr lang="en-IE" dirty="0" smtClean="0"/>
              <a:t>What about the covariance term?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777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Covariance term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Covariance term = 0 when we create M independent models or predictors.</a:t>
                </a:r>
              </a:p>
              <a:p>
                <a:endParaRPr lang="en-I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IE" dirty="0"/>
                          <m:t> −</m:t>
                        </m:r>
                        <m:r>
                          <m:rPr>
                            <m:nor/>
                          </m:rPr>
                          <a:rPr lang="en-IE" dirty="0"/>
                          <m:t>t</m:t>
                        </m:r>
                        <m:r>
                          <m:rPr>
                            <m:nor/>
                          </m:rPr>
                          <a:rPr lang="en-IE" dirty="0"/>
                          <m:t>) 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bar>
                      <m:barPr>
                        <m:pos m:val="top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bar>
                  </m:oMath>
                </a14:m>
                <a:endParaRPr lang="en-IE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04" t="-1926" r="-109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6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Bias and variance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Bias may be viewed as an ability to approximate function</a:t>
            </a:r>
          </a:p>
          <a:p>
            <a:r>
              <a:rPr lang="en-IE" dirty="0" smtClean="0"/>
              <a:t>Variance of an estimator describes how an estimator value </a:t>
            </a:r>
            <a:r>
              <a:rPr lang="en-IE" smtClean="0"/>
              <a:t>ranges from </a:t>
            </a:r>
            <a:r>
              <a:rPr lang="en-IE" dirty="0" smtClean="0"/>
              <a:t>dataset to dataset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801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628650"/>
            <a:ext cx="82581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7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Bias and Variance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Create M bootstrap samples from original dataset</a:t>
            </a:r>
          </a:p>
          <a:p>
            <a:r>
              <a:rPr lang="en-IE" sz="2400" dirty="0" smtClean="0"/>
              <a:t>Train </a:t>
            </a:r>
            <a:r>
              <a:rPr lang="en-IE" sz="2400" dirty="0"/>
              <a:t>model(tree) on each of these bootstrap samples</a:t>
            </a:r>
          </a:p>
          <a:p>
            <a:r>
              <a:rPr lang="en-IE" sz="2400" dirty="0" smtClean="0"/>
              <a:t>For </a:t>
            </a:r>
            <a:r>
              <a:rPr lang="en-IE" sz="2400" dirty="0"/>
              <a:t>each observation calculate mean prediction </a:t>
            </a:r>
            <a:r>
              <a:rPr lang="en-IE" sz="2400" dirty="0" smtClean="0"/>
              <a:t>of these </a:t>
            </a:r>
            <a:r>
              <a:rPr lang="en-IE" sz="2400" dirty="0"/>
              <a:t>M trees</a:t>
            </a:r>
          </a:p>
          <a:p>
            <a:r>
              <a:rPr lang="en-IE" sz="2400" dirty="0" smtClean="0"/>
              <a:t>Calculate </a:t>
            </a:r>
            <a:r>
              <a:rPr lang="en-IE" sz="2400" dirty="0"/>
              <a:t>variance of predictions for each </a:t>
            </a:r>
            <a:r>
              <a:rPr lang="en-IE" sz="2400" dirty="0" err="1"/>
              <a:t>obs</a:t>
            </a:r>
            <a:endParaRPr lang="en-IE" sz="2400" dirty="0"/>
          </a:p>
          <a:p>
            <a:r>
              <a:rPr lang="en-IE" sz="2400" dirty="0" smtClean="0"/>
              <a:t>Calculate </a:t>
            </a:r>
            <a:r>
              <a:rPr lang="en-IE" sz="2400" dirty="0"/>
              <a:t>Bias for each obs.</a:t>
            </a:r>
          </a:p>
          <a:p>
            <a:r>
              <a:rPr lang="en-IE" sz="2400" dirty="0" smtClean="0"/>
              <a:t>Look </a:t>
            </a:r>
            <a:r>
              <a:rPr lang="en-IE" sz="2400" dirty="0"/>
              <a:t>at appropriate graphs</a:t>
            </a:r>
          </a:p>
          <a:p>
            <a:r>
              <a:rPr lang="en-IE" sz="2400" dirty="0" smtClean="0"/>
              <a:t>Calculate </a:t>
            </a:r>
            <a:r>
              <a:rPr lang="en-IE" sz="2400" dirty="0"/>
              <a:t>mean bias/absolute bias and mean variance.</a:t>
            </a:r>
          </a:p>
        </p:txBody>
      </p:sp>
    </p:spTree>
    <p:extLst>
      <p:ext uri="{BB962C8B-B14F-4D97-AF65-F5344CB8AC3E}">
        <p14:creationId xmlns:p14="http://schemas.microsoft.com/office/powerpoint/2010/main" val="239611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what?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What message does this have us for building ensembles?</a:t>
            </a:r>
          </a:p>
          <a:p>
            <a:r>
              <a:rPr lang="en-IE" sz="2400" dirty="0" smtClean="0"/>
              <a:t>Binary outcome variables </a:t>
            </a:r>
          </a:p>
          <a:p>
            <a:endParaRPr lang="en-GB" sz="2400" dirty="0" smtClean="0"/>
          </a:p>
          <a:p>
            <a:r>
              <a:rPr lang="en-GB" sz="2400" dirty="0" smtClean="0"/>
              <a:t>No </a:t>
            </a:r>
            <a:r>
              <a:rPr lang="en-GB" sz="2400" dirty="0"/>
              <a:t>unique decomposition of the Mean Square Error</a:t>
            </a:r>
          </a:p>
          <a:p>
            <a:endParaRPr lang="en-GB" sz="2400" dirty="0"/>
          </a:p>
          <a:p>
            <a:r>
              <a:rPr lang="en-GB" sz="2400" dirty="0"/>
              <a:t>Hope to get a decrease in the misclassification rate</a:t>
            </a:r>
          </a:p>
          <a:p>
            <a:endParaRPr lang="en-GB" sz="2400" dirty="0"/>
          </a:p>
          <a:p>
            <a:r>
              <a:rPr lang="en-GB" sz="2400" dirty="0"/>
              <a:t>But it can be worse in certain situations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94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do we combine results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93725" y="2173288"/>
            <a:ext cx="66611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What do you hope to achieve?</a:t>
            </a:r>
          </a:p>
          <a:p>
            <a:endParaRPr lang="en-IE"/>
          </a:p>
          <a:p>
            <a:r>
              <a:rPr lang="en-IE"/>
              <a:t>Classifiers may give complementary information</a:t>
            </a:r>
            <a:endParaRPr lang="en-GB"/>
          </a:p>
          <a:p>
            <a:endParaRPr lang="en-IE"/>
          </a:p>
          <a:p>
            <a:r>
              <a:rPr lang="en-IE"/>
              <a:t>A very simple example</a:t>
            </a:r>
          </a:p>
          <a:p>
            <a:endParaRPr lang="en-IE"/>
          </a:p>
          <a:p>
            <a:r>
              <a:rPr lang="en-IE"/>
              <a:t>Two linear classifiers on a univariate space</a:t>
            </a:r>
          </a:p>
          <a:p>
            <a:endParaRPr lang="en-IE"/>
          </a:p>
          <a:p>
            <a:r>
              <a:rPr lang="en-IE"/>
              <a:t>Which is the best classifier?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General Idea</a:t>
            </a:r>
            <a:endParaRPr lang="en-GB"/>
          </a:p>
        </p:txBody>
      </p:sp>
      <p:graphicFrame>
        <p:nvGraphicFramePr>
          <p:cNvPr id="1280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33563" y="1981200"/>
          <a:ext cx="547528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7" name="Visio" r:id="rId4" imgW="9740951" imgH="7320219" progId="Visio.Drawing.6">
                  <p:embed/>
                </p:oleObj>
              </mc:Choice>
              <mc:Fallback>
                <p:oleObj name="Visio" r:id="rId4" imgW="9740951" imgH="7320219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1981200"/>
                        <a:ext cx="547528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Quotation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“The collective knowledge of a diverse and independent body of people typically exceeds the knowledge of any one individual and can be harnessed by voting”</a:t>
            </a:r>
          </a:p>
          <a:p>
            <a:r>
              <a:rPr lang="en-IE" dirty="0" smtClean="0"/>
              <a:t>The Elements of </a:t>
            </a:r>
            <a:r>
              <a:rPr lang="en-IE" smtClean="0"/>
              <a:t>Statistical Learning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669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670050" y="153988"/>
          <a:ext cx="5803900" cy="65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SmartDraw" r:id="rId4" imgW="5804640" imgH="6551640" progId="SmartDraw.2">
                  <p:embed/>
                </p:oleObj>
              </mc:Choice>
              <mc:Fallback>
                <p:oleObj name="SmartDraw" r:id="rId4" imgW="5804640" imgH="6551640" progId="SmartDraw.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53988"/>
                        <a:ext cx="5803900" cy="655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Simple rule</a:t>
            </a: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Classify as      </a:t>
            </a:r>
            <a:r>
              <a:rPr lang="en-IE" dirty="0" smtClean="0"/>
              <a:t>(red) if </a:t>
            </a:r>
            <a:r>
              <a:rPr lang="en-IE" dirty="0"/>
              <a:t>both </a:t>
            </a:r>
            <a:r>
              <a:rPr lang="en-IE" dirty="0" smtClean="0"/>
              <a:t>predict     (red)  </a:t>
            </a:r>
            <a:endParaRPr lang="en-IE" dirty="0"/>
          </a:p>
          <a:p>
            <a:r>
              <a:rPr lang="en-IE" dirty="0"/>
              <a:t>Otherwise classify as </a:t>
            </a:r>
            <a:r>
              <a:rPr lang="en-IE" dirty="0" smtClean="0"/>
              <a:t>Blue</a:t>
            </a:r>
            <a:endParaRPr lang="en-IE" dirty="0"/>
          </a:p>
          <a:p>
            <a:r>
              <a:rPr lang="en-IE" dirty="0"/>
              <a:t>100% performance</a:t>
            </a:r>
          </a:p>
          <a:p>
            <a:endParaRPr lang="en-IE" dirty="0"/>
          </a:p>
          <a:p>
            <a:r>
              <a:rPr lang="en-IE" dirty="0"/>
              <a:t>Very simple example</a:t>
            </a:r>
          </a:p>
          <a:p>
            <a:endParaRPr lang="en-GB" dirty="0"/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3419475" y="2133600"/>
            <a:ext cx="288925" cy="287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12647" name="Oval 7"/>
          <p:cNvSpPr>
            <a:spLocks noChangeArrowheads="1"/>
          </p:cNvSpPr>
          <p:nvPr/>
        </p:nvSpPr>
        <p:spPr bwMode="auto">
          <a:xfrm>
            <a:off x="7285993" y="2167290"/>
            <a:ext cx="288925" cy="287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6011267" y="3212976"/>
            <a:ext cx="288925" cy="2873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147888"/>
            <a:ext cx="49911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example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5157192"/>
            <a:ext cx="80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Tree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5014544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Many trees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23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Another viewpoint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z="2800"/>
              <a:t>25 independent classifiers each with an error rate of .35.</a:t>
            </a:r>
          </a:p>
          <a:p>
            <a:pPr>
              <a:lnSpc>
                <a:spcPct val="90000"/>
              </a:lnSpc>
            </a:pPr>
            <a:r>
              <a:rPr lang="en-IE" sz="2800"/>
              <a:t>Ensemble predicts using majority voting</a:t>
            </a:r>
          </a:p>
          <a:p>
            <a:pPr>
              <a:lnSpc>
                <a:spcPct val="90000"/>
              </a:lnSpc>
            </a:pPr>
            <a:r>
              <a:rPr lang="en-IE" sz="2800"/>
              <a:t>What happens if all classifiers are identical?</a:t>
            </a:r>
          </a:p>
          <a:p>
            <a:pPr>
              <a:lnSpc>
                <a:spcPct val="90000"/>
              </a:lnSpc>
            </a:pPr>
            <a:r>
              <a:rPr lang="en-IE" sz="2800"/>
              <a:t>Assume classifiers are independent of each other.</a:t>
            </a:r>
          </a:p>
          <a:p>
            <a:pPr>
              <a:lnSpc>
                <a:spcPct val="90000"/>
              </a:lnSpc>
            </a:pPr>
            <a:r>
              <a:rPr lang="en-IE" sz="2800"/>
              <a:t>Errors are uncorrelated</a:t>
            </a:r>
          </a:p>
          <a:p>
            <a:pPr>
              <a:lnSpc>
                <a:spcPct val="90000"/>
              </a:lnSpc>
            </a:pPr>
            <a:r>
              <a:rPr lang="en-IE" sz="2800"/>
              <a:t>Ensemble makes a wrong prediction if more than half of classifiers predict incorrectly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Ensemble error rate</a:t>
            </a:r>
            <a:endParaRPr lang="en-GB"/>
          </a:p>
        </p:txBody>
      </p:sp>
      <p:graphicFrame>
        <p:nvGraphicFramePr>
          <p:cNvPr id="1157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47813" y="1825625"/>
          <a:ext cx="55451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9" name="Equation" r:id="rId4" imgW="4622760" imgH="914400" progId="Equation.DSMT4">
                  <p:embed/>
                </p:oleObj>
              </mc:Choice>
              <mc:Fallback>
                <p:oleObj name="Equation" r:id="rId4" imgW="462276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25625"/>
                        <a:ext cx="5545137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735013" y="3375025"/>
            <a:ext cx="78692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dirty="0"/>
              <a:t>Maybe a little unusual to have all with exactly the same error </a:t>
            </a:r>
            <a:r>
              <a:rPr lang="en-IE" dirty="0" smtClean="0"/>
              <a:t>rate and independence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2195513" y="765175"/>
            <a:ext cx="5065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  <a:p>
            <a:r>
              <a:rPr lang="en-GB"/>
              <a:t>Probability  majority vote is incorrect</a:t>
            </a: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698625" y="2425700"/>
          <a:ext cx="5578475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0" name="Worksheet" r:id="rId4" imgW="4067251" imgH="2409749" progId="Excel.Sheet.8">
                  <p:embed/>
                </p:oleObj>
              </mc:Choice>
              <mc:Fallback>
                <p:oleObj name="Worksheet" r:id="rId4" imgW="4067251" imgH="2409749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425700"/>
                        <a:ext cx="5578475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From a different view point</a:t>
            </a:r>
            <a:endParaRPr lang="en-GB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are going to look at ensembles from the viewpoint of bias and variance</a:t>
            </a:r>
          </a:p>
          <a:p>
            <a:r>
              <a:rPr lang="en-IE" dirty="0"/>
              <a:t>Continuous regression point of view</a:t>
            </a:r>
          </a:p>
          <a:p>
            <a:r>
              <a:rPr lang="en-IE" dirty="0"/>
              <a:t>Binary point of </a:t>
            </a:r>
            <a:r>
              <a:rPr lang="en-IE" dirty="0" smtClean="0"/>
              <a:t>view is a different matter</a:t>
            </a:r>
            <a:endParaRPr lang="en-IE" dirty="0"/>
          </a:p>
          <a:p>
            <a:endParaRPr lang="en-IE" dirty="0"/>
          </a:p>
          <a:p>
            <a:pPr>
              <a:buFontTx/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487</Words>
  <Application>Microsoft Office PowerPoint</Application>
  <PresentationFormat>On-screen Show (4:3)</PresentationFormat>
  <Paragraphs>110</Paragraphs>
  <Slides>21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Default Design</vt:lpstr>
      <vt:lpstr>SmartDraw</vt:lpstr>
      <vt:lpstr>Equation</vt:lpstr>
      <vt:lpstr>Worksheet</vt:lpstr>
      <vt:lpstr>Visio</vt:lpstr>
      <vt:lpstr>Combining classifiers</vt:lpstr>
      <vt:lpstr>Why do we combine results</vt:lpstr>
      <vt:lpstr>PowerPoint Presentation</vt:lpstr>
      <vt:lpstr>Simple rule</vt:lpstr>
      <vt:lpstr>Another example</vt:lpstr>
      <vt:lpstr>Another viewpoint</vt:lpstr>
      <vt:lpstr>Ensemble error rate</vt:lpstr>
      <vt:lpstr>PowerPoint Presentation</vt:lpstr>
      <vt:lpstr>From a different view point</vt:lpstr>
      <vt:lpstr>Bias Variance Decomposition</vt:lpstr>
      <vt:lpstr>Bias-variance Decomposition</vt:lpstr>
      <vt:lpstr>And more ….</vt:lpstr>
      <vt:lpstr>Why?</vt:lpstr>
      <vt:lpstr>So what </vt:lpstr>
      <vt:lpstr>Covariance term</vt:lpstr>
      <vt:lpstr>Bias and variance</vt:lpstr>
      <vt:lpstr>PowerPoint Presentation</vt:lpstr>
      <vt:lpstr>Calculating Bias and Variance</vt:lpstr>
      <vt:lpstr>So what?</vt:lpstr>
      <vt:lpstr>General Idea</vt:lpstr>
      <vt:lpstr>Quotation</vt:lpstr>
    </vt:vector>
  </TitlesOfParts>
  <Company>Trinity College Dublin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Classifiers</dc:title>
  <dc:creator>moregan</dc:creator>
  <cp:lastModifiedBy>moregan</cp:lastModifiedBy>
  <cp:revision>68</cp:revision>
  <cp:lastPrinted>2015-11-23T15:58:54Z</cp:lastPrinted>
  <dcterms:created xsi:type="dcterms:W3CDTF">2005-02-10T09:41:42Z</dcterms:created>
  <dcterms:modified xsi:type="dcterms:W3CDTF">2017-11-14T11:28:08Z</dcterms:modified>
</cp:coreProperties>
</file>