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19" r:id="rId2"/>
    <p:sldId id="327" r:id="rId3"/>
    <p:sldId id="364" r:id="rId4"/>
    <p:sldId id="368" r:id="rId5"/>
    <p:sldId id="324" r:id="rId6"/>
    <p:sldId id="259" r:id="rId7"/>
    <p:sldId id="271" r:id="rId8"/>
    <p:sldId id="272" r:id="rId9"/>
    <p:sldId id="328" r:id="rId10"/>
    <p:sldId id="344" r:id="rId11"/>
    <p:sldId id="369" r:id="rId12"/>
    <p:sldId id="353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45" r:id="rId22"/>
    <p:sldId id="346" r:id="rId23"/>
    <p:sldId id="343" r:id="rId24"/>
    <p:sldId id="320" r:id="rId25"/>
    <p:sldId id="321" r:id="rId26"/>
    <p:sldId id="322" r:id="rId27"/>
    <p:sldId id="263" r:id="rId28"/>
    <p:sldId id="264" r:id="rId29"/>
    <p:sldId id="265" r:id="rId30"/>
    <p:sldId id="365" r:id="rId31"/>
    <p:sldId id="325" r:id="rId32"/>
    <p:sldId id="301" r:id="rId33"/>
    <p:sldId id="302" r:id="rId34"/>
    <p:sldId id="370" r:id="rId35"/>
    <p:sldId id="372" r:id="rId36"/>
    <p:sldId id="371" r:id="rId37"/>
    <p:sldId id="326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67" r:id="rId47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546" y="-72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137"/>
            <a:ext cx="2946576" cy="49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2137"/>
            <a:ext cx="2946576" cy="49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E55497-6E09-4E09-9C5D-2C198BCFE8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79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0"/>
            <a:ext cx="2946575" cy="4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25" y="4715260"/>
            <a:ext cx="5435226" cy="446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521"/>
            <a:ext cx="2946576" cy="4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430521"/>
            <a:ext cx="2946575" cy="4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5433A4-E56C-4FB8-A0B4-73E249775B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30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77658-4600-41E9-A169-1E351E0CC082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F425-EA0E-485C-9420-72C1F793B3D1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63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F425-EA0E-485C-9420-72C1F793B3D1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98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Prediction will be 1 month or 6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F425-EA0E-485C-9420-72C1F793B3D1}" type="slidenum">
              <a:rPr lang="en-IE" smtClean="0"/>
              <a:pPr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861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F425-EA0E-485C-9420-72C1F793B3D1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0368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F425-EA0E-485C-9420-72C1F793B3D1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025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E0819-DD5C-4735-89F2-7B13C9852AF9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9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D30C5-F111-4731-9661-73D5DAA7E93C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5D59B-F062-472E-BFAF-80C584F9D1D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Accurate   true reflection of position  correctly completed and captured</a:t>
            </a:r>
          </a:p>
          <a:p>
            <a:pPr eaLnBrk="1" hangingPunct="1"/>
            <a:r>
              <a:rPr lang="en-US" dirty="0"/>
              <a:t>Consistent  different forms systems or controls used over time</a:t>
            </a:r>
          </a:p>
        </p:txBody>
      </p:sp>
    </p:spTree>
    <p:extLst>
      <p:ext uri="{BB962C8B-B14F-4D97-AF65-F5344CB8AC3E}">
        <p14:creationId xmlns:p14="http://schemas.microsoft.com/office/powerpoint/2010/main" val="216474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0A65B-1BFB-48CB-A88F-2E6404BD5A7D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B0824-6A10-4705-BB7C-B6B0FD21062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08274-9781-4EAB-8661-430F9151331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39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90D8B-AC01-4AEA-B37A-1534DE3684E4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71946-C948-4CD7-9BF8-918459313D67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350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6C6EC-B127-4EEF-8E17-4F6E6D0F1AE9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9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89AEA-370B-4FAD-BB3D-83F613173A8C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6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E5CD-1806-4A4C-9E49-083B3BF540B1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81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2D05B-0C86-47B0-88E0-A68BA7B89169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39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E62BA-13B6-4CF7-84F6-C7550D7D6EDE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1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C2B12-6657-4664-8EED-E2709A93F58E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3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192DE-8E88-4FA5-807D-7D541E397614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7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3D5E9-0627-4831-8D7B-D51F59283215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13257-3A16-441B-BF45-800BD5BBFD6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5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916B4-B559-4C01-9D82-75FCAB18385E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7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CB0EC-6FF3-4591-8021-BF319C3C656C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94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3A0E3-B9A3-4A8F-B629-55B90BD3A6CA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CCB63-C8D6-43B8-A234-4DB9CAAC1AB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428B1-FF31-4A02-865B-30A9942183D3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CD9D4-E3B8-4190-8BF2-4EFEA15BAE3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633D6-6F6B-4628-90A6-A74217CC903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66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F425-EA0E-485C-9420-72C1F793B3D1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860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F425-EA0E-485C-9420-72C1F793B3D1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05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A2561-B15F-49A4-88F7-F704BF223D58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2E445-0EC8-4B07-BF31-40CEC3A7E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7E689-ED5C-4F92-A989-DDF536E9A7C0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00C4F-9118-420C-A3A4-2AFF2E7132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09BC6-EEEC-4933-81B1-286447840CB4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8B136-E35B-4103-AE5E-F98D55C61F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06D6E-26E9-421E-8D17-A770C81DB6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D0ACE-1B5F-4B91-839A-D1C09DA85D50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96F1-0790-4F66-AB41-A8C2FE9610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741E1-0865-47A4-BA7C-667875885DE1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4484B-E3F3-493C-B5A1-2C5A5DEE5D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AB0DC-09C4-45D5-9858-3BB8BC29700E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A7F18-B37A-47AD-BF32-F84963A213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48C11-9FC0-42A9-A2DD-2941C39A5652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EE812-01E8-42A4-B6C6-028AA2D4C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B2DA2-F158-43A8-8961-96C8DAC52720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EEB3C-1E66-4948-8D7D-309F4812C3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03FC2-16D9-40B4-93AE-6C4617DE985B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47034-41A3-40A0-80EF-5BE9BFBE23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9D24F-6C20-46F0-8EBC-8CFE34146041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822B1-DFF7-4164-A055-3B2D83DD2A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43607CF-35F5-453E-B04E-79134AB33D56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6390A8-F7CD-458F-A630-8C16DCACFB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ra.ORegan@tcd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70CC96F-DB20-4BA1-A40F-F965BD571EE4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/>
              <a:t>Data Analytics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836613"/>
            <a:ext cx="7772400" cy="1470025"/>
          </a:xfrm>
        </p:spPr>
        <p:txBody>
          <a:bodyPr/>
          <a:lstStyle/>
          <a:p>
            <a:pPr eaLnBrk="1" hangingPunct="1"/>
            <a:r>
              <a:rPr lang="en-IE" dirty="0"/>
              <a:t>Data Analytics</a:t>
            </a:r>
            <a:endParaRPr lang="en-GB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276475"/>
            <a:ext cx="6400800" cy="2665413"/>
          </a:xfrm>
        </p:spPr>
        <p:txBody>
          <a:bodyPr/>
          <a:lstStyle/>
          <a:p>
            <a:pPr eaLnBrk="1" hangingPunct="1"/>
            <a:r>
              <a:rPr lang="en-IE" sz="2800" dirty="0"/>
              <a:t>ST4003/CS7DS1</a:t>
            </a:r>
          </a:p>
          <a:p>
            <a:pPr eaLnBrk="1" hangingPunct="1"/>
            <a:endParaRPr lang="en-IE" sz="2800" dirty="0"/>
          </a:p>
          <a:p>
            <a:pPr eaLnBrk="1" hangingPunct="1"/>
            <a:r>
              <a:rPr lang="en-IE" sz="2800" dirty="0"/>
              <a:t>Myra O’ Regan</a:t>
            </a:r>
          </a:p>
          <a:p>
            <a:pPr eaLnBrk="1" hangingPunct="1"/>
            <a:endParaRPr lang="en-IE" sz="2800" dirty="0"/>
          </a:p>
          <a:p>
            <a:pPr algn="l" eaLnBrk="1" hangingPunct="1"/>
            <a:r>
              <a:rPr lang="en-IE" sz="2800" dirty="0">
                <a:hlinkClick r:id="rId3"/>
              </a:rPr>
              <a:t>Myra.ORegan@tcd.ie</a:t>
            </a:r>
            <a:r>
              <a:rPr lang="en-IE" sz="2800" dirty="0"/>
              <a:t>  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2E445-0EC8-4B07-BF31-40CEC3A7E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/>
              <a:t>Steps in Problem solving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Recognize the problem or question</a:t>
            </a:r>
          </a:p>
          <a:p>
            <a:r>
              <a:rPr lang="en-IE" sz="2800" dirty="0"/>
              <a:t>Review previous findings</a:t>
            </a:r>
          </a:p>
          <a:p>
            <a:r>
              <a:rPr lang="en-IE" sz="2800" dirty="0"/>
              <a:t>Model the solution</a:t>
            </a:r>
          </a:p>
          <a:p>
            <a:r>
              <a:rPr lang="en-IE" sz="2800" dirty="0"/>
              <a:t>Collect the Data</a:t>
            </a:r>
          </a:p>
          <a:p>
            <a:r>
              <a:rPr lang="en-IE" sz="2800" dirty="0"/>
              <a:t>Analyse the data</a:t>
            </a:r>
          </a:p>
          <a:p>
            <a:r>
              <a:rPr lang="en-IE" sz="2800" dirty="0"/>
              <a:t>Present and act on the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20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562100"/>
            <a:ext cx="6296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6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 I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Clearly and explicitly define what the problem is and is not.</a:t>
            </a:r>
          </a:p>
          <a:p>
            <a:pPr marL="0" indent="0">
              <a:buNone/>
            </a:pPr>
            <a:r>
              <a:rPr lang="en-IE" dirty="0"/>
              <a:t>Objectives must be realistic</a:t>
            </a:r>
          </a:p>
          <a:p>
            <a:pPr marL="0" indent="0">
              <a:buNone/>
            </a:pPr>
            <a:r>
              <a:rPr lang="en-IE" dirty="0"/>
              <a:t>What is the unit of analysis?</a:t>
            </a:r>
          </a:p>
          <a:p>
            <a:pPr marL="0" indent="0">
              <a:buNone/>
            </a:pPr>
            <a:r>
              <a:rPr lang="en-IE" dirty="0"/>
              <a:t>What is the relevant population?</a:t>
            </a:r>
          </a:p>
          <a:p>
            <a:pPr marL="0" indent="0">
              <a:buNone/>
            </a:pPr>
            <a:r>
              <a:rPr lang="en-IE" dirty="0"/>
              <a:t>What is the outcome?</a:t>
            </a:r>
          </a:p>
          <a:p>
            <a:pPr marL="0" indent="0">
              <a:buNone/>
            </a:pPr>
            <a:r>
              <a:rPr lang="en-IE" dirty="0"/>
              <a:t>What is the timeframe?</a:t>
            </a:r>
          </a:p>
          <a:p>
            <a:pPr marL="0" indent="0">
              <a:buNone/>
            </a:pPr>
            <a:r>
              <a:rPr lang="en-IE" dirty="0"/>
              <a:t>How will we measure success?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F48F4-BE32-49EF-9452-534A65A3B2E4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4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Population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Will be given dataset – a sample of convenience</a:t>
            </a:r>
          </a:p>
          <a:p>
            <a:r>
              <a:rPr lang="en-IE" dirty="0"/>
              <a:t>Rows (cases) by columns(variables)</a:t>
            </a:r>
          </a:p>
          <a:p>
            <a:r>
              <a:rPr lang="en-IE" dirty="0"/>
              <a:t>Limited by time or size of a particular variable</a:t>
            </a:r>
          </a:p>
          <a:p>
            <a:r>
              <a:rPr lang="en-IE" dirty="0"/>
              <a:t>Are all segments represented – who is not there</a:t>
            </a:r>
          </a:p>
          <a:p>
            <a:r>
              <a:rPr lang="en-IE" dirty="0"/>
              <a:t>Iterative process - </a:t>
            </a:r>
            <a:r>
              <a:rPr lang="en-IE" dirty="0" err="1"/>
              <a:t>univariate</a:t>
            </a:r>
            <a:r>
              <a:rPr lang="en-IE" dirty="0"/>
              <a:t> analysis with lots of descriptive stats and client conversations will help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30ADA-3EFA-4AC4-8D30-16CF76D58725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is the ideal population?</a:t>
            </a:r>
          </a:p>
          <a:p>
            <a:r>
              <a:rPr lang="en-IE" dirty="0"/>
              <a:t>Filter data – don’t delete you may change your mind later</a:t>
            </a:r>
          </a:p>
          <a:p>
            <a:r>
              <a:rPr lang="en-IE" dirty="0"/>
              <a:t>Clustering to identify major segments</a:t>
            </a:r>
          </a:p>
          <a:p>
            <a:r>
              <a:rPr lang="en-IE" dirty="0"/>
              <a:t>Build different models for different sub population easier then one size fits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00584A-02B0-4E75-A1D0-E9C102FC5CE4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38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outcome?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This maybe difficult </a:t>
            </a:r>
          </a:p>
          <a:p>
            <a:r>
              <a:rPr lang="en-IE" sz="2800" dirty="0"/>
              <a:t>Lapsed customers – how long</a:t>
            </a:r>
          </a:p>
          <a:p>
            <a:r>
              <a:rPr lang="en-IE" sz="2800" dirty="0"/>
              <a:t>Legal requirements here</a:t>
            </a:r>
          </a:p>
          <a:p>
            <a:r>
              <a:rPr lang="en-IE" sz="2800" dirty="0"/>
              <a:t>Be flexible and open to experimenting – be careful of coding here</a:t>
            </a:r>
          </a:p>
          <a:p>
            <a:r>
              <a:rPr lang="en-IE" sz="2800" dirty="0"/>
              <a:t>Time frame and availability of data when you are using data in the future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41627E-03F7-48D9-85AF-2D69CB627273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8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Aspects of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time horizon for prediction.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Time window of relevant </a:t>
            </a:r>
            <a:r>
              <a:rPr lang="en-IE" dirty="0" err="1"/>
              <a:t>behavior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/>
              <a:t>Time base of the population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E22260-ADB1-4F86-98E3-12CC093E8333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2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How will you measure success?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More in the business sense</a:t>
            </a:r>
          </a:p>
          <a:p>
            <a:r>
              <a:rPr lang="en-IE" dirty="0"/>
              <a:t>Not statistical sense</a:t>
            </a:r>
          </a:p>
          <a:p>
            <a:r>
              <a:rPr lang="en-IE" dirty="0"/>
              <a:t>Define success and then measure it</a:t>
            </a:r>
          </a:p>
          <a:p>
            <a:r>
              <a:rPr lang="en-IE" dirty="0"/>
              <a:t>Return on investment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40536-6B1B-4A86-B900-43F12B12077D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4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source of your data?</a:t>
            </a:r>
          </a:p>
          <a:p>
            <a:r>
              <a:rPr lang="en-US" dirty="0"/>
              <a:t>How well does the sample data represent the population?</a:t>
            </a:r>
          </a:p>
          <a:p>
            <a:r>
              <a:rPr lang="en-US" dirty="0"/>
              <a:t>What assumptions are behind your analysis? </a:t>
            </a:r>
          </a:p>
          <a:p>
            <a:r>
              <a:rPr lang="en-US" dirty="0"/>
              <a:t>Are they any conditions that would render your model invalid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you decide on that particular approach?</a:t>
            </a:r>
          </a:p>
          <a:p>
            <a:r>
              <a:rPr lang="en-US" dirty="0"/>
              <a:t>What other alternatives did you consider?</a:t>
            </a:r>
          </a:p>
          <a:p>
            <a:r>
              <a:rPr lang="en-US" dirty="0"/>
              <a:t>Ask lots of questions</a:t>
            </a:r>
          </a:p>
          <a:p>
            <a:r>
              <a:rPr lang="en-US" dirty="0"/>
              <a:t>How likely do the independent variables cause the dependent variable?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Ground Rules</a:t>
            </a:r>
          </a:p>
        </p:txBody>
      </p:sp>
      <p:sp>
        <p:nvSpPr>
          <p:cNvPr id="614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2FC374-CB76-49D8-8F25-3BBFAFA4A6D5}" type="datetime4">
              <a:rPr lang="en-GB" smtClean="0"/>
              <a:pPr/>
              <a:t>27 September 2017</a:t>
            </a:fld>
            <a:endParaRPr lang="en-GB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974725" y="2143125"/>
            <a:ext cx="659765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49263" indent="-449263">
              <a:buFont typeface="Arial" pitchFamily="34" charset="0"/>
              <a:buChar char="•"/>
              <a:defRPr/>
            </a:pPr>
            <a:r>
              <a:rPr lang="en-IE" dirty="0"/>
              <a:t>Be on time</a:t>
            </a:r>
          </a:p>
          <a:p>
            <a:pPr marL="449263" indent="-449263">
              <a:buFont typeface="Arial" pitchFamily="34" charset="0"/>
              <a:buChar char="•"/>
              <a:defRPr/>
            </a:pPr>
            <a:r>
              <a:rPr lang="en-IE" dirty="0"/>
              <a:t>Attendance taken for labs</a:t>
            </a:r>
          </a:p>
          <a:p>
            <a:pPr marL="449263" indent="-449263">
              <a:buFont typeface="Arial" pitchFamily="34" charset="0"/>
              <a:buChar char="•"/>
              <a:defRPr/>
            </a:pPr>
            <a:r>
              <a:rPr lang="en-IE" dirty="0"/>
              <a:t>Cannot stand talking in class</a:t>
            </a:r>
          </a:p>
          <a:p>
            <a:pPr>
              <a:defRPr/>
            </a:pPr>
            <a:endParaRPr lang="en-IE" dirty="0"/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en-IE" dirty="0"/>
              <a:t>Questions very welcome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en-IE" dirty="0"/>
              <a:t>Will contact you by email if I have to cancel class</a:t>
            </a:r>
          </a:p>
          <a:p>
            <a:pPr marL="266700" indent="-266700">
              <a:defRPr/>
            </a:pPr>
            <a:endParaRPr lang="en-IE" dirty="0"/>
          </a:p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you decide on that particular approach?</a:t>
            </a:r>
          </a:p>
          <a:p>
            <a:r>
              <a:rPr lang="en-US" dirty="0"/>
              <a:t>What other alternatives did you consider?</a:t>
            </a:r>
          </a:p>
          <a:p>
            <a:r>
              <a:rPr lang="en-US" dirty="0"/>
              <a:t>Ask lots of questions</a:t>
            </a:r>
          </a:p>
          <a:p>
            <a:r>
              <a:rPr lang="en-US" dirty="0"/>
              <a:t>How likely do the independent variables cause the dependent variable?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Who has a stake in the success of your project?</a:t>
            </a:r>
          </a:p>
          <a:p>
            <a:r>
              <a:rPr lang="en-IE" sz="2400" dirty="0"/>
              <a:t>Have they been briefed on the problem and outlines for solution?</a:t>
            </a:r>
          </a:p>
          <a:p>
            <a:r>
              <a:rPr lang="en-IE" sz="2400" dirty="0"/>
              <a:t>Can they provide the necessary resources and changes if necessary?</a:t>
            </a:r>
          </a:p>
          <a:p>
            <a:r>
              <a:rPr lang="en-IE" sz="2400" dirty="0"/>
              <a:t>What is their attitude toward analytics?</a:t>
            </a:r>
          </a:p>
          <a:p>
            <a:r>
              <a:rPr lang="en-IE" sz="2400" dirty="0"/>
              <a:t>Does the proposed analytical story and method of communication it coincide with their way of thinking</a:t>
            </a:r>
          </a:p>
          <a:p>
            <a:r>
              <a:rPr lang="en-IE" sz="2400" dirty="0"/>
              <a:t>Is their a plan for regular feedback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84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Good work understanding of business process </a:t>
            </a:r>
          </a:p>
          <a:p>
            <a:r>
              <a:rPr lang="en-IE" sz="2400" dirty="0"/>
              <a:t>Understand thinking style and how to display results</a:t>
            </a:r>
          </a:p>
          <a:p>
            <a:r>
              <a:rPr lang="en-IE" sz="2400" dirty="0"/>
              <a:t>Develop effective working relationships</a:t>
            </a:r>
          </a:p>
          <a:p>
            <a:r>
              <a:rPr lang="en-IE" sz="2400" dirty="0"/>
              <a:t>Know business language</a:t>
            </a:r>
          </a:p>
          <a:p>
            <a:r>
              <a:rPr lang="en-IE" sz="2400" dirty="0"/>
              <a:t>Review and revisit model</a:t>
            </a:r>
          </a:p>
          <a:p>
            <a:r>
              <a:rPr lang="en-IE" sz="2400" dirty="0"/>
              <a:t>Keep asking questions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“data mining on its own will not provide the best models; these will be created by the interplay between the knowledge extracted from the data and the experience of specialist staff”</a:t>
            </a:r>
          </a:p>
          <a:p>
            <a:r>
              <a:rPr lang="en-IE" dirty="0"/>
              <a:t>Only an aid to decision making, not the </a:t>
            </a:r>
            <a:r>
              <a:rPr lang="en-IE"/>
              <a:t>decision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647DD-39BD-46EB-82F5-FAC0F45636D2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2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DB839B-7E0B-41A8-B74F-D51C02E6A316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Data</a:t>
            </a:r>
            <a:endParaRPr lang="en-GB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/>
              <a:t>Neither sophisticated software nor statistical techniques can overcome the inherent limitations of the raw data  that goes into them.  </a:t>
            </a:r>
          </a:p>
          <a:p>
            <a:pPr eaLnBrk="1" hangingPunct="1"/>
            <a:endParaRPr lang="en-IE"/>
          </a:p>
          <a:p>
            <a:pPr eaLnBrk="1" hangingPunct="1"/>
            <a:r>
              <a:rPr lang="en-IE"/>
              <a:t>Garbage in – garbage out !!!!!!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F36E959-8634-45ED-A209-FC23283F4B51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Some questions of the data</a:t>
            </a:r>
            <a:endParaRPr lang="en-GB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/>
              <a:t>Do we have enough data both cases and variables?</a:t>
            </a:r>
          </a:p>
          <a:p>
            <a:pPr eaLnBrk="1" hangingPunct="1"/>
            <a:r>
              <a:rPr lang="en-IE"/>
              <a:t>Is it legal and available for use?</a:t>
            </a:r>
          </a:p>
          <a:p>
            <a:pPr eaLnBrk="1" hangingPunct="1"/>
            <a:r>
              <a:rPr lang="en-IE"/>
              <a:t>How easy is it to collect and process?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B1C872-1252-4729-904B-B453F299974E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Quality of data</a:t>
            </a:r>
            <a:endParaRPr lang="en-GB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/>
              <a:t>Is it accurate?</a:t>
            </a:r>
          </a:p>
          <a:p>
            <a:pPr eaLnBrk="1" hangingPunct="1"/>
            <a:r>
              <a:rPr lang="en-IE" dirty="0"/>
              <a:t>Is it complete?</a:t>
            </a:r>
          </a:p>
          <a:p>
            <a:pPr eaLnBrk="1" hangingPunct="1"/>
            <a:r>
              <a:rPr lang="en-IE" dirty="0"/>
              <a:t>Is it current?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928688" y="285750"/>
            <a:ext cx="7772400" cy="1143000"/>
          </a:xfrm>
        </p:spPr>
        <p:txBody>
          <a:bodyPr/>
          <a:lstStyle/>
          <a:p>
            <a:r>
              <a:rPr lang="en-IE"/>
              <a:t>Format of Data</a:t>
            </a:r>
          </a:p>
        </p:txBody>
      </p:sp>
      <p:sp>
        <p:nvSpPr>
          <p:cNvPr id="2355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DC8B9FE-3003-4F2E-AEB6-7046CE62885E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285750" y="1214438"/>
            <a:ext cx="91440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>
                <a:cs typeface="Arial" charset="0"/>
              </a:rPr>
              <a:t>Typical format for data</a:t>
            </a:r>
            <a:endParaRPr lang="en-US" dirty="0">
              <a:cs typeface="Arial" charset="0"/>
            </a:endParaRPr>
          </a:p>
          <a:p>
            <a:pPr eaLnBrk="0" hangingPunct="0"/>
            <a:r>
              <a:rPr lang="en-US" dirty="0">
                <a:cs typeface="Arial" charset="0"/>
              </a:rPr>
              <a:t> </a:t>
            </a:r>
          </a:p>
          <a:p>
            <a:pPr algn="just" eaLnBrk="0" hangingPunct="0"/>
            <a:r>
              <a:rPr lang="en-US" dirty="0">
                <a:cs typeface="Arial" charset="0"/>
              </a:rPr>
              <a:t>	N rows and </a:t>
            </a:r>
            <a:r>
              <a:rPr lang="en-US" dirty="0" err="1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 columns</a:t>
            </a:r>
          </a:p>
          <a:p>
            <a:pPr algn="just" eaLnBrk="0" hangingPunct="0"/>
            <a:r>
              <a:rPr lang="en-US" dirty="0">
                <a:cs typeface="Arial" charset="0"/>
              </a:rPr>
              <a:t> </a:t>
            </a:r>
          </a:p>
          <a:p>
            <a:pPr algn="just" eaLnBrk="0" hangingPunct="0"/>
            <a:r>
              <a:rPr lang="en-US" dirty="0">
                <a:cs typeface="Arial" charset="0"/>
              </a:rPr>
              <a:t>	N rows – cases</a:t>
            </a:r>
          </a:p>
          <a:p>
            <a:pPr algn="just" eaLnBrk="0" hangingPunct="0"/>
            <a:r>
              <a:rPr lang="en-US" dirty="0">
                <a:cs typeface="Arial" charset="0"/>
              </a:rPr>
              <a:t> </a:t>
            </a:r>
          </a:p>
          <a:p>
            <a:pPr algn="just" eaLnBrk="0" hangingPunct="0"/>
            <a:r>
              <a:rPr lang="en-US" dirty="0">
                <a:cs typeface="Arial" charset="0"/>
              </a:rPr>
              <a:t>	p columns – usually variables or features</a:t>
            </a:r>
          </a:p>
          <a:p>
            <a:pPr algn="just" eaLnBrk="0" hangingPunct="0"/>
            <a:r>
              <a:rPr lang="en-US" dirty="0">
                <a:cs typeface="Arial" charset="0"/>
              </a:rPr>
              <a:t> </a:t>
            </a:r>
          </a:p>
          <a:p>
            <a:pPr algn="just" eaLnBrk="0" hangingPunct="0"/>
            <a:r>
              <a:rPr lang="en-US" u="sng" dirty="0">
                <a:cs typeface="Arial" charset="0"/>
              </a:rPr>
              <a:t>Right level of granularity </a:t>
            </a:r>
            <a:endParaRPr lang="en-US" dirty="0">
              <a:cs typeface="Arial" charset="0"/>
            </a:endParaRPr>
          </a:p>
          <a:p>
            <a:pPr algn="just" eaLnBrk="0" hangingPunct="0"/>
            <a:r>
              <a:rPr lang="en-US" dirty="0">
                <a:cs typeface="Arial" charset="0"/>
              </a:rPr>
              <a:t> </a:t>
            </a:r>
          </a:p>
          <a:p>
            <a:pPr algn="just" eaLnBrk="0" hangingPunct="0"/>
            <a:r>
              <a:rPr lang="en-US" dirty="0">
                <a:cs typeface="Arial" charset="0"/>
              </a:rPr>
              <a:t>Data at the account level</a:t>
            </a:r>
          </a:p>
          <a:p>
            <a:pPr algn="just" eaLnBrk="0" hangingPunct="0"/>
            <a:r>
              <a:rPr lang="en-US" dirty="0">
                <a:cs typeface="Arial" charset="0"/>
              </a:rPr>
              <a:t> </a:t>
            </a:r>
          </a:p>
          <a:p>
            <a:pPr algn="just" eaLnBrk="0" hangingPunct="0"/>
            <a:r>
              <a:rPr lang="en-US" dirty="0">
                <a:cs typeface="Arial" charset="0"/>
              </a:rPr>
              <a:t>Data at the customer level</a:t>
            </a:r>
          </a:p>
          <a:p>
            <a:pPr algn="just" eaLnBrk="0" hangingPunct="0"/>
            <a:r>
              <a:rPr lang="en-US" dirty="0">
                <a:cs typeface="Arial" charset="0"/>
              </a:rPr>
              <a:t> </a:t>
            </a:r>
          </a:p>
          <a:p>
            <a:pPr eaLnBrk="0" hangingPunct="0"/>
            <a:br>
              <a:rPr lang="en-US" sz="1200" dirty="0">
                <a:cs typeface="Arial" charset="0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cs typeface="Arial" charset="0"/>
              </a:rPr>
              <a:t>Type of data – measurement scale</a:t>
            </a:r>
            <a:br>
              <a:rPr lang="en-US" b="1">
                <a:cs typeface="Arial" charset="0"/>
              </a:rPr>
            </a:br>
            <a:endParaRPr lang="en-IE"/>
          </a:p>
        </p:txBody>
      </p:sp>
      <p:sp>
        <p:nvSpPr>
          <p:cNvPr id="2457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2C3E739-106C-4829-90B0-495A9BAC2144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28750"/>
            <a:ext cx="9144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b="1" dirty="0">
                <a:cs typeface="Arial" charset="0"/>
              </a:rPr>
              <a:t> </a:t>
            </a:r>
          </a:p>
          <a:p>
            <a:pPr algn="just" eaLnBrk="0" hangingPunct="0">
              <a:defRPr/>
            </a:pPr>
            <a:r>
              <a:rPr lang="en-US" dirty="0">
                <a:cs typeface="Arial" charset="0"/>
              </a:rPr>
              <a:t>Categorical, ordinal and quantitative</a:t>
            </a:r>
          </a:p>
          <a:p>
            <a:pPr algn="just" eaLnBrk="0" hangingPunct="0">
              <a:defRPr/>
            </a:pPr>
            <a:r>
              <a:rPr lang="en-US" dirty="0">
                <a:cs typeface="Arial" charset="0"/>
              </a:rPr>
              <a:t> </a:t>
            </a:r>
          </a:p>
          <a:p>
            <a:pPr marL="266700" indent="-266700" algn="just" eaLnBrk="0" hangingPunct="0"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Age of customer</a:t>
            </a:r>
          </a:p>
          <a:p>
            <a:pPr marL="266700" indent="-266700" algn="just" eaLnBrk="0" hangingPunct="0">
              <a:defRPr/>
            </a:pPr>
            <a:r>
              <a:rPr lang="en-US" dirty="0">
                <a:cs typeface="Arial" charset="0"/>
              </a:rPr>
              <a:t> </a:t>
            </a:r>
          </a:p>
          <a:p>
            <a:pPr marL="266700" indent="-266700" algn="just" eaLnBrk="0" hangingPunct="0"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Day of the week account opened</a:t>
            </a:r>
          </a:p>
          <a:p>
            <a:pPr marL="266700" indent="-266700" algn="just" eaLnBrk="0" hangingPunct="0">
              <a:defRPr/>
            </a:pPr>
            <a:r>
              <a:rPr lang="en-US" dirty="0">
                <a:cs typeface="Arial" charset="0"/>
              </a:rPr>
              <a:t> </a:t>
            </a:r>
          </a:p>
          <a:p>
            <a:pPr marL="266700" indent="-266700" algn="just" eaLnBrk="0" hangingPunct="0"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Marital Status</a:t>
            </a:r>
          </a:p>
          <a:p>
            <a:pPr marL="266700" indent="-266700" algn="just" eaLnBrk="0" hangingPunct="0">
              <a:buFont typeface="Arial" pitchFamily="34" charset="0"/>
              <a:buChar char="•"/>
              <a:defRPr/>
            </a:pPr>
            <a:endParaRPr lang="en-US" dirty="0">
              <a:cs typeface="Arial" charset="0"/>
            </a:endParaRPr>
          </a:p>
          <a:p>
            <a:pPr marL="266700" indent="-266700" algn="just" eaLnBrk="0" hangingPunct="0"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Income</a:t>
            </a:r>
          </a:p>
          <a:p>
            <a:pPr marL="266700" indent="-266700" algn="just" eaLnBrk="0" hangingPunct="0">
              <a:defRPr/>
            </a:pPr>
            <a:r>
              <a:rPr lang="en-US" dirty="0">
                <a:cs typeface="Arial" charset="0"/>
              </a:rPr>
              <a:t> </a:t>
            </a:r>
          </a:p>
          <a:p>
            <a:pPr marL="266700" indent="-266700" algn="just" eaLnBrk="0" hangingPunct="0"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Own a credit card – yes/no</a:t>
            </a:r>
          </a:p>
          <a:p>
            <a:pPr eaLnBrk="0" hangingPunct="0"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title"/>
          </p:nvPr>
        </p:nvSpPr>
        <p:spPr>
          <a:xfrm>
            <a:off x="571500" y="285750"/>
            <a:ext cx="7772400" cy="1143000"/>
          </a:xfrm>
        </p:spPr>
        <p:txBody>
          <a:bodyPr/>
          <a:lstStyle/>
          <a:p>
            <a:r>
              <a:rPr lang="en-IE" dirty="0"/>
              <a:t>First Steps in any Analysis</a:t>
            </a:r>
          </a:p>
        </p:txBody>
      </p:sp>
      <p:sp>
        <p:nvSpPr>
          <p:cNvPr id="2560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F5CD29-81EE-4857-9DC9-50E5D38E3ADD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2560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285750" y="1285875"/>
            <a:ext cx="9144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>
                <a:cs typeface="Arial" charset="0"/>
              </a:rPr>
              <a:t>Explore data graphically and produce descriptive stats.</a:t>
            </a:r>
          </a:p>
          <a:p>
            <a:pPr algn="just" eaLnBrk="0" hangingPunct="0"/>
            <a:r>
              <a:rPr lang="en-US" sz="1800" dirty="0">
                <a:cs typeface="Arial" charset="0"/>
              </a:rPr>
              <a:t> </a:t>
            </a: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357188" y="1928813"/>
            <a:ext cx="901223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One quantitative variable e.g. age in years or income</a:t>
            </a:r>
          </a:p>
          <a:p>
            <a:endParaRPr lang="en-GB" dirty="0"/>
          </a:p>
          <a:p>
            <a:r>
              <a:rPr lang="en-GB" dirty="0"/>
              <a:t>Two quantitative variables e.g. balance of account and income</a:t>
            </a:r>
          </a:p>
          <a:p>
            <a:endParaRPr lang="en-GB" dirty="0"/>
          </a:p>
          <a:p>
            <a:r>
              <a:rPr lang="en-GB" dirty="0"/>
              <a:t>Many quantitative variables</a:t>
            </a:r>
          </a:p>
          <a:p>
            <a:endParaRPr lang="en-GB" dirty="0"/>
          </a:p>
          <a:p>
            <a:r>
              <a:rPr lang="en-GB" dirty="0"/>
              <a:t>One quantitative variable and 1 categorical variable</a:t>
            </a:r>
          </a:p>
          <a:p>
            <a:endParaRPr lang="en-GB" dirty="0"/>
          </a:p>
          <a:p>
            <a:r>
              <a:rPr lang="en-GB" dirty="0"/>
              <a:t>Two categorical variables  e.g. Gender and Year in College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 Times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Tuesday at 13.00 LB01</a:t>
            </a:r>
          </a:p>
          <a:p>
            <a:r>
              <a:rPr lang="en-IE" dirty="0"/>
              <a:t>Wednesday at 10.00 LB04</a:t>
            </a:r>
          </a:p>
          <a:p>
            <a:r>
              <a:rPr lang="en-IE" dirty="0"/>
              <a:t>Wednesday at 16.00 LB04</a:t>
            </a:r>
          </a:p>
          <a:p>
            <a:r>
              <a:rPr lang="en-IE" dirty="0"/>
              <a:t>Friday at 12.00 LB01</a:t>
            </a:r>
          </a:p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48C11-9FC0-42A9-A2DD-2941C39A5652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35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nice R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Hadley Wickham</a:t>
            </a:r>
          </a:p>
          <a:p>
            <a:pPr lvl="1"/>
            <a:r>
              <a:rPr lang="en-IE" dirty="0" err="1"/>
              <a:t>ggplot</a:t>
            </a:r>
            <a:endParaRPr lang="en-IE" dirty="0"/>
          </a:p>
          <a:p>
            <a:pPr lvl="1"/>
            <a:r>
              <a:rPr lang="en-IE" dirty="0" err="1"/>
              <a:t>dplyr</a:t>
            </a:r>
            <a:endParaRPr lang="en-IE" dirty="0"/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2 videos on </a:t>
            </a:r>
            <a:r>
              <a:rPr lang="en-IE" dirty="0" err="1"/>
              <a:t>dplyr</a:t>
            </a:r>
            <a:r>
              <a:rPr lang="en-IE" dirty="0"/>
              <a:t> on </a:t>
            </a:r>
            <a:r>
              <a:rPr lang="en-IE" dirty="0" err="1"/>
              <a:t>youtube</a:t>
            </a:r>
            <a:r>
              <a:rPr lang="en-IE" dirty="0"/>
              <a:t> by Hadley Wickham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Unwin’s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http://www.gradaanwr.net/</a:t>
            </a:r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73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Problems with Data ???</a:t>
            </a: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3666F03-5BEB-478C-8D62-A480FD673BBB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r>
              <a:rPr lang="en-IE"/>
              <a:t>Outliers</a:t>
            </a:r>
          </a:p>
        </p:txBody>
      </p:sp>
      <p:sp>
        <p:nvSpPr>
          <p:cNvPr id="2765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59A0581-B017-431F-8349-8F5531C5CDC9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2765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8625" y="1571625"/>
            <a:ext cx="83058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u="sng" dirty="0">
                <a:cs typeface="Arial" charset="0"/>
              </a:rPr>
              <a:t>Handling outliers</a:t>
            </a:r>
            <a:endParaRPr lang="en-US" b="1" dirty="0">
              <a:cs typeface="Arial" charset="0"/>
            </a:endParaRP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 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How do you know it is an outlier?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What can you do? 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  <a:p>
            <a:pPr marL="449263" eaLnBrk="0" hangingPunct="0">
              <a:lnSpc>
                <a:spcPct val="4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cs typeface="Arial" charset="0"/>
              </a:rPr>
              <a:t>Do nothing </a:t>
            </a:r>
          </a:p>
          <a:p>
            <a:pPr marL="449263" eaLnBrk="0" hangingPunct="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 </a:t>
            </a:r>
          </a:p>
          <a:p>
            <a:pPr marL="449263" eaLnBrk="0" hangingPunct="0">
              <a:lnSpc>
                <a:spcPct val="4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cs typeface="Arial" charset="0"/>
              </a:rPr>
              <a:t>Ignore case or variable</a:t>
            </a:r>
          </a:p>
          <a:p>
            <a:pPr marL="449263" eaLnBrk="0" hangingPunct="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 </a:t>
            </a:r>
          </a:p>
          <a:p>
            <a:pPr marL="449263" eaLnBrk="0" hangingPunct="0">
              <a:lnSpc>
                <a:spcPct val="4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cs typeface="Arial" charset="0"/>
              </a:rPr>
              <a:t>Replace the values</a:t>
            </a:r>
          </a:p>
          <a:p>
            <a:pPr marL="449263" eaLnBrk="0" hangingPunct="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 </a:t>
            </a:r>
          </a:p>
          <a:p>
            <a:pPr marL="449263" eaLnBrk="0" hangingPunct="0">
              <a:lnSpc>
                <a:spcPct val="4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cs typeface="Arial" charset="0"/>
              </a:rPr>
              <a:t>Transform the data  e.g. 0-1000, 1000-2000, 2000+</a:t>
            </a:r>
          </a:p>
          <a:p>
            <a:pPr marL="449263" eaLnBrk="0" hangingPunct="0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10562A3-314C-43A2-B21A-E865B08EDF17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Missing Data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517525" y="1868488"/>
            <a:ext cx="71691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What is missing data?</a:t>
            </a:r>
          </a:p>
          <a:p>
            <a:endParaRPr lang="en-GB"/>
          </a:p>
          <a:p>
            <a:r>
              <a:rPr lang="en-GB"/>
              <a:t>Why is it important to look at missing data?</a:t>
            </a:r>
          </a:p>
          <a:p>
            <a:endParaRPr lang="en-GB"/>
          </a:p>
          <a:p>
            <a:r>
              <a:rPr lang="en-GB"/>
              <a:t>How do you represent missing data on a computer?</a:t>
            </a:r>
          </a:p>
          <a:p>
            <a:endParaRPr lang="en-GB"/>
          </a:p>
          <a:p>
            <a:r>
              <a:rPr lang="en-GB"/>
              <a:t>Why might data be missing?</a:t>
            </a:r>
          </a:p>
          <a:p>
            <a:endParaRPr lang="en-GB"/>
          </a:p>
          <a:p>
            <a:r>
              <a:rPr lang="en-IE"/>
              <a:t>Cases vs variables</a:t>
            </a:r>
            <a:endParaRPr lang="en-GB"/>
          </a:p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Missing data mechanism (1)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Missing Completely at random</a:t>
            </a:r>
          </a:p>
          <a:p>
            <a:pPr lvl="1"/>
            <a:r>
              <a:rPr lang="en-IE" dirty="0" err="1"/>
              <a:t>Missingness</a:t>
            </a:r>
            <a:r>
              <a:rPr lang="en-IE" dirty="0"/>
              <a:t> is unrelated to any study variable</a:t>
            </a:r>
          </a:p>
          <a:p>
            <a:pPr lvl="1"/>
            <a:r>
              <a:rPr lang="en-IE" dirty="0"/>
              <a:t>Representative of the population</a:t>
            </a:r>
          </a:p>
          <a:p>
            <a:pPr lvl="1"/>
            <a:r>
              <a:rPr lang="en-IE" dirty="0"/>
              <a:t>Observed values are a random sample of the full dataset</a:t>
            </a:r>
          </a:p>
          <a:p>
            <a:pPr lvl="1"/>
            <a:r>
              <a:rPr lang="en-IE" dirty="0"/>
              <a:t>Complete case analyses same results as analysing full dataset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48C11-9FC0-42A9-A2DD-2941C39A5652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62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Missing data mechanism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Missingness</a:t>
            </a:r>
            <a:r>
              <a:rPr lang="en-IE" dirty="0"/>
              <a:t> not at random</a:t>
            </a:r>
          </a:p>
          <a:p>
            <a:r>
              <a:rPr lang="en-IE" dirty="0"/>
              <a:t>Related to missing values</a:t>
            </a:r>
          </a:p>
          <a:p>
            <a:r>
              <a:rPr lang="en-IE" dirty="0"/>
              <a:t>Individuals with higher incomes less likely to give income on a survey than people with lower incomes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154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Missing data mechanism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Missing at Random</a:t>
            </a:r>
          </a:p>
          <a:p>
            <a:pPr lvl="1"/>
            <a:r>
              <a:rPr lang="en-IE" dirty="0"/>
              <a:t>Missing data is unrelated to missing values </a:t>
            </a:r>
          </a:p>
          <a:p>
            <a:pPr lvl="1"/>
            <a:r>
              <a:rPr lang="en-IE" dirty="0"/>
              <a:t>May be related to the observed values of </a:t>
            </a:r>
            <a:r>
              <a:rPr lang="en-IE"/>
              <a:t>other variables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24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Coding of missing data</a:t>
            </a:r>
          </a:p>
        </p:txBody>
      </p:sp>
      <p:sp>
        <p:nvSpPr>
          <p:cNvPr id="3072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D75067-73DC-45B7-B0BF-AE1E97494C34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88" y="1928813"/>
            <a:ext cx="7627937" cy="1938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49263" lvl="1" indent="357188">
              <a:buFont typeface="Arial" pitchFamily="34" charset="0"/>
              <a:buChar char="•"/>
              <a:defRPr/>
            </a:pPr>
            <a:r>
              <a:rPr lang="en-IE" dirty="0"/>
              <a:t>Depends on package</a:t>
            </a:r>
          </a:p>
          <a:p>
            <a:pPr marL="449263" lvl="1" indent="357188">
              <a:buFont typeface="Arial" pitchFamily="34" charset="0"/>
              <a:buChar char="•"/>
              <a:defRPr/>
            </a:pPr>
            <a:r>
              <a:rPr lang="en-IE" dirty="0"/>
              <a:t>R- .NA</a:t>
            </a:r>
          </a:p>
          <a:p>
            <a:pPr marL="449263" lvl="1" indent="357188">
              <a:buFont typeface="Arial" pitchFamily="34" charset="0"/>
              <a:buChar char="•"/>
              <a:defRPr/>
            </a:pPr>
            <a:r>
              <a:rPr lang="en-IE" dirty="0"/>
              <a:t>SPSS give many values for missing</a:t>
            </a:r>
          </a:p>
          <a:p>
            <a:pPr>
              <a:defRPr/>
            </a:pPr>
            <a:endParaRPr lang="en-IE" dirty="0"/>
          </a:p>
          <a:p>
            <a:pPr indent="266700">
              <a:buFont typeface="Arial" pitchFamily="34" charset="0"/>
              <a:buChar char="•"/>
              <a:defRPr/>
            </a:pPr>
            <a:r>
              <a:rPr lang="en-IE" dirty="0"/>
              <a:t>Make sure you know how to indicate a missing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ABCE5F-C035-4012-8F94-59AD25AEA511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Examining patterns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746125" y="1868488"/>
            <a:ext cx="475482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% of each variable that is missing</a:t>
            </a:r>
          </a:p>
          <a:p>
            <a:endParaRPr lang="en-GB" dirty="0"/>
          </a:p>
          <a:p>
            <a:r>
              <a:rPr lang="en-GB" dirty="0"/>
              <a:t>% of each case that is missing</a:t>
            </a:r>
          </a:p>
          <a:p>
            <a:endParaRPr lang="en-GB" dirty="0"/>
          </a:p>
          <a:p>
            <a:r>
              <a:rPr lang="en-GB" dirty="0"/>
              <a:t>Why, why, why ?</a:t>
            </a:r>
          </a:p>
          <a:p>
            <a:endParaRPr lang="en-GB" dirty="0"/>
          </a:p>
          <a:p>
            <a:r>
              <a:rPr lang="en-GB" dirty="0"/>
              <a:t>Patterns among variables</a:t>
            </a:r>
          </a:p>
          <a:p>
            <a:endParaRPr lang="en-GB" dirty="0"/>
          </a:p>
          <a:p>
            <a:r>
              <a:rPr lang="en-IE" dirty="0"/>
              <a:t>Visualization of Missing Values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AC3F53C-94B5-4B26-8682-2B3886F3556F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928688" y="1928813"/>
            <a:ext cx="71501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Listwise deletion</a:t>
            </a:r>
          </a:p>
          <a:p>
            <a:endParaRPr lang="en-GB"/>
          </a:p>
          <a:p>
            <a:r>
              <a:rPr lang="en-GB"/>
              <a:t>Omit variables or cases with high % of missing data</a:t>
            </a:r>
          </a:p>
          <a:p>
            <a:endParaRPr lang="en-GB"/>
          </a:p>
          <a:p>
            <a:r>
              <a:rPr lang="en-GB"/>
              <a:t>Pairwise deletion</a:t>
            </a:r>
          </a:p>
          <a:p>
            <a:endParaRPr lang="en-GB"/>
          </a:p>
          <a:p>
            <a:r>
              <a:rPr lang="en-GB"/>
              <a:t>Weighting for non-response</a:t>
            </a:r>
          </a:p>
          <a:p>
            <a:endParaRPr lang="en-GB"/>
          </a:p>
          <a:p>
            <a:r>
              <a:rPr lang="en-GB"/>
              <a:t>Imputation methods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can we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Lab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LG12</a:t>
            </a:r>
          </a:p>
          <a:p>
            <a:r>
              <a:rPr lang="en-IE" sz="2400" dirty="0"/>
              <a:t>Monday at 9.00 - MSISS</a:t>
            </a:r>
          </a:p>
          <a:p>
            <a:r>
              <a:rPr lang="en-IE" sz="2400" dirty="0"/>
              <a:t>Tuesday at 10.00 –</a:t>
            </a:r>
          </a:p>
          <a:p>
            <a:pPr lvl="1"/>
            <a:r>
              <a:rPr lang="en-IE" sz="2000" dirty="0" err="1"/>
              <a:t>M.Sc</a:t>
            </a:r>
            <a:r>
              <a:rPr lang="en-IE" sz="2000" dirty="0"/>
              <a:t> Future Networked Systems</a:t>
            </a:r>
          </a:p>
          <a:p>
            <a:pPr lvl="1"/>
            <a:r>
              <a:rPr lang="en-IE" sz="2000" dirty="0"/>
              <a:t>M. Sc. Graphics and Vision Technologies</a:t>
            </a:r>
          </a:p>
          <a:p>
            <a:pPr lvl="1"/>
            <a:r>
              <a:rPr lang="en-IE" sz="2000" dirty="0"/>
              <a:t>M.Sc. Intelligent Systems</a:t>
            </a:r>
          </a:p>
          <a:p>
            <a:pPr lvl="1"/>
            <a:r>
              <a:rPr lang="en-IE" sz="2000" dirty="0"/>
              <a:t>Computer Engineering</a:t>
            </a:r>
          </a:p>
          <a:p>
            <a:r>
              <a:rPr lang="en-IE" sz="2400" dirty="0"/>
              <a:t>Friday at 9.00 – </a:t>
            </a:r>
            <a:r>
              <a:rPr lang="en-IE" sz="2400" dirty="0" err="1"/>
              <a:t>M.Sc</a:t>
            </a:r>
            <a:r>
              <a:rPr lang="en-IE" sz="2400" dirty="0"/>
              <a:t> Data science</a:t>
            </a:r>
          </a:p>
          <a:p>
            <a:r>
              <a:rPr lang="en-IE" sz="2400" dirty="0"/>
              <a:t>Maths and TSM students  Mon at 9.00 or Tuesday at 10.00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C3433-1519-4C60-A21A-D96CDABD1DBF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17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463B0B-590F-44B2-AB71-2CAE6C8F4276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/>
              <a:t>Imputation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/>
              <a:t>Methods for substitution of missing data</a:t>
            </a:r>
            <a:endParaRPr lang="en-US" sz="240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 Complete dataset – compare models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 Results from different analyses will be consistent 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Dangers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  Alter relationship between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  May increase biases in survey estimates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 Researchers may falsely treat data as a complete 	dataset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 Imputed values should be flagged</a:t>
            </a:r>
          </a:p>
          <a:p>
            <a:pPr eaLnBrk="1" hangingPunct="1">
              <a:lnSpc>
                <a:spcPct val="90000"/>
              </a:lnSpc>
            </a:pPr>
            <a:endParaRPr lang="en-GB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30B863C-4533-40EA-AB03-76EB7800125E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cs typeface="Times New Roman" pitchFamily="18" charset="0"/>
              </a:rPr>
              <a:t>Imputation for Quantitative variables</a:t>
            </a:r>
            <a:br>
              <a:rPr lang="en-US" sz="3200">
                <a:cs typeface="Times New Roman" pitchFamily="18" charset="0"/>
              </a:rPr>
            </a:br>
            <a:endParaRPr lang="en-GB" sz="3200">
              <a:cs typeface="Times New Roman" pitchFamily="18" charset="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indent="-274638" eaLnBrk="1" hangingPunct="1">
              <a:lnSpc>
                <a:spcPct val="90000"/>
              </a:lnSpc>
            </a:pPr>
            <a:r>
              <a:rPr lang="en-GB" sz="2800">
                <a:cs typeface="Times New Roman" pitchFamily="18" charset="0"/>
              </a:rPr>
              <a:t>Mean </a:t>
            </a:r>
          </a:p>
          <a:p>
            <a:pPr marL="952500" indent="-274638" eaLnBrk="1" hangingPunct="1">
              <a:lnSpc>
                <a:spcPct val="90000"/>
              </a:lnSpc>
            </a:pPr>
            <a:r>
              <a:rPr lang="en-GB" sz="2800">
                <a:cs typeface="Times New Roman" pitchFamily="18" charset="0"/>
              </a:rPr>
              <a:t>Median </a:t>
            </a:r>
            <a:endParaRPr lang="en-US" sz="2800">
              <a:cs typeface="Times New Roman" pitchFamily="18" charset="0"/>
            </a:endParaRPr>
          </a:p>
          <a:p>
            <a:pPr marL="952500" indent="-274638" eaLnBrk="1" hangingPunct="1">
              <a:lnSpc>
                <a:spcPct val="90000"/>
              </a:lnSpc>
            </a:pPr>
            <a:r>
              <a:rPr lang="en-GB" sz="2800">
                <a:cs typeface="Times New Roman" pitchFamily="18" charset="0"/>
              </a:rPr>
              <a:t>Midrange ‑ the maximum plus the minimum divided by two.</a:t>
            </a:r>
          </a:p>
          <a:p>
            <a:pPr marL="952500" indent="-274638" eaLnBrk="1" hangingPunct="1">
              <a:lnSpc>
                <a:spcPct val="90000"/>
              </a:lnSpc>
            </a:pPr>
            <a:r>
              <a:rPr lang="en-GB" sz="2800">
                <a:cs typeface="Times New Roman" pitchFamily="18" charset="0"/>
              </a:rPr>
              <a:t>Distribution‑based ‑ replacement values are calculated based on the random percentiles of the variable's distribution – does not change the distribution very much</a:t>
            </a:r>
          </a:p>
          <a:p>
            <a:pPr marL="952500" indent="-274638" eaLnBrk="1" hangingPunct="1">
              <a:lnSpc>
                <a:spcPct val="90000"/>
              </a:lnSpc>
            </a:pPr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Other techniques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2A896B8-A547-4905-8407-76FDECB35190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85938"/>
            <a:ext cx="7772400" cy="5715000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GB" sz="2800"/>
              <a:t>Regression techniques- regress variable on other variables and use predicted values as imputed values</a:t>
            </a:r>
          </a:p>
          <a:p>
            <a:pPr eaLnBrk="1" hangingPunct="1">
              <a:spcBef>
                <a:spcPct val="55000"/>
              </a:spcBef>
            </a:pPr>
            <a:r>
              <a:rPr lang="en-GB" sz="2800"/>
              <a:t>Hot deck – divide sample into like groups and select a value at random depending on the group e.g. age</a:t>
            </a:r>
          </a:p>
          <a:p>
            <a:pPr eaLnBrk="1" hangingPunct="1">
              <a:spcBef>
                <a:spcPct val="55000"/>
              </a:spcBef>
            </a:pPr>
            <a:r>
              <a:rPr lang="en-GB" sz="2800"/>
              <a:t>Some techniques handle missing data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EF2734-947C-49B9-9163-27113A12C686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Categorical variables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cs typeface="Times New Roman" pitchFamily="18" charset="0"/>
              </a:rPr>
              <a:t> Most frequently occurring variable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Distribution based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Hot Deck </a:t>
            </a:r>
          </a:p>
          <a:p>
            <a:pPr eaLnBrk="1" hangingPunct="1"/>
            <a:endParaRPr lang="en-GB" b="1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A0BA7AC-EA18-48D7-A738-4AD74F763C19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07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52600" y="2438400"/>
          <a:ext cx="41513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SmartDraw" r:id="rId4" imgW="4151160" imgH="2953440" progId="">
                  <p:embed/>
                </p:oleObj>
              </mc:Choice>
              <mc:Fallback>
                <p:oleObj name="SmartDraw" r:id="rId4" imgW="4151160" imgH="295344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4151313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1965325" y="496888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Multiple Imputations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65125" y="1182688"/>
            <a:ext cx="6032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We create m new complete data sets</a:t>
            </a:r>
          </a:p>
          <a:p>
            <a:endParaRPr lang="en-GB"/>
          </a:p>
          <a:p>
            <a:r>
              <a:rPr lang="en-GB"/>
              <a:t>For each missing point we impute m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EEB3C-1E66-4948-8D7D-309F4812C3A5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Multiple Imputation </a:t>
            </a:r>
          </a:p>
        </p:txBody>
      </p:sp>
      <p:sp>
        <p:nvSpPr>
          <p:cNvPr id="3789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BAA22CA-FD59-468F-BFA7-7EF107E4178F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3789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500063" y="2071688"/>
            <a:ext cx="7772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Method for generating  value – not totally straight forward</a:t>
            </a:r>
          </a:p>
          <a:p>
            <a:endParaRPr lang="en-GB"/>
          </a:p>
          <a:p>
            <a:r>
              <a:rPr lang="en-GB"/>
              <a:t>m data sets</a:t>
            </a:r>
          </a:p>
          <a:p>
            <a:endParaRPr lang="en-GB"/>
          </a:p>
          <a:p>
            <a:r>
              <a:rPr lang="en-GB"/>
              <a:t>Each analysed in the same fashion</a:t>
            </a:r>
          </a:p>
          <a:p>
            <a:endParaRPr lang="en-GB"/>
          </a:p>
          <a:p>
            <a:r>
              <a:rPr lang="en-GB"/>
              <a:t>Results combined –</a:t>
            </a:r>
          </a:p>
          <a:p>
            <a:endParaRPr lang="en-GB"/>
          </a:p>
          <a:p>
            <a:r>
              <a:rPr lang="en-GB"/>
              <a:t>Reflect missing data uncertainty</a:t>
            </a:r>
          </a:p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 Message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question are you answering?</a:t>
            </a:r>
          </a:p>
          <a:p>
            <a:r>
              <a:rPr lang="en-IE" dirty="0"/>
              <a:t>Evaluate the data</a:t>
            </a:r>
          </a:p>
          <a:p>
            <a:r>
              <a:rPr lang="en-IE" dirty="0"/>
              <a:t>Get to know your data and the topic</a:t>
            </a:r>
          </a:p>
          <a:p>
            <a:r>
              <a:rPr lang="en-IE" dirty="0"/>
              <a:t>Don’t forget to explore data simply</a:t>
            </a:r>
          </a:p>
          <a:p>
            <a:r>
              <a:rPr lang="en-IE" dirty="0"/>
              <a:t>Involve people with background expertise in </a:t>
            </a:r>
            <a:r>
              <a:rPr lang="en-IE"/>
              <a:t>the subject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48C11-9FC0-42A9-A2DD-2941C39A5652}" type="datetime4">
              <a:rPr lang="en-GB" smtClean="0"/>
              <a:pPr>
                <a:defRPr/>
              </a:pPr>
              <a:t>27 September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6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Statistical tools to date</a:t>
            </a:r>
          </a:p>
        </p:txBody>
      </p:sp>
      <p:sp>
        <p:nvSpPr>
          <p:cNvPr id="819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ED74C5-F2C6-4240-8E0F-8DE548AACB1D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99592" y="1988840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Basic descriptive and inferential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Data reduction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dirty="0"/>
              <a:t>Principal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dirty="0"/>
              <a:t>Factor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A very good knowledge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0C78E7-16CF-4846-B460-9BF669552557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is this course about?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dirty="0"/>
              <a:t>Building predictive models</a:t>
            </a:r>
          </a:p>
          <a:p>
            <a:pPr eaLnBrk="0" hangingPunct="0"/>
            <a:endParaRPr lang="en-US" sz="20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dirty="0"/>
              <a:t>Another set of tools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dirty="0"/>
              <a:t>Ensembles – a big part of the course</a:t>
            </a:r>
          </a:p>
          <a:p>
            <a:pPr eaLnBrk="0" hangingPunct="0"/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F451D79-255B-40C7-89B1-C13C630BBF19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Objectives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212725" y="1641475"/>
            <a:ext cx="85502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7350" indent="-387350">
              <a:buFontTx/>
              <a:buChar char="•"/>
            </a:pPr>
            <a:r>
              <a:rPr lang="en-GB" dirty="0"/>
              <a:t>To gain a theoretical and practical understanding of decision trees and ensemble models.</a:t>
            </a:r>
          </a:p>
          <a:p>
            <a:endParaRPr lang="en-GB" dirty="0"/>
          </a:p>
          <a:p>
            <a:pPr marL="387350" indent="-387350">
              <a:buFontTx/>
              <a:buChar char="•"/>
            </a:pPr>
            <a:r>
              <a:rPr lang="en-GB" dirty="0"/>
              <a:t>How are we going to do this?</a:t>
            </a:r>
          </a:p>
          <a:p>
            <a:pPr marL="387350" indent="-387350">
              <a:buFontTx/>
              <a:buChar char="•"/>
            </a:pPr>
            <a:endParaRPr lang="en-GB" dirty="0"/>
          </a:p>
          <a:p>
            <a:pPr marL="387350" indent="-387350">
              <a:buFontTx/>
              <a:buChar char="•"/>
            </a:pPr>
            <a:r>
              <a:rPr lang="en-GB" dirty="0"/>
              <a:t>Examine the theory </a:t>
            </a:r>
          </a:p>
          <a:p>
            <a:pPr marL="387350" indent="-387350">
              <a:buFontTx/>
              <a:buChar char="•"/>
            </a:pPr>
            <a:endParaRPr lang="en-GB" dirty="0"/>
          </a:p>
          <a:p>
            <a:pPr marL="387350" indent="-387350">
              <a:buFontTx/>
              <a:buChar char="•"/>
            </a:pPr>
            <a:r>
              <a:rPr lang="en-GB" dirty="0"/>
              <a:t>Use the labs with R</a:t>
            </a:r>
          </a:p>
          <a:p>
            <a:pPr marL="387350" indent="-38735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DC36F9C-FE89-4A86-97CC-EC71E5F55F3E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Assessments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One assessment accounting for 40%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Exam accounting for 60%.  </a:t>
            </a:r>
          </a:p>
          <a:p>
            <a:pPr eaLnBrk="1" hangingPunct="1">
              <a:buFontTx/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6D6E-26E9-421E-8D17-A770C81DB6A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 package</a:t>
            </a:r>
          </a:p>
        </p:txBody>
      </p:sp>
      <p:sp>
        <p:nvSpPr>
          <p:cNvPr id="1638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36ADAE2-ACBE-4768-91DF-61979DB8B127}" type="datetime4">
              <a:rPr lang="en-GB" smtClean="0"/>
              <a:pPr/>
              <a:t>27 September 2017</a:t>
            </a:fld>
            <a:endParaRPr lang="en-GB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Data Analytics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85813" y="1857375"/>
            <a:ext cx="77152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>
              <a:buFont typeface="Arial" pitchFamily="34" charset="0"/>
              <a:buChar char="•"/>
              <a:defRPr/>
            </a:pPr>
            <a:r>
              <a:rPr lang="en-IE" dirty="0"/>
              <a:t>Assuming you have a very good knowledge of R</a:t>
            </a:r>
          </a:p>
          <a:p>
            <a:pPr marL="449263" indent="-449263">
              <a:buFont typeface="Arial" pitchFamily="34" charset="0"/>
              <a:buChar char="•"/>
              <a:defRPr/>
            </a:pPr>
            <a:endParaRPr lang="en-IE" dirty="0"/>
          </a:p>
          <a:p>
            <a:pPr>
              <a:defRPr/>
            </a:pPr>
            <a:endParaRPr lang="en-IE" dirty="0"/>
          </a:p>
          <a:p>
            <a:pPr marL="449263" indent="-449263">
              <a:buFont typeface="Arial" pitchFamily="34" charset="0"/>
              <a:buChar char="•"/>
              <a:defRPr/>
            </a:pPr>
            <a:r>
              <a:rPr lang="en-IE" dirty="0"/>
              <a:t>Encourage you to explore and discover new functions and share them with group</a:t>
            </a:r>
          </a:p>
          <a:p>
            <a:pPr marL="449263" indent="-449263">
              <a:buFont typeface="Arial" pitchFamily="34" charset="0"/>
              <a:buChar char="•"/>
              <a:defRPr/>
            </a:pPr>
            <a:endParaRPr lang="en-IE" dirty="0"/>
          </a:p>
          <a:p>
            <a:pPr marL="449263" indent="-449263">
              <a:buFont typeface="Arial" pitchFamily="34" charset="0"/>
              <a:buChar char="•"/>
              <a:defRPr/>
            </a:pPr>
            <a:r>
              <a:rPr lang="en-IE" dirty="0"/>
              <a:t>Classes will follow labs and discuss output.  </a:t>
            </a:r>
            <a:r>
              <a:rPr lang="en-IE" u="sng" dirty="0"/>
              <a:t>You will have to bring output with you.</a:t>
            </a:r>
          </a:p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EE812-01E8-42A4-B6C6-028AA2D4C76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1543</Words>
  <Application>Microsoft Office PowerPoint</Application>
  <PresentationFormat>On-screen Show (4:3)</PresentationFormat>
  <Paragraphs>474</Paragraphs>
  <Slides>46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Times New Roman</vt:lpstr>
      <vt:lpstr>Default Design</vt:lpstr>
      <vt:lpstr>SmartDraw</vt:lpstr>
      <vt:lpstr>Data Analytics</vt:lpstr>
      <vt:lpstr>Ground Rules</vt:lpstr>
      <vt:lpstr>Lecture Times </vt:lpstr>
      <vt:lpstr>Lab Times</vt:lpstr>
      <vt:lpstr>Statistical tools to date</vt:lpstr>
      <vt:lpstr>What is this course about?</vt:lpstr>
      <vt:lpstr>Objectives</vt:lpstr>
      <vt:lpstr>Assessments </vt:lpstr>
      <vt:lpstr>R package</vt:lpstr>
      <vt:lpstr>Steps in Problem solving process</vt:lpstr>
      <vt:lpstr>PowerPoint Presentation</vt:lpstr>
      <vt:lpstr>What do I mean?</vt:lpstr>
      <vt:lpstr>Population of interest</vt:lpstr>
      <vt:lpstr>Some ideas</vt:lpstr>
      <vt:lpstr>What is the outcome?</vt:lpstr>
      <vt:lpstr>Aspects of time</vt:lpstr>
      <vt:lpstr>How will you measure success? </vt:lpstr>
      <vt:lpstr>Questions to ask</vt:lpstr>
      <vt:lpstr>More questions</vt:lpstr>
      <vt:lpstr>More questions</vt:lpstr>
      <vt:lpstr>Stakeholders</vt:lpstr>
      <vt:lpstr>Other thoughts</vt:lpstr>
      <vt:lpstr>People</vt:lpstr>
      <vt:lpstr>Data</vt:lpstr>
      <vt:lpstr>Some questions of the data</vt:lpstr>
      <vt:lpstr>Quality of data</vt:lpstr>
      <vt:lpstr>Format of Data</vt:lpstr>
      <vt:lpstr>Type of data – measurement scale </vt:lpstr>
      <vt:lpstr>First Steps in any Analysis</vt:lpstr>
      <vt:lpstr>Some nice R stuff</vt:lpstr>
      <vt:lpstr>Problems with Data ???</vt:lpstr>
      <vt:lpstr>Outliers</vt:lpstr>
      <vt:lpstr>Missing Data</vt:lpstr>
      <vt:lpstr>Missing data mechanism (1)</vt:lpstr>
      <vt:lpstr>Missing data mechanism (2)</vt:lpstr>
      <vt:lpstr>Missing data mechanism (2)</vt:lpstr>
      <vt:lpstr>Coding of missing data</vt:lpstr>
      <vt:lpstr>Examining patterns</vt:lpstr>
      <vt:lpstr>What can we do?</vt:lpstr>
      <vt:lpstr>Imputation</vt:lpstr>
      <vt:lpstr>Imputation for Quantitative variables </vt:lpstr>
      <vt:lpstr>Other techniques</vt:lpstr>
      <vt:lpstr>Categorical variables</vt:lpstr>
      <vt:lpstr>PowerPoint Presentation</vt:lpstr>
      <vt:lpstr>Multiple Imputation </vt:lpstr>
      <vt:lpstr>Key Message</vt:lpstr>
    </vt:vector>
  </TitlesOfParts>
  <Company>Trinity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Mining?</dc:title>
  <dc:creator>moregan</dc:creator>
  <cp:lastModifiedBy>Sankalp Gupta</cp:lastModifiedBy>
  <cp:revision>115</cp:revision>
  <cp:lastPrinted>2016-09-23T12:01:38Z</cp:lastPrinted>
  <dcterms:created xsi:type="dcterms:W3CDTF">2015-09-15T11:15:42Z</dcterms:created>
  <dcterms:modified xsi:type="dcterms:W3CDTF">2017-09-27T09:46:49Z</dcterms:modified>
</cp:coreProperties>
</file>