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1" r:id="rId2"/>
    <p:sldId id="366" r:id="rId3"/>
    <p:sldId id="367" r:id="rId4"/>
    <p:sldId id="368" r:id="rId5"/>
    <p:sldId id="369" r:id="rId6"/>
    <p:sldId id="371" r:id="rId7"/>
    <p:sldId id="372" r:id="rId8"/>
    <p:sldId id="396" r:id="rId9"/>
    <p:sldId id="397" r:id="rId10"/>
    <p:sldId id="282" r:id="rId11"/>
    <p:sldId id="307" r:id="rId12"/>
    <p:sldId id="308" r:id="rId13"/>
    <p:sldId id="309" r:id="rId14"/>
    <p:sldId id="386" r:id="rId15"/>
    <p:sldId id="388" r:id="rId16"/>
    <p:sldId id="360" r:id="rId17"/>
    <p:sldId id="390" r:id="rId18"/>
    <p:sldId id="392" r:id="rId19"/>
    <p:sldId id="384" r:id="rId20"/>
    <p:sldId id="379" r:id="rId21"/>
    <p:sldId id="378" r:id="rId22"/>
    <p:sldId id="383" r:id="rId23"/>
    <p:sldId id="393" r:id="rId24"/>
    <p:sldId id="395" r:id="rId25"/>
    <p:sldId id="361" r:id="rId26"/>
    <p:sldId id="362" r:id="rId27"/>
  </p:sldIdLst>
  <p:sldSz cx="9144000" cy="6858000" type="screen4x3"/>
  <p:notesSz cx="6669088" cy="9753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6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9" tIns="45890" rIns="91779" bIns="45890" numCol="1" anchor="t" anchorCtr="0" compatLnSpc="1">
            <a:prstTxWarp prst="textNoShape">
              <a:avLst/>
            </a:prstTxWarp>
          </a:bodyPr>
          <a:lstStyle>
            <a:lvl1pPr defTabSz="91788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424" y="1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9" tIns="45890" rIns="91779" bIns="45890" numCol="1" anchor="t" anchorCtr="0" compatLnSpc="1">
            <a:prstTxWarp prst="textNoShape">
              <a:avLst/>
            </a:prstTxWarp>
          </a:bodyPr>
          <a:lstStyle>
            <a:lvl1pPr algn="r" defTabSz="917885">
              <a:defRPr sz="1200"/>
            </a:lvl1pPr>
          </a:lstStyle>
          <a:p>
            <a:pPr>
              <a:defRPr/>
            </a:pPr>
            <a:fld id="{25676E3E-1E24-4E29-A3C7-890161F1068D}" type="datetime1">
              <a:rPr lang="en-GB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65920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9" tIns="45890" rIns="91779" bIns="45890" numCol="1" anchor="b" anchorCtr="0" compatLnSpc="1">
            <a:prstTxWarp prst="textNoShape">
              <a:avLst/>
            </a:prstTxWarp>
          </a:bodyPr>
          <a:lstStyle>
            <a:lvl1pPr defTabSz="917885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424" y="9265920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9" tIns="45890" rIns="91779" bIns="45890" numCol="1" anchor="b" anchorCtr="0" compatLnSpc="1">
            <a:prstTxWarp prst="textNoShape">
              <a:avLst/>
            </a:prstTxWarp>
          </a:bodyPr>
          <a:lstStyle>
            <a:lvl1pPr algn="r" defTabSz="917885">
              <a:defRPr sz="1200"/>
            </a:lvl1pPr>
          </a:lstStyle>
          <a:p>
            <a:pPr>
              <a:defRPr/>
            </a:pPr>
            <a:fld id="{8B72D1D4-6AC8-4470-8AC1-D5C3E76628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47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00010" cy="47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9080" y="2"/>
            <a:ext cx="2900010" cy="47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86AC72-97D5-47AD-9A3F-D40840501157}" type="datetime1">
              <a:rPr lang="en-GB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19138"/>
            <a:ext cx="4903788" cy="367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0626" y="4636882"/>
            <a:ext cx="4927836" cy="43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73762"/>
            <a:ext cx="2900010" cy="47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9080" y="9273762"/>
            <a:ext cx="2900010" cy="47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D81B0C-1584-4B7D-B526-1382C882C0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7105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1158064-8628-48C3-BBE8-D42F95BADE0C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58BE9-6F76-4D8F-A31E-BC69FE47720D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19138"/>
            <a:ext cx="4903788" cy="3678237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5461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2650" y="719138"/>
            <a:ext cx="4903788" cy="3678237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F4DCB8-A510-4E6E-9CB9-B68668BAE490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6D72E-397F-42F7-9B89-BF5DA12339FF}" type="slidenum">
              <a:rPr lang="en-GB" smtClean="0"/>
              <a:pPr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7203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2650" y="719138"/>
            <a:ext cx="4903788" cy="3678237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22E60BB-EDFC-472F-AF1B-034A7D6960A6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329A6-B279-4CEF-AD26-ADCCCC4F4B12}" type="slidenum">
              <a:rPr lang="en-GB" smtClean="0"/>
              <a:pPr/>
              <a:t>13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3890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5988" y="727075"/>
            <a:ext cx="4965700" cy="3724275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6758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F4DCB8-A510-4E6E-9CB9-B68668BAE490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6D72E-397F-42F7-9B89-BF5DA12339FF}" type="slidenum">
              <a:rPr lang="en-GB" smtClean="0"/>
              <a:pPr/>
              <a:t>14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0035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5988" y="727075"/>
            <a:ext cx="4965700" cy="3724275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22E60BB-EDFC-472F-AF1B-034A7D6960A6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329A6-B279-4CEF-AD26-ADCCCC4F4B12}" type="slidenum">
              <a:rPr lang="en-GB" smtClean="0"/>
              <a:pPr/>
              <a:t>15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30749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86AC72-97D5-47AD-9A3F-D40840501157}" type="datetime1">
              <a:rPr lang="en-GB" smtClean="0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1B0C-1584-4B7D-B526-1382C882C03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05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86AC72-97D5-47AD-9A3F-D40840501157}" type="datetime1">
              <a:rPr lang="en-GB" smtClean="0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1B0C-1584-4B7D-B526-1382C882C03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28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86AC72-97D5-47AD-9A3F-D40840501157}" type="datetime1">
              <a:rPr lang="en-GB" smtClean="0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1B0C-1584-4B7D-B526-1382C882C03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865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86AC72-97D5-47AD-9A3F-D40840501157}" type="datetime1">
              <a:rPr lang="en-GB" smtClean="0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1B0C-1584-4B7D-B526-1382C882C03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4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86AC72-97D5-47AD-9A3F-D40840501157}" type="datetime1">
              <a:rPr lang="en-GB" smtClean="0"/>
              <a:pPr>
                <a:defRPr/>
              </a:pPr>
              <a:t>25/10/2017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1B0C-1584-4B7D-B526-1382C882C03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0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948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21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286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77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247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6E9A5-7C65-4E6A-AC14-E56E31CADD09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128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570B5BE-82F1-4243-81B4-2F6C988441D8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C2AC0-D570-4408-A9E2-6C039777CFFA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19138"/>
            <a:ext cx="4903788" cy="3678237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937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2650" y="719138"/>
            <a:ext cx="4903788" cy="3678237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E" smtClean="0"/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8D039D0-E26C-4062-A8F1-EABD2B74041E}" type="datetime1">
              <a:rPr lang="en-GB" smtClean="0"/>
              <a:pPr/>
              <a:t>25/10/2017</a:t>
            </a:fld>
            <a:endParaRPr lang="en-GB" smtClean="0"/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540DD-2E22-4688-A9BF-A5FB93DDE6BF}" type="slidenum">
              <a:rPr lang="en-GB" smtClean="0"/>
              <a:pPr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242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49157-28A8-4B29-8E31-B7F2B97EE4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FD5C-C733-4592-BDA9-B89AEBF845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60B8A-F94F-40CB-B745-7D70DB1ED9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1CCC1-52E1-435B-A344-ECD90E4DE6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2BFD3-8F5C-4636-A2CE-66FFF28EEA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1E59C-C077-47A6-9393-547E7C06ED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5D961-B2B7-4091-845B-DAB734D71B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214EB-014A-4E8D-B3C9-DC3C761AED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18AA5-4B87-4ADC-A6B3-ECB2A8E48C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305D-9E96-45D0-8D47-FABDAD96A1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07E7F-2CDF-4019-819B-5C85A3FD2B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D086A3C-C9B8-43D6-A725-B9CFA13645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Data Analytics</a:t>
            </a:r>
            <a:endParaRPr lang="en-GB" dirty="0" smtClean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Model Evaluation – other approaches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Another Approach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41325" y="2098675"/>
            <a:ext cx="848836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latin typeface="Arial" charset="0"/>
              </a:rPr>
              <a:t>Two outcomes for a total of  N= 3333 cases</a:t>
            </a:r>
          </a:p>
          <a:p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No. of Yes = 483</a:t>
            </a:r>
          </a:p>
          <a:p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Run Model – logistic </a:t>
            </a:r>
            <a:r>
              <a:rPr lang="en-GB" dirty="0" smtClean="0">
                <a:latin typeface="Arial" charset="0"/>
              </a:rPr>
              <a:t>regression or </a:t>
            </a:r>
            <a:r>
              <a:rPr lang="en-GB" dirty="0">
                <a:latin typeface="Arial" charset="0"/>
              </a:rPr>
              <a:t>tree</a:t>
            </a:r>
          </a:p>
          <a:p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Produce predicted values – test set – p</a:t>
            </a:r>
            <a:r>
              <a:rPr lang="en-GB" baseline="-25000" dirty="0">
                <a:latin typeface="Arial" charset="0"/>
              </a:rPr>
              <a:t>i</a:t>
            </a:r>
          </a:p>
          <a:p>
            <a:endParaRPr lang="en-GB" baseline="-25000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Sort the data by p</a:t>
            </a:r>
            <a:r>
              <a:rPr lang="en-GB" baseline="-25000" dirty="0">
                <a:latin typeface="Arial" charset="0"/>
              </a:rPr>
              <a:t>i</a:t>
            </a:r>
            <a:r>
              <a:rPr lang="en-GB" dirty="0">
                <a:latin typeface="Arial" charset="0"/>
              </a:rPr>
              <a:t> from highest to lowest</a:t>
            </a:r>
          </a:p>
          <a:p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Divide the data into 10 parts – </a:t>
            </a:r>
            <a:r>
              <a:rPr lang="en-GB" dirty="0" smtClean="0">
                <a:latin typeface="Arial" charset="0"/>
              </a:rPr>
              <a:t>deciles</a:t>
            </a:r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Model figures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57375" y="1827213"/>
          <a:ext cx="5643603" cy="4458763"/>
        </p:xfrm>
        <a:graphic>
          <a:graphicData uri="http://schemas.openxmlformats.org/drawingml/2006/table">
            <a:tbl>
              <a:tblPr/>
              <a:tblGrid>
                <a:gridCol w="1736362"/>
                <a:gridCol w="1062356"/>
                <a:gridCol w="1348834"/>
                <a:gridCol w="1496051"/>
              </a:tblGrid>
              <a:tr h="275938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278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281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318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318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Random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0125" y="1714500"/>
          <a:ext cx="6572300" cy="4808338"/>
        </p:xfrm>
        <a:graphic>
          <a:graphicData uri="http://schemas.openxmlformats.org/drawingml/2006/table">
            <a:tbl>
              <a:tblPr/>
              <a:tblGrid>
                <a:gridCol w="1643075"/>
                <a:gridCol w="1643075"/>
                <a:gridCol w="1643075"/>
                <a:gridCol w="1643075"/>
              </a:tblGrid>
              <a:tr h="52925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98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Best outcome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71625" y="1825625"/>
          <a:ext cx="5929356" cy="4503087"/>
        </p:xfrm>
        <a:graphic>
          <a:graphicData uri="http://schemas.openxmlformats.org/drawingml/2006/table">
            <a:tbl>
              <a:tblPr/>
              <a:tblGrid>
                <a:gridCol w="1482339"/>
                <a:gridCol w="1482339"/>
                <a:gridCol w="1482339"/>
                <a:gridCol w="1482339"/>
              </a:tblGrid>
              <a:tr h="276067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Random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0125" y="1714500"/>
          <a:ext cx="6572300" cy="4635500"/>
        </p:xfrm>
        <a:graphic>
          <a:graphicData uri="http://schemas.openxmlformats.org/drawingml/2006/table">
            <a:tbl>
              <a:tblPr/>
              <a:tblGrid>
                <a:gridCol w="1643075"/>
                <a:gridCol w="1643075"/>
                <a:gridCol w="1643075"/>
                <a:gridCol w="1643075"/>
              </a:tblGrid>
              <a:tr h="52925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286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75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8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Best outcome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71625" y="1825625"/>
          <a:ext cx="5929356" cy="4460857"/>
        </p:xfrm>
        <a:graphic>
          <a:graphicData uri="http://schemas.openxmlformats.org/drawingml/2006/table">
            <a:tbl>
              <a:tblPr/>
              <a:tblGrid>
                <a:gridCol w="1482339"/>
                <a:gridCol w="1482339"/>
                <a:gridCol w="1482339"/>
                <a:gridCol w="1482339"/>
              </a:tblGrid>
              <a:tr h="276067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149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98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1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Cumulative Approach - Model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57375" y="1827213"/>
          <a:ext cx="5643603" cy="4458763"/>
        </p:xfrm>
        <a:graphic>
          <a:graphicData uri="http://schemas.openxmlformats.org/drawingml/2006/table">
            <a:tbl>
              <a:tblPr/>
              <a:tblGrid>
                <a:gridCol w="1736362"/>
                <a:gridCol w="1062356"/>
                <a:gridCol w="1348834"/>
                <a:gridCol w="1496051"/>
              </a:tblGrid>
              <a:tr h="275938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Decile</a:t>
                      </a:r>
                      <a:endParaRPr lang="en-IE" sz="15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Churn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85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8889" marR="8889" marT="888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2850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8889" marR="8889" marT="888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definitions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44824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sz="2400" dirty="0" smtClean="0"/>
                  <a:t>From Cumulative table </a:t>
                </a:r>
              </a:p>
              <a:p>
                <a:pPr marL="0" indent="0">
                  <a:buNone/>
                </a:pPr>
                <a:endParaRPr lang="en-IE" sz="2400" dirty="0"/>
              </a:p>
              <a:p>
                <a:pPr marL="538163" indent="-538163">
                  <a:buNone/>
                </a:pPr>
                <a:r>
                  <a:rPr lang="en-IE" sz="2400" dirty="0"/>
                  <a:t> </a:t>
                </a:r>
                <a:r>
                  <a:rPr lang="en-IE" sz="2400" dirty="0" smtClean="0"/>
                  <a:t>   </a:t>
                </a:r>
                <a:r>
                  <a:rPr lang="en-GB" sz="2400" dirty="0" smtClean="0">
                    <a:latin typeface="Arial" charset="0"/>
                  </a:rPr>
                  <a:t>% </a:t>
                </a:r>
                <a:r>
                  <a:rPr lang="en-GB" sz="2400" dirty="0">
                    <a:latin typeface="Arial" charset="0"/>
                  </a:rPr>
                  <a:t>Captured </a:t>
                </a:r>
                <a:r>
                  <a:rPr lang="en-GB" sz="2400" dirty="0" smtClean="0">
                    <a:latin typeface="Arial" charset="0"/>
                  </a:rPr>
                  <a:t>Response – column %’s for Yes or     Recall in R (also called Gain Charts)</a:t>
                </a:r>
              </a:p>
              <a:p>
                <a:pPr marL="538163" indent="-538163">
                  <a:buNone/>
                </a:pPr>
                <a:endParaRPr lang="en-GB" sz="2400" dirty="0" smtClean="0">
                  <a:latin typeface="Arial" charset="0"/>
                </a:endParaRPr>
              </a:p>
              <a:p>
                <a:pPr marL="358775" indent="-358775">
                  <a:buNone/>
                </a:pPr>
                <a:r>
                  <a:rPr lang="en-GB" sz="2400" dirty="0" smtClean="0">
                    <a:latin typeface="Arial" charset="0"/>
                  </a:rPr>
                  <a:t>    % Respondents – Row %’s for Yes  or Precision in R  </a:t>
                </a:r>
              </a:p>
              <a:p>
                <a:pPr marL="358775" indent="-358775">
                  <a:buNone/>
                </a:pPr>
                <a:r>
                  <a:rPr lang="en-GB" sz="2400" dirty="0" smtClean="0">
                    <a:latin typeface="Arial" charset="0"/>
                  </a:rPr>
                  <a:t>     </a:t>
                </a:r>
              </a:p>
              <a:p>
                <a:pPr marL="358775" indent="-358775">
                  <a:buNone/>
                </a:pPr>
                <a:r>
                  <a:rPr lang="en-GB" sz="2400" dirty="0">
                    <a:latin typeface="Arial" charset="0"/>
                  </a:rPr>
                  <a:t> </a:t>
                </a:r>
                <a:r>
                  <a:rPr lang="en-GB" sz="2400" dirty="0" smtClean="0">
                    <a:latin typeface="Arial" charset="0"/>
                  </a:rPr>
                  <a:t>     Lift – another function</a:t>
                </a:r>
              </a:p>
              <a:p>
                <a:pPr marL="358775" indent="-358775">
                  <a:buNone/>
                </a:pPr>
                <a:r>
                  <a:rPr lang="en-GB" sz="2400" dirty="0">
                    <a:latin typeface="Arial" charset="0"/>
                  </a:rPr>
                  <a:t> </a:t>
                </a:r>
                <a:r>
                  <a:rPr lang="en-GB" sz="2400" dirty="0" smtClean="0">
                    <a:latin typeface="Arial" charset="0"/>
                  </a:rPr>
                  <a:t>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sz="2400" b="0" i="1" smtClean="0">
                            <a:latin typeface="Cambria Math"/>
                          </a:rPr>
                          <m:t>% </m:t>
                        </m:r>
                        <m:r>
                          <a:rPr lang="en-IE" sz="2400" b="0" i="1" smtClean="0">
                            <a:latin typeface="Cambria Math"/>
                          </a:rPr>
                          <m:t>𝐶𝑎𝑝𝑡𝑢𝑟𝑒𝑑</m:t>
                        </m:r>
                        <m:r>
                          <a:rPr lang="en-IE" sz="2400" b="0" i="1" smtClean="0">
                            <a:latin typeface="Cambria Math"/>
                          </a:rPr>
                          <m:t> </m:t>
                        </m:r>
                        <m:r>
                          <a:rPr lang="en-IE" sz="2400" b="0" i="1" smtClean="0">
                            <a:latin typeface="Cambria Math"/>
                          </a:rPr>
                          <m:t>𝑟𝑒𝑠𝑝𝑜𝑛𝑠𝑒</m:t>
                        </m:r>
                      </m:num>
                      <m:den>
                        <m:r>
                          <a:rPr lang="en-IE" sz="2400" b="0" i="1" smtClean="0">
                            <a:latin typeface="Cambria Math"/>
                          </a:rPr>
                          <m:t>% </m:t>
                        </m:r>
                        <m:r>
                          <a:rPr lang="en-IE" sz="2400" b="0" i="1" smtClean="0">
                            <a:latin typeface="Cambria Math"/>
                          </a:rPr>
                          <m:t>𝑅𝑎𝑛𝑑𝑜𝑚</m:t>
                        </m:r>
                        <m:r>
                          <a:rPr lang="en-IE" sz="2400" b="0" i="1" smtClean="0">
                            <a:latin typeface="Cambria Math"/>
                          </a:rPr>
                          <m:t> </m:t>
                        </m:r>
                        <m:r>
                          <a:rPr lang="en-IE" sz="2400" b="0" i="1" smtClean="0">
                            <a:latin typeface="Cambria Math"/>
                          </a:rPr>
                          <m:t>𝑐𝑎𝑝𝑡𝑢𝑟𝑒</m:t>
                        </m:r>
                      </m:den>
                    </m:f>
                  </m:oMath>
                </a14:m>
                <a:endParaRPr lang="en-GB" sz="2400" dirty="0">
                  <a:latin typeface="Arial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rial" charset="0"/>
                  </a:rPr>
                  <a:t>	</a:t>
                </a:r>
              </a:p>
              <a:p>
                <a:pPr marL="0" indent="0">
                  <a:buNone/>
                </a:pPr>
                <a:endParaRPr lang="en-IE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44824"/>
                <a:ext cx="7772400" cy="4114800"/>
              </a:xfrm>
              <a:blipFill rotWithShape="0">
                <a:blip r:embed="rId3"/>
                <a:stretch>
                  <a:fillRect l="-1176" t="-1037" r="-1882" b="-103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36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5451"/>
              </p:ext>
            </p:extLst>
          </p:nvPr>
        </p:nvGraphicFramePr>
        <p:xfrm>
          <a:off x="467544" y="620688"/>
          <a:ext cx="8280920" cy="5276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774"/>
                <a:gridCol w="740774"/>
                <a:gridCol w="740774"/>
                <a:gridCol w="1265490"/>
                <a:gridCol w="1602021"/>
                <a:gridCol w="1349502"/>
                <a:gridCol w="1081380"/>
                <a:gridCol w="760205"/>
              </a:tblGrid>
              <a:tr h="62519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IE" sz="1300" u="none" strike="noStrike" dirty="0">
                          <a:effectLst/>
                        </a:rPr>
                        <a:t>Cumulative Table</a:t>
                      </a:r>
                      <a:endParaRPr lang="en-IE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181288">
                <a:tc>
                  <a:txBody>
                    <a:bodyPr/>
                    <a:lstStyle/>
                    <a:p>
                      <a:pPr algn="l" rtl="0" fontAlgn="b"/>
                      <a:endParaRPr lang="en-IE" sz="13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Decile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No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Yes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total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% Respondents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% Captured response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 random Capture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Lift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</a:tr>
              <a:tr h="181288">
                <a:tc>
                  <a:txBody>
                    <a:bodyPr/>
                    <a:lstStyle/>
                    <a:p>
                      <a:pPr algn="ctr" rtl="0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56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278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83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58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5.76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337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330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667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49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68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3.42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643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357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 dirty="0">
                          <a:effectLst/>
                        </a:rPr>
                        <a:t>1000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36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74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2.46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961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373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1334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28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77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1.93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1271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396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1667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24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82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1.64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1585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415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2000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21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86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1.43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1900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2334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19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90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1.28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2218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449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2667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17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93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1.16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2534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466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3000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16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96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1.07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3565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10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2850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483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3333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>
                          <a:effectLst/>
                        </a:rPr>
                        <a:t>14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u="none" strike="noStrike" dirty="0">
                          <a:effectLst/>
                        </a:rPr>
                        <a:t>100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1.00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181288">
                <a:tc>
                  <a:txBody>
                    <a:bodyPr/>
                    <a:lstStyle/>
                    <a:p>
                      <a:pPr algn="ctr" rtl="0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  <a:tr h="1812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total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2850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483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600" u="none" strike="noStrike">
                          <a:effectLst/>
                        </a:rPr>
                        <a:t>3333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15" marR="8415" marT="84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8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" y="848047"/>
            <a:ext cx="8771428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Scenario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2000240"/>
            <a:ext cx="81066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Large data base</a:t>
            </a:r>
          </a:p>
          <a:p>
            <a:endParaRPr lang="en-IE" dirty="0"/>
          </a:p>
          <a:p>
            <a:r>
              <a:rPr lang="en-IE" dirty="0" smtClean="0"/>
              <a:t>Developed a search algorithm</a:t>
            </a:r>
          </a:p>
          <a:p>
            <a:endParaRPr lang="en-IE" dirty="0"/>
          </a:p>
          <a:p>
            <a:r>
              <a:rPr lang="en-IE" dirty="0" smtClean="0"/>
              <a:t>Returned a list of n items sorted by some measure of “similarity”</a:t>
            </a:r>
          </a:p>
          <a:p>
            <a:endParaRPr lang="en-IE" dirty="0"/>
          </a:p>
          <a:p>
            <a:r>
              <a:rPr lang="en-IE" dirty="0" smtClean="0"/>
              <a:t>Evaluate how good the search is</a:t>
            </a:r>
          </a:p>
          <a:p>
            <a:endParaRPr lang="en-IE" dirty="0"/>
          </a:p>
          <a:p>
            <a:r>
              <a:rPr lang="en-IE" dirty="0" smtClean="0"/>
              <a:t>Each item can be classified as relevant or irrelevant</a:t>
            </a:r>
          </a:p>
          <a:p>
            <a:endParaRPr lang="en-IE" dirty="0"/>
          </a:p>
          <a:p>
            <a:r>
              <a:rPr lang="en-IE" dirty="0" smtClean="0"/>
              <a:t>Know the number of relevant items in the database</a:t>
            </a:r>
          </a:p>
          <a:p>
            <a:endParaRPr lang="en-IE" dirty="0"/>
          </a:p>
          <a:p>
            <a:endParaRPr lang="en-IE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" y="848047"/>
            <a:ext cx="8771428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6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" y="848047"/>
            <a:ext cx="8771428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Interpretation of Lift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The Cumulative Lift of </a:t>
            </a:r>
            <a:r>
              <a:rPr lang="en-IE" sz="2400" dirty="0" smtClean="0"/>
              <a:t>3.42 </a:t>
            </a:r>
            <a:r>
              <a:rPr lang="en-IE" sz="2400" dirty="0"/>
              <a:t>for top two deciles, means that when selecting 20% of the records based on the model, one can expect </a:t>
            </a:r>
            <a:r>
              <a:rPr lang="en-IE" sz="2400" dirty="0" smtClean="0"/>
              <a:t>3.42 </a:t>
            </a:r>
            <a:r>
              <a:rPr lang="en-IE" sz="2400" dirty="0"/>
              <a:t>times the total number of targets (events) found by randomly selecting 20%-of-records without a model. </a:t>
            </a:r>
          </a:p>
        </p:txBody>
      </p:sp>
    </p:spTree>
    <p:extLst>
      <p:ext uri="{BB962C8B-B14F-4D97-AF65-F5344CB8AC3E}">
        <p14:creationId xmlns:p14="http://schemas.microsoft.com/office/powerpoint/2010/main" val="323901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X-axis different definitions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2143116"/>
            <a:ext cx="75300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dirty="0" smtClean="0"/>
              <a:t>Deciles  - me and SAS</a:t>
            </a:r>
          </a:p>
          <a:p>
            <a:endParaRPr lang="en-IE" dirty="0" smtClean="0"/>
          </a:p>
          <a:p>
            <a:pPr>
              <a:buFont typeface="Arial" pitchFamily="34" charset="0"/>
              <a:buChar char="•"/>
            </a:pPr>
            <a:r>
              <a:rPr lang="en-IE" dirty="0" smtClean="0"/>
              <a:t>R </a:t>
            </a:r>
            <a:r>
              <a:rPr lang="en-IE" dirty="0" err="1" smtClean="0"/>
              <a:t>rpp</a:t>
            </a:r>
            <a:r>
              <a:rPr lang="en-IE" dirty="0" smtClean="0"/>
              <a:t> rate of positive predictions</a:t>
            </a:r>
          </a:p>
          <a:p>
            <a:pPr>
              <a:buFont typeface="Arial" pitchFamily="34" charset="0"/>
              <a:buChar char="•"/>
            </a:pPr>
            <a:endParaRPr lang="en-IE" dirty="0" smtClean="0"/>
          </a:p>
          <a:p>
            <a:pPr>
              <a:buFont typeface="Arial" pitchFamily="34" charset="0"/>
              <a:buChar char="•"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 Rattle Case load= </a:t>
            </a:r>
            <a:r>
              <a:rPr lang="en-IE" dirty="0" err="1" smtClean="0"/>
              <a:t>rpp</a:t>
            </a:r>
            <a:r>
              <a:rPr lang="en-IE" dirty="0" smtClean="0"/>
              <a:t>*100</a:t>
            </a:r>
            <a:endParaRPr lang="en-IE" dirty="0"/>
          </a:p>
        </p:txBody>
      </p:sp>
      <p:graphicFrame>
        <p:nvGraphicFramePr>
          <p:cNvPr id="328706" name="Object 2"/>
          <p:cNvGraphicFramePr>
            <a:graphicFrameLocks noChangeAspect="1"/>
          </p:cNvGraphicFramePr>
          <p:nvPr>
            <p:extLst/>
          </p:nvPr>
        </p:nvGraphicFramePr>
        <p:xfrm>
          <a:off x="1259632" y="3481944"/>
          <a:ext cx="3340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8" name="Equation" r:id="rId4" imgW="3340080" imgH="736560" progId="Equation.DSMT4">
                  <p:embed/>
                </p:oleObj>
              </mc:Choice>
              <mc:Fallback>
                <p:oleObj name="Equation" r:id="rId4" imgW="33400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481944"/>
                        <a:ext cx="3340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474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 version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826883" y="2132856"/>
          <a:ext cx="3490233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499"/>
                <a:gridCol w="908501"/>
                <a:gridCol w="917677"/>
                <a:gridCol w="807556"/>
              </a:tblGrid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Cutoff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Precision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Recall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Rpp</a:t>
                      </a:r>
                      <a:endParaRPr lang="en-IE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Inf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NaN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0.88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0.87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0.41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0.07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0.52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0.08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0.56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0.74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0.88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0.59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0.35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0.60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0.80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0.61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0.79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0.61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0.12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0.46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0.70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0.22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0.43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0.71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0.40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0.73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0.27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0.15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1.00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0.99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0.00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0.14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>
                          <a:effectLst/>
                        </a:rPr>
                        <a:t>1.00</a:t>
                      </a:r>
                      <a:endParaRPr lang="en-IE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500" u="none" strike="noStrike" dirty="0">
                          <a:effectLst/>
                        </a:rPr>
                        <a:t>1.00</a:t>
                      </a:r>
                      <a:endParaRPr lang="en-I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5" marR="9185" marT="918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96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 what?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2000240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Confusion matrix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314324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ROC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235743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0070C0"/>
                </a:solidFill>
              </a:rPr>
              <a:t>Misclassification cost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240" y="4071942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FF3399"/>
                </a:solidFill>
              </a:rPr>
              <a:t>Lift</a:t>
            </a:r>
            <a:endParaRPr lang="en-IE" dirty="0">
              <a:solidFill>
                <a:srgbClr val="FF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3571876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92D050"/>
                </a:solidFill>
              </a:rPr>
              <a:t>Precision</a:t>
            </a:r>
            <a:endParaRPr lang="en-IE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8" y="507207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Recall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1142976" y="5572140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Cutoff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786182" y="514351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Accuracy</a:t>
            </a:r>
            <a:endParaRPr lang="en-I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Which evaluation tool to use?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2143116"/>
            <a:ext cx="66944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Purpose of study </a:t>
            </a:r>
          </a:p>
          <a:p>
            <a:endParaRPr lang="en-IE" dirty="0" smtClean="0"/>
          </a:p>
          <a:p>
            <a:r>
              <a:rPr lang="en-IE" dirty="0" smtClean="0"/>
              <a:t>What do we want to optimise?</a:t>
            </a:r>
          </a:p>
          <a:p>
            <a:endParaRPr lang="en-IE" dirty="0" smtClean="0"/>
          </a:p>
          <a:p>
            <a:r>
              <a:rPr lang="en-IE" dirty="0" smtClean="0"/>
              <a:t>Classification tool </a:t>
            </a:r>
          </a:p>
          <a:p>
            <a:r>
              <a:rPr lang="en-IE" dirty="0" smtClean="0"/>
              <a:t>	Want a rule </a:t>
            </a:r>
          </a:p>
          <a:p>
            <a:r>
              <a:rPr lang="en-IE" dirty="0" smtClean="0"/>
              <a:t>	if x &gt; y then do something	</a:t>
            </a:r>
          </a:p>
          <a:p>
            <a:r>
              <a:rPr lang="en-IE" dirty="0" smtClean="0"/>
              <a:t>	IF X &lt;= Y THEN DO SOMETHING ELSE</a:t>
            </a:r>
          </a:p>
          <a:p>
            <a:endParaRPr lang="en-IE" dirty="0" smtClean="0"/>
          </a:p>
          <a:p>
            <a:r>
              <a:rPr lang="en-IE" dirty="0" smtClean="0"/>
              <a:t>Rank our cases and take the top few</a:t>
            </a:r>
          </a:p>
          <a:p>
            <a:r>
              <a:rPr lang="en-IE" dirty="0" smtClean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Precision and recall</a:t>
            </a:r>
            <a:endParaRPr lang="en-IE" dirty="0"/>
          </a:p>
        </p:txBody>
      </p:sp>
      <p:pic>
        <p:nvPicPr>
          <p:cNvPr id="3" name="Picture 2" descr="Recall-precision Diagra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643050"/>
            <a:ext cx="391955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Recall-precision 2 Diagra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714488"/>
            <a:ext cx="334805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Precision and </a:t>
            </a:r>
            <a:r>
              <a:rPr lang="en-IE" dirty="0"/>
              <a:t>R</a:t>
            </a:r>
            <a:r>
              <a:rPr lang="en-IE" dirty="0" smtClean="0"/>
              <a:t>ecall</a:t>
            </a:r>
            <a:endParaRPr lang="en-IE" dirty="0"/>
          </a:p>
        </p:txBody>
      </p:sp>
      <p:pic>
        <p:nvPicPr>
          <p:cNvPr id="3" name="Picture 2" descr="Recall Diagra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857364"/>
            <a:ext cx="371477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Precision Diagra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785926"/>
            <a:ext cx="400052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1472" y="4786322"/>
            <a:ext cx="41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/>
              <a:t>RECALL</a:t>
            </a:r>
            <a:r>
              <a:rPr lang="en-IE" dirty="0"/>
              <a:t> is the ratio of the number of relevant records retrieved to the total number of relevant records in the database.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5000636"/>
            <a:ext cx="4214842" cy="121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dirty="0"/>
              <a:t>PRECISION</a:t>
            </a:r>
            <a:r>
              <a:rPr lang="en-IE" dirty="0"/>
              <a:t> is the ratio of the number of relevant records retrieved to the total number of irrelevant and relevant records retrieved.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way of looking at it </a:t>
            </a:r>
            <a:endParaRPr lang="en-I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14480" y="3786190"/>
          <a:ext cx="5448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5" name="Equation" r:id="rId4" imgW="5448240" imgH="736560" progId="Equation.DSMT4">
                  <p:embed/>
                </p:oleObj>
              </mc:Choice>
              <mc:Fallback>
                <p:oleObj name="Equation" r:id="rId4" imgW="54482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786190"/>
                        <a:ext cx="5448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884076"/>
            <a:ext cx="7574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TP+FP = number of items retrieved at a particular split</a:t>
            </a:r>
          </a:p>
          <a:p>
            <a:endParaRPr lang="en-IE" dirty="0"/>
          </a:p>
          <a:p>
            <a:r>
              <a:rPr lang="en-IE" dirty="0" smtClean="0"/>
              <a:t>Recall = Sensitivity</a:t>
            </a:r>
            <a:endParaRPr lang="en-I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28" y="1785926"/>
          <a:ext cx="5930900" cy="1190625"/>
        </p:xfrm>
        <a:graphic>
          <a:graphicData uri="http://schemas.openxmlformats.org/drawingml/2006/table">
            <a:tbl>
              <a:tblPr/>
              <a:tblGrid>
                <a:gridCol w="1346921"/>
                <a:gridCol w="1667768"/>
                <a:gridCol w="1334214"/>
                <a:gridCol w="1581997"/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Algorithm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Relevant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Irrelevant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Relevant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Irrelevant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Relationship</a:t>
            </a:r>
            <a:endParaRPr lang="en-IE" dirty="0"/>
          </a:p>
        </p:txBody>
      </p:sp>
      <p:pic>
        <p:nvPicPr>
          <p:cNvPr id="3" name="Picture 2" descr="Recall-precision Relationship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571744"/>
            <a:ext cx="321471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Recall-precision Graph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2428868"/>
            <a:ext cx="321471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Comments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714488"/>
            <a:ext cx="72866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IE" sz="2400" dirty="0" smtClean="0"/>
              <a:t>Categorising  items as relevant or irrelevant</a:t>
            </a:r>
          </a:p>
          <a:p>
            <a:pPr marL="182563" indent="-182563">
              <a:buFont typeface="Arial" pitchFamily="34" charset="0"/>
              <a:buChar char="•"/>
            </a:pPr>
            <a:endParaRPr lang="en-IE" sz="2400" dirty="0"/>
          </a:p>
          <a:p>
            <a:pPr marL="182563" indent="-182563">
              <a:buFont typeface="Arial" pitchFamily="34" charset="0"/>
              <a:buChar char="•"/>
            </a:pPr>
            <a:r>
              <a:rPr lang="en-IE" sz="2400" dirty="0" smtClean="0"/>
              <a:t>Determining the number of relevant items in the database</a:t>
            </a:r>
          </a:p>
          <a:p>
            <a:pPr marL="182563" indent="-182563">
              <a:buFont typeface="Arial" pitchFamily="34" charset="0"/>
              <a:buChar char="•"/>
            </a:pPr>
            <a:endParaRPr lang="en-IE" sz="2400" dirty="0"/>
          </a:p>
          <a:p>
            <a:pPr marL="182563" indent="-182563">
              <a:buFont typeface="Arial" pitchFamily="34" charset="0"/>
              <a:buChar char="•"/>
            </a:pPr>
            <a:r>
              <a:rPr lang="en-IE" sz="2400" i="1" dirty="0" smtClean="0"/>
              <a:t>Recall</a:t>
            </a:r>
            <a:r>
              <a:rPr lang="en-IE" sz="2400" dirty="0" smtClean="0"/>
              <a:t> measures how well a search system finds what you want, and </a:t>
            </a:r>
            <a:r>
              <a:rPr lang="en-IE" sz="2400" i="1" dirty="0" smtClean="0"/>
              <a:t>precision</a:t>
            </a:r>
            <a:r>
              <a:rPr lang="en-IE" sz="2400" dirty="0" smtClean="0"/>
              <a:t> measures how well it weeds out what you don’t want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Combine Precision and Recall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=2∗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en-IE" b="0" i="0" smtClean="0">
                        <a:latin typeface="Cambria Math" panose="02040503050406030204" pitchFamily="18" charset="0"/>
                      </a:rPr>
                      <m:t>=2∗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𝑃𝑃𝑉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𝑃𝑃𝑉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𝑇𝑃𝑅</m:t>
                        </m:r>
                      </m:den>
                    </m:f>
                  </m:oMath>
                </a14:m>
                <a:endParaRPr lang="en-IE" dirty="0" smtClean="0"/>
              </a:p>
              <a:p>
                <a:endParaRPr lang="en-IE" dirty="0"/>
              </a:p>
              <a:p>
                <a:r>
                  <a:rPr lang="en-I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E" dirty="0" smtClean="0"/>
              </a:p>
              <a:p>
                <a:endParaRPr lang="en-IE" dirty="0"/>
              </a:p>
              <a:p>
                <a:r>
                  <a:rPr lang="en-IE" dirty="0" smtClean="0"/>
                  <a:t>Approximately average of precision and recall when both are close.  </a:t>
                </a:r>
                <a:endParaRPr lang="en-I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1" r="-1882" b="-29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7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General F</a:t>
            </a:r>
            <a:r>
              <a:rPr lang="el-GR" baseline="-25000" dirty="0" smtClean="0"/>
              <a:t>β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/>
                  <a:t>	</a:t>
                </a:r>
              </a:p>
              <a:p>
                <a:r>
                  <a:rPr lang="en-IE" dirty="0" smtClean="0"/>
                  <a:t>For non-negative real values of </a:t>
                </a:r>
                <a:r>
                  <a:rPr lang="el-GR" dirty="0" smtClean="0"/>
                  <a:t>β</a:t>
                </a:r>
                <a:endParaRPr lang="en-IE" dirty="0" smtClean="0"/>
              </a:p>
              <a:p>
                <a:endParaRPr lang="en-IE" dirty="0"/>
              </a:p>
              <a:p>
                <a:r>
                  <a:rPr lang="en-IE" dirty="0"/>
                  <a:t>https://www.kdnuggets.com/2017/10/top-10-machine-learning-r-videos.html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1" r="-180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4222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845</Words>
  <Application>Microsoft Office PowerPoint</Application>
  <PresentationFormat>On-screen Show (4:3)</PresentationFormat>
  <Paragraphs>603</Paragraphs>
  <Slides>26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Calibri</vt:lpstr>
      <vt:lpstr>Cambria Math</vt:lpstr>
      <vt:lpstr>Default Design</vt:lpstr>
      <vt:lpstr>Equation</vt:lpstr>
      <vt:lpstr>Data Analytics</vt:lpstr>
      <vt:lpstr>Scenario</vt:lpstr>
      <vt:lpstr>Precision and recall</vt:lpstr>
      <vt:lpstr>Precision and Recall</vt:lpstr>
      <vt:lpstr>Another way of looking at it </vt:lpstr>
      <vt:lpstr>Relationship</vt:lpstr>
      <vt:lpstr>Comments</vt:lpstr>
      <vt:lpstr>Combine Precision and Recall</vt:lpstr>
      <vt:lpstr>General Fβ</vt:lpstr>
      <vt:lpstr>Another Approach</vt:lpstr>
      <vt:lpstr>Model figures</vt:lpstr>
      <vt:lpstr>Random Data</vt:lpstr>
      <vt:lpstr>Best outcome</vt:lpstr>
      <vt:lpstr>Random Data</vt:lpstr>
      <vt:lpstr>Best outcome</vt:lpstr>
      <vt:lpstr>Cumulative Approach - Model</vt:lpstr>
      <vt:lpstr>Some definitions</vt:lpstr>
      <vt:lpstr>PowerPoint Presentation</vt:lpstr>
      <vt:lpstr>PowerPoint Presentation</vt:lpstr>
      <vt:lpstr>PowerPoint Presentation</vt:lpstr>
      <vt:lpstr>PowerPoint Presentation</vt:lpstr>
      <vt:lpstr>Interpretation of Lift</vt:lpstr>
      <vt:lpstr>X-axis different definitions</vt:lpstr>
      <vt:lpstr>R version</vt:lpstr>
      <vt:lpstr>So what?</vt:lpstr>
      <vt:lpstr>Which evaluation tool to use?</vt:lpstr>
    </vt:vector>
  </TitlesOfParts>
  <Company>Trinity College Dublin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on Lab 4</dc:title>
  <dc:creator>moregan</dc:creator>
  <cp:lastModifiedBy>moregan</cp:lastModifiedBy>
  <cp:revision>192</cp:revision>
  <cp:lastPrinted>2013-10-24T09:03:25Z</cp:lastPrinted>
  <dcterms:created xsi:type="dcterms:W3CDTF">2005-11-25T14:10:49Z</dcterms:created>
  <dcterms:modified xsi:type="dcterms:W3CDTF">2017-10-25T12:56:23Z</dcterms:modified>
</cp:coreProperties>
</file>