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7" r:id="rId2"/>
    <p:sldId id="284" r:id="rId3"/>
    <p:sldId id="272" r:id="rId4"/>
    <p:sldId id="279" r:id="rId5"/>
    <p:sldId id="289" r:id="rId6"/>
    <p:sldId id="290" r:id="rId7"/>
    <p:sldId id="286" r:id="rId8"/>
    <p:sldId id="274" r:id="rId9"/>
    <p:sldId id="275" r:id="rId10"/>
    <p:sldId id="280" r:id="rId11"/>
    <p:sldId id="277" r:id="rId12"/>
    <p:sldId id="276" r:id="rId13"/>
    <p:sldId id="283" r:id="rId14"/>
    <p:sldId id="282" r:id="rId15"/>
    <p:sldId id="281" r:id="rId16"/>
    <p:sldId id="262" r:id="rId17"/>
    <p:sldId id="257" r:id="rId18"/>
    <p:sldId id="258" r:id="rId19"/>
    <p:sldId id="259" r:id="rId20"/>
    <p:sldId id="264" r:id="rId21"/>
    <p:sldId id="266" r:id="rId22"/>
  </p:sldIdLst>
  <p:sldSz cx="9144000" cy="6858000" type="screen4x3"/>
  <p:notesSz cx="6669088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35" autoAdjust="0"/>
    <p:restoredTop sz="90929"/>
  </p:normalViewPr>
  <p:slideViewPr>
    <p:cSldViewPr>
      <p:cViewPr varScale="1">
        <p:scale>
          <a:sx n="94" d="100"/>
          <a:sy n="94" d="100"/>
        </p:scale>
        <p:origin x="10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90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66238"/>
            <a:ext cx="2890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5A7ADC5-A4F6-4452-8646-1D8A1F3218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51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0250"/>
            <a:ext cx="4876800" cy="3659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90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66238"/>
            <a:ext cx="289083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7" tIns="46488" rIns="92977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C2DC1DA-2555-40DF-88BE-4AF08C11B62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973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713CA5-E6CD-453E-A868-17AE4B5411C0}" type="slidenum">
              <a:rPr lang="en-GB" sz="1200" smtClean="0">
                <a:latin typeface="Arial" charset="0"/>
              </a:rPr>
              <a:pPr/>
              <a:t>1</a:t>
            </a:fld>
            <a:endParaRPr lang="en-GB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6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03D813-52DB-448E-B860-88CAA34E6EE2}" type="slidenum">
              <a:rPr lang="en-GB" sz="1200" smtClean="0">
                <a:latin typeface="Arial" charset="0"/>
              </a:rPr>
              <a:pPr/>
              <a:t>10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0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54D9C4-88D1-4534-ADED-62253680B1E0}" type="slidenum">
              <a:rPr lang="en-GB" sz="1200" smtClean="0">
                <a:latin typeface="Arial" charset="0"/>
              </a:rPr>
              <a:pPr/>
              <a:t>11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AD4E56-D4F6-4B33-906B-2D71F2A8B321}" type="slidenum">
              <a:rPr lang="en-GB" sz="1200" smtClean="0">
                <a:latin typeface="Arial" charset="0"/>
              </a:rPr>
              <a:pPr/>
              <a:t>12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46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92D2D2-4063-4094-BCBB-820906F38625}" type="slidenum">
              <a:rPr lang="en-GB" sz="1200" smtClean="0">
                <a:latin typeface="Arial" charset="0"/>
              </a:rPr>
              <a:pPr/>
              <a:t>13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5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23D06-4C48-4135-AE88-3332B867443C}" type="slidenum">
              <a:rPr lang="en-GB" sz="1200" smtClean="0">
                <a:latin typeface="Arial" charset="0"/>
              </a:rPr>
              <a:pPr/>
              <a:t>14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05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808E09-2F33-4F83-918A-49E1D0719221}" type="slidenum">
              <a:rPr lang="en-GB" sz="1200" smtClean="0">
                <a:latin typeface="Arial" charset="0"/>
              </a:rPr>
              <a:pPr/>
              <a:t>15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91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A1D733-1D57-4792-AE0B-6FA4B90F6DDF}" type="slidenum">
              <a:rPr lang="en-GB" sz="1200" smtClean="0">
                <a:latin typeface="Arial" charset="0"/>
              </a:rPr>
              <a:pPr/>
              <a:t>16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70C6FF-D38F-4CC9-9560-11F2FA3A8F13}" type="slidenum">
              <a:rPr lang="en-GB" sz="1200" smtClean="0">
                <a:latin typeface="Arial" charset="0"/>
              </a:rPr>
              <a:pPr/>
              <a:t>17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33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6A1A38-C54B-43B7-8E5A-0F64F47B1023}" type="slidenum">
              <a:rPr lang="en-GB" sz="1200" smtClean="0">
                <a:latin typeface="Arial" charset="0"/>
              </a:rPr>
              <a:pPr/>
              <a:t>18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6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8F4F41-DFDD-4FCE-8A2B-3B2AFA3C346B}" type="slidenum">
              <a:rPr lang="en-GB" sz="1200" smtClean="0">
                <a:latin typeface="Arial" charset="0"/>
              </a:rPr>
              <a:pPr/>
              <a:t>19</a:t>
            </a:fld>
            <a:endParaRPr lang="en-GB" sz="120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5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ED0EEA-7F31-46D4-94D8-B293FEDF69DE}" type="slidenum">
              <a:rPr lang="en-GB" sz="1200" smtClean="0">
                <a:latin typeface="Arial" charset="0"/>
              </a:rPr>
              <a:pPr/>
              <a:t>2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72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C72248-9BB3-4A1D-B552-F63855B9A08C}" type="slidenum">
              <a:rPr lang="en-GB" sz="1200" smtClean="0">
                <a:latin typeface="Arial" charset="0"/>
              </a:rPr>
              <a:pPr/>
              <a:t>20</a:t>
            </a:fld>
            <a:endParaRPr lang="en-GB" sz="120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10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CBDC63-919E-4B7B-BE3A-451DC0E00FBB}" type="slidenum">
              <a:rPr lang="en-GB" sz="1200" smtClean="0">
                <a:latin typeface="Arial" charset="0"/>
              </a:rPr>
              <a:pPr/>
              <a:t>21</a:t>
            </a:fld>
            <a:endParaRPr lang="en-GB" sz="1200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6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7A27C7-4923-4B1B-9CBA-F1249C51880F}" type="slidenum">
              <a:rPr lang="en-GB" sz="1200" smtClean="0">
                <a:latin typeface="Arial" charset="0"/>
              </a:rPr>
              <a:pPr/>
              <a:t>3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1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0B8C4D-3676-43F6-8BC5-52ABDD29061E}" type="slidenum">
              <a:rPr lang="en-GB" sz="1200" smtClean="0">
                <a:latin typeface="Arial" charset="0"/>
              </a:rPr>
              <a:pPr/>
              <a:t>4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2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DC1DA-2555-40DF-88BE-4AF08C11B62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57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DC1DA-2555-40DF-88BE-4AF08C11B62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52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33ABAC-A960-4A6D-B33F-8635EB199AD4}" type="slidenum">
              <a:rPr lang="en-GB" sz="1200" smtClean="0">
                <a:latin typeface="Arial" charset="0"/>
              </a:rPr>
              <a:pPr/>
              <a:t>7</a:t>
            </a:fld>
            <a:endParaRPr lang="en-GB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9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ACFDFA-77A9-4260-983E-1C2E789434E8}" type="slidenum">
              <a:rPr lang="en-GB" sz="1200" smtClean="0">
                <a:latin typeface="Arial" charset="0"/>
              </a:rPr>
              <a:pPr/>
              <a:t>8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91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6533AC-F99E-48F2-9883-00CDB59DC0DC}" type="slidenum">
              <a:rPr lang="en-GB" sz="1200" smtClean="0">
                <a:latin typeface="Arial" charset="0"/>
              </a:rPr>
              <a:pPr/>
              <a:t>9</a:t>
            </a:fld>
            <a:endParaRPr lang="en-GB" sz="1200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3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0903B-6519-420E-97D8-192310149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359A8-D2C8-4F28-8CC0-92F1C09D1D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4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4E12-CE96-4C44-B77F-461D50670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02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16AF7-EAAC-421A-B112-D9E1BE59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6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6564-976F-4E5E-AC2D-53DDA9656A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4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D8D5A-C390-4E06-AA94-DF40C621E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7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DF559-6648-41D9-903F-A28C3F2B4F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7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4D7C-ECB2-4B47-A3DD-69628E540F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1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61998-071B-4877-8788-94CCF1A7C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2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D3101-DD84-4835-A3B7-CA194B57D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8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52AD-8753-4199-A04A-D07AF8480F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BD308-2B46-4DB6-85F8-A7D129490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B50BFCE-B456-4E93-B90F-F52356EAD8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</a:rPr>
              <a:t>Data Analytics</a:t>
            </a: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5449E1-5BC4-4019-B612-905C2338AFF3}" type="slidenum">
              <a:rPr lang="en-US" sz="1400" smtClean="0">
                <a:latin typeface="Arial" charset="0"/>
              </a:rPr>
              <a:pPr/>
              <a:t>1</a:t>
            </a:fld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062858-1289-4A6F-85F4-8649C7523057}" type="slidenum">
              <a:rPr lang="en-US" sz="1400" smtClean="0">
                <a:latin typeface="Arial" charset="0"/>
              </a:rPr>
              <a:pPr/>
              <a:t>10</a:t>
            </a:fld>
            <a:endParaRPr lang="en-US" sz="1400" smtClean="0">
              <a:latin typeface="Arial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675A24-313C-4419-8B20-DF17ABA3A745}" type="slidenum">
              <a:rPr lang="en-US" sz="1400" smtClean="0">
                <a:latin typeface="Arial" charset="0"/>
              </a:rPr>
              <a:pPr/>
              <a:t>11</a:t>
            </a:fld>
            <a:endParaRPr lang="en-US" sz="1400" smtClean="0">
              <a:latin typeface="Arial" charset="0"/>
            </a:endParaRPr>
          </a:p>
        </p:txBody>
      </p:sp>
      <p:graphicFrame>
        <p:nvGraphicFramePr>
          <p:cNvPr id="12291" name="Object 0"/>
          <p:cNvGraphicFramePr>
            <a:graphicFrameLocks noChangeAspect="1"/>
          </p:cNvGraphicFramePr>
          <p:nvPr/>
        </p:nvGraphicFramePr>
        <p:xfrm>
          <a:off x="900113" y="2133600"/>
          <a:ext cx="6819900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Worksheet" r:id="rId4" imgW="4276649" imgH="2066849" progId="Excel.Sheet.8">
                  <p:embed/>
                </p:oleObj>
              </mc:Choice>
              <mc:Fallback>
                <p:oleObj name="Worksheet" r:id="rId4" imgW="4276649" imgH="2066849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6819900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65125" y="346075"/>
            <a:ext cx="117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1">
                <a:latin typeface="Arial" charset="0"/>
              </a:rPr>
              <a:t>Case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CB2A96-5CCD-450F-B065-7AD5717CA457}" type="slidenum">
              <a:rPr lang="en-US" sz="1400" smtClean="0">
                <a:latin typeface="Arial" charset="0"/>
              </a:rPr>
              <a:pPr/>
              <a:t>12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65125" y="650875"/>
            <a:ext cx="1177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1">
                <a:latin typeface="Arial" charset="0"/>
              </a:rPr>
              <a:t>Case 2</a:t>
            </a:r>
          </a:p>
          <a:p>
            <a:endParaRPr lang="en-GB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2698750"/>
          <a:ext cx="7772400" cy="1459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62"/>
                <a:gridCol w="1784526"/>
                <a:gridCol w="1335360"/>
                <a:gridCol w="1444616"/>
                <a:gridCol w="2124436"/>
              </a:tblGrid>
              <a:tr h="47545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Coefficients: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Estimate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Std. Error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z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Pr(&gt;|z|)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(Intercept)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-0.07468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0.10752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-0.695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0.487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x1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0.05068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0.03653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1.387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0.165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x2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-0.01334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0.03652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-0.365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 dirty="0">
                          <a:effectLst/>
                        </a:rPr>
                        <a:t>0.715</a:t>
                      </a:r>
                      <a:endParaRPr lang="en-IE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198AD0-5341-4BA6-9C58-A67BD507FB38}" type="slidenum">
              <a:rPr lang="en-US" sz="1400" smtClean="0">
                <a:latin typeface="Arial" charset="0"/>
              </a:rPr>
              <a:pPr/>
              <a:t>13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Case 3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1219200" y="1219200"/>
          <a:ext cx="554355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Worksheet" r:id="rId4" imgW="5524500" imgH="3229051" progId="Excel.Sheet.8">
                  <p:embed/>
                </p:oleObj>
              </mc:Choice>
              <mc:Fallback>
                <p:oleObj name="Worksheet" r:id="rId4" imgW="5524500" imgH="322905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5543550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C56C3E-CF7D-4513-AE9F-8B0CC821B7D3}" type="slidenum">
              <a:rPr lang="en-US" sz="1400" smtClean="0">
                <a:latin typeface="Arial" charset="0"/>
              </a:rPr>
              <a:pPr/>
              <a:t>14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79525" y="498475"/>
            <a:ext cx="595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1">
                <a:latin typeface="Arial" charset="0"/>
              </a:rPr>
              <a:t>Results of logistic regression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98750"/>
          <a:ext cx="7772400" cy="1459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62"/>
                <a:gridCol w="1784526"/>
                <a:gridCol w="1335360"/>
                <a:gridCol w="1444616"/>
                <a:gridCol w="2124436"/>
              </a:tblGrid>
              <a:tr h="47545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Coefficients: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Estimate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Std.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Error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z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(Intercept)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1.29244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0.06471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19.973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&lt;2e-16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X1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-0.6421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0.02218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-28.952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&lt;2e-16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x2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-0.0095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0.02179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-0.436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 dirty="0">
                          <a:effectLst/>
                        </a:rPr>
                        <a:t>0.663</a:t>
                      </a:r>
                      <a:endParaRPr lang="en-IE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BEA820-36B7-46B2-B591-B781992B884C}" type="slidenum">
              <a:rPr lang="en-US" sz="1400" smtClean="0">
                <a:latin typeface="Arial" charset="0"/>
              </a:rPr>
              <a:pPr/>
              <a:t>15</a:t>
            </a:fld>
            <a:endParaRPr lang="en-US" sz="1400" smtClean="0">
              <a:latin typeface="Arial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DA8361-B142-4A0C-98D7-86EC6BEEE31E}" type="slidenum">
              <a:rPr lang="en-US" sz="1400" smtClean="0">
                <a:latin typeface="Arial" charset="0"/>
              </a:rPr>
              <a:pPr/>
              <a:t>16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How CART works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CART excels in the detection of local structure</a:t>
            </a:r>
          </a:p>
          <a:p>
            <a:r>
              <a:rPr lang="en-US" sz="2800" smtClean="0">
                <a:latin typeface="Arial" charset="0"/>
              </a:rPr>
              <a:t>Each half of the tree is analysed separately </a:t>
            </a:r>
          </a:p>
          <a:p>
            <a:r>
              <a:rPr lang="en-US" sz="2800" smtClean="0">
                <a:latin typeface="Arial" charset="0"/>
              </a:rPr>
              <a:t>Discovery of patterns becomes progressively more local</a:t>
            </a:r>
          </a:p>
          <a:p>
            <a:r>
              <a:rPr lang="en-US" sz="2800" smtClean="0">
                <a:latin typeface="Arial" charset="0"/>
              </a:rPr>
              <a:t>Information from different nodes is not pooled or combined</a:t>
            </a:r>
          </a:p>
          <a:p>
            <a:r>
              <a:rPr lang="en-US" sz="2800" smtClean="0">
                <a:latin typeface="Arial" charset="0"/>
              </a:rPr>
              <a:t>The fit at one node is never adjusted to take into account the fit at another node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C42305-E22B-4591-910B-58EFFE2338BF}" type="slidenum">
              <a:rPr lang="en-US" sz="1400" smtClean="0">
                <a:latin typeface="Arial" charset="0"/>
              </a:rPr>
              <a:pPr/>
              <a:t>17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Core CART features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0772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8825" indent="-3016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FontTx/>
              <a:buChar char="•"/>
            </a:pPr>
            <a:r>
              <a:rPr lang="en-US" sz="2800">
                <a:latin typeface="Arial" charset="0"/>
              </a:rPr>
              <a:t>Automatic separation of relevant from irrelevant predictors</a:t>
            </a:r>
          </a:p>
          <a:p>
            <a:pPr lvl="1">
              <a:buFontTx/>
              <a:buChar char="•"/>
            </a:pPr>
            <a:r>
              <a:rPr lang="en-US" sz="2800">
                <a:latin typeface="Arial" charset="0"/>
              </a:rPr>
              <a:t>Does not require transform such as log, square root etc.</a:t>
            </a:r>
          </a:p>
          <a:p>
            <a:pPr lvl="1">
              <a:buFontTx/>
              <a:buChar char="•"/>
            </a:pPr>
            <a:r>
              <a:rPr lang="en-US" sz="2800">
                <a:latin typeface="Arial" charset="0"/>
              </a:rPr>
              <a:t>Automatic interaction detection</a:t>
            </a:r>
          </a:p>
          <a:p>
            <a:pPr lvl="1">
              <a:buFontTx/>
              <a:buChar char="•"/>
            </a:pPr>
            <a:r>
              <a:rPr lang="en-US" sz="2800">
                <a:latin typeface="Arial" charset="0"/>
              </a:rPr>
              <a:t>Impervious to outliers</a:t>
            </a:r>
          </a:p>
          <a:p>
            <a:pPr lvl="1">
              <a:buFontTx/>
              <a:buChar char="•"/>
            </a:pPr>
            <a:r>
              <a:rPr lang="en-US" sz="2800">
                <a:latin typeface="Arial" charset="0"/>
              </a:rPr>
              <a:t>Methods for dealing with missing values</a:t>
            </a:r>
          </a:p>
          <a:p>
            <a:pPr lvl="1">
              <a:buFontTx/>
              <a:buChar char="•"/>
            </a:pPr>
            <a:r>
              <a:rPr lang="en-US" sz="2800">
                <a:latin typeface="Arial" charset="0"/>
              </a:rPr>
              <a:t>Requires only moderate supervision by analyst</a:t>
            </a:r>
          </a:p>
          <a:p>
            <a:pPr lvl="1">
              <a:buFontTx/>
              <a:buChar char="•"/>
            </a:pPr>
            <a:r>
              <a:rPr lang="en-US" sz="2800">
                <a:latin typeface="Arial" charset="0"/>
              </a:rPr>
              <a:t>First time model is often as good as a neural net by an expert</a:t>
            </a:r>
          </a:p>
          <a:p>
            <a:pPr lvl="1">
              <a:buFontTx/>
              <a:buChar char="•"/>
            </a:pPr>
            <a:endParaRPr lang="en-US" sz="2800">
              <a:latin typeface="Arial" charset="0"/>
            </a:endParaRPr>
          </a:p>
          <a:p>
            <a:pPr lvl="1">
              <a:buFontTx/>
              <a:buChar char="•"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4B3C3B-2097-47BA-BDE5-38404C8F72F7}" type="slidenum">
              <a:rPr lang="en-US" sz="1400" smtClean="0">
                <a:latin typeface="Arial" charset="0"/>
              </a:rPr>
              <a:pPr/>
              <a:t>18</a:t>
            </a:fld>
            <a:endParaRPr lang="en-US" sz="1400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Logistic regression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69925" y="1717675"/>
            <a:ext cx="847407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8825" indent="-3016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39850" indent="-3905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Logistic regression excellent performer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Provides a smooth continuous predicted probability of class membership</a:t>
            </a:r>
          </a:p>
          <a:p>
            <a:pPr lvl="2">
              <a:buFontTx/>
              <a:buChar char="•"/>
            </a:pPr>
            <a:r>
              <a:rPr lang="en-US">
                <a:latin typeface="Arial" charset="0"/>
              </a:rPr>
              <a:t>a small change in predictor variable yields a small change in predicted probability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Effective capture of global features of data</a:t>
            </a:r>
          </a:p>
          <a:p>
            <a:pPr lvl="2">
              <a:buFontTx/>
              <a:buChar char="•"/>
            </a:pPr>
            <a:r>
              <a:rPr lang="en-US">
                <a:latin typeface="Arial" charset="0"/>
              </a:rPr>
              <a:t>Main effects model reflect show probability responds to predictor x over entire range of x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Some flexibility allowed with transformation, polynomials and interactions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Provides standard errors of the coefficients</a:t>
            </a:r>
          </a:p>
          <a:p>
            <a:pPr lvl="1">
              <a:buFontTx/>
              <a:buChar char="•"/>
            </a:pP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5A6C0F-2819-46F2-A73E-1C968B9C5CE1}" type="slidenum">
              <a:rPr lang="en-US" sz="1400" smtClean="0">
                <a:latin typeface="Arial" charset="0"/>
              </a:rPr>
              <a:pPr/>
              <a:t>19</a:t>
            </a:fld>
            <a:endParaRPr lang="en-US" sz="1400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Excel at different tasks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88925" y="1641475"/>
            <a:ext cx="885507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63600" indent="-4064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CART - very bad at detecting linear structure.  Recognizes it but cannot represent it effectively.  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With many variables, linear structure will not be obvious from CART output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Can produce a very large tree in an attempt to represent very simple relationships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Logistic regression- good for linear relationships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Many non-linear structures can still be reasonably approximated with a linear structure </a:t>
            </a:r>
          </a:p>
          <a:p>
            <a:pPr lvl="1">
              <a:buFontTx/>
              <a:buChar char="•"/>
            </a:pPr>
            <a:r>
              <a:rPr lang="en-US">
                <a:latin typeface="Arial" charset="0"/>
              </a:rPr>
              <a:t>Even incorrectly specified logistic regression can perform well</a:t>
            </a:r>
          </a:p>
          <a:p>
            <a:pPr lvl="1">
              <a:buFontTx/>
              <a:buChar char="•"/>
            </a:pPr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3CAAE7-8350-4580-8FAC-A5050B1BE1BC}" type="slidenum">
              <a:rPr lang="en-US" sz="1400" smtClean="0">
                <a:latin typeface="Arial" charset="0"/>
              </a:rPr>
              <a:pPr/>
              <a:t>2</a:t>
            </a:fld>
            <a:endParaRPr lang="en-US" sz="1400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CART vs Logistic Regression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41325" y="2098675"/>
            <a:ext cx="32146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b="1">
                <a:latin typeface="Arial" charset="0"/>
              </a:rPr>
              <a:t>Linear relationships</a:t>
            </a:r>
          </a:p>
          <a:p>
            <a:pPr>
              <a:buFontTx/>
              <a:buChar char="•"/>
            </a:pPr>
            <a:endParaRPr lang="en-GB" b="1">
              <a:latin typeface="Arial" charset="0"/>
            </a:endParaRPr>
          </a:p>
          <a:p>
            <a:pPr>
              <a:buFontTx/>
              <a:buChar char="•"/>
            </a:pPr>
            <a:r>
              <a:rPr lang="en-GB" b="1">
                <a:latin typeface="Arial" charset="0"/>
              </a:rPr>
              <a:t>Interactions</a:t>
            </a:r>
          </a:p>
          <a:p>
            <a:pPr>
              <a:buFontTx/>
              <a:buChar char="•"/>
            </a:pPr>
            <a:endParaRPr lang="en-GB" b="1">
              <a:latin typeface="Arial" charset="0"/>
            </a:endParaRPr>
          </a:p>
          <a:p>
            <a:pPr>
              <a:buFontTx/>
              <a:buChar char="•"/>
            </a:pPr>
            <a:r>
              <a:rPr lang="en-GB" b="1">
                <a:latin typeface="Arial" charset="0"/>
              </a:rPr>
              <a:t>General Comments</a:t>
            </a:r>
          </a:p>
          <a:p>
            <a:endParaRPr lang="en-GB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AF02BC-8D09-4246-BFA8-EF43666D76BB}" type="slidenum">
              <a:rPr lang="en-US" sz="1400" smtClean="0">
                <a:latin typeface="Arial" charset="0"/>
              </a:rPr>
              <a:pPr/>
              <a:t>20</a:t>
            </a:fld>
            <a:endParaRPr lang="en-US" sz="1400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Arial" charset="0"/>
              </a:rPr>
              <a:t>How do we combine logistic regerssion and CART?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latin typeface="Arial" charset="0"/>
              </a:rPr>
              <a:t>No information left in terminal nodes to support further analysis</a:t>
            </a:r>
          </a:p>
          <a:p>
            <a:r>
              <a:rPr lang="en-US" sz="2400" smtClean="0">
                <a:latin typeface="Arial" charset="0"/>
              </a:rPr>
              <a:t>In a well developed CART tree no other model should be supportable in the nodes</a:t>
            </a:r>
          </a:p>
          <a:p>
            <a:r>
              <a:rPr lang="en-US" sz="2400" smtClean="0">
                <a:latin typeface="Arial" charset="0"/>
              </a:rPr>
              <a:t>Run a shallow tree</a:t>
            </a:r>
          </a:p>
          <a:p>
            <a:r>
              <a:rPr lang="en-US" sz="2400" smtClean="0">
                <a:latin typeface="Arial" charset="0"/>
              </a:rPr>
              <a:t>Assign every case to terminal node</a:t>
            </a:r>
          </a:p>
          <a:p>
            <a:r>
              <a:rPr lang="en-US" sz="2400" smtClean="0">
                <a:latin typeface="Arial" charset="0"/>
              </a:rPr>
              <a:t>Terminal node assignment reported by categorical variable with as many levels as terminal nodes</a:t>
            </a:r>
          </a:p>
          <a:p>
            <a:r>
              <a:rPr lang="en-US" sz="2400" smtClean="0">
                <a:latin typeface="Arial" charset="0"/>
              </a:rPr>
              <a:t>Feed this categorical variable in the form of terminal node dummies to a logit model</a:t>
            </a:r>
          </a:p>
          <a:p>
            <a:endParaRPr lang="en-US" sz="2400" b="1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366183-EB44-4556-8A7E-BEE7DBBEBFF9}" type="slidenum">
              <a:rPr lang="en-US" sz="1400" smtClean="0">
                <a:latin typeface="Arial" charset="0"/>
              </a:rPr>
              <a:pPr/>
              <a:t>21</a:t>
            </a:fld>
            <a:endParaRPr lang="en-US" sz="1400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CART and Hybrid models</a:t>
            </a:r>
            <a:endParaRPr lang="en-US" smtClean="0">
              <a:latin typeface="Arial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CART only  with j terminal nodes</a:t>
            </a:r>
          </a:p>
          <a:p>
            <a:endParaRPr lang="en-US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CART-Logistic regression Hybrid model</a:t>
            </a:r>
          </a:p>
          <a:p>
            <a:endParaRPr lang="en-US" smtClean="0">
              <a:latin typeface="Arial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133600" y="2819400"/>
          <a:ext cx="5181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4" imgW="5181600" imgH="1155700" progId="Equation.3">
                  <p:embed/>
                </p:oleObj>
              </mc:Choice>
              <mc:Fallback>
                <p:oleObj name="Equation" r:id="rId4" imgW="5181600" imgH="1155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5181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6" imgW="152334" imgH="291973" progId="Equation.3">
                  <p:embed/>
                </p:oleObj>
              </mc:Choice>
              <mc:Fallback>
                <p:oleObj name="Equation" r:id="rId6" imgW="152334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8" imgW="152334" imgH="291973" progId="Equation.3">
                  <p:embed/>
                </p:oleObj>
              </mc:Choice>
              <mc:Fallback>
                <p:oleObj name="Equation" r:id="rId8" imgW="152334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9" imgW="152334" imgH="291973" progId="Equation.3">
                  <p:embed/>
                </p:oleObj>
              </mc:Choice>
              <mc:Fallback>
                <p:oleObj name="Equation" r:id="rId9" imgW="152334" imgH="2919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8"/>
          <p:cNvGraphicFramePr>
            <a:graphicFrameLocks noChangeAspect="1"/>
          </p:cNvGraphicFramePr>
          <p:nvPr/>
        </p:nvGraphicFramePr>
        <p:xfrm>
          <a:off x="1219200" y="4953000"/>
          <a:ext cx="4114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10" imgW="4114800" imgH="673100" progId="Equation.3">
                  <p:embed/>
                </p:oleObj>
              </mc:Choice>
              <mc:Fallback>
                <p:oleObj name="Equation" r:id="rId10" imgW="4114800" imgH="67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41148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CC8310-B41A-4EF5-A83B-4D5076CAFF9D}" type="slidenum">
              <a:rPr lang="en-US" sz="1400" smtClean="0">
                <a:latin typeface="Arial" charset="0"/>
              </a:rPr>
              <a:pPr/>
              <a:t>3</a:t>
            </a:fld>
            <a:endParaRPr lang="en-US" sz="1400" smtClean="0">
              <a:latin typeface="Arial" charset="0"/>
            </a:endParaRPr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mtClean="0">
                <a:latin typeface="Arial" charset="0"/>
              </a:rPr>
              <a:t>Linear relationships and Trees</a:t>
            </a:r>
          </a:p>
        </p:txBody>
      </p:sp>
      <p:pic>
        <p:nvPicPr>
          <p:cNvPr id="4100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943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815AB2-B610-4C8D-9713-D3C6B4A2686F}" type="slidenum">
              <a:rPr lang="en-US" sz="1400" smtClean="0">
                <a:latin typeface="Arial" charset="0"/>
              </a:rPr>
              <a:pPr/>
              <a:t>4</a:t>
            </a:fld>
            <a:endParaRPr lang="en-US" sz="1400" smtClean="0">
              <a:latin typeface="Arial" charset="0"/>
            </a:endParaRPr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914400" y="1295400"/>
          <a:ext cx="71628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hart" r:id="rId4" imgW="4657963" imgH="2876788" progId="Excel.Chart.8">
                  <p:embed/>
                </p:oleObj>
              </mc:Choice>
              <mc:Fallback>
                <p:oleObj name="Chart" r:id="rId4" imgW="4657963" imgH="2876788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1628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Logistic regression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61998-071B-4877-8788-94CCF1A7CB9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822575"/>
          <a:ext cx="7772400" cy="121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62"/>
                <a:gridCol w="1784526"/>
                <a:gridCol w="1335360"/>
                <a:gridCol w="1444616"/>
                <a:gridCol w="2124436"/>
              </a:tblGrid>
              <a:tr h="47545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Coefficients: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Estimate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Std.Error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z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Pr(&gt;|z|)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(Intercept)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-3.109804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0.186154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-16.71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&lt;2e-16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age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0.060985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0.004687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13.01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 dirty="0">
                          <a:effectLst/>
                        </a:rPr>
                        <a:t>&lt;2e-16</a:t>
                      </a:r>
                      <a:endParaRPr lang="en-IE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30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E6564-976F-4E5E-AC2D-53DDA9656A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1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2A81CF-156F-4A7F-93BD-800A7D5734EE}" type="slidenum">
              <a:rPr lang="en-US" sz="1400" smtClean="0">
                <a:latin typeface="Arial" charset="0"/>
              </a:rPr>
              <a:pPr/>
              <a:t>7</a:t>
            </a:fld>
            <a:endParaRPr lang="en-US" sz="1400" smtClean="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Interaction between two variables</a:t>
            </a:r>
            <a:endParaRPr lang="en-GB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>
                <a:latin typeface="Arial" charset="0"/>
              </a:rPr>
              <a:t>Outcome variable Y (1/0)</a:t>
            </a:r>
          </a:p>
          <a:p>
            <a:r>
              <a:rPr lang="en-IE" smtClean="0">
                <a:latin typeface="Arial" charset="0"/>
              </a:rPr>
              <a:t>Input variables X1 and X2</a:t>
            </a:r>
          </a:p>
          <a:p>
            <a:r>
              <a:rPr lang="en-IE" smtClean="0">
                <a:latin typeface="Arial" charset="0"/>
              </a:rPr>
              <a:t>What do we mean by interaction here?</a:t>
            </a:r>
          </a:p>
          <a:p>
            <a:r>
              <a:rPr lang="en-IE" smtClean="0">
                <a:latin typeface="Arial" charset="0"/>
              </a:rPr>
              <a:t>How do we model this in logistic regression?</a:t>
            </a:r>
          </a:p>
          <a:p>
            <a:r>
              <a:rPr lang="en-IE" smtClean="0">
                <a:latin typeface="Arial" charset="0"/>
              </a:rPr>
              <a:t>What happens with trees?</a:t>
            </a:r>
          </a:p>
          <a:p>
            <a:r>
              <a:rPr lang="en-IE" smtClean="0">
                <a:latin typeface="Arial" charset="0"/>
              </a:rPr>
              <a:t>Look at simple representation of data</a:t>
            </a:r>
            <a:endParaRPr lang="en-GB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6ACDF3-E9C2-408F-AEB0-1127214D752C}" type="slidenum">
              <a:rPr lang="en-US" sz="1400" smtClean="0">
                <a:latin typeface="Arial" charset="0"/>
              </a:rPr>
              <a:pPr/>
              <a:t>8</a:t>
            </a:fld>
            <a:endParaRPr lang="en-US" sz="1400" smtClean="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smtClean="0">
                <a:latin typeface="Arial" charset="0"/>
              </a:rPr>
              <a:t>Trees and Interactions – Case </a:t>
            </a:r>
            <a:r>
              <a:rPr lang="en-GB" sz="2400" b="1" dirty="0" smtClean="0">
                <a:latin typeface="Arial" charset="0"/>
              </a:rPr>
              <a:t>1</a:t>
            </a:r>
            <a:br>
              <a:rPr lang="en-GB" sz="2400" b="1" dirty="0" smtClean="0">
                <a:latin typeface="Arial" charset="0"/>
              </a:rPr>
            </a:br>
            <a:r>
              <a:rPr lang="en-GB" sz="2400" b="1" dirty="0" smtClean="0">
                <a:latin typeface="Arial" charset="0"/>
              </a:rPr>
              <a:t>Proportion of 1’s in a cell</a:t>
            </a:r>
            <a:br>
              <a:rPr lang="en-GB" sz="2400" b="1" dirty="0" smtClean="0">
                <a:latin typeface="Arial" charset="0"/>
              </a:rPr>
            </a:br>
            <a:endParaRPr lang="en-GB" sz="2400" b="1" dirty="0" smtClean="0">
              <a:latin typeface="Arial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32055"/>
              </p:ext>
            </p:extLst>
          </p:nvPr>
        </p:nvGraphicFramePr>
        <p:xfrm>
          <a:off x="1219200" y="1447800"/>
          <a:ext cx="66294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Worksheet" r:id="rId5" imgW="4219445" imgH="2485907" progId="Excel.Sheet.8">
                  <p:embed/>
                </p:oleObj>
              </mc:Choice>
              <mc:Fallback>
                <p:oleObj name="Worksheet" r:id="rId5" imgW="4219445" imgH="248590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66294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F34AB7-0324-49B1-8F46-1EDFC0CFC8D9}" type="slidenum">
              <a:rPr lang="en-US" sz="1400" smtClean="0">
                <a:latin typeface="Arial" charset="0"/>
              </a:rPr>
              <a:pPr/>
              <a:t>9</a:t>
            </a:fld>
            <a:endParaRPr lang="en-US" sz="1400" smtClean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495550"/>
          <a:ext cx="7772400" cy="1866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462"/>
                <a:gridCol w="1784526"/>
                <a:gridCol w="1335360"/>
                <a:gridCol w="1444616"/>
                <a:gridCol w="2124436"/>
              </a:tblGrid>
              <a:tr h="475452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Coefficients: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Estimate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Std.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Error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z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(Intercept)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-4.5094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0.23937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-18.84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&lt;2e-16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x1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2.27083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0.11185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20.3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&lt;2e-16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x2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2.19386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0.11073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19.81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&lt;2e-16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245924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x1:x2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-1.10495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0.05174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-21.35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&lt;2e-16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  <a:tr h="154841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08" marR="9108" marT="9108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574</Words>
  <Application>Microsoft Office PowerPoint</Application>
  <PresentationFormat>On-screen Show (4:3)</PresentationFormat>
  <Paragraphs>184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Default Design</vt:lpstr>
      <vt:lpstr>Equation</vt:lpstr>
      <vt:lpstr>Chart</vt:lpstr>
      <vt:lpstr>Worksheet</vt:lpstr>
      <vt:lpstr>Data Analytics</vt:lpstr>
      <vt:lpstr>CART vs Logistic Regression</vt:lpstr>
      <vt:lpstr>Linear relationships and Trees</vt:lpstr>
      <vt:lpstr>PowerPoint Presentation</vt:lpstr>
      <vt:lpstr>Logistic regression</vt:lpstr>
      <vt:lpstr>PowerPoint Presentation</vt:lpstr>
      <vt:lpstr>Interaction between two variables</vt:lpstr>
      <vt:lpstr>Trees and Interactions – Case 1 Proportion of 1’s in a cell </vt:lpstr>
      <vt:lpstr>PowerPoint Presentation</vt:lpstr>
      <vt:lpstr>PowerPoint Presentation</vt:lpstr>
      <vt:lpstr>PowerPoint Presentation</vt:lpstr>
      <vt:lpstr>PowerPoint Presentation</vt:lpstr>
      <vt:lpstr>Case 3</vt:lpstr>
      <vt:lpstr>PowerPoint Presentation</vt:lpstr>
      <vt:lpstr>PowerPoint Presentation</vt:lpstr>
      <vt:lpstr>How CART works</vt:lpstr>
      <vt:lpstr>Core CART features</vt:lpstr>
      <vt:lpstr>Logistic regression</vt:lpstr>
      <vt:lpstr>Excel at different tasks</vt:lpstr>
      <vt:lpstr>How do we combine logistic regerssion and CART?</vt:lpstr>
      <vt:lpstr>CART and Hybrid models</vt:lpstr>
    </vt:vector>
  </TitlesOfParts>
  <Company>Trinity College Dublin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vs. Logit</dc:title>
  <dc:creator>moregan</dc:creator>
  <cp:lastModifiedBy>moregan</cp:lastModifiedBy>
  <cp:revision>44</cp:revision>
  <cp:lastPrinted>2012-10-11T13:25:09Z</cp:lastPrinted>
  <dcterms:created xsi:type="dcterms:W3CDTF">2001-11-29T08:12:05Z</dcterms:created>
  <dcterms:modified xsi:type="dcterms:W3CDTF">2017-10-02T10:02:28Z</dcterms:modified>
</cp:coreProperties>
</file>