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4" r:id="rId2"/>
    <p:sldId id="266" r:id="rId3"/>
    <p:sldId id="267" r:id="rId4"/>
    <p:sldId id="264" r:id="rId5"/>
    <p:sldId id="256" r:id="rId6"/>
    <p:sldId id="269" r:id="rId7"/>
    <p:sldId id="271" r:id="rId8"/>
    <p:sldId id="272" r:id="rId9"/>
    <p:sldId id="261" r:id="rId10"/>
    <p:sldId id="265" r:id="rId11"/>
    <p:sldId id="273" r:id="rId12"/>
    <p:sldId id="257" r:id="rId13"/>
    <p:sldId id="258" r:id="rId14"/>
    <p:sldId id="259" r:id="rId15"/>
    <p:sldId id="260" r:id="rId16"/>
    <p:sldId id="275" r:id="rId17"/>
    <p:sldId id="268" r:id="rId18"/>
    <p:sldId id="276" r:id="rId1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ra O'Regan" initials="MO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9"/>
    <p:restoredTop sz="94684"/>
  </p:normalViewPr>
  <p:slideViewPr>
    <p:cSldViewPr>
      <p:cViewPr varScale="1">
        <p:scale>
          <a:sx n="98" d="100"/>
          <a:sy n="98" d="100"/>
        </p:scale>
        <p:origin x="15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6T11:15:41.487" idx="1">
    <p:pos x="4530" y="2665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8520A-8EA8-474D-9340-F174AB74271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EC91-CCCD-4E79-930A-C2D6D6E9A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001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2379B-054E-4FE8-A2A7-70E1479D16CF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CB4A9-CECF-4AAB-8049-739CCB2E4D9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700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95237" name="Date Placeholder 4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478C00B-3825-49AA-AE66-28FCF1C1E428}" type="datetime1">
              <a:rPr lang="en-GB" sz="1800" b="0"/>
              <a:pPr eaLnBrk="1" hangingPunct="1">
                <a:defRPr/>
              </a:pPr>
              <a:t>17/10/2017</a:t>
            </a:fld>
            <a:endParaRPr lang="en-GB" sz="1800" b="0"/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E918CC5-3319-4D3E-8964-DD2200047CB6}" type="slidenum">
              <a:rPr lang="en-GB" sz="1800" b="0"/>
              <a:pPr eaLnBrk="1" hangingPunct="1">
                <a:defRPr/>
              </a:pPr>
              <a:t>1</a:t>
            </a:fld>
            <a:endParaRPr lang="en-GB" sz="1800" b="0"/>
          </a:p>
        </p:txBody>
      </p:sp>
    </p:spTree>
    <p:extLst>
      <p:ext uri="{BB962C8B-B14F-4D97-AF65-F5344CB8AC3E}">
        <p14:creationId xmlns:p14="http://schemas.microsoft.com/office/powerpoint/2010/main" val="106792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998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2483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753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99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44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735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302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006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3253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573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5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B4A9-CECF-4AAB-8049-739CCB2E4D99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020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6B67-83F7-4921-A735-79D12C60079A}" type="datetimeFigureOut">
              <a:rPr lang="en-US" smtClean="0"/>
              <a:pPr/>
              <a:t>17-Oct-17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B4A7-9B5C-46FA-A5EF-43E6A55A73EA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smtClean="0"/>
              <a:t>Data Analytics</a:t>
            </a:r>
            <a:br>
              <a:rPr lang="en-IE" altLang="en-US" smtClean="0"/>
            </a:br>
            <a:r>
              <a:rPr lang="en-IE" altLang="en-US" smtClean="0"/>
              <a:t/>
            </a:r>
            <a:br>
              <a:rPr lang="en-IE" altLang="en-US" smtClean="0"/>
            </a:br>
            <a:r>
              <a:rPr lang="en-IE" altLang="en-US" smtClean="0"/>
              <a:t>Classification and Regression Trees</a:t>
            </a:r>
          </a:p>
        </p:txBody>
      </p:sp>
      <p:sp>
        <p:nvSpPr>
          <p:cNvPr id="2051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0CEEDF2-ED68-4077-BD45-F7AF8D3AB53A}" type="datetime1">
              <a:rPr lang="en-GB" sz="1400" b="0" smtClean="0"/>
              <a:pPr eaLnBrk="1" hangingPunct="1">
                <a:defRPr/>
              </a:pPr>
              <a:t>17/10/2017</a:t>
            </a:fld>
            <a:endParaRPr lang="en-GB" sz="1400" b="0" smtClean="0"/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BFB1D01-AB40-4508-A8D9-2144734DA98A}" type="slidenum">
              <a:rPr lang="en-GB" sz="1400" b="0" smtClean="0"/>
              <a:pPr eaLnBrk="1" hangingPunct="1">
                <a:defRPr/>
              </a:pPr>
              <a:t>1</a:t>
            </a:fld>
            <a:endParaRPr lang="en-GB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rpart.plot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41985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07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rpart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 err="1"/>
              <a:t>fittit</a:t>
            </a:r>
            <a:r>
              <a:rPr lang="en-IE" sz="1800" dirty="0"/>
              <a:t>&lt;-</a:t>
            </a:r>
            <a:r>
              <a:rPr lang="en-IE" sz="1800" dirty="0" err="1"/>
              <a:t>rpart</a:t>
            </a:r>
            <a:r>
              <a:rPr lang="en-IE" sz="1800" dirty="0"/>
              <a:t>(Survived ~ Class + Age + </a:t>
            </a:r>
            <a:r>
              <a:rPr lang="en-IE" sz="1800" dirty="0" smtClean="0"/>
              <a:t>Gender)</a:t>
            </a:r>
          </a:p>
          <a:p>
            <a:r>
              <a:rPr lang="en-IE" sz="1800" dirty="0" smtClean="0"/>
              <a:t>table(</a:t>
            </a:r>
            <a:r>
              <a:rPr lang="en-IE" sz="1800" dirty="0" err="1" smtClean="0"/>
              <a:t>fittit$where</a:t>
            </a:r>
            <a:r>
              <a:rPr lang="en-IE" sz="1800" dirty="0" smtClean="0"/>
              <a:t>)</a:t>
            </a:r>
          </a:p>
          <a:p>
            <a:r>
              <a:rPr lang="en-IE" sz="1800" dirty="0"/>
              <a:t>3 </a:t>
            </a:r>
            <a:r>
              <a:rPr lang="en-IE" sz="1800" dirty="0" smtClean="0"/>
              <a:t>       5      6     8        9 </a:t>
            </a:r>
          </a:p>
          <a:p>
            <a:r>
              <a:rPr lang="en-IE" sz="1800" dirty="0" smtClean="0"/>
              <a:t>1667  48   16   196   274 </a:t>
            </a:r>
          </a:p>
        </p:txBody>
      </p:sp>
    </p:spTree>
    <p:extLst>
      <p:ext uri="{BB962C8B-B14F-4D97-AF65-F5344CB8AC3E}">
        <p14:creationId xmlns:p14="http://schemas.microsoft.com/office/powerpoint/2010/main" val="218973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rpart</a:t>
            </a:r>
            <a:r>
              <a:rPr lang="en-IE" dirty="0" smtClean="0"/>
              <a:t> output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35696" y="1556792"/>
          <a:ext cx="5184576" cy="2676525"/>
        </p:xfrm>
        <a:graphic>
          <a:graphicData uri="http://schemas.openxmlformats.org/drawingml/2006/table">
            <a:tbl>
              <a:tblPr/>
              <a:tblGrid>
                <a:gridCol w="803119"/>
                <a:gridCol w="1566859"/>
                <a:gridCol w="1394549"/>
                <a:gridCol w="811550"/>
                <a:gridCol w="608499"/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endParaRPr lang="en-IE" sz="2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2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Survived</a:t>
                      </a:r>
                    </a:p>
                    <a:p>
                      <a:pPr algn="ctr" fontAlgn="b"/>
                      <a:endParaRPr lang="en-IE" sz="2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E" sz="2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2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ctr" fontAlgn="b"/>
                      <a:endParaRPr lang="en-IE" sz="2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algn="ctr" fontAlgn="b"/>
                      <a:endParaRPr lang="en-IE" sz="2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3925" y="4581128"/>
            <a:ext cx="5628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Female:  P(</a:t>
            </a:r>
            <a:r>
              <a:rPr lang="en-IE" dirty="0" err="1" smtClean="0"/>
              <a:t>no</a:t>
            </a:r>
            <a:r>
              <a:rPr lang="en-IE" dirty="0" err="1" smtClean="0">
                <a:sym typeface="Symbol"/>
              </a:rPr>
              <a:t>female</a:t>
            </a:r>
            <a:r>
              <a:rPr lang="en-IE" dirty="0" smtClean="0">
                <a:sym typeface="Symbol"/>
              </a:rPr>
              <a:t>) = 126/470= .27    P(yes female)=.73</a:t>
            </a:r>
          </a:p>
          <a:p>
            <a:endParaRPr lang="en-IE" dirty="0" smtClean="0">
              <a:sym typeface="Symbol"/>
            </a:endParaRPr>
          </a:p>
          <a:p>
            <a:r>
              <a:rPr lang="en-IE" dirty="0" smtClean="0"/>
              <a:t>Male</a:t>
            </a:r>
            <a:r>
              <a:rPr lang="en-IE" dirty="0"/>
              <a:t>:  P(</a:t>
            </a:r>
            <a:r>
              <a:rPr lang="en-IE" dirty="0" err="1"/>
              <a:t>no</a:t>
            </a:r>
            <a:r>
              <a:rPr lang="en-IE" dirty="0" err="1" smtClean="0">
                <a:sym typeface="Symbol"/>
              </a:rPr>
              <a:t>Male</a:t>
            </a:r>
            <a:r>
              <a:rPr lang="en-IE" dirty="0">
                <a:sym typeface="Symbol"/>
              </a:rPr>
              <a:t>) = </a:t>
            </a:r>
            <a:r>
              <a:rPr lang="en-IE" dirty="0" smtClean="0">
                <a:sym typeface="Symbol"/>
              </a:rPr>
              <a:t>1364/1731= .78    </a:t>
            </a:r>
            <a:r>
              <a:rPr lang="en-IE" dirty="0">
                <a:sym typeface="Symbol"/>
              </a:rPr>
              <a:t>P(yes </a:t>
            </a:r>
            <a:r>
              <a:rPr lang="en-IE" dirty="0" smtClean="0">
                <a:sym typeface="Symbol"/>
              </a:rPr>
              <a:t>Male)=.22</a:t>
            </a:r>
            <a:endParaRPr lang="en-IE" dirty="0">
              <a:sym typeface="Symbol"/>
            </a:endParaRPr>
          </a:p>
          <a:p>
            <a:endParaRPr lang="en-IE" dirty="0">
              <a:sym typeface="Symbol"/>
            </a:endParaRPr>
          </a:p>
          <a:p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928670"/>
            <a:ext cx="5929354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428992" y="428604"/>
            <a:ext cx="135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/>
              <a:t>Root node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2571744"/>
            <a:ext cx="97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Node =2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6072198" y="257174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Node =3</a:t>
            </a:r>
            <a:endParaRPr lang="en-IE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5267229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(root node)=2*0.677*0.323=0.437; </a:t>
            </a:r>
            <a:r>
              <a:rPr lang="en-US" dirty="0" err="1" smtClean="0"/>
              <a:t>i</a:t>
            </a:r>
            <a:r>
              <a:rPr lang="en-US" dirty="0" smtClean="0"/>
              <a:t>(node 2)=2*0.788*0.212=0.334</a:t>
            </a:r>
          </a:p>
          <a:p>
            <a:endParaRPr lang="en-US" dirty="0"/>
          </a:p>
          <a:p>
            <a:r>
              <a:rPr lang="en-US" dirty="0" err="1" smtClean="0"/>
              <a:t>i</a:t>
            </a:r>
            <a:r>
              <a:rPr lang="en-US" dirty="0" smtClean="0"/>
              <a:t>(node 3) = 2*0.268*0.732=0.392; p(R) = 470/2201=0.214; p(L)=1731/2201=0.786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4584150"/>
            <a:ext cx="259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Calculating node impurity</a:t>
            </a:r>
            <a:endParaRPr lang="en-I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Calculations for impurity 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25712"/>
              </p:ext>
            </p:extLst>
          </p:nvPr>
        </p:nvGraphicFramePr>
        <p:xfrm>
          <a:off x="1643042" y="1397000"/>
          <a:ext cx="5500725" cy="3107654"/>
        </p:xfrm>
        <a:graphic>
          <a:graphicData uri="http://schemas.openxmlformats.org/drawingml/2006/table">
            <a:tbl>
              <a:tblPr/>
              <a:tblGrid>
                <a:gridCol w="4165754"/>
                <a:gridCol w="1334971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Impurity of root </a:t>
                      </a:r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node 1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0.437</a:t>
                      </a:r>
                    </a:p>
                  </a:txBody>
                  <a:tcPr marL="8194" marR="8194" marT="8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194" marR="8194" marT="8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impurity of node </a:t>
                      </a:r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0.334</a:t>
                      </a:r>
                    </a:p>
                  </a:txBody>
                  <a:tcPr marL="8194" marR="8194" marT="8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194" marR="8194" marT="8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impurity of </a:t>
                      </a:r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node 3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0.392</a:t>
                      </a:r>
                    </a:p>
                  </a:txBody>
                  <a:tcPr marL="8194" marR="8194" marT="8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194" marR="8194" marT="8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p(Root node)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         1.000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194" marR="8194" marT="8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194" marR="8194" marT="8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p(node 2)= p(L)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0.786</a:t>
                      </a:r>
                    </a:p>
                  </a:txBody>
                  <a:tcPr marL="8194" marR="8194" marT="8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194" marR="8194" marT="8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p(node 3)=p(R)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0.214</a:t>
                      </a:r>
                    </a:p>
                  </a:txBody>
                  <a:tcPr marL="8194" marR="8194" marT="8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6237312"/>
            <a:ext cx="399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All calculations assuming data as priors.  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797152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Decrease in impurity (∆(</a:t>
            </a:r>
            <a:r>
              <a:rPr lang="en-US" dirty="0" err="1" smtClean="0"/>
              <a:t>t,s</a:t>
            </a:r>
            <a:r>
              <a:rPr lang="en-US" dirty="0" smtClean="0"/>
              <a:t>) in notes) = 0.437-0.786*0.334-0.214*0.392=0.0906</a:t>
            </a:r>
          </a:p>
          <a:p>
            <a:endParaRPr lang="en-US" dirty="0"/>
          </a:p>
          <a:p>
            <a:r>
              <a:rPr lang="en-US" dirty="0" smtClean="0"/>
              <a:t>R - Improvement= 0.0906*2201 = 199.35 ( slight rounding here)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Calculations for cp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7984"/>
              </p:ext>
            </p:extLst>
          </p:nvPr>
        </p:nvGraphicFramePr>
        <p:xfrm>
          <a:off x="2788056" y="1396999"/>
          <a:ext cx="3584144" cy="4794544"/>
        </p:xfrm>
        <a:graphic>
          <a:graphicData uri="http://schemas.openxmlformats.org/drawingml/2006/table">
            <a:tbl>
              <a:tblPr/>
              <a:tblGrid>
                <a:gridCol w="2465927"/>
                <a:gridCol w="1118217"/>
              </a:tblGrid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R(Root node)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0.323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r(1)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0.212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r(2)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0.268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R(1)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0.167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R(2)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0.057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R(tree)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0.224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cp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0.099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cp according to R</a:t>
                      </a:r>
                    </a:p>
                  </a:txBody>
                  <a:tcPr marL="7712" marR="7712" marT="77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0.307</a:t>
                      </a:r>
                    </a:p>
                  </a:txBody>
                  <a:tcPr marL="7712" marR="7712" marT="77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Calculation of 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71600" y="1772816"/>
                <a:ext cx="2041713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charset="0"/>
                        </a:rPr>
                        <m:t>𝑐𝑝</m:t>
                      </m:r>
                      <m:r>
                        <a:rPr lang="en-IE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E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IE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IE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2041713" cy="6765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03848" y="1988840"/>
            <a:ext cx="50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t refers to root node and T</a:t>
            </a:r>
            <a:r>
              <a:rPr lang="en-US" baseline="-25000" dirty="0" smtClean="0"/>
              <a:t>t</a:t>
            </a:r>
            <a:r>
              <a:rPr lang="en-US" dirty="0" smtClean="0"/>
              <a:t> is the 2 node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2996952"/>
                <a:ext cx="6984776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R(t) = p(t)r(t) and R(T</a:t>
                </a:r>
                <a:r>
                  <a:rPr lang="en-US" baseline="-25000" dirty="0" smtClean="0"/>
                  <a:t>t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charset="0"/>
                          </a:rPr>
                          <m:t>𝑒𝑟𝑚𝑖𝑛𝑎𝑙</m:t>
                        </m:r>
                        <m:r>
                          <a:rPr lang="en-IE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IE" b="0" i="1" smtClean="0">
                            <a:latin typeface="Cambria Math" charset="0"/>
                          </a:rPr>
                          <m:t>𝑛𝑜𝑑𝑒𝑠</m:t>
                        </m:r>
                      </m:sub>
                      <m:sup/>
                      <m:e>
                        <m:r>
                          <a:rPr lang="en-IE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IE" b="0" i="1" smtClean="0">
                            <a:latin typeface="Cambria Math" charset="0"/>
                          </a:rPr>
                          <m:t>𝑟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96952"/>
                <a:ext cx="6984776" cy="369588"/>
              </a:xfrm>
              <a:prstGeom prst="rect">
                <a:avLst/>
              </a:prstGeom>
              <a:blipFill rotWithShape="0">
                <a:blip r:embed="rId3"/>
                <a:stretch>
                  <a:fillRect l="-698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9592" y="3717032"/>
                <a:ext cx="7009868" cy="1881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p(t) = prob. of being in node t and r(t) = misclassification rate for node (t)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E" i="1">
                        <a:latin typeface="Cambria Math" charset="0"/>
                      </a:rPr>
                      <m:t>𝑐𝑝</m:t>
                    </m:r>
                    <m:r>
                      <a:rPr lang="en-IE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charset="0"/>
                          </a:rPr>
                          <m:t>1∗0.323</m:t>
                        </m:r>
                        <m:r>
                          <a:rPr lang="en-IE" i="1">
                            <a:latin typeface="Cambria Math" charset="0"/>
                          </a:rPr>
                          <m:t>−</m:t>
                        </m:r>
                        <m:r>
                          <a:rPr lang="en-IE" b="0" i="1" smtClean="0">
                            <a:latin typeface="Cambria Math" charset="0"/>
                          </a:rPr>
                          <m:t>(0.786∗0.212+0.214∗0.268)</m:t>
                        </m:r>
                      </m:num>
                      <m:den>
                        <m:r>
                          <a:rPr lang="en-IE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IE" i="1">
                            <a:latin typeface="Cambria Math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=0.099</a:t>
                </a:r>
              </a:p>
              <a:p>
                <a:endParaRPr lang="en-US" dirty="0"/>
              </a:p>
              <a:p>
                <a:r>
                  <a:rPr lang="en-US" dirty="0" smtClean="0"/>
                  <a:t>R divides this by R(0) = 0.099/0.323= 0.306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17032"/>
                <a:ext cx="7009868" cy="1881349"/>
              </a:xfrm>
              <a:prstGeom prst="rect">
                <a:avLst/>
              </a:prstGeom>
              <a:blipFill rotWithShape="0">
                <a:blip r:embed="rId4"/>
                <a:stretch>
                  <a:fillRect l="-783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14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R-code for </a:t>
            </a:r>
            <a:r>
              <a:rPr lang="en-IE" dirty="0" err="1" smtClean="0"/>
              <a:t>barchart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683568" y="1772816"/>
            <a:ext cx="82089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E" sz="2800" dirty="0"/>
              <a:t>library(lattice)</a:t>
            </a:r>
          </a:p>
          <a:p>
            <a:pPr>
              <a:lnSpc>
                <a:spcPct val="150000"/>
              </a:lnSpc>
            </a:pPr>
            <a:r>
              <a:rPr lang="en-IE" sz="2800" dirty="0" err="1"/>
              <a:t>Freq</a:t>
            </a:r>
            <a:r>
              <a:rPr lang="en-IE" sz="2800" dirty="0"/>
              <a:t>=</a:t>
            </a:r>
            <a:r>
              <a:rPr lang="en-IE" sz="2800" dirty="0" err="1"/>
              <a:t>xtabs</a:t>
            </a:r>
            <a:r>
              <a:rPr lang="en-IE" sz="2800" dirty="0"/>
              <a:t>(~</a:t>
            </a:r>
            <a:r>
              <a:rPr lang="en-IE" sz="2800" dirty="0" err="1"/>
              <a:t>Class+Sex+Age+Survived,data</a:t>
            </a:r>
            <a:r>
              <a:rPr lang="en-IE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IE" sz="2800" dirty="0" err="1"/>
              <a:t>tdata</a:t>
            </a:r>
            <a:r>
              <a:rPr lang="en-IE" sz="2800" dirty="0"/>
              <a:t>=</a:t>
            </a:r>
            <a:r>
              <a:rPr lang="en-IE" sz="2800" dirty="0" err="1"/>
              <a:t>as.data.frame</a:t>
            </a:r>
            <a:r>
              <a:rPr lang="en-IE" sz="2800" dirty="0"/>
              <a:t>(</a:t>
            </a:r>
            <a:r>
              <a:rPr lang="en-IE" sz="2800" dirty="0" err="1"/>
              <a:t>Freq</a:t>
            </a:r>
            <a:r>
              <a:rPr lang="en-IE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IE" sz="2800" dirty="0" err="1"/>
              <a:t>barchart</a:t>
            </a:r>
            <a:r>
              <a:rPr lang="en-IE" sz="2800" dirty="0"/>
              <a:t>(</a:t>
            </a:r>
            <a:r>
              <a:rPr lang="en-IE" sz="2800" dirty="0" err="1"/>
              <a:t>Class~Freq</a:t>
            </a:r>
            <a:r>
              <a:rPr lang="en-IE" sz="2800" dirty="0"/>
              <a:t> | </a:t>
            </a:r>
            <a:r>
              <a:rPr lang="en-IE" sz="2800" dirty="0" err="1"/>
              <a:t>Sex+Age,data</a:t>
            </a:r>
            <a:r>
              <a:rPr lang="en-IE" sz="2800" dirty="0"/>
              <a:t>=</a:t>
            </a:r>
            <a:r>
              <a:rPr lang="en-IE" sz="2800" dirty="0" err="1"/>
              <a:t>tdata,groups</a:t>
            </a:r>
            <a:r>
              <a:rPr lang="en-IE" sz="2800" dirty="0"/>
              <a:t>=</a:t>
            </a:r>
            <a:r>
              <a:rPr lang="en-IE" sz="2800" dirty="0" err="1"/>
              <a:t>Survived,layout</a:t>
            </a:r>
            <a:r>
              <a:rPr lang="en-IE" sz="2800" dirty="0"/>
              <a:t>=c(4,1),</a:t>
            </a:r>
          </a:p>
          <a:p>
            <a:pPr>
              <a:lnSpc>
                <a:spcPct val="150000"/>
              </a:lnSpc>
            </a:pPr>
            <a:r>
              <a:rPr lang="en-IE" sz="2800" dirty="0"/>
              <a:t>  </a:t>
            </a:r>
            <a:r>
              <a:rPr lang="en-IE" sz="2800" dirty="0" err="1"/>
              <a:t>auto.key</a:t>
            </a:r>
            <a:r>
              <a:rPr lang="en-IE" sz="2800" dirty="0"/>
              <a:t>=list(title="Survived", columns=2))</a:t>
            </a:r>
          </a:p>
          <a:p>
            <a:pPr>
              <a:lnSpc>
                <a:spcPct val="150000"/>
              </a:lnSpc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5749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R-code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Instead of attaching a dataset use the ‘with’ command</a:t>
            </a:r>
          </a:p>
          <a:p>
            <a:r>
              <a:rPr lang="en-IE" sz="2400" dirty="0" err="1" smtClean="0"/>
              <a:t>mytable</a:t>
            </a:r>
            <a:r>
              <a:rPr lang="en-IE" sz="2400" dirty="0" smtClean="0"/>
              <a:t>&lt;-with(</a:t>
            </a:r>
            <a:r>
              <a:rPr lang="en-IE" sz="2400" dirty="0" err="1" smtClean="0"/>
              <a:t>TITANIC,table</a:t>
            </a:r>
            <a:r>
              <a:rPr lang="en-IE" sz="2400" dirty="0" smtClean="0"/>
              <a:t>(</a:t>
            </a:r>
            <a:r>
              <a:rPr lang="en-IE" sz="2400" dirty="0" err="1" smtClean="0"/>
              <a:t>Survived,Gender</a:t>
            </a:r>
            <a:r>
              <a:rPr lang="en-IE" sz="2400" dirty="0" smtClean="0"/>
              <a:t>))</a:t>
            </a:r>
          </a:p>
          <a:p>
            <a:r>
              <a:rPr lang="en-IE" sz="2400" dirty="0" smtClean="0"/>
              <a:t>To get proportions for a table (just one way to do it)</a:t>
            </a:r>
          </a:p>
          <a:p>
            <a:r>
              <a:rPr lang="en-IE" sz="2400" dirty="0" err="1" smtClean="0"/>
              <a:t>prop.table</a:t>
            </a:r>
            <a:r>
              <a:rPr lang="en-IE" sz="2400" dirty="0" smtClean="0"/>
              <a:t>(</a:t>
            </a:r>
            <a:r>
              <a:rPr lang="en-IE" sz="2400" dirty="0" err="1" smtClean="0"/>
              <a:t>mytable</a:t>
            </a:r>
            <a:r>
              <a:rPr lang="en-IE" sz="2400" dirty="0" smtClean="0"/>
              <a:t>) </a:t>
            </a:r>
          </a:p>
          <a:p>
            <a:r>
              <a:rPr lang="en-IE" sz="2400" dirty="0" err="1" smtClean="0"/>
              <a:t>prop.table</a:t>
            </a:r>
            <a:r>
              <a:rPr lang="en-IE" sz="2400" dirty="0" smtClean="0"/>
              <a:t>(mytable,1) – row proportions</a:t>
            </a:r>
          </a:p>
          <a:p>
            <a:r>
              <a:rPr lang="en-IE" sz="2400" dirty="0" err="1" smtClean="0"/>
              <a:t>prop.table</a:t>
            </a:r>
            <a:r>
              <a:rPr lang="en-IE" sz="2400" dirty="0" smtClean="0"/>
              <a:t>(mytable,2) </a:t>
            </a:r>
            <a:r>
              <a:rPr lang="en-IE" sz="2400"/>
              <a:t>– </a:t>
            </a:r>
            <a:r>
              <a:rPr lang="en-IE" sz="2400" smtClean="0"/>
              <a:t>column </a:t>
            </a:r>
            <a:r>
              <a:rPr lang="en-IE" sz="2400" dirty="0"/>
              <a:t>proportions</a:t>
            </a:r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0716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ftable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1043608" y="1720840"/>
            <a:ext cx="5814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 </a:t>
            </a:r>
            <a:r>
              <a:rPr lang="en-IE" dirty="0" err="1"/>
              <a:t>tabl</a:t>
            </a:r>
            <a:r>
              <a:rPr lang="en-IE" dirty="0"/>
              <a:t>=</a:t>
            </a:r>
            <a:r>
              <a:rPr lang="en-IE" dirty="0" err="1"/>
              <a:t>ftable</a:t>
            </a:r>
            <a:r>
              <a:rPr lang="en-IE" dirty="0"/>
              <a:t>(</a:t>
            </a:r>
            <a:r>
              <a:rPr lang="en-IE" dirty="0" err="1"/>
              <a:t>Survived,Sex,Age,Class</a:t>
            </a:r>
            <a:r>
              <a:rPr lang="en-IE" dirty="0"/>
              <a:t>)</a:t>
            </a:r>
          </a:p>
          <a:p>
            <a:r>
              <a:rPr lang="en-IE" dirty="0"/>
              <a:t>&gt; </a:t>
            </a:r>
            <a:r>
              <a:rPr lang="en-IE" dirty="0" err="1" smtClean="0"/>
              <a:t>tabl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54170"/>
              </p:ext>
            </p:extLst>
          </p:nvPr>
        </p:nvGraphicFramePr>
        <p:xfrm>
          <a:off x="827584" y="2636912"/>
          <a:ext cx="72263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1371600"/>
                <a:gridCol w="609600"/>
                <a:gridCol w="1155700"/>
                <a:gridCol w="1143000"/>
                <a:gridCol w="1028700"/>
                <a:gridCol w="7747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Class 1st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2nd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3rd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Crew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Survived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Sex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Age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No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Female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Adult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4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89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Child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17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Male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Adult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118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154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387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670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Child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35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Yes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Female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Adult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140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80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76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Child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14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Male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Adult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57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14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75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192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 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Child</a:t>
                      </a:r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5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11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13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0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51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6400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88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rpart</a:t>
            </a:r>
            <a:r>
              <a:rPr lang="en-IE" dirty="0" smtClean="0"/>
              <a:t> output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971600" y="1340768"/>
            <a:ext cx="64624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dirty="0" smtClean="0"/>
              <a:t>n= 2201 </a:t>
            </a:r>
          </a:p>
          <a:p>
            <a:endParaRPr lang="en-IE" sz="2000" dirty="0" smtClean="0"/>
          </a:p>
          <a:p>
            <a:r>
              <a:rPr lang="en-IE" sz="2000" dirty="0" smtClean="0"/>
              <a:t>node), split, n, loss, </a:t>
            </a:r>
            <a:r>
              <a:rPr lang="en-IE" sz="2000" dirty="0" err="1" smtClean="0"/>
              <a:t>yval</a:t>
            </a:r>
            <a:r>
              <a:rPr lang="en-IE" sz="2000" dirty="0" smtClean="0"/>
              <a:t>, (</a:t>
            </a:r>
            <a:r>
              <a:rPr lang="en-IE" sz="2000" dirty="0" err="1" smtClean="0"/>
              <a:t>yprob</a:t>
            </a:r>
            <a:r>
              <a:rPr lang="en-IE" sz="2000" dirty="0" smtClean="0"/>
              <a:t>)</a:t>
            </a:r>
          </a:p>
          <a:p>
            <a:r>
              <a:rPr lang="en-IE" sz="2000" dirty="0" smtClean="0"/>
              <a:t>      * denotes terminal node</a:t>
            </a:r>
          </a:p>
          <a:p>
            <a:endParaRPr lang="en-IE" sz="2000" dirty="0" smtClean="0"/>
          </a:p>
          <a:p>
            <a:r>
              <a:rPr lang="en-IE" sz="2000" dirty="0" smtClean="0"/>
              <a:t> 1) root 2201 711 No (0.6769650 0.3230350)  </a:t>
            </a:r>
          </a:p>
          <a:p>
            <a:r>
              <a:rPr lang="en-IE" sz="2000" dirty="0" smtClean="0"/>
              <a:t>   2) Sex=Male 1731 367 No (0.7879838 0.2120162)  </a:t>
            </a:r>
          </a:p>
          <a:p>
            <a:r>
              <a:rPr lang="en-IE" sz="2000" dirty="0" smtClean="0"/>
              <a:t>     4) Age=Adult 1667 338 No (0.7972406 0.2027594) *</a:t>
            </a:r>
          </a:p>
          <a:p>
            <a:r>
              <a:rPr lang="en-IE" sz="2000" dirty="0" smtClean="0"/>
              <a:t>     5) Age=Child 64  29 No (0.5468750 0.4531250)  </a:t>
            </a:r>
          </a:p>
          <a:p>
            <a:r>
              <a:rPr lang="en-IE" sz="2000" dirty="0" smtClean="0"/>
              <a:t>      10) Class=3rd 48  13 No (0.7291667 0.2708333) *</a:t>
            </a:r>
          </a:p>
          <a:p>
            <a:r>
              <a:rPr lang="en-IE" sz="2000" dirty="0" smtClean="0"/>
              <a:t>      11) Class=1st,2nd 16   0 Yes (0.0000000 1.0000000) *</a:t>
            </a:r>
          </a:p>
          <a:p>
            <a:r>
              <a:rPr lang="en-IE" sz="2000" dirty="0" smtClean="0"/>
              <a:t>   3) Sex=Female 470 126 Yes (0.2680851 0.7319149)  </a:t>
            </a:r>
          </a:p>
          <a:p>
            <a:r>
              <a:rPr lang="en-IE" sz="2000" dirty="0" smtClean="0"/>
              <a:t>     6) Class=3rd 196  90 No (0.5408163 0.4591837) *</a:t>
            </a:r>
          </a:p>
          <a:p>
            <a:r>
              <a:rPr lang="en-IE" sz="2000" dirty="0" smtClean="0"/>
              <a:t>     7) Class=1st,2nd,Crew 274  20 Yes (0.0729927 0.9270073) *</a:t>
            </a:r>
          </a:p>
          <a:p>
            <a:r>
              <a:rPr lang="en-IE" dirty="0" smtClean="0"/>
              <a:t>&gt;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171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rpart</a:t>
            </a:r>
            <a:r>
              <a:rPr lang="en-IE" dirty="0" smtClean="0"/>
              <a:t> output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28596" y="1928802"/>
            <a:ext cx="821537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 </a:t>
            </a:r>
            <a:r>
              <a:rPr lang="en-IE" sz="2400" dirty="0" smtClean="0"/>
              <a:t>CP                    </a:t>
            </a:r>
            <a:r>
              <a:rPr lang="en-IE" sz="2400" dirty="0" err="1" smtClean="0"/>
              <a:t>nsplit</a:t>
            </a:r>
            <a:r>
              <a:rPr lang="en-IE" sz="2400" dirty="0" smtClean="0"/>
              <a:t>   </a:t>
            </a:r>
            <a:r>
              <a:rPr lang="en-IE" sz="2400" dirty="0" err="1" smtClean="0"/>
              <a:t>rel</a:t>
            </a:r>
            <a:r>
              <a:rPr lang="en-IE" sz="2400" dirty="0" smtClean="0"/>
              <a:t> error      </a:t>
            </a:r>
            <a:r>
              <a:rPr lang="en-IE" sz="2400" dirty="0" err="1" smtClean="0"/>
              <a:t>xerror</a:t>
            </a:r>
            <a:r>
              <a:rPr lang="en-IE" sz="2400" dirty="0" smtClean="0"/>
              <a:t>                  </a:t>
            </a:r>
            <a:r>
              <a:rPr lang="en-IE" sz="2400" dirty="0" err="1" smtClean="0"/>
              <a:t>xstd</a:t>
            </a:r>
            <a:endParaRPr lang="en-IE" sz="2400" dirty="0" smtClean="0"/>
          </a:p>
          <a:p>
            <a:r>
              <a:rPr lang="en-IE" sz="2400" dirty="0" smtClean="0"/>
              <a:t>1 0.30661041      0     1.0000000   1.0000000      0.03085662</a:t>
            </a:r>
          </a:p>
          <a:p>
            <a:r>
              <a:rPr lang="en-IE" sz="2400" dirty="0" smtClean="0"/>
              <a:t>2 0.02250352      1    0.6933896   0.6933896        0.02750982</a:t>
            </a:r>
          </a:p>
          <a:p>
            <a:r>
              <a:rPr lang="en-IE" sz="2400" dirty="0" smtClean="0"/>
              <a:t>3 0.01125176      2    0.6708861   0.6891702         0.02745007</a:t>
            </a:r>
          </a:p>
          <a:p>
            <a:r>
              <a:rPr lang="en-IE" sz="2400" dirty="0" smtClean="0"/>
              <a:t>4 0.01000000      4    0.6483826    0.6596343        0.02701971</a:t>
            </a:r>
          </a:p>
          <a:p>
            <a:endParaRPr lang="en-IE" sz="2400" dirty="0"/>
          </a:p>
          <a:p>
            <a:r>
              <a:rPr lang="en-IE" sz="2400" dirty="0"/>
              <a:t>Variable importance</a:t>
            </a:r>
          </a:p>
          <a:p>
            <a:r>
              <a:rPr lang="en-IE" sz="2400" dirty="0"/>
              <a:t>  Sex Class   Age </a:t>
            </a:r>
          </a:p>
          <a:p>
            <a:r>
              <a:rPr lang="en-IE" sz="2400" dirty="0"/>
              <a:t>   73    23     4 </a:t>
            </a:r>
          </a:p>
          <a:p>
            <a:endParaRPr lang="en-IE" sz="2400" dirty="0" smtClean="0"/>
          </a:p>
          <a:p>
            <a:endParaRPr lang="en-I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example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24927"/>
              </p:ext>
            </p:extLst>
          </p:nvPr>
        </p:nvGraphicFramePr>
        <p:xfrm>
          <a:off x="1530350" y="2271713"/>
          <a:ext cx="6083299" cy="2828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964"/>
                <a:gridCol w="1243302"/>
                <a:gridCol w="621651"/>
                <a:gridCol w="1018112"/>
                <a:gridCol w="1230615"/>
                <a:gridCol w="1360655"/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u="none" strike="noStrike" dirty="0">
                          <a:effectLst/>
                        </a:rPr>
                        <a:t>CP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u="none" strike="noStrike">
                          <a:effectLst/>
                        </a:rPr>
                        <a:t>nsplit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u="none" strike="noStrike">
                          <a:effectLst/>
                        </a:rPr>
                        <a:t>rel error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u="none" strike="noStrike">
                          <a:effectLst/>
                        </a:rPr>
                        <a:t>xerror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000" u="none" strike="noStrike">
                          <a:effectLst/>
                        </a:rPr>
                        <a:t>xstd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1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</a:rPr>
                        <a:t>0.08902692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1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1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0.04207569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2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</a:rPr>
                        <a:t>0.08488613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1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0.910973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0.9689441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0.04152603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3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</a:rPr>
                        <a:t>0.00345066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</a:rPr>
                        <a:t>2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0.826087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0.8322981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0.03892747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4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0.00325348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5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</a:rPr>
                        <a:t>0.815735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0.8799172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0.03986822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5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0.00207039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19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</a:rPr>
                        <a:t>0.763975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</a:rPr>
                        <a:t>0.8861284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0.03998804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6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0.00165632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32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0.73706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</a:rPr>
                        <a:t>0.931677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0.04084734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7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0.0010352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41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0.716356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</a:rPr>
                        <a:t>0.9358178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0.04092381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8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0.001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43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0.714286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>
                          <a:effectLst/>
                        </a:rPr>
                        <a:t>0.9585921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2000" u="none" strike="noStrike" dirty="0">
                          <a:effectLst/>
                        </a:rPr>
                        <a:t>0.04133964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8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output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179512" y="1340768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Node number 1: 2201 observations,    complexity </a:t>
            </a:r>
            <a:r>
              <a:rPr lang="en-IE" sz="2400" dirty="0" err="1" smtClean="0"/>
              <a:t>param</a:t>
            </a:r>
            <a:r>
              <a:rPr lang="en-IE" sz="2400" dirty="0" smtClean="0"/>
              <a:t>=0.</a:t>
            </a:r>
            <a:r>
              <a:rPr lang="en-IE" sz="2400" dirty="0" smtClean="0">
                <a:solidFill>
                  <a:srgbClr val="FF0000"/>
                </a:solidFill>
              </a:rPr>
              <a:t>3066104</a:t>
            </a:r>
          </a:p>
          <a:p>
            <a:endParaRPr lang="en-IE" sz="2400" dirty="0">
              <a:solidFill>
                <a:srgbClr val="FF0000"/>
              </a:solidFill>
            </a:endParaRPr>
          </a:p>
          <a:p>
            <a:r>
              <a:rPr lang="en-IE" sz="2400" dirty="0"/>
              <a:t>  predicted class=No   expected </a:t>
            </a:r>
            <a:r>
              <a:rPr lang="en-IE" sz="2400" dirty="0" smtClean="0"/>
              <a:t>loss=0.</a:t>
            </a:r>
            <a:r>
              <a:rPr lang="en-IE" sz="2400" dirty="0" smtClean="0">
                <a:solidFill>
                  <a:srgbClr val="FF0000"/>
                </a:solidFill>
              </a:rPr>
              <a:t>323035 P(node)=1</a:t>
            </a:r>
          </a:p>
          <a:p>
            <a:endParaRPr lang="en-IE" sz="2400" dirty="0">
              <a:solidFill>
                <a:srgbClr val="FF0000"/>
              </a:solidFill>
            </a:endParaRPr>
          </a:p>
          <a:p>
            <a:r>
              <a:rPr lang="en-IE" sz="2400" dirty="0"/>
              <a:t>    class counts:  1490   711</a:t>
            </a:r>
          </a:p>
          <a:p>
            <a:r>
              <a:rPr lang="en-IE" sz="2400" dirty="0"/>
              <a:t>   probabilities: 0.677 0.323 </a:t>
            </a:r>
            <a:endParaRPr lang="en-IE" sz="2400" dirty="0" smtClean="0"/>
          </a:p>
          <a:p>
            <a:endParaRPr lang="en-IE" sz="2400" dirty="0"/>
          </a:p>
          <a:p>
            <a:r>
              <a:rPr lang="en-IE" sz="2400" dirty="0"/>
              <a:t>  left son=2 (1731 </a:t>
            </a:r>
            <a:r>
              <a:rPr lang="en-IE" sz="2400" dirty="0" err="1"/>
              <a:t>obs</a:t>
            </a:r>
            <a:r>
              <a:rPr lang="en-IE" sz="2400" dirty="0"/>
              <a:t>) right son=3 (470 </a:t>
            </a:r>
            <a:r>
              <a:rPr lang="en-IE" sz="2400" dirty="0" err="1"/>
              <a:t>obs</a:t>
            </a:r>
            <a:r>
              <a:rPr lang="en-IE" sz="2400" dirty="0" smtClean="0"/>
              <a:t>)</a:t>
            </a:r>
          </a:p>
          <a:p>
            <a:endParaRPr lang="en-IE" sz="2400" dirty="0"/>
          </a:p>
          <a:p>
            <a:r>
              <a:rPr lang="en-IE" sz="2400" dirty="0"/>
              <a:t>  Primary splits:</a:t>
            </a:r>
          </a:p>
          <a:p>
            <a:r>
              <a:rPr lang="en-IE" sz="2400" dirty="0"/>
              <a:t>      Sex   splits as  RL,   improve=</a:t>
            </a:r>
            <a:r>
              <a:rPr lang="en-IE" sz="2400" dirty="0">
                <a:solidFill>
                  <a:srgbClr val="FF0000"/>
                </a:solidFill>
              </a:rPr>
              <a:t>199.821600</a:t>
            </a:r>
            <a:r>
              <a:rPr lang="en-IE" sz="2400" dirty="0"/>
              <a:t>, (0 missing)</a:t>
            </a:r>
          </a:p>
          <a:p>
            <a:r>
              <a:rPr lang="en-IE" sz="2400" dirty="0"/>
              <a:t>      Class splits as  RRLL, improve= 69.684100, (0 missing)</a:t>
            </a:r>
          </a:p>
          <a:p>
            <a:r>
              <a:rPr lang="en-IE" sz="2400" dirty="0"/>
              <a:t>      Age   splits as  LR,   improve=  9.165241, (0 missing)</a:t>
            </a:r>
          </a:p>
        </p:txBody>
      </p:sp>
    </p:spTree>
    <p:extLst>
      <p:ext uri="{BB962C8B-B14F-4D97-AF65-F5344CB8AC3E}">
        <p14:creationId xmlns:p14="http://schemas.microsoft.com/office/powerpoint/2010/main" val="281139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yet another node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323528" y="1720840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Node number 2: 1731 </a:t>
            </a:r>
            <a:r>
              <a:rPr lang="en-IE" sz="2400" dirty="0" smtClean="0"/>
              <a:t>observations, complexity </a:t>
            </a:r>
            <a:r>
              <a:rPr lang="en-IE" sz="2400" dirty="0" err="1" smtClean="0"/>
              <a:t>param</a:t>
            </a:r>
            <a:r>
              <a:rPr lang="en-IE" sz="2400" dirty="0" smtClean="0"/>
              <a:t>=0.01125176</a:t>
            </a:r>
          </a:p>
          <a:p>
            <a:endParaRPr lang="en-IE" sz="2400" dirty="0"/>
          </a:p>
          <a:p>
            <a:r>
              <a:rPr lang="en-IE" sz="2400" dirty="0"/>
              <a:t>  predicted class=No   expected loss=0.2120162  P(node) =</a:t>
            </a:r>
            <a:r>
              <a:rPr lang="en-IE" sz="2400" dirty="0" smtClean="0"/>
              <a:t>0.7864607</a:t>
            </a:r>
          </a:p>
          <a:p>
            <a:endParaRPr lang="en-IE" sz="2400" dirty="0"/>
          </a:p>
          <a:p>
            <a:r>
              <a:rPr lang="en-IE" sz="2400" dirty="0"/>
              <a:t>    class counts:  1364   367</a:t>
            </a:r>
          </a:p>
          <a:p>
            <a:r>
              <a:rPr lang="en-IE" sz="2400" dirty="0"/>
              <a:t>   probabilities: 0.788 0.212 </a:t>
            </a:r>
            <a:endParaRPr lang="en-IE" sz="2400" dirty="0" smtClean="0"/>
          </a:p>
          <a:p>
            <a:endParaRPr lang="en-IE" sz="2400" dirty="0"/>
          </a:p>
          <a:p>
            <a:r>
              <a:rPr lang="en-IE" sz="2400" dirty="0"/>
              <a:t>  left son=4 (1667 </a:t>
            </a:r>
            <a:r>
              <a:rPr lang="en-IE" sz="2400" dirty="0" err="1"/>
              <a:t>obs</a:t>
            </a:r>
            <a:r>
              <a:rPr lang="en-IE" sz="2400" dirty="0"/>
              <a:t>) right son=5 (64 </a:t>
            </a:r>
            <a:r>
              <a:rPr lang="en-IE" sz="2400" dirty="0" err="1"/>
              <a:t>obs</a:t>
            </a:r>
            <a:r>
              <a:rPr lang="en-IE" sz="2400" dirty="0"/>
              <a:t>)</a:t>
            </a:r>
          </a:p>
          <a:p>
            <a:r>
              <a:rPr lang="en-IE" sz="2400" dirty="0"/>
              <a:t>  Primary splits:</a:t>
            </a:r>
          </a:p>
          <a:p>
            <a:r>
              <a:rPr lang="en-IE" sz="2400" dirty="0"/>
              <a:t>      Age   splits as  LR,   improve=7.726764, (0 missing)</a:t>
            </a:r>
          </a:p>
          <a:p>
            <a:r>
              <a:rPr lang="en-IE" sz="2400" dirty="0"/>
              <a:t>      Class splits as  RLLL, improve=7.046106, (0 missing)</a:t>
            </a:r>
          </a:p>
        </p:txBody>
      </p:sp>
    </p:spTree>
    <p:extLst>
      <p:ext uri="{BB962C8B-B14F-4D97-AF65-F5344CB8AC3E}">
        <p14:creationId xmlns:p14="http://schemas.microsoft.com/office/powerpoint/2010/main" val="343747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 from titanic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417638"/>
            <a:ext cx="6685714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787</Words>
  <Application>Microsoft Office PowerPoint</Application>
  <PresentationFormat>On-screen Show (4:3)</PresentationFormat>
  <Paragraphs>316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Mangal</vt:lpstr>
      <vt:lpstr>Symbol</vt:lpstr>
      <vt:lpstr>Office Theme</vt:lpstr>
      <vt:lpstr>Data Analytics  Classification and Regression Trees</vt:lpstr>
      <vt:lpstr>ftable</vt:lpstr>
      <vt:lpstr>PowerPoint Presentation</vt:lpstr>
      <vt:lpstr>rpart output</vt:lpstr>
      <vt:lpstr>rpart output</vt:lpstr>
      <vt:lpstr>Another example</vt:lpstr>
      <vt:lpstr>More output</vt:lpstr>
      <vt:lpstr>And yet another node</vt:lpstr>
      <vt:lpstr>Tree from titanic</vt:lpstr>
      <vt:lpstr>rpart.plot</vt:lpstr>
      <vt:lpstr>rpart </vt:lpstr>
      <vt:lpstr>rpart output</vt:lpstr>
      <vt:lpstr>PowerPoint Presentation</vt:lpstr>
      <vt:lpstr>Calculations for impurity </vt:lpstr>
      <vt:lpstr>Calculations for cp</vt:lpstr>
      <vt:lpstr>Calculation of cp </vt:lpstr>
      <vt:lpstr>R-code for barchart</vt:lpstr>
      <vt:lpstr>More R-code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Rpart output</dc:title>
  <dc:creator>username</dc:creator>
  <cp:lastModifiedBy>moregan</cp:lastModifiedBy>
  <cp:revision>61</cp:revision>
  <cp:lastPrinted>2016-10-10T11:24:56Z</cp:lastPrinted>
  <dcterms:created xsi:type="dcterms:W3CDTF">2010-10-04T13:57:41Z</dcterms:created>
  <dcterms:modified xsi:type="dcterms:W3CDTF">2017-10-17T08:08:50Z</dcterms:modified>
</cp:coreProperties>
</file>