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96" r:id="rId2"/>
    <p:sldId id="257" r:id="rId3"/>
    <p:sldId id="417" r:id="rId4"/>
    <p:sldId id="259" r:id="rId5"/>
    <p:sldId id="309" r:id="rId6"/>
    <p:sldId id="418" r:id="rId7"/>
    <p:sldId id="258" r:id="rId8"/>
    <p:sldId id="313" r:id="rId9"/>
    <p:sldId id="311" r:id="rId10"/>
    <p:sldId id="310" r:id="rId11"/>
    <p:sldId id="312" r:id="rId12"/>
    <p:sldId id="370" r:id="rId13"/>
    <p:sldId id="400" r:id="rId14"/>
    <p:sldId id="261" r:id="rId15"/>
    <p:sldId id="262" r:id="rId16"/>
    <p:sldId id="419" r:id="rId17"/>
    <p:sldId id="263" r:id="rId18"/>
    <p:sldId id="315" r:id="rId19"/>
    <p:sldId id="278" r:id="rId20"/>
    <p:sldId id="383" r:id="rId21"/>
    <p:sldId id="267" r:id="rId22"/>
    <p:sldId id="420" r:id="rId23"/>
    <p:sldId id="437" r:id="rId24"/>
    <p:sldId id="333" r:id="rId25"/>
    <p:sldId id="269" r:id="rId26"/>
    <p:sldId id="443" r:id="rId27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71" autoAdjust="0"/>
  </p:normalViewPr>
  <p:slideViewPr>
    <p:cSldViewPr>
      <p:cViewPr varScale="1">
        <p:scale>
          <a:sx n="97" d="100"/>
          <a:sy n="97" d="100"/>
        </p:scale>
        <p:origin x="14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entropy</c:v>
                </c:pt>
              </c:strCache>
            </c:strRef>
          </c:tx>
          <c:xVal>
            <c:numRef>
              <c:f>Sheet1!$E$2:$E$12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0.79999999999999993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Sheet1!$F$2:$F$12</c:f>
              <c:numCache>
                <c:formatCode>General</c:formatCode>
                <c:ptCount val="11"/>
                <c:pt idx="0">
                  <c:v>0</c:v>
                </c:pt>
                <c:pt idx="1">
                  <c:v>0.46899559358928161</c:v>
                </c:pt>
                <c:pt idx="2">
                  <c:v>0.72192809488736231</c:v>
                </c:pt>
                <c:pt idx="3">
                  <c:v>0.8812908992306937</c:v>
                </c:pt>
                <c:pt idx="4">
                  <c:v>0.97095059445466858</c:v>
                </c:pt>
                <c:pt idx="5">
                  <c:v>1</c:v>
                </c:pt>
                <c:pt idx="6">
                  <c:v>0.97095059445466858</c:v>
                </c:pt>
                <c:pt idx="7">
                  <c:v>0.8812908992306937</c:v>
                </c:pt>
                <c:pt idx="8">
                  <c:v>0.72192809488736254</c:v>
                </c:pt>
                <c:pt idx="9">
                  <c:v>0.46899559358928194</c:v>
                </c:pt>
                <c:pt idx="10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gini</c:v>
                </c:pt>
              </c:strCache>
            </c:strRef>
          </c:tx>
          <c:xVal>
            <c:numRef>
              <c:f>Sheet1!$E$2:$E$12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0.79999999999999993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Sheet1!$G$2:$G$12</c:f>
              <c:numCache>
                <c:formatCode>General</c:formatCode>
                <c:ptCount val="11"/>
                <c:pt idx="0">
                  <c:v>0</c:v>
                </c:pt>
                <c:pt idx="1">
                  <c:v>0.18000000000000022</c:v>
                </c:pt>
                <c:pt idx="2">
                  <c:v>0.32000000000000051</c:v>
                </c:pt>
                <c:pt idx="3">
                  <c:v>0.42000000000000032</c:v>
                </c:pt>
                <c:pt idx="4">
                  <c:v>0.48000000000000032</c:v>
                </c:pt>
                <c:pt idx="5">
                  <c:v>0.5</c:v>
                </c:pt>
                <c:pt idx="6">
                  <c:v>0.48000000000000032</c:v>
                </c:pt>
                <c:pt idx="7">
                  <c:v>0.42000000000000032</c:v>
                </c:pt>
                <c:pt idx="8">
                  <c:v>0.32000000000000051</c:v>
                </c:pt>
                <c:pt idx="9">
                  <c:v>0.18000000000000024</c:v>
                </c:pt>
                <c:pt idx="10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951456"/>
        <c:axId val="368953808"/>
      </c:scatterChart>
      <c:valAx>
        <c:axId val="36895145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 for class 1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68953808"/>
        <c:crosses val="autoZero"/>
        <c:crossBetween val="midCat"/>
      </c:valAx>
      <c:valAx>
        <c:axId val="36895380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8951456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t" anchorCtr="0" compatLnSpc="1">
            <a:prstTxWarp prst="textNoShape">
              <a:avLst/>
            </a:prstTxWarp>
          </a:bodyPr>
          <a:lstStyle>
            <a:lvl1pPr defTabSz="925171">
              <a:defRPr sz="1800" b="0">
                <a:cs typeface="+mn-cs"/>
              </a:defRPr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245" y="0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t" anchorCtr="0" compatLnSpc="1">
            <a:prstTxWarp prst="textNoShape">
              <a:avLst/>
            </a:prstTxWarp>
          </a:bodyPr>
          <a:lstStyle>
            <a:lvl1pPr algn="r" defTabSz="925171">
              <a:defRPr sz="1800" b="0">
                <a:cs typeface="+mn-cs"/>
              </a:defRPr>
            </a:lvl1pPr>
          </a:lstStyle>
          <a:p>
            <a:pPr>
              <a:defRPr/>
            </a:pPr>
            <a:fld id="{4ED9BDE7-3F30-4447-AC93-088B3234BE85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5324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b" anchorCtr="0" compatLnSpc="1">
            <a:prstTxWarp prst="textNoShape">
              <a:avLst/>
            </a:prstTxWarp>
          </a:bodyPr>
          <a:lstStyle>
            <a:lvl1pPr defTabSz="925171">
              <a:defRPr sz="1800" b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245" y="9395324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b" anchorCtr="0" compatLnSpc="1">
            <a:prstTxWarp prst="textNoShape">
              <a:avLst/>
            </a:prstTxWarp>
          </a:bodyPr>
          <a:lstStyle>
            <a:lvl1pPr algn="r" defTabSz="925171">
              <a:defRPr sz="1800" b="0">
                <a:cs typeface="+mn-cs"/>
              </a:defRPr>
            </a:lvl1pPr>
          </a:lstStyle>
          <a:p>
            <a:pPr>
              <a:defRPr/>
            </a:pPr>
            <a:fld id="{364C7AEC-42DA-4859-954B-6D90494AB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70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t" anchorCtr="0" compatLnSpc="1">
            <a:prstTxWarp prst="textNoShape">
              <a:avLst/>
            </a:prstTxWarp>
          </a:bodyPr>
          <a:lstStyle>
            <a:lvl1pPr defTabSz="925171">
              <a:defRPr sz="1800" b="0">
                <a:cs typeface="+mn-cs"/>
              </a:defRPr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6245" y="0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t" anchorCtr="0" compatLnSpc="1">
            <a:prstTxWarp prst="textNoShape">
              <a:avLst/>
            </a:prstTxWarp>
          </a:bodyPr>
          <a:lstStyle>
            <a:lvl1pPr algn="r" defTabSz="925171">
              <a:defRPr sz="1800" b="0">
                <a:cs typeface="+mn-cs"/>
              </a:defRPr>
            </a:lvl1pPr>
          </a:lstStyle>
          <a:p>
            <a:pPr>
              <a:defRPr/>
            </a:pPr>
            <a:fld id="{CAFA0C20-7BEA-4E1F-99AE-D473052378FE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54063"/>
            <a:ext cx="4938713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432" y="4697662"/>
            <a:ext cx="5004811" cy="442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5324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b" anchorCtr="0" compatLnSpc="1">
            <a:prstTxWarp prst="textNoShape">
              <a:avLst/>
            </a:prstTxWarp>
          </a:bodyPr>
          <a:lstStyle>
            <a:lvl1pPr defTabSz="925171">
              <a:defRPr sz="1800" b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245" y="9395324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b" anchorCtr="0" compatLnSpc="1">
            <a:prstTxWarp prst="textNoShape">
              <a:avLst/>
            </a:prstTxWarp>
          </a:bodyPr>
          <a:lstStyle>
            <a:lvl1pPr algn="r" defTabSz="925171">
              <a:defRPr sz="1800" b="0">
                <a:cs typeface="+mn-cs"/>
              </a:defRPr>
            </a:lvl1pPr>
          </a:lstStyle>
          <a:p>
            <a:pPr>
              <a:defRPr/>
            </a:pPr>
            <a:fld id="{F9DE02FE-5513-4C95-9CD0-D9DA9F67C2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8472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95237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478C00B-3825-49AA-AE66-28FCF1C1E428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E918CC5-3319-4D3E-8964-DD2200047CB6}" type="slidenum">
              <a:rPr lang="en-GB" sz="1800" b="0"/>
              <a:pPr eaLnBrk="1" hangingPunct="1">
                <a:defRPr/>
              </a:pPr>
              <a:t>1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106792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9A4B86-42F5-4480-88D4-002502504C3F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A8E8D8E-3EDC-4DCF-B7D5-CFD154B74F1D}" type="slidenum">
              <a:rPr lang="en-GB" sz="1800" b="0"/>
              <a:pPr eaLnBrk="1" hangingPunct="1">
                <a:defRPr/>
              </a:pPr>
              <a:t>10</a:t>
            </a:fld>
            <a:endParaRPr lang="en-GB" sz="1800" b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8011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2F00A14-9F0F-47FC-ACBB-6AAF59CA0259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EA817B2-8EAA-4C76-B824-8C37225344C5}" type="slidenum">
              <a:rPr lang="en-GB" sz="1800" b="0"/>
              <a:pPr eaLnBrk="1" hangingPunct="1">
                <a:defRPr/>
              </a:pPr>
              <a:t>11</a:t>
            </a:fld>
            <a:endParaRPr lang="en-GB" sz="1800" b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37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BBE5A30-6705-478F-AD66-2CC7E9811E77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E6667C8-0060-4B37-A2F7-D9FFBD4393C6}" type="slidenum">
              <a:rPr lang="en-GB" sz="1800" b="0"/>
              <a:pPr eaLnBrk="1" hangingPunct="1">
                <a:defRPr/>
              </a:pPr>
              <a:t>12</a:t>
            </a:fld>
            <a:endParaRPr lang="en-GB" sz="1800" b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7245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10596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5C8B98E-D989-421C-BD97-BE048B62F225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10598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7EE3FE-EB4F-464B-8771-314B6BCCFE84}" type="slidenum">
              <a:rPr lang="en-GB" sz="1800" b="0"/>
              <a:pPr eaLnBrk="1" hangingPunct="1">
                <a:defRPr/>
              </a:pPr>
              <a:t>13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97625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8E1078F-7C0D-4DE6-A88A-EB472F11459D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277DF44-0F21-469E-97D7-FA0F86C737FC}" type="slidenum">
              <a:rPr lang="en-GB" sz="1800" b="0"/>
              <a:pPr eaLnBrk="1" hangingPunct="1">
                <a:defRPr/>
              </a:pPr>
              <a:t>14</a:t>
            </a:fld>
            <a:endParaRPr lang="en-GB" sz="1800" b="0"/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8642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F0125E5-7818-4195-90AC-268B0094E8CD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6282AE6-94EC-4D12-A205-18AA8314FA38}" type="slidenum">
              <a:rPr lang="en-GB" sz="1800" b="0"/>
              <a:pPr eaLnBrk="1" hangingPunct="1">
                <a:defRPr/>
              </a:pPr>
              <a:t>15</a:t>
            </a:fld>
            <a:endParaRPr lang="en-GB" sz="1800" b="0"/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8400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13668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13669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648D8D8-09FD-4F7F-98E1-BA7E0742A600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13670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DD3A87A-C937-4F9E-B780-D609F8226CA5}" type="slidenum">
              <a:rPr lang="en-GB" sz="1800" b="0"/>
              <a:pPr eaLnBrk="1" hangingPunct="1">
                <a:defRPr/>
              </a:pPr>
              <a:t>16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243799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0BACCAE-C0C3-458D-9DF1-CFDA259F306C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F4034BB-A275-4A89-A234-020387C07A7F}" type="slidenum">
              <a:rPr lang="en-GB" sz="1800" b="0"/>
              <a:pPr eaLnBrk="1" hangingPunct="1">
                <a:defRPr/>
              </a:pPr>
              <a:t>17</a:t>
            </a:fld>
            <a:endParaRPr lang="en-GB" sz="1800" b="0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2550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E8D3379-8697-41D0-97A8-D7FFBD90C42C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82DF6BB-FA2F-482F-AB70-602875963A34}" type="slidenum">
              <a:rPr lang="en-GB" sz="1800" b="0"/>
              <a:pPr eaLnBrk="1" hangingPunct="1">
                <a:defRPr/>
              </a:pPr>
              <a:t>18</a:t>
            </a:fld>
            <a:endParaRPr lang="en-GB" sz="1800" b="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1573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9FE33B-5029-426F-BCAB-897A8051B4C8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BE19F46-580B-4E28-9B35-ADAF9C7B0C5F}" type="slidenum">
              <a:rPr lang="en-GB" sz="1800" b="0"/>
              <a:pPr eaLnBrk="1" hangingPunct="1">
                <a:defRPr/>
              </a:pPr>
              <a:t>19</a:t>
            </a:fld>
            <a:endParaRPr lang="en-GB" sz="1800" b="0"/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810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C3370E-631D-46BD-AB6E-9065351752A7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FE8B34B-8EE3-4B14-AE75-47942D8D70CF}" type="slidenum">
              <a:rPr lang="en-GB" sz="1800" b="0"/>
              <a:pPr eaLnBrk="1" hangingPunct="1">
                <a:defRPr/>
              </a:pPr>
              <a:t>2</a:t>
            </a:fld>
            <a:endParaRPr lang="en-GB" sz="1800" b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2131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465DC5-909D-4273-817C-5347AFFED533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F113845-A2F2-4D2A-B1B1-623130261D77}" type="slidenum">
              <a:rPr lang="en-GB" sz="1800" b="0"/>
              <a:pPr eaLnBrk="1" hangingPunct="1">
                <a:defRPr/>
              </a:pPr>
              <a:t>20</a:t>
            </a:fld>
            <a:endParaRPr lang="en-GB" sz="1800" b="0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3844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19AC2A3-2969-4E70-8A94-2FA05422A8C7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1C34003-7547-42DA-B669-7684CA1CB050}" type="slidenum">
              <a:rPr lang="en-GB" sz="1800" b="0"/>
              <a:pPr eaLnBrk="1" hangingPunct="1">
                <a:defRPr/>
              </a:pPr>
              <a:t>21</a:t>
            </a:fld>
            <a:endParaRPr lang="en-GB" sz="1800" b="0"/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1621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19812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19813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182F1FA-2A26-4FA6-82B3-5121A2515D74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19814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2959FA8-B161-4E7E-ACEF-FB0B7B46ACBE}" type="slidenum">
              <a:rPr lang="en-GB" sz="1800" b="0"/>
              <a:pPr eaLnBrk="1" hangingPunct="1">
                <a:defRPr/>
              </a:pPr>
              <a:t>22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2471329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0DB21F9-0F5F-45EF-A1FB-21867DE7CA8A}" type="datetime1">
              <a:rPr lang="en-GB" smtClean="0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C7CDC6-C630-41DC-A7B0-60F63523D36E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86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6152F3D-ABCD-4CF8-8055-C35BDB12A54D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E752702-E4F7-4799-A100-5B21FB0E5DF0}" type="slidenum">
              <a:rPr lang="en-GB" sz="1800" b="0"/>
              <a:pPr eaLnBrk="1" hangingPunct="1">
                <a:defRPr/>
              </a:pPr>
              <a:t>24</a:t>
            </a:fld>
            <a:endParaRPr lang="en-GB" sz="1800" b="0"/>
          </a:p>
        </p:txBody>
      </p:sp>
      <p:sp>
        <p:nvSpPr>
          <p:cNvPr id="100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991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28DF9EE-3C75-4A18-9D89-82F7153D49BF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D418CE3-FDF0-4F0B-A759-25980FE64955}" type="slidenum">
              <a:rPr lang="en-GB" sz="1800" b="0"/>
              <a:pPr eaLnBrk="1" hangingPunct="1">
                <a:defRPr/>
              </a:pPr>
              <a:t>25</a:t>
            </a:fld>
            <a:endParaRPr lang="en-GB" sz="1800" b="0"/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689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97284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97285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DB8CAD1-ACE1-4704-9A40-16D62D3E89F4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97286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517575E-213B-42D5-B6B4-ABB04A71D093}" type="slidenum">
              <a:rPr lang="en-GB" sz="1800" b="0"/>
              <a:pPr eaLnBrk="1" hangingPunct="1">
                <a:defRPr/>
              </a:pPr>
              <a:t>3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88959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CDDCDD7-82FD-45B1-853A-E1F4170DD111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7507777-71A8-4B1D-B134-17323CEB9413}" type="slidenum">
              <a:rPr lang="en-GB" sz="1800" b="0"/>
              <a:pPr eaLnBrk="1" hangingPunct="1">
                <a:defRPr/>
              </a:pPr>
              <a:t>4</a:t>
            </a:fld>
            <a:endParaRPr lang="en-GB" sz="1800" b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794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FB866DB-41C2-4BE1-BBA8-177B0AEF61E0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21086D6-E044-46F7-8BA7-DD95DD2C14A3}" type="slidenum">
              <a:rPr lang="en-GB" sz="1800" b="0"/>
              <a:pPr eaLnBrk="1" hangingPunct="1">
                <a:defRPr/>
              </a:pPr>
              <a:t>5</a:t>
            </a:fld>
            <a:endParaRPr lang="en-GB" sz="1800" b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069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00356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00357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C626290-BEDE-458A-B7C9-46B0C2BCB726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00358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646325-26AE-4552-9C66-92618C8DBCEB}" type="slidenum">
              <a:rPr lang="en-GB" sz="1800" b="0"/>
              <a:pPr eaLnBrk="1" hangingPunct="1">
                <a:defRPr/>
              </a:pPr>
              <a:t>6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38203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61FB07C-0979-460B-8128-B3FC1DEB3708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DE4F19C-550A-4699-B8FD-9EA75A1614FC}" type="slidenum">
              <a:rPr lang="en-GB" sz="1800" b="0"/>
              <a:pPr eaLnBrk="1" hangingPunct="1">
                <a:defRPr/>
              </a:pPr>
              <a:t>7</a:t>
            </a:fld>
            <a:endParaRPr lang="en-GB" sz="1800" b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8817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A5246A-9880-4367-88F5-74F089EAADF4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BB41D04-7F35-4277-997C-69D6E7616057}" type="slidenum">
              <a:rPr lang="en-GB" sz="1800" b="0"/>
              <a:pPr eaLnBrk="1" hangingPunct="1">
                <a:defRPr/>
              </a:pPr>
              <a:t>8</a:t>
            </a:fld>
            <a:endParaRPr lang="en-GB" sz="1800" b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3445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4B4943D-DF2C-4EDB-BBFA-4B0BE4A036ED}" type="datetime1">
              <a:rPr lang="en-GB" sz="1800" b="0"/>
              <a:pPr eaLnBrk="1" hangingPunct="1">
                <a:defRPr/>
              </a:pPr>
              <a:t>04/10/2017</a:t>
            </a:fld>
            <a:endParaRPr lang="en-GB" sz="1800" b="0"/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0D34C28-F537-4B60-BDE4-D92DB68E0E03}" type="slidenum">
              <a:rPr lang="en-GB" sz="1800" b="0"/>
              <a:pPr eaLnBrk="1" hangingPunct="1">
                <a:defRPr/>
              </a:pPr>
              <a:t>9</a:t>
            </a:fld>
            <a:endParaRPr lang="en-GB" sz="1800" b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624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0DB55-0F25-4830-B0A5-A02BC4BF0DE0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A7B9B-5BDC-4802-A0BE-4EEE667D3D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6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C6DE4-DD76-433F-86F6-07A5AA68270F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C8103-CBC6-41D9-9433-E6F5951931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9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66754-5D76-42CB-8D4F-DAEBBECA6135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13AB8-1985-44E1-B109-E1451F1F6D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2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6B1E4-F0F5-4D1A-A14C-B20FC17BEE17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5D71-73CA-4AE2-B0ED-F0A47E3B1B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3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BD5EB-1859-4815-9245-97A23794A998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1560C-9160-401B-80C9-FD41D14D21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1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33E77-D87F-4400-AC1B-4E1D1712EA08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94A95-3A91-42E3-863B-60384741A2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0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97D53-FE86-4B38-82EB-F30CB7C3E7EF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87D40-9B01-4A93-9CB3-9AA06AAE5B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40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DDC5-CA40-43DF-856A-49B8F92629B4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84048-FE0B-4910-A992-B5ACC6BF87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55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7F145-AE81-4AE4-84D9-A1BEA4069556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A5BF7-317D-4005-AC1E-38D6E8DBE3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15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2004-3F6D-4FC8-BB44-4D11BB1ABA06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806A2-8544-4494-905F-66729FBD74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2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AEF7F-2F6C-42A8-BDB2-35B945B96813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3D911-2DE7-4D72-8467-0C9C997E37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3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1DF21-48DB-4BE3-9724-364384F11286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04F29-460C-47B5-AE2F-F91E6DA417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1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117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cs typeface="+mn-cs"/>
              </a:defRPr>
            </a:lvl1pPr>
          </a:lstStyle>
          <a:p>
            <a:pPr>
              <a:defRPr/>
            </a:pPr>
            <a:fld id="{FDF560F9-F8FD-4A04-B906-75CA7D2B1DC7}" type="datetime1">
              <a:rPr lang="en-GB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cs typeface="+mn-cs"/>
              </a:defRPr>
            </a:lvl1pPr>
          </a:lstStyle>
          <a:p>
            <a:pPr>
              <a:defRPr/>
            </a:pPr>
            <a:fld id="{29215674-C09E-4F50-BEDD-FBF0BC4A8D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altLang="en-US" smtClean="0"/>
              <a:t>Data Analytics</a:t>
            </a:r>
            <a:br>
              <a:rPr lang="en-IE" altLang="en-US" smtClean="0"/>
            </a:br>
            <a:r>
              <a:rPr lang="en-IE" altLang="en-US" smtClean="0"/>
              <a:t/>
            </a:r>
            <a:br>
              <a:rPr lang="en-IE" altLang="en-US" smtClean="0"/>
            </a:br>
            <a:r>
              <a:rPr lang="en-IE" altLang="en-US" smtClean="0"/>
              <a:t>Classification and Regression Trees</a:t>
            </a:r>
          </a:p>
        </p:txBody>
      </p:sp>
      <p:sp>
        <p:nvSpPr>
          <p:cNvPr id="2051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0CEEDF2-ED68-4077-BD45-F7AF8D3AB53A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BFB1D01-AB40-4508-A8D9-2144734DA98A}" type="slidenum">
              <a:rPr lang="en-GB" sz="1400" b="0" smtClean="0"/>
              <a:pPr eaLnBrk="1" hangingPunct="1">
                <a:defRPr/>
              </a:pPr>
              <a:t>1</a:t>
            </a:fld>
            <a:endParaRPr lang="en-GB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F1A1CF6-5C4F-4A39-8F5F-3EF6DC4FB004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A0EF48-AD9F-49CE-993E-64AABDD70F55}" type="slidenum">
              <a:rPr lang="en-GB" sz="1400" b="0" smtClean="0"/>
              <a:pPr eaLnBrk="1" hangingPunct="1">
                <a:defRPr/>
              </a:pPr>
              <a:t>10</a:t>
            </a:fld>
            <a:endParaRPr lang="en-GB" sz="1400" b="0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55626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Classification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714595A-A3CF-4224-ABD5-AD74BA34705E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7D333FF-08CD-4878-9FE7-9ED5AF32690B}" type="slidenum">
              <a:rPr lang="en-GB" sz="1400" b="0" smtClean="0"/>
              <a:pPr eaLnBrk="1" hangingPunct="1">
                <a:defRPr/>
              </a:pPr>
              <a:t>11</a:t>
            </a:fld>
            <a:endParaRPr lang="en-GB" sz="1400" b="0" smtClean="0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52575"/>
            <a:ext cx="47625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01E52DA-D5C4-479E-82F7-6CBFACB12F2C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59BDAEE-73A8-47EC-8740-91FF84A6FD60}" type="slidenum">
              <a:rPr lang="en-GB" sz="1400" b="0" smtClean="0"/>
              <a:pPr eaLnBrk="1" hangingPunct="1">
                <a:defRPr/>
              </a:pPr>
              <a:t>12</a:t>
            </a:fld>
            <a:endParaRPr lang="en-GB" sz="1400" b="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What are the issues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Coding of outcome variable</a:t>
            </a:r>
          </a:p>
        </p:txBody>
      </p:sp>
      <p:sp>
        <p:nvSpPr>
          <p:cNvPr id="17411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AFC7767-A270-488C-AF42-64A803441437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ED33425-EC26-4710-8509-948E37FDF406}" type="slidenum">
              <a:rPr lang="en-GB" sz="1400" b="0" smtClean="0"/>
              <a:pPr eaLnBrk="1" hangingPunct="1">
                <a:defRPr/>
              </a:pPr>
              <a:t>13</a:t>
            </a:fld>
            <a:endParaRPr lang="en-GB" sz="1400" b="0" smtClean="0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827088" y="1844675"/>
            <a:ext cx="771525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Focus on two category outcome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Yes vs No, Dead vs Alive, Success vs Failure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One of them will be defined as an event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Make sure you know which.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Depends on coding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Can recode to 0/1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AD08885-D9CB-474C-8985-2908EEB34525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98FA211-B242-47D9-ADB9-46028411AEA7}" type="slidenum">
              <a:rPr lang="en-GB" sz="1400" b="0" smtClean="0"/>
              <a:pPr eaLnBrk="1" hangingPunct="1">
                <a:defRPr/>
              </a:pPr>
              <a:t>14</a:t>
            </a:fld>
            <a:endParaRPr lang="en-GB" sz="1400" b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Splits for continuous variables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smtClean="0"/>
              <a:t>At each node independently</a:t>
            </a:r>
          </a:p>
          <a:p>
            <a:pPr lvl="1" eaLnBrk="1" hangingPunct="1"/>
            <a:r>
              <a:rPr lang="en-GB" altLang="en-US" smtClean="0"/>
              <a:t>Examines all possible splits</a:t>
            </a:r>
          </a:p>
          <a:p>
            <a:pPr lvl="1" eaLnBrk="1" hangingPunct="1"/>
            <a:r>
              <a:rPr lang="en-GB" altLang="en-US" smtClean="0"/>
              <a:t>Looks at each value for each variable</a:t>
            </a:r>
          </a:p>
          <a:p>
            <a:pPr lvl="1" eaLnBrk="1" hangingPunct="1"/>
            <a:r>
              <a:rPr lang="en-GB" altLang="en-US" smtClean="0"/>
              <a:t>Is it a good split?</a:t>
            </a:r>
          </a:p>
          <a:p>
            <a:pPr lvl="1" eaLnBrk="1" hangingPunct="1"/>
            <a:r>
              <a:rPr lang="en-GB" altLang="en-US" smtClean="0"/>
              <a:t>Which is the best split?</a:t>
            </a:r>
          </a:p>
          <a:p>
            <a:pPr lvl="1" eaLnBrk="1" hangingPunct="1"/>
            <a:r>
              <a:rPr lang="en-GB" altLang="en-US" smtClean="0"/>
              <a:t>Importance of screening</a:t>
            </a:r>
          </a:p>
          <a:p>
            <a:pPr lvl="1" eaLnBrk="1" hangingPunct="1"/>
            <a:r>
              <a:rPr lang="en-GB" altLang="en-US" smtClean="0"/>
              <a:t>How are outliers treated?</a:t>
            </a:r>
          </a:p>
          <a:p>
            <a:pPr lvl="1"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A00ADF2-695F-4980-9411-704F12958454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ED97CBA-AE37-4FB0-8D58-6B489ADA8159}" type="slidenum">
              <a:rPr lang="en-GB" sz="1400" b="0" smtClean="0"/>
              <a:pPr eaLnBrk="1" hangingPunct="1">
                <a:defRPr/>
              </a:pPr>
              <a:t>15</a:t>
            </a:fld>
            <a:endParaRPr lang="en-GB" sz="1400" b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Splits for categorical variables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2575" indent="-282575" eaLnBrk="1" hangingPunct="1">
              <a:buFontTx/>
              <a:buNone/>
              <a:tabLst>
                <a:tab pos="1339850" algn="l"/>
              </a:tabLst>
            </a:pPr>
            <a:r>
              <a:rPr lang="en-GB" altLang="en-US" sz="2400" dirty="0" smtClean="0"/>
              <a:t>Considers all possible splits</a:t>
            </a:r>
          </a:p>
          <a:p>
            <a:pPr marL="282575" indent="-282575" eaLnBrk="1" hangingPunct="1">
              <a:buFontTx/>
              <a:buNone/>
              <a:tabLst>
                <a:tab pos="1339850" algn="l"/>
              </a:tabLst>
            </a:pPr>
            <a:endParaRPr lang="en-GB" altLang="en-US" sz="2400" dirty="0" smtClean="0"/>
          </a:p>
          <a:p>
            <a:pPr marL="282575" indent="-282575" eaLnBrk="1" hangingPunct="1">
              <a:tabLst>
                <a:tab pos="1339850" algn="l"/>
              </a:tabLst>
            </a:pPr>
            <a:r>
              <a:rPr lang="en-GB" altLang="en-US" sz="2400" dirty="0" smtClean="0"/>
              <a:t>Example 3 regions – A,B,C</a:t>
            </a:r>
          </a:p>
          <a:p>
            <a:pPr marL="282575" indent="-282575" eaLnBrk="1" hangingPunct="1">
              <a:tabLst>
                <a:tab pos="1339850" algn="l"/>
              </a:tabLst>
            </a:pPr>
            <a:r>
              <a:rPr lang="en-GB" altLang="en-US" sz="2400" dirty="0" smtClean="0"/>
              <a:t>Left	Right</a:t>
            </a:r>
          </a:p>
          <a:p>
            <a:pPr marL="282575" indent="-282575" eaLnBrk="1" hangingPunct="1">
              <a:tabLst>
                <a:tab pos="1339850" algn="l"/>
              </a:tabLst>
            </a:pPr>
            <a:r>
              <a:rPr lang="en-GB" altLang="en-US" sz="2400" dirty="0" smtClean="0"/>
              <a:t>A	B,C</a:t>
            </a:r>
          </a:p>
          <a:p>
            <a:pPr marL="282575" indent="-282575" eaLnBrk="1" hangingPunct="1">
              <a:tabLst>
                <a:tab pos="1339850" algn="l"/>
              </a:tabLst>
            </a:pPr>
            <a:r>
              <a:rPr lang="en-GB" altLang="en-US" sz="2400" dirty="0" smtClean="0"/>
              <a:t>B	A,C</a:t>
            </a:r>
          </a:p>
          <a:p>
            <a:pPr marL="282575" indent="-282575" eaLnBrk="1" hangingPunct="1">
              <a:tabLst>
                <a:tab pos="1339850" algn="l"/>
              </a:tabLst>
            </a:pPr>
            <a:r>
              <a:rPr lang="en-GB" altLang="en-US" sz="2400" dirty="0" smtClean="0"/>
              <a:t>C	A,B</a:t>
            </a:r>
          </a:p>
          <a:p>
            <a:pPr marL="282575" indent="-282575" eaLnBrk="1" hangingPunct="1">
              <a:buFontTx/>
              <a:buNone/>
              <a:tabLst>
                <a:tab pos="1339850" algn="l"/>
              </a:tabLst>
            </a:pPr>
            <a:endParaRPr lang="en-GB" altLang="en-US" sz="2400" dirty="0" smtClean="0"/>
          </a:p>
          <a:p>
            <a:pPr marL="282575" indent="-282575" eaLnBrk="1" hangingPunct="1">
              <a:tabLst>
                <a:tab pos="1339850" algn="l"/>
              </a:tabLst>
            </a:pPr>
            <a:r>
              <a:rPr lang="en-GB" altLang="en-US" sz="2400" smtClean="0"/>
              <a:t>n values  - </a:t>
            </a:r>
            <a:r>
              <a:rPr lang="en-GB" altLang="en-US" sz="2400" smtClean="0"/>
              <a:t>2</a:t>
            </a:r>
            <a:r>
              <a:rPr lang="en-GB" altLang="en-US" sz="2400" baseline="30000" smtClean="0"/>
              <a:t>n-1</a:t>
            </a:r>
            <a:r>
              <a:rPr lang="en-GB" altLang="en-US" sz="2400" smtClean="0"/>
              <a:t>-1 </a:t>
            </a:r>
            <a:r>
              <a:rPr lang="en-GB" altLang="en-US" sz="2400" smtClean="0"/>
              <a:t>possible splits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What is a good split?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B0E5640-808D-4140-A499-BA60E7829B0C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C73999C-4F67-4EBD-A6D2-0D9F0112F7D2}" type="slidenum">
              <a:rPr lang="en-GB" sz="1400" b="0" smtClean="0"/>
              <a:pPr eaLnBrk="1" hangingPunct="1">
                <a:defRPr/>
              </a:pPr>
              <a:t>16</a:t>
            </a:fld>
            <a:endParaRPr lang="en-GB" sz="1400" b="0" smtClean="0"/>
          </a:p>
        </p:txBody>
      </p:sp>
      <p:graphicFrame>
        <p:nvGraphicFramePr>
          <p:cNvPr id="2150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339975" y="1700213"/>
          <a:ext cx="49688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SmartDraw" r:id="rId4" imgW="5532120" imgH="7776972" progId="SmartDraw.2">
                  <p:embed/>
                </p:oleObj>
              </mc:Choice>
              <mc:Fallback>
                <p:oleObj name="SmartDraw" r:id="rId4" imgW="5532120" imgH="7776972" progId="SmartDraw.2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00213"/>
                        <a:ext cx="49688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4485196-FCBF-4306-9041-BC0151A4FC31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1C583FE-9DFC-452B-B74C-D24D93DF357B}" type="slidenum">
              <a:rPr lang="en-GB" sz="1400" b="0" smtClean="0"/>
              <a:pPr eaLnBrk="1" hangingPunct="1">
                <a:defRPr/>
              </a:pPr>
              <a:t>17</a:t>
            </a:fld>
            <a:endParaRPr lang="en-GB" sz="1400" b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How do we evaluate splits?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b="1" smtClean="0"/>
              <a:t>Many ways of doing this</a:t>
            </a:r>
          </a:p>
          <a:p>
            <a:pPr eaLnBrk="1" hangingPunct="1"/>
            <a:r>
              <a:rPr lang="en-GB" altLang="en-US" sz="2800" b="1" smtClean="0"/>
              <a:t>Look at concept of impurity function</a:t>
            </a:r>
          </a:p>
          <a:p>
            <a:pPr eaLnBrk="1" hangingPunct="1"/>
            <a:r>
              <a:rPr lang="en-GB" altLang="en-US" sz="2800" b="1" smtClean="0">
                <a:cs typeface="Arial" charset="0"/>
              </a:rPr>
              <a:t>A node which contains only one class is perfectly pure</a:t>
            </a:r>
          </a:p>
          <a:p>
            <a:pPr eaLnBrk="1" hangingPunct="1"/>
            <a:r>
              <a:rPr lang="en-GB" altLang="en-US" sz="2800" b="1" smtClean="0">
                <a:cs typeface="Arial" charset="0"/>
              </a:rPr>
              <a:t>Equal proportion of every class is least pure</a:t>
            </a:r>
          </a:p>
          <a:p>
            <a:pPr eaLnBrk="1" hangingPunct="1"/>
            <a:r>
              <a:rPr lang="en-GB" altLang="en-US" sz="2800" b="1" smtClean="0">
                <a:cs typeface="Arial" charset="0"/>
              </a:rPr>
              <a:t>Need a measure to distinguish these two cases</a:t>
            </a:r>
          </a:p>
          <a:p>
            <a:pPr eaLnBrk="1" hangingPunct="1"/>
            <a:endParaRPr lang="en-GB" altLang="en-US" sz="2800" b="1" smtClean="0"/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C0982E1-31DB-49B3-A503-D4B5020B5BC1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B6484A7-CF11-44E0-9326-D7AF02D8689E}" type="slidenum">
              <a:rPr lang="en-GB" sz="1400" b="0" smtClean="0"/>
              <a:pPr eaLnBrk="1" hangingPunct="1">
                <a:defRPr/>
              </a:pPr>
              <a:t>18</a:t>
            </a:fld>
            <a:endParaRPr lang="en-GB" sz="1400" b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Prior probabilities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593725" y="1946275"/>
            <a:ext cx="5757863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2400" b="0"/>
              <a:t>Chance that a case will be presented to a tree</a:t>
            </a:r>
          </a:p>
          <a:p>
            <a:pPr eaLnBrk="1" hangingPunct="1">
              <a:spcBef>
                <a:spcPct val="0"/>
              </a:spcBef>
            </a:pPr>
            <a:endParaRPr lang="en-GB" altLang="en-US" sz="2400" b="0"/>
          </a:p>
          <a:p>
            <a:pPr eaLnBrk="1" hangingPunct="1">
              <a:spcBef>
                <a:spcPct val="0"/>
              </a:spcBef>
            </a:pPr>
            <a:r>
              <a:rPr lang="en-GB" altLang="en-US" sz="2400" b="0"/>
              <a:t>Expert knowledge</a:t>
            </a:r>
          </a:p>
          <a:p>
            <a:pPr eaLnBrk="1" hangingPunct="1">
              <a:spcBef>
                <a:spcPct val="0"/>
              </a:spcBef>
            </a:pPr>
            <a:endParaRPr lang="en-GB" altLang="en-US" sz="2400" b="0"/>
          </a:p>
          <a:p>
            <a:pPr eaLnBrk="1" hangingPunct="1">
              <a:spcBef>
                <a:spcPct val="0"/>
              </a:spcBef>
            </a:pPr>
            <a:r>
              <a:rPr lang="en-GB" altLang="en-US" sz="2400" b="0"/>
              <a:t>Data</a:t>
            </a:r>
          </a:p>
          <a:p>
            <a:pPr eaLnBrk="1" hangingPunct="1">
              <a:spcBef>
                <a:spcPct val="0"/>
              </a:spcBef>
            </a:pPr>
            <a:endParaRPr lang="en-GB" altLang="en-US" sz="2400" b="0"/>
          </a:p>
          <a:p>
            <a:pPr eaLnBrk="1" hangingPunct="1">
              <a:spcBef>
                <a:spcPct val="0"/>
              </a:spcBef>
            </a:pPr>
            <a:r>
              <a:rPr lang="en-GB" altLang="en-US" sz="2400" b="0"/>
              <a:t>Assume priors</a:t>
            </a:r>
          </a:p>
          <a:p>
            <a:pPr eaLnBrk="1" hangingPunct="1">
              <a:spcBef>
                <a:spcPct val="0"/>
              </a:spcBef>
            </a:pPr>
            <a:endParaRPr lang="en-GB" altLang="en-US" sz="2400" b="0"/>
          </a:p>
          <a:p>
            <a:pPr eaLnBrk="1" hangingPunct="1">
              <a:spcBef>
                <a:spcPct val="0"/>
              </a:spcBef>
            </a:pPr>
            <a:r>
              <a:rPr lang="en-GB" altLang="en-US" sz="2400" b="0"/>
              <a:t>Rare cases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9EDB7E2-8341-438E-9C1D-D738E3C1884C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CCEE7AF-21DF-4D4A-A311-3075D0653C23}" type="slidenum">
              <a:rPr lang="en-GB" sz="1400" b="0" smtClean="0"/>
              <a:pPr eaLnBrk="1" hangingPunct="1">
                <a:defRPr/>
              </a:pPr>
              <a:t>19</a:t>
            </a:fld>
            <a:endParaRPr lang="en-GB" sz="1400" b="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Some Notation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822325" y="1905000"/>
            <a:ext cx="69500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58825" indent="-7588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N</a:t>
            </a:r>
            <a:r>
              <a:rPr lang="en-GB" altLang="en-US" sz="2400" baseline="-25000"/>
              <a:t>j</a:t>
            </a:r>
            <a:r>
              <a:rPr lang="en-GB" altLang="en-US" sz="2400"/>
              <a:t>= Number in class j overall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N(t)= the total number of cases in node 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N</a:t>
            </a:r>
            <a:r>
              <a:rPr lang="en-GB" altLang="en-US" sz="2400" baseline="-25000"/>
              <a:t>j</a:t>
            </a:r>
            <a:r>
              <a:rPr lang="en-GB" altLang="en-US" sz="2400"/>
              <a:t>(t)=no. of class j cases in node 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Prop of class j cases in node t = N</a:t>
            </a:r>
            <a:r>
              <a:rPr lang="en-GB" altLang="en-US" sz="2400" baseline="-25000"/>
              <a:t>j</a:t>
            </a:r>
            <a:r>
              <a:rPr lang="en-GB" altLang="en-US" sz="2400"/>
              <a:t>(t)/ N(t)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Symbol" pitchFamily="18" charset="2"/>
              </a:rPr>
              <a:t>p</a:t>
            </a:r>
            <a:r>
              <a:rPr lang="en-GB" altLang="en-US" sz="2400"/>
              <a:t>(j) = prior probabilities</a:t>
            </a:r>
            <a:r>
              <a:rPr lang="en-GB" altLang="en-US" sz="2400" b="0"/>
              <a:t>  </a:t>
            </a:r>
          </a:p>
        </p:txBody>
      </p:sp>
      <p:graphicFrame>
        <p:nvGraphicFramePr>
          <p:cNvPr id="24582" name="Object 8"/>
          <p:cNvGraphicFramePr>
            <a:graphicFrameLocks noChangeAspect="1"/>
          </p:cNvGraphicFramePr>
          <p:nvPr/>
        </p:nvGraphicFramePr>
        <p:xfrm>
          <a:off x="2124075" y="5373688"/>
          <a:ext cx="965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4" imgW="965200" imgH="508000" progId="Equation.DSMT4">
                  <p:embed/>
                </p:oleObj>
              </mc:Choice>
              <mc:Fallback>
                <p:oleObj name="Equation" r:id="rId4" imgW="9652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73688"/>
                        <a:ext cx="9652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8552BB7-1BC7-4B3A-A332-55D7CD269CBD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CA6CD7D-8C7F-41C5-8DC8-52C3534FCBDC}" type="slidenum">
              <a:rPr lang="en-GB" sz="1400" b="0" smtClean="0"/>
              <a:pPr eaLnBrk="1" hangingPunct="1">
                <a:defRPr/>
              </a:pPr>
              <a:t>2</a:t>
            </a:fld>
            <a:endParaRPr lang="en-GB" sz="1400" b="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smtClean="0"/>
              <a:t>Classification &amp; Regression Trees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Supervised learning</a:t>
            </a:r>
          </a:p>
          <a:p>
            <a:pPr eaLnBrk="1" hangingPunct="1"/>
            <a:r>
              <a:rPr lang="en-GB" altLang="en-US" smtClean="0"/>
              <a:t>Target variable – </a:t>
            </a:r>
          </a:p>
          <a:p>
            <a:pPr eaLnBrk="1" hangingPunct="1"/>
            <a:r>
              <a:rPr lang="en-GB" altLang="en-US" smtClean="0"/>
              <a:t>Categorical for Classification Trees</a:t>
            </a:r>
          </a:p>
          <a:p>
            <a:pPr eaLnBrk="1" hangingPunct="1"/>
            <a:r>
              <a:rPr lang="en-GB" altLang="en-US" smtClean="0"/>
              <a:t> Continuous for Regression trees</a:t>
            </a:r>
          </a:p>
          <a:p>
            <a:pPr eaLnBrk="1" hangingPunct="1"/>
            <a:r>
              <a:rPr lang="en-GB" altLang="en-US" smtClean="0"/>
              <a:t>Observations on other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5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4E6C83A-B87A-445E-9EFC-D0D507C4D654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24579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F2D17A4-8F04-4CF5-B876-EDC7F8A0589D}" type="slidenum">
              <a:rPr lang="en-GB" sz="1400" b="0" smtClean="0"/>
              <a:pPr eaLnBrk="1" hangingPunct="1">
                <a:defRPr/>
              </a:pPr>
              <a:t>20</a:t>
            </a:fld>
            <a:endParaRPr lang="en-GB" sz="1400" b="0" smtClean="0"/>
          </a:p>
        </p:txBody>
      </p:sp>
      <p:sp>
        <p:nvSpPr>
          <p:cNvPr id="2662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Some formulae</a:t>
            </a:r>
            <a:endParaRPr lang="en-GB" altLang="en-US" smtClean="0"/>
          </a:p>
        </p:txBody>
      </p:sp>
      <p:pic>
        <p:nvPicPr>
          <p:cNvPr id="26629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214563"/>
            <a:ext cx="20066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11"/>
          <p:cNvSpPr>
            <a:spLocks noChangeArrowheads="1"/>
          </p:cNvSpPr>
          <p:nvPr/>
        </p:nvSpPr>
        <p:spPr bwMode="auto">
          <a:xfrm>
            <a:off x="0" y="1714500"/>
            <a:ext cx="862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Prob. that a case will be both in class j and fall into  node t</a:t>
            </a:r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0" y="3214688"/>
            <a:ext cx="909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Prob. of case falling into class j given that a case is in node t </a:t>
            </a:r>
            <a:endParaRPr lang="en-GB" altLang="en-US" sz="2400"/>
          </a:p>
        </p:txBody>
      </p:sp>
      <p:pic>
        <p:nvPicPr>
          <p:cNvPr id="26632" name="Object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714750"/>
            <a:ext cx="2392363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28625" y="4929188"/>
            <a:ext cx="6072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Prob. that any case falls into Node t=</a:t>
            </a:r>
            <a:endParaRPr lang="en-GB" altLang="en-US" sz="2400"/>
          </a:p>
        </p:txBody>
      </p:sp>
      <p:pic>
        <p:nvPicPr>
          <p:cNvPr id="26634" name="Object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929188"/>
            <a:ext cx="1930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C482D69-2E32-44F5-8AE0-803A26383A8B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2237C78-9EF1-4FC4-9545-3AE1A1835B64}" type="slidenum">
              <a:rPr lang="en-GB" sz="1400" b="0" smtClean="0"/>
              <a:pPr eaLnBrk="1" hangingPunct="1">
                <a:defRPr/>
              </a:pPr>
              <a:t>21</a:t>
            </a:fld>
            <a:endParaRPr lang="en-GB" sz="1400" b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7625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Common Impurity functions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331913" y="2708275"/>
          <a:ext cx="46863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4" imgW="4686300" imgH="2438400" progId="Equation.3">
                  <p:embed/>
                </p:oleObj>
              </mc:Choice>
              <mc:Fallback>
                <p:oleObj name="Equation" r:id="rId4" imgW="4686300" imgH="243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8275"/>
                        <a:ext cx="468630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1403350" y="1989138"/>
            <a:ext cx="6211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c=number of categories in target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3200" smtClean="0"/>
              <a:t>How we can use this to choose split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800" smtClean="0"/>
              <a:t>We look at the “impurity” of parent node t : i(t)</a:t>
            </a:r>
          </a:p>
          <a:p>
            <a:r>
              <a:rPr lang="en-IE" altLang="en-US" sz="2800" smtClean="0"/>
              <a:t>Each split at any node gives us 2 children t</a:t>
            </a:r>
            <a:r>
              <a:rPr lang="en-IE" altLang="en-US" sz="2800" baseline="-25000" smtClean="0"/>
              <a:t>L</a:t>
            </a:r>
            <a:r>
              <a:rPr lang="en-IE" altLang="en-US" sz="2800" smtClean="0"/>
              <a:t> and t</a:t>
            </a:r>
            <a:r>
              <a:rPr lang="en-IE" altLang="en-US" sz="2800" baseline="-25000" smtClean="0"/>
              <a:t>R</a:t>
            </a:r>
            <a:endParaRPr lang="en-IE" altLang="en-US" sz="2800" smtClean="0"/>
          </a:p>
          <a:p>
            <a:r>
              <a:rPr lang="en-IE" altLang="en-US" sz="2800" smtClean="0"/>
              <a:t>We measure the impurity of the two children </a:t>
            </a:r>
          </a:p>
          <a:p>
            <a:r>
              <a:rPr lang="en-IE" altLang="en-US" sz="2800" smtClean="0"/>
              <a:t>i(t)-p</a:t>
            </a:r>
            <a:r>
              <a:rPr lang="en-IE" altLang="en-US" sz="2800" baseline="-25000" smtClean="0"/>
              <a:t>L</a:t>
            </a:r>
            <a:r>
              <a:rPr lang="en-IE" altLang="en-US" sz="2800" smtClean="0"/>
              <a:t>*i(t</a:t>
            </a:r>
            <a:r>
              <a:rPr lang="en-IE" altLang="en-US" sz="2800" baseline="-25000" smtClean="0"/>
              <a:t>L</a:t>
            </a:r>
            <a:r>
              <a:rPr lang="en-IE" altLang="en-US" sz="2800" smtClean="0"/>
              <a:t>)-p</a:t>
            </a:r>
            <a:r>
              <a:rPr lang="en-IE" altLang="en-US" sz="2800" baseline="-25000" smtClean="0"/>
              <a:t>R</a:t>
            </a:r>
            <a:r>
              <a:rPr lang="en-IE" altLang="en-US" sz="2800" smtClean="0"/>
              <a:t>*i(t</a:t>
            </a:r>
            <a:r>
              <a:rPr lang="en-IE" altLang="en-US" sz="2800" baseline="-25000" smtClean="0"/>
              <a:t>R</a:t>
            </a:r>
            <a:r>
              <a:rPr lang="en-IE" altLang="en-US" sz="2800" smtClean="0"/>
              <a:t>)</a:t>
            </a:r>
          </a:p>
          <a:p>
            <a:r>
              <a:rPr lang="en-IE" altLang="en-US" sz="2800" smtClean="0"/>
              <a:t>Where p</a:t>
            </a:r>
            <a:r>
              <a:rPr lang="en-IE" altLang="en-US" sz="2800" baseline="-25000" smtClean="0"/>
              <a:t>L</a:t>
            </a:r>
            <a:r>
              <a:rPr lang="en-IE" altLang="en-US" sz="2800" smtClean="0"/>
              <a:t>=prob of going left</a:t>
            </a:r>
          </a:p>
          <a:p>
            <a:r>
              <a:rPr lang="en-IE" altLang="en-US" sz="2800" smtClean="0"/>
              <a:t>And p</a:t>
            </a:r>
            <a:r>
              <a:rPr lang="en-IE" altLang="en-US" sz="2800" baseline="-25000" smtClean="0"/>
              <a:t>R</a:t>
            </a:r>
            <a:r>
              <a:rPr lang="en-IE" altLang="en-US" sz="2800" smtClean="0"/>
              <a:t>=prob. of going right</a:t>
            </a:r>
          </a:p>
          <a:p>
            <a:r>
              <a:rPr lang="en-IE" altLang="en-US" sz="2800" smtClean="0"/>
              <a:t>And what do we do then????</a:t>
            </a:r>
          </a:p>
        </p:txBody>
      </p:sp>
      <p:sp>
        <p:nvSpPr>
          <p:cNvPr id="26628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64B06B4-0EA6-49E8-B007-C6825FC419C3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26629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066019A-E4CB-4B93-B68E-55FBE67F0DD2}" type="slidenum">
              <a:rPr lang="en-GB" sz="1400" b="0" smtClean="0"/>
              <a:pPr eaLnBrk="1" hangingPunct="1">
                <a:defRPr/>
              </a:pPr>
              <a:t>22</a:t>
            </a:fld>
            <a:endParaRPr lang="en-GB" sz="1400" b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Choosing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E" sz="2400" dirty="0" smtClean="0">
                <a:sym typeface="Symbol"/>
              </a:rPr>
              <a:t>(</a:t>
            </a:r>
            <a:r>
              <a:rPr lang="en-IE" sz="2400" dirty="0" err="1" smtClean="0">
                <a:sym typeface="Symbol"/>
              </a:rPr>
              <a:t>t,s</a:t>
            </a:r>
            <a:r>
              <a:rPr lang="en-IE" sz="2400" dirty="0" smtClean="0">
                <a:sym typeface="Symbol"/>
              </a:rPr>
              <a:t>)=</a:t>
            </a:r>
            <a:r>
              <a:rPr lang="en-IE" sz="2400" dirty="0" smtClean="0"/>
              <a:t>i(t)-</a:t>
            </a:r>
            <a:r>
              <a:rPr lang="en-IE" sz="2400" dirty="0" err="1" smtClean="0"/>
              <a:t>p</a:t>
            </a:r>
            <a:r>
              <a:rPr lang="en-IE" sz="2400" baseline="-25000" dirty="0" err="1" smtClean="0"/>
              <a:t>L</a:t>
            </a:r>
            <a:r>
              <a:rPr lang="en-IE" sz="2400" dirty="0" smtClean="0"/>
              <a:t>*i(</a:t>
            </a:r>
            <a:r>
              <a:rPr lang="en-IE" sz="2400" dirty="0" err="1" smtClean="0"/>
              <a:t>t</a:t>
            </a:r>
            <a:r>
              <a:rPr lang="en-IE" sz="2400" baseline="-25000" dirty="0" err="1" smtClean="0"/>
              <a:t>L</a:t>
            </a:r>
            <a:r>
              <a:rPr lang="en-IE" sz="2400" dirty="0" smtClean="0"/>
              <a:t>)-</a:t>
            </a:r>
            <a:r>
              <a:rPr lang="en-IE" sz="2400" dirty="0" err="1" smtClean="0"/>
              <a:t>p</a:t>
            </a:r>
            <a:r>
              <a:rPr lang="en-IE" sz="2400" baseline="-25000" dirty="0" err="1" smtClean="0"/>
              <a:t>R</a:t>
            </a:r>
            <a:r>
              <a:rPr lang="en-IE" sz="2400" dirty="0" smtClean="0"/>
              <a:t>*i(</a:t>
            </a:r>
            <a:r>
              <a:rPr lang="en-IE" sz="2400" dirty="0" err="1" smtClean="0"/>
              <a:t>t</a:t>
            </a:r>
            <a:r>
              <a:rPr lang="en-IE" sz="2400" baseline="-25000" dirty="0" err="1" smtClean="0"/>
              <a:t>R</a:t>
            </a:r>
            <a:r>
              <a:rPr lang="en-IE" sz="2400" dirty="0" smtClean="0"/>
              <a:t>)</a:t>
            </a:r>
          </a:p>
          <a:p>
            <a:pPr>
              <a:defRPr/>
            </a:pPr>
            <a:r>
              <a:rPr lang="en-IE" sz="2400" dirty="0" smtClean="0"/>
              <a:t>Smaller values for i(</a:t>
            </a:r>
            <a:r>
              <a:rPr lang="en-IE" sz="2400" dirty="0" err="1" smtClean="0"/>
              <a:t>t</a:t>
            </a:r>
            <a:r>
              <a:rPr lang="en-IE" sz="2400" baseline="-25000" dirty="0" err="1" smtClean="0"/>
              <a:t>L</a:t>
            </a:r>
            <a:r>
              <a:rPr lang="en-IE" sz="2400" dirty="0" smtClean="0"/>
              <a:t>) and i(</a:t>
            </a:r>
            <a:r>
              <a:rPr lang="en-IE" sz="2400" dirty="0" err="1" smtClean="0"/>
              <a:t>t</a:t>
            </a:r>
            <a:r>
              <a:rPr lang="en-IE" sz="2400" baseline="-25000" dirty="0" err="1"/>
              <a:t>R</a:t>
            </a:r>
            <a:r>
              <a:rPr lang="en-IE" sz="2400" dirty="0" smtClean="0"/>
              <a:t>) the better</a:t>
            </a:r>
            <a:endParaRPr lang="en-IE" sz="2400" dirty="0"/>
          </a:p>
          <a:p>
            <a:pPr>
              <a:defRPr/>
            </a:pPr>
            <a:r>
              <a:rPr lang="en-IE" sz="2400" dirty="0" err="1" smtClean="0"/>
              <a:t>p</a:t>
            </a:r>
            <a:r>
              <a:rPr lang="en-IE" sz="2400" baseline="-25000" dirty="0" err="1" smtClean="0"/>
              <a:t>L</a:t>
            </a:r>
            <a:r>
              <a:rPr lang="en-IE" sz="2400" dirty="0" err="1" smtClean="0"/>
              <a:t>+p</a:t>
            </a:r>
            <a:r>
              <a:rPr lang="en-IE" sz="2400" baseline="-25000" dirty="0" err="1" smtClean="0"/>
              <a:t>R</a:t>
            </a:r>
            <a:r>
              <a:rPr lang="en-IE" sz="2400" dirty="0" smtClean="0"/>
              <a:t>=1</a:t>
            </a:r>
          </a:p>
          <a:p>
            <a:pPr>
              <a:defRPr/>
            </a:pPr>
            <a:r>
              <a:rPr lang="en-IE" sz="2400" dirty="0" smtClean="0"/>
              <a:t>5,000 splits at a particular node t</a:t>
            </a:r>
          </a:p>
          <a:p>
            <a:pPr>
              <a:defRPr/>
            </a:pPr>
            <a:r>
              <a:rPr lang="en-IE" sz="2400" dirty="0" smtClean="0"/>
              <a:t>Evaluate for each one</a:t>
            </a:r>
          </a:p>
          <a:p>
            <a:pPr>
              <a:defRPr/>
            </a:pPr>
            <a:r>
              <a:rPr lang="en-IE" sz="2400" dirty="0" smtClean="0"/>
              <a:t>i(t) will be the same for each split</a:t>
            </a:r>
          </a:p>
          <a:p>
            <a:pPr>
              <a:defRPr/>
            </a:pPr>
            <a:r>
              <a:rPr lang="en-IE" sz="2400" dirty="0" smtClean="0"/>
              <a:t>Choose split with largest </a:t>
            </a:r>
            <a:r>
              <a:rPr lang="en-IE" sz="2400" dirty="0" smtClean="0">
                <a:sym typeface="Symbol"/>
              </a:rPr>
              <a:t>(</a:t>
            </a:r>
            <a:r>
              <a:rPr lang="en-IE" sz="2400" dirty="0" err="1" smtClean="0">
                <a:sym typeface="Symbol"/>
              </a:rPr>
              <a:t>t,s</a:t>
            </a:r>
            <a:r>
              <a:rPr lang="en-IE" sz="2400" dirty="0" smtClean="0">
                <a:sym typeface="Symbol"/>
              </a:rPr>
              <a:t>)</a:t>
            </a:r>
          </a:p>
          <a:p>
            <a:pPr>
              <a:defRPr/>
            </a:pPr>
            <a:r>
              <a:rPr lang="en-IE" sz="2400" dirty="0" smtClean="0">
                <a:sym typeface="Symbol"/>
              </a:rPr>
              <a:t>R calls this improvement</a:t>
            </a:r>
          </a:p>
          <a:p>
            <a:pPr>
              <a:defRPr/>
            </a:pPr>
            <a:r>
              <a:rPr lang="en-IE" sz="2400" dirty="0" smtClean="0">
                <a:sym typeface="Symbol"/>
              </a:rPr>
              <a:t>R multiplies (</a:t>
            </a:r>
            <a:r>
              <a:rPr lang="en-IE" sz="2400" dirty="0" err="1" smtClean="0">
                <a:sym typeface="Symbol"/>
              </a:rPr>
              <a:t>t,s</a:t>
            </a:r>
            <a:r>
              <a:rPr lang="en-IE" sz="2400" dirty="0" smtClean="0">
                <a:sym typeface="Symbol"/>
              </a:rPr>
              <a:t>) by N – total no. of cases</a:t>
            </a:r>
          </a:p>
          <a:p>
            <a:pPr marL="0" indent="0">
              <a:buFontTx/>
              <a:buNone/>
              <a:defRPr/>
            </a:pPr>
            <a:r>
              <a:rPr lang="en-IE" dirty="0">
                <a:sym typeface="Symbol"/>
              </a:rPr>
              <a:t> 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7C3675-14AF-432D-9DA3-4739EC141E73}" type="datetime1">
              <a:rPr lang="en-GB" smtClean="0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541EE-1767-4142-8E64-F2EE95CDA6AF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34C57C4-D6E0-4459-BEDB-232564A3A473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6D51B32-1D2E-4A26-BEFC-4712F629B9F3}" type="slidenum">
              <a:rPr lang="en-GB" sz="1400" b="0" smtClean="0"/>
              <a:pPr eaLnBrk="1" hangingPunct="1">
                <a:defRPr/>
              </a:pPr>
              <a:t>24</a:t>
            </a:fld>
            <a:endParaRPr lang="en-GB" sz="1400" b="0" smtClean="0"/>
          </a:p>
        </p:txBody>
      </p:sp>
      <p:sp>
        <p:nvSpPr>
          <p:cNvPr id="30724" name="Rectangle 1027"/>
          <p:cNvSpPr>
            <a:spLocks noChangeArrowheads="1"/>
          </p:cNvSpPr>
          <p:nvPr/>
        </p:nvSpPr>
        <p:spPr bwMode="auto">
          <a:xfrm>
            <a:off x="2119313" y="1638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2400"/>
          </a:p>
        </p:txBody>
      </p:sp>
      <p:graphicFrame>
        <p:nvGraphicFramePr>
          <p:cNvPr id="6" name="Chart 5"/>
          <p:cNvGraphicFramePr/>
          <p:nvPr/>
        </p:nvGraphicFramePr>
        <p:xfrm>
          <a:off x="1259632" y="1412776"/>
          <a:ext cx="669674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1979613" y="620713"/>
            <a:ext cx="455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Entropy and gini for 2 classes</a:t>
            </a:r>
          </a:p>
        </p:txBody>
      </p:sp>
      <p:pic>
        <p:nvPicPr>
          <p:cNvPr id="30727" name="Object 10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49275"/>
            <a:ext cx="6705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2DAA85F-3539-4A38-A18C-DCF619F3C840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38E3AF2-59E9-45FE-98C5-9F172FD2D485}" type="slidenum">
              <a:rPr lang="en-GB" sz="1400" b="0" smtClean="0"/>
              <a:pPr eaLnBrk="1" hangingPunct="1">
                <a:defRPr/>
              </a:pPr>
              <a:t>25</a:t>
            </a:fld>
            <a:endParaRPr lang="en-GB" sz="1400" b="0" smtClean="0"/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1066800" y="838200"/>
          <a:ext cx="2835275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SmartDraw" r:id="rId4" imgW="2834640" imgH="2679192" progId="SmartDraw.2">
                  <p:embed/>
                </p:oleObj>
              </mc:Choice>
              <mc:Fallback>
                <p:oleObj name="SmartDraw" r:id="rId4" imgW="2834640" imgH="2679192" progId="SmartDraw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38200"/>
                        <a:ext cx="2835275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Object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90600"/>
            <a:ext cx="2835275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441325" y="4689475"/>
            <a:ext cx="7559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Use gini to calculate the decrease in impurity for each of these splits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669925" y="2698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A</a:t>
            </a: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5775325" y="1174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B</a:t>
            </a:r>
          </a:p>
        </p:txBody>
      </p:sp>
      <p:pic>
        <p:nvPicPr>
          <p:cNvPr id="31753" name="Object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82950"/>
            <a:ext cx="152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/>
            </a:r>
            <a:br>
              <a:rPr lang="en-IE" dirty="0" smtClean="0"/>
            </a:br>
            <a:r>
              <a:rPr lang="en-IE" sz="3200" dirty="0" smtClean="0"/>
              <a:t>Calculate the </a:t>
            </a:r>
            <a:r>
              <a:rPr lang="en-IE" sz="3200" dirty="0">
                <a:sym typeface="Symbol"/>
              </a:rPr>
              <a:t>(</a:t>
            </a:r>
            <a:r>
              <a:rPr lang="en-IE" sz="3200" dirty="0" err="1">
                <a:sym typeface="Symbol"/>
              </a:rPr>
              <a:t>t,s</a:t>
            </a:r>
            <a:r>
              <a:rPr lang="en-IE" sz="3200" dirty="0" smtClean="0">
                <a:sym typeface="Symbol"/>
              </a:rPr>
              <a:t>) for each split</a:t>
            </a:r>
            <a:r>
              <a:rPr lang="en-IE" sz="3200" dirty="0" smtClean="0"/>
              <a:t> </a:t>
            </a:r>
            <a:endParaRPr lang="en-IE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6BD5EB-1859-4815-9245-97A23794A998}" type="datetime1">
              <a:rPr lang="en-GB" smtClean="0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1560C-9160-401B-80C9-FD41D14D210B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And more...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Goal:  To predict or classify a person</a:t>
            </a:r>
          </a:p>
          <a:p>
            <a:pPr eaLnBrk="1" hangingPunct="1"/>
            <a:r>
              <a:rPr lang="en-GB" altLang="en-US" smtClean="0"/>
              <a:t>Construct a rule to apply in the future</a:t>
            </a:r>
          </a:p>
          <a:p>
            <a:r>
              <a:rPr lang="en-IE" altLang="en-US" smtClean="0"/>
              <a:t>To see what variables are important/related to the target variable</a:t>
            </a:r>
          </a:p>
          <a:p>
            <a:r>
              <a:rPr lang="en-IE" altLang="en-US" smtClean="0"/>
              <a:t>What does this remind you of?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A4C925F-0258-4E42-A266-C52C0786A558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75D45B8-C22E-4BE2-8B92-2A692C224DC1}" type="slidenum">
              <a:rPr lang="en-GB" sz="1400" b="0" smtClean="0"/>
              <a:pPr eaLnBrk="1" hangingPunct="1">
                <a:defRPr/>
              </a:pPr>
              <a:t>3</a:t>
            </a:fld>
            <a:endParaRPr lang="en-GB" sz="1400" b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538AA4E-6817-4EC4-9CD8-533774667AE1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29E46C9-4C73-48AA-9F13-74BF36F6C467}" type="slidenum">
              <a:rPr lang="en-GB" sz="1400" b="0" smtClean="0"/>
              <a:pPr eaLnBrk="1" hangingPunct="1">
                <a:defRPr/>
              </a:pPr>
              <a:t>4</a:t>
            </a:fld>
            <a:endParaRPr lang="en-GB" sz="1400" b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Heart Attacks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215 patients, </a:t>
            </a:r>
          </a:p>
          <a:p>
            <a:pPr eaLnBrk="1" hangingPunct="1"/>
            <a:r>
              <a:rPr lang="en-GB" altLang="en-US" smtClean="0"/>
              <a:t>37 died within a month</a:t>
            </a:r>
          </a:p>
          <a:p>
            <a:pPr eaLnBrk="1" hangingPunct="1"/>
            <a:r>
              <a:rPr lang="en-GB" altLang="en-US" smtClean="0"/>
              <a:t>100 variables screened</a:t>
            </a:r>
          </a:p>
          <a:p>
            <a:pPr eaLnBrk="1" hangingPunct="1"/>
            <a:r>
              <a:rPr lang="en-GB" altLang="en-US" smtClean="0"/>
              <a:t>Most expensive care for patients in greatest danger</a:t>
            </a:r>
          </a:p>
          <a:p>
            <a:pPr eaLnBrk="1" hangingPunct="1"/>
            <a:r>
              <a:rPr lang="en-GB" altLang="en-US" smtClean="0"/>
              <a:t>Target variable:  Die within a month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C95F2FE-1DAA-40F4-9006-1934F80A9F37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EAD2DFA-9C5B-439D-90D0-E94B5A45C8FF}" type="slidenum">
              <a:rPr lang="en-GB" sz="1400" b="0" smtClean="0"/>
              <a:pPr eaLnBrk="1" hangingPunct="1">
                <a:defRPr/>
              </a:pPr>
              <a:t>5</a:t>
            </a:fld>
            <a:endParaRPr lang="en-GB" sz="1400" b="0" smtClean="0"/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1447800" y="1358900"/>
          <a:ext cx="571500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SmartDraw" r:id="rId4" imgW="7133844" imgH="8831580" progId="SmartDraw.2">
                  <p:embed/>
                </p:oleObj>
              </mc:Choice>
              <mc:Fallback>
                <p:oleObj name="SmartDraw" r:id="rId4" imgW="7133844" imgH="8831580" progId="SmartDraw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8900"/>
                        <a:ext cx="5715000" cy="481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822325" y="117475"/>
            <a:ext cx="262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Classification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Classification tree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Upside down tree</a:t>
            </a:r>
          </a:p>
          <a:p>
            <a:r>
              <a:rPr lang="en-IE" altLang="en-US" smtClean="0"/>
              <a:t>Root node – all patients</a:t>
            </a:r>
          </a:p>
          <a:p>
            <a:r>
              <a:rPr lang="en-IE" altLang="en-US" smtClean="0"/>
              <a:t>Two branches defined by a question </a:t>
            </a:r>
          </a:p>
          <a:p>
            <a:r>
              <a:rPr lang="en-IE" altLang="en-US" smtClean="0"/>
              <a:t>Terminal nodes</a:t>
            </a:r>
          </a:p>
          <a:p>
            <a:r>
              <a:rPr lang="en-IE" altLang="en-US" smtClean="0"/>
              <a:t>Classification</a:t>
            </a:r>
          </a:p>
          <a:p>
            <a:r>
              <a:rPr lang="en-IE" altLang="en-US" smtClean="0"/>
              <a:t>All cases fall into one terminal node.</a:t>
            </a:r>
          </a:p>
          <a:p>
            <a:endParaRPr lang="en-IE" altLang="en-US" smtClean="0"/>
          </a:p>
        </p:txBody>
      </p:sp>
      <p:sp>
        <p:nvSpPr>
          <p:cNvPr id="7172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E68239C-3246-4623-AA62-C1B709E268D4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7173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83EC84F-364B-404F-B87C-6A61CCD91E20}" type="slidenum">
              <a:rPr lang="en-GB" sz="1400" b="0" smtClean="0"/>
              <a:pPr eaLnBrk="1" hangingPunct="1">
                <a:defRPr/>
              </a:pPr>
              <a:t>6</a:t>
            </a:fld>
            <a:endParaRPr lang="en-GB" sz="1400" b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865B1B6-7035-4940-9736-5377CB99E12D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EEA39BB-9F9E-44F3-8213-5F6A7399AAFD}" type="slidenum">
              <a:rPr lang="en-GB" sz="1400" b="0" smtClean="0"/>
              <a:pPr eaLnBrk="1" hangingPunct="1">
                <a:defRPr/>
              </a:pPr>
              <a:t>7</a:t>
            </a:fld>
            <a:endParaRPr lang="en-GB" sz="1400" b="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New Cases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Sinus = 1, Age =59,BP = 75</a:t>
            </a:r>
          </a:p>
          <a:p>
            <a:pPr eaLnBrk="1" hangingPunct="1"/>
            <a:r>
              <a:rPr lang="en-GB" altLang="en-US" smtClean="0"/>
              <a:t>Sinus = 1, Age =65,BP=100</a:t>
            </a:r>
          </a:p>
          <a:p>
            <a:pPr eaLnBrk="1" hangingPunct="1"/>
            <a:r>
              <a:rPr lang="en-GB" altLang="en-US" smtClean="0"/>
              <a:t>Sinus  =0, Age=85, BP=120</a:t>
            </a:r>
          </a:p>
          <a:p>
            <a:pPr eaLnBrk="1" hangingPunct="1"/>
            <a:r>
              <a:rPr lang="en-GB" altLang="en-US" smtClean="0"/>
              <a:t>Sinus  =0, Age=60, BP=90</a:t>
            </a:r>
          </a:p>
          <a:p>
            <a:pPr eaLnBrk="1" hangingPunct="1"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3BC1D70-7444-4068-8641-E385CF0B65D2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B78727B-FB5E-44E7-8FC3-9C51CAAE878C}" type="slidenum">
              <a:rPr lang="en-GB" sz="1400" b="0" smtClean="0"/>
              <a:pPr eaLnBrk="1" hangingPunct="1">
                <a:defRPr/>
              </a:pPr>
              <a:t>8</a:t>
            </a:fld>
            <a:endParaRPr lang="en-GB" sz="1400" b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Iris Data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441325" y="2251075"/>
            <a:ext cx="7010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Three types of Iris – Setosa, Versicolor and Viginica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Measures on petal length and petal width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Derive a rule for classification purposes based on these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72FE8B4-A3B4-4211-A81F-5CECF3FD1307}" type="datetime1">
              <a:rPr lang="en-GB" sz="1400" b="0" smtClean="0"/>
              <a:pPr eaLnBrk="1" hangingPunct="1">
                <a:defRPr/>
              </a:pPr>
              <a:t>04/10/2017</a:t>
            </a:fld>
            <a:endParaRPr lang="en-GB" sz="1400" b="0" smtClean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21643B9-3C6A-4DC4-BDA4-23D8F1AA14A7}" type="slidenum">
              <a:rPr lang="en-GB" sz="1400" b="0" smtClean="0"/>
              <a:pPr eaLnBrk="1" hangingPunct="1">
                <a:defRPr/>
              </a:pPr>
              <a:t>9</a:t>
            </a:fld>
            <a:endParaRPr lang="en-GB" sz="1400" b="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Iris Data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6324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00"/>
    </a:hlink>
    <a:folHlink>
      <a:srgbClr val="B2B2B2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11785</TotalTime>
  <Words>765</Words>
  <Application>Microsoft Office PowerPoint</Application>
  <PresentationFormat>On-screen Show (4:3)</PresentationFormat>
  <Paragraphs>255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Symbol</vt:lpstr>
      <vt:lpstr>Default Design</vt:lpstr>
      <vt:lpstr>SmartDraw</vt:lpstr>
      <vt:lpstr>Equation</vt:lpstr>
      <vt:lpstr>Data Analytics  Classification and Regression Trees</vt:lpstr>
      <vt:lpstr>Classification &amp; Regression Trees</vt:lpstr>
      <vt:lpstr>And more...</vt:lpstr>
      <vt:lpstr>Heart Attacks</vt:lpstr>
      <vt:lpstr>PowerPoint Presentation</vt:lpstr>
      <vt:lpstr>Classification tree</vt:lpstr>
      <vt:lpstr>New Cases</vt:lpstr>
      <vt:lpstr>Iris Data</vt:lpstr>
      <vt:lpstr>Iris Data</vt:lpstr>
      <vt:lpstr>Classification Tree</vt:lpstr>
      <vt:lpstr>PowerPoint Presentation</vt:lpstr>
      <vt:lpstr>What are the issues here</vt:lpstr>
      <vt:lpstr>Coding of outcome variable</vt:lpstr>
      <vt:lpstr>Splits for continuous variables</vt:lpstr>
      <vt:lpstr>Splits for categorical variables</vt:lpstr>
      <vt:lpstr>What is a good split?</vt:lpstr>
      <vt:lpstr>How do we evaluate splits?</vt:lpstr>
      <vt:lpstr>Prior probabilities</vt:lpstr>
      <vt:lpstr>Some Notation</vt:lpstr>
      <vt:lpstr>Some formulae</vt:lpstr>
      <vt:lpstr>Common Impurity functions</vt:lpstr>
      <vt:lpstr>How we can use this to choose split</vt:lpstr>
      <vt:lpstr>Choosing nodes</vt:lpstr>
      <vt:lpstr>PowerPoint Presentation</vt:lpstr>
      <vt:lpstr>PowerPoint Presentation</vt:lpstr>
      <vt:lpstr> Calculate the (t,s) for each split </vt:lpstr>
    </vt:vector>
  </TitlesOfParts>
  <Company>Trinity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&amp; Regression Trees</dc:title>
  <dc:creator>moregan</dc:creator>
  <cp:lastModifiedBy>moregan</cp:lastModifiedBy>
  <cp:revision>202</cp:revision>
  <cp:lastPrinted>2016-10-04T10:05:33Z</cp:lastPrinted>
  <dcterms:created xsi:type="dcterms:W3CDTF">2001-09-27T15:35:47Z</dcterms:created>
  <dcterms:modified xsi:type="dcterms:W3CDTF">2017-10-04T08:23:00Z</dcterms:modified>
</cp:coreProperties>
</file>