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96" r:id="rId2"/>
    <p:sldId id="300" r:id="rId3"/>
    <p:sldId id="388" r:id="rId4"/>
    <p:sldId id="277" r:id="rId5"/>
    <p:sldId id="349" r:id="rId6"/>
    <p:sldId id="271" r:id="rId7"/>
    <p:sldId id="387" r:id="rId8"/>
    <p:sldId id="303" r:id="rId9"/>
    <p:sldId id="430" r:id="rId10"/>
    <p:sldId id="285" r:id="rId11"/>
    <p:sldId id="421" r:id="rId12"/>
    <p:sldId id="276" r:id="rId13"/>
    <p:sldId id="422" r:id="rId14"/>
    <p:sldId id="436" r:id="rId15"/>
    <p:sldId id="431" r:id="rId16"/>
    <p:sldId id="287" r:id="rId17"/>
    <p:sldId id="294" r:id="rId18"/>
    <p:sldId id="423" r:id="rId19"/>
    <p:sldId id="434" r:id="rId20"/>
    <p:sldId id="433" r:id="rId21"/>
    <p:sldId id="428" r:id="rId22"/>
    <p:sldId id="297" r:id="rId23"/>
    <p:sldId id="401" r:id="rId24"/>
    <p:sldId id="393" r:id="rId25"/>
    <p:sldId id="340" r:id="rId26"/>
    <p:sldId id="425" r:id="rId27"/>
    <p:sldId id="339" r:id="rId28"/>
    <p:sldId id="399" r:id="rId29"/>
    <p:sldId id="441" r:id="rId30"/>
    <p:sldId id="440" r:id="rId31"/>
    <p:sldId id="442" r:id="rId32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1" autoAdjust="0"/>
  </p:normalViewPr>
  <p:slideViewPr>
    <p:cSldViewPr>
      <p:cViewPr varScale="1">
        <p:scale>
          <a:sx n="97" d="100"/>
          <a:sy n="97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245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4ED9BDE7-3F30-4447-AC93-088B3234BE85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245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364C7AEC-42DA-4859-954B-6D90494AB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0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245" y="0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CAFA0C20-7BEA-4E1F-99AE-D473052378FE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54063"/>
            <a:ext cx="493871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432" y="4697662"/>
            <a:ext cx="5004811" cy="44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defTabSz="925171">
              <a:defRPr sz="1800" b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245" y="9395324"/>
            <a:ext cx="2951430" cy="4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8" rIns="91294" bIns="45648" numCol="1" anchor="b" anchorCtr="0" compatLnSpc="1">
            <a:prstTxWarp prst="textNoShape">
              <a:avLst/>
            </a:prstTxWarp>
          </a:bodyPr>
          <a:lstStyle>
            <a:lvl1pPr algn="r" defTabSz="925171">
              <a:defRPr sz="1800" b="0">
                <a:cs typeface="+mn-cs"/>
              </a:defRPr>
            </a:lvl1pPr>
          </a:lstStyle>
          <a:p>
            <a:pPr>
              <a:defRPr/>
            </a:pPr>
            <a:fld id="{F9DE02FE-5513-4C95-9CD0-D9DA9F67C2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847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478C00B-3825-49AA-AE66-28FCF1C1E428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E918CC5-3319-4D3E-8964-DD2200047CB6}" type="slidenum">
              <a:rPr lang="en-GB" sz="1800" b="0"/>
              <a:pPr eaLnBrk="1" hangingPunct="1">
                <a:defRPr/>
              </a:pPr>
              <a:t>1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106792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E6CAA7E-B0B6-499E-987F-32509DA92300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41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8C6E50F-C5BE-40CE-A68C-3C2BF97D5E7B}" type="slidenum">
              <a:rPr lang="en-GB" sz="1800" b="0"/>
              <a:pPr eaLnBrk="1" hangingPunct="1">
                <a:defRPr/>
              </a:pPr>
              <a:t>10</a:t>
            </a:fld>
            <a:endParaRPr lang="en-GB" sz="1800" b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496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35172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5173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B3E2A48-E7E7-42FD-A7F2-EA272551F329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5174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6CA64B1-85C3-4281-8B92-170FF0327DDC}" type="slidenum">
              <a:rPr lang="en-GB" sz="1800" b="0"/>
              <a:pPr eaLnBrk="1" hangingPunct="1">
                <a:defRPr/>
              </a:pPr>
              <a:t>11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78112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8520B0E-B3CB-4D11-84BC-D1BC5F1C2406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B7DDDCD-F8A2-4A61-A2E9-006749F8E2B6}" type="slidenum">
              <a:rPr lang="en-GB" sz="1800" b="0"/>
              <a:pPr eaLnBrk="1" hangingPunct="1">
                <a:defRPr/>
              </a:pPr>
              <a:t>12</a:t>
            </a:fld>
            <a:endParaRPr lang="en-GB" sz="1800" b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9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37220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7221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4502AF2-F8DB-4BA5-B441-B9423B0460D5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7222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306B500-FCD8-4452-A27A-420EBDAD7E0B}" type="slidenum">
              <a:rPr lang="en-GB" sz="1800" b="0"/>
              <a:pPr eaLnBrk="1" hangingPunct="1">
                <a:defRPr/>
              </a:pPr>
              <a:t>13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3922149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38244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8245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AA29E7E-2357-46A2-B366-D73FA55EDEAC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948498C-9996-43C7-A2F4-A294236FBA94}" type="slidenum">
              <a:rPr lang="en-GB" sz="1800" b="0"/>
              <a:pPr eaLnBrk="1" hangingPunct="1">
                <a:defRPr/>
              </a:pPr>
              <a:t>14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135777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39268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9269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C5C9C41-9D0D-47AD-B810-BC988116CEBF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9270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967BCA0-B3A7-47B4-96C4-3C6A261AD16E}" type="slidenum">
              <a:rPr lang="en-GB" sz="1800" b="0"/>
              <a:pPr eaLnBrk="1" hangingPunct="1">
                <a:defRPr/>
              </a:pPr>
              <a:t>15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46288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34E45C9-3690-4221-A384-9958F0CE721D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8B730A-79F0-49E2-8221-BD584C37AB54}" type="slidenum">
              <a:rPr lang="en-GB" sz="1800" b="0"/>
              <a:pPr eaLnBrk="1" hangingPunct="1">
                <a:defRPr/>
              </a:pPr>
              <a:t>16</a:t>
            </a:fld>
            <a:endParaRPr lang="en-GB" sz="1800" b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327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4D1A5D-B72B-4B3E-8036-D0C64D3C9EC3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43CCCCE-60AE-4824-B419-65F29AE27316}" type="slidenum">
              <a:rPr lang="en-GB" sz="1800" b="0"/>
              <a:pPr eaLnBrk="1" hangingPunct="1">
                <a:defRPr/>
              </a:pPr>
              <a:t>17</a:t>
            </a:fld>
            <a:endParaRPr lang="en-GB" sz="1800" b="0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10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42340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2341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6279D92-A522-4103-A99B-12D5832CFF4E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2342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B4C0AF9-B02D-4EE9-BAA4-5F6859AAC05C}" type="slidenum">
              <a:rPr lang="en-GB" sz="1800" b="0"/>
              <a:pPr eaLnBrk="1" hangingPunct="1">
                <a:defRPr/>
              </a:pPr>
              <a:t>18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3689384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43364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3365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4378488-AD70-464E-B07B-8639E0BCFD92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3366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0471-B720-4BFC-AE69-69D4701CA736}" type="slidenum">
              <a:rPr lang="en-GB" sz="1800" b="0"/>
              <a:pPr eaLnBrk="1" hangingPunct="1">
                <a:defRPr/>
              </a:pPr>
              <a:t>19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244592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9AEE96-7CF5-4068-8935-C6BE9794DBAC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7DDC816-313B-4C4E-8A7A-F5C363F75647}" type="slidenum">
              <a:rPr lang="en-GB" sz="1800" b="0"/>
              <a:pPr eaLnBrk="1" hangingPunct="1">
                <a:defRPr/>
              </a:pPr>
              <a:t>2</a:t>
            </a:fld>
            <a:endParaRPr lang="en-GB" sz="1800" b="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8933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44388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4389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42E108F-4456-46DC-8500-A8628E74D83B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4390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0A6A67F-9AC6-4820-B695-FCA6C4CD0FE1}" type="slidenum">
              <a:rPr lang="en-GB" sz="1800" b="0"/>
              <a:pPr eaLnBrk="1" hangingPunct="1">
                <a:defRPr/>
              </a:pPr>
              <a:t>20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396121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46436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6437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43E16D6-83C4-470B-B528-07BB4213B6F1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2094159-8CAE-499D-BC78-04A8F6480832}" type="slidenum">
              <a:rPr lang="en-GB" sz="1800" b="0"/>
              <a:pPr eaLnBrk="1" hangingPunct="1">
                <a:defRPr/>
              </a:pPr>
              <a:t>21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2109110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5820C2-44D5-46B3-8B48-3E89A1060DE9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DE5A32-2AF4-46C7-BB2F-8FA84D81ED50}" type="slidenum">
              <a:rPr lang="en-GB" sz="1800" b="0"/>
              <a:pPr eaLnBrk="1" hangingPunct="1">
                <a:defRPr/>
              </a:pPr>
              <a:t>22</a:t>
            </a:fld>
            <a:endParaRPr lang="en-GB" sz="1800" b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108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48484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8485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E50042F-1E6F-45C0-BB8A-363419DDF951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8486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692FACD-75DE-47CD-8AAD-E59ED914A99F}" type="slidenum">
              <a:rPr lang="en-GB" sz="1800" b="0"/>
              <a:pPr eaLnBrk="1" hangingPunct="1">
                <a:defRPr/>
              </a:pPr>
              <a:t>23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1521172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B21E720-8D33-4493-91C7-D0FF3DDC0BAE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8165E3B-C50B-4D6E-98A0-7ACF45C8E497}" type="slidenum">
              <a:rPr lang="en-GB" sz="1800" b="0"/>
              <a:pPr eaLnBrk="1" hangingPunct="1">
                <a:defRPr/>
              </a:pPr>
              <a:t>24</a:t>
            </a:fld>
            <a:endParaRPr lang="en-GB" sz="1800" b="0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4980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3D94DDD-7991-4BC5-933E-AB4CC210B294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577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700521D-C355-45E9-AA1D-126EFC6385B9}" type="slidenum">
              <a:rPr lang="en-GB" sz="1800" b="0"/>
              <a:pPr eaLnBrk="1" hangingPunct="1">
                <a:defRPr/>
              </a:pPr>
              <a:t>25</a:t>
            </a:fld>
            <a:endParaRPr lang="en-GB" sz="1800" b="0"/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8341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58724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58725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E0BA6D7-D8C3-4D93-B3C2-408715506AC4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58726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18FE01D-C6E0-4544-9A62-1BC09D1AECFC}" type="slidenum">
              <a:rPr lang="en-GB" sz="1800" b="0"/>
              <a:pPr eaLnBrk="1" hangingPunct="1">
                <a:defRPr/>
              </a:pPr>
              <a:t>26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3767745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435A18B-F862-4998-B1A7-56861CEB2193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FF2E47D-4C97-4354-B642-AA7571CED88F}" type="slidenum">
              <a:rPr lang="en-GB" sz="1800" b="0"/>
              <a:pPr eaLnBrk="1" hangingPunct="1">
                <a:defRPr/>
              </a:pPr>
              <a:t>27</a:t>
            </a:fld>
            <a:endParaRPr lang="en-GB" sz="1800" b="0"/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1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60772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60773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848C705-D972-4228-BBEC-A8F22C09148C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60774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6A0B56B-253F-4C57-8429-3B80AE01EB8D}" type="slidenum">
              <a:rPr lang="en-GB" sz="1800" b="0"/>
              <a:pPr eaLnBrk="1" hangingPunct="1">
                <a:defRPr/>
              </a:pPr>
              <a:t>28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190332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3003726-DC79-4A65-A382-3677CB75312F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60F2F58-27FC-432F-9568-A408168053D6}" type="slidenum">
              <a:rPr lang="en-GB" sz="1800" b="0"/>
              <a:pPr eaLnBrk="1" hangingPunct="1">
                <a:defRPr/>
              </a:pPr>
              <a:t>3</a:t>
            </a:fld>
            <a:endParaRPr lang="en-GB" sz="1800" b="0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528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BC4BE26-BC98-4689-BD0D-F29DE69FFF39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856E99F-92AC-49B3-87FA-8E2DA4077A4F}" type="slidenum">
              <a:rPr lang="en-GB" sz="1800" b="0"/>
              <a:pPr eaLnBrk="1" hangingPunct="1">
                <a:defRPr/>
              </a:pPr>
              <a:t>4</a:t>
            </a:fld>
            <a:endParaRPr lang="en-GB" sz="1800" b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565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D1CD775-4989-4865-B6BC-9A5DE4686CD2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AF194EE-879F-4A0B-B2FB-65F4F333CA32}" type="slidenum">
              <a:rPr lang="en-GB" sz="1800" b="0"/>
              <a:pPr eaLnBrk="1" hangingPunct="1">
                <a:defRPr/>
              </a:pPr>
              <a:t>5</a:t>
            </a:fld>
            <a:endParaRPr lang="en-GB" sz="1800" b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581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3B58B35-3B37-45F9-BCA3-8C007F7D360A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0F1CD0-B75D-4F34-B1AF-454FFB2909FF}" type="slidenum">
              <a:rPr lang="en-GB" sz="1800" b="0"/>
              <a:pPr eaLnBrk="1" hangingPunct="1">
                <a:defRPr/>
              </a:pPr>
              <a:t>6</a:t>
            </a:fld>
            <a:endParaRPr lang="en-GB" sz="1800" b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611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F4ED2FC-0CC3-452E-ADCA-EE06A3C77A1A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10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0DBD10A-3989-48E9-AA64-890C5EF35F36}" type="slidenum">
              <a:rPr lang="en-GB" sz="1800" b="0"/>
              <a:pPr eaLnBrk="1" hangingPunct="1">
                <a:defRPr/>
              </a:pPr>
              <a:t>7</a:t>
            </a:fld>
            <a:endParaRPr lang="en-GB" sz="1800" b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025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093402E-6F6A-4BF3-B514-5E294D343D7C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21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A8385F4-141D-4D40-943F-41E248DDA8B7}" type="slidenum">
              <a:rPr lang="en-GB" sz="1800" b="0"/>
              <a:pPr eaLnBrk="1" hangingPunct="1">
                <a:defRPr/>
              </a:pPr>
              <a:t>8</a:t>
            </a:fld>
            <a:endParaRPr lang="en-GB" sz="1800" b="0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90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133124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133125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B14799E-5407-4207-B89E-6E7ACDB23973}" type="datetime1">
              <a:rPr lang="en-GB" sz="1800" b="0"/>
              <a:pPr eaLnBrk="1" hangingPunct="1">
                <a:defRPr/>
              </a:pPr>
              <a:t>02/10/2017</a:t>
            </a:fld>
            <a:endParaRPr lang="en-GB" sz="1800" b="0"/>
          </a:p>
        </p:txBody>
      </p:sp>
      <p:sp>
        <p:nvSpPr>
          <p:cNvPr id="133126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4873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487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4E7DDF-2DA4-44A1-A754-B05D517C45BB}" type="slidenum">
              <a:rPr lang="en-GB" sz="1800" b="0"/>
              <a:pPr eaLnBrk="1" hangingPunct="1">
                <a:defRPr/>
              </a:pPr>
              <a:t>9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330690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0DB55-0F25-4830-B0A5-A02BC4BF0DE0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A7B9B-5BDC-4802-A0BE-4EEE667D3D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6DE4-DD76-433F-86F6-07A5AA68270F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8103-CBC6-41D9-9433-E6F5951931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66754-5D76-42CB-8D4F-DAEBBECA6135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AB8-1985-44E1-B109-E1451F1F6D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2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6B1E4-F0F5-4D1A-A14C-B20FC17BEE17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5D71-73CA-4AE2-B0ED-F0A47E3B1B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BD5EB-1859-4815-9245-97A23794A998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560C-9160-401B-80C9-FD41D14D2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1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33E77-D87F-4400-AC1B-4E1D1712EA08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4A95-3A91-42E3-863B-60384741A2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0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7D53-FE86-4B38-82EB-F30CB7C3E7EF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87D40-9B01-4A93-9CB3-9AA06AAE5B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0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DDC5-CA40-43DF-856A-49B8F92629B4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84048-FE0B-4910-A992-B5ACC6BF87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5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7F145-AE81-4AE4-84D9-A1BEA4069556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A5BF7-317D-4005-AC1E-38D6E8DBE3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2004-3F6D-4FC8-BB44-4D11BB1ABA06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06A2-8544-4494-905F-66729FBD74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EF7F-2F6C-42A8-BDB2-35B945B96813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D911-2DE7-4D72-8467-0C9C997E3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1DF21-48DB-4BE3-9724-364384F11286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4F29-460C-47B5-AE2F-F91E6DA417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cs typeface="+mn-cs"/>
              </a:defRPr>
            </a:lvl1pPr>
          </a:lstStyle>
          <a:p>
            <a:pPr>
              <a:defRPr/>
            </a:pPr>
            <a:fld id="{FDF560F9-F8FD-4A04-B906-75CA7D2B1DC7}" type="datetime1">
              <a:rPr lang="en-GB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29215674-C09E-4F50-BEDD-FBF0BC4A8D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smtClean="0"/>
              <a:t>Data Analytics</a:t>
            </a:r>
            <a:br>
              <a:rPr lang="en-IE" altLang="en-US" smtClean="0"/>
            </a:br>
            <a:r>
              <a:rPr lang="en-IE" altLang="en-US" smtClean="0"/>
              <a:t/>
            </a:r>
            <a:br>
              <a:rPr lang="en-IE" altLang="en-US" smtClean="0"/>
            </a:br>
            <a:r>
              <a:rPr lang="en-IE" altLang="en-US" smtClean="0"/>
              <a:t>Classification and Regression Trees</a:t>
            </a:r>
          </a:p>
        </p:txBody>
      </p:sp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CEEDF2-ED68-4077-BD45-F7AF8D3AB53A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BFB1D01-AB40-4508-A8D9-2144734DA98A}" type="slidenum">
              <a:rPr lang="en-GB" sz="1400" b="0" smtClean="0"/>
              <a:pPr eaLnBrk="1" hangingPunct="1">
                <a:defRPr/>
              </a:pPr>
              <a:t>1</a:t>
            </a:fld>
            <a:endParaRPr lang="en-GB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2261980-2411-48E0-878D-93FC7A77FBB5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95008B-271A-4149-9D0A-936988022834}" type="slidenum">
              <a:rPr lang="en-GB" sz="1400" b="0" smtClean="0"/>
              <a:pPr eaLnBrk="1" hangingPunct="1">
                <a:defRPr/>
              </a:pPr>
              <a:t>10</a:t>
            </a:fld>
            <a:endParaRPr lang="en-GB" sz="1400" b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smtClean="0"/>
              <a:t>When do we stop growing trees?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593725" y="2098675"/>
            <a:ext cx="85121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400" b="0"/>
              <a:t>Two different approaches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24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0"/>
              <a:t>Bottom up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lvl="2" eaLnBrk="1" hangingPunct="1">
              <a:spcBef>
                <a:spcPct val="0"/>
              </a:spcBef>
            </a:pPr>
            <a:r>
              <a:rPr lang="en-GB" altLang="en-US" b="0"/>
              <a:t>Classical CART – grow a very big tree – maximal tree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GB" altLang="en-US" b="0"/>
          </a:p>
          <a:p>
            <a:pPr lvl="2" eaLnBrk="1" hangingPunct="1">
              <a:spcBef>
                <a:spcPct val="0"/>
              </a:spcBef>
            </a:pPr>
            <a:r>
              <a:rPr lang="en-GB" altLang="en-US" b="0"/>
              <a:t>Prunes branches</a:t>
            </a:r>
          </a:p>
          <a:p>
            <a:pPr lvl="2" eaLnBrk="1" hangingPunct="1">
              <a:spcBef>
                <a:spcPct val="0"/>
              </a:spcBef>
            </a:pPr>
            <a:endParaRPr lang="en-GB" altLang="en-US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0"/>
              <a:t>Top down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GB" altLang="en-US" sz="2400" b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	 Stops growing when there are no more useful splits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Classical CART approach</a:t>
            </a:r>
          </a:p>
        </p:txBody>
      </p:sp>
      <p:sp>
        <p:nvSpPr>
          <p:cNvPr id="460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Need to look at concept of misclassification at</a:t>
            </a:r>
          </a:p>
          <a:p>
            <a:pPr lvl="1"/>
            <a:r>
              <a:rPr lang="en-IE" altLang="en-US" smtClean="0"/>
              <a:t>Node level</a:t>
            </a:r>
          </a:p>
          <a:p>
            <a:pPr lvl="1"/>
            <a:r>
              <a:rPr lang="en-IE" altLang="en-US" smtClean="0"/>
              <a:t>Tree level</a:t>
            </a:r>
          </a:p>
          <a:p>
            <a:endParaRPr lang="en-IE" altLang="en-US" smtClean="0"/>
          </a:p>
        </p:txBody>
      </p:sp>
      <p:sp>
        <p:nvSpPr>
          <p:cNvPr id="41988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AE9A012-F439-42B9-898E-52ECD234A8F2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35A6D50-277C-4A70-B1A7-004572434AEB}" type="slidenum">
              <a:rPr lang="en-GB" sz="1400" b="0" smtClean="0"/>
              <a:pPr eaLnBrk="1" hangingPunct="1">
                <a:defRPr/>
              </a:pPr>
              <a:t>11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275C9CD-C7FA-474A-9972-76CE763673B9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7B43221-7118-43EB-A836-D5AAC0568CE1}" type="slidenum">
              <a:rPr lang="en-GB" sz="1400" b="0" smtClean="0"/>
              <a:pPr eaLnBrk="1" hangingPunct="1">
                <a:defRPr/>
              </a:pPr>
              <a:t>12</a:t>
            </a:fld>
            <a:endParaRPr lang="en-GB" sz="1400" b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smtClean="0"/>
              <a:t>Evaluate a tree- Misclassification Rate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Confusion Matrix</a:t>
            </a:r>
          </a:p>
          <a:p>
            <a:pPr eaLnBrk="1" hangingPunct="1"/>
            <a:endParaRPr lang="en-GB" altLang="en-US" smtClean="0"/>
          </a:p>
        </p:txBody>
      </p:sp>
      <p:grpSp>
        <p:nvGrpSpPr>
          <p:cNvPr id="47110" name="Group 107"/>
          <p:cNvGrpSpPr>
            <a:grpSpLocks/>
          </p:cNvGrpSpPr>
          <p:nvPr/>
        </p:nvGrpSpPr>
        <p:grpSpPr bwMode="auto">
          <a:xfrm>
            <a:off x="2362200" y="2971800"/>
            <a:ext cx="4638675" cy="2967038"/>
            <a:chOff x="-3" y="-3"/>
            <a:chExt cx="2922" cy="1869"/>
          </a:xfrm>
        </p:grpSpPr>
        <p:grpSp>
          <p:nvGrpSpPr>
            <p:cNvPr id="47111" name="Group 105"/>
            <p:cNvGrpSpPr>
              <a:grpSpLocks/>
            </p:cNvGrpSpPr>
            <p:nvPr/>
          </p:nvGrpSpPr>
          <p:grpSpPr bwMode="auto">
            <a:xfrm>
              <a:off x="0" y="0"/>
              <a:ext cx="2916" cy="1863"/>
              <a:chOff x="0" y="0"/>
              <a:chExt cx="2916" cy="1863"/>
            </a:xfrm>
          </p:grpSpPr>
          <p:grpSp>
            <p:nvGrpSpPr>
              <p:cNvPr id="47113" name="Group 84"/>
              <p:cNvGrpSpPr>
                <a:grpSpLocks/>
              </p:cNvGrpSpPr>
              <p:nvPr/>
            </p:nvGrpSpPr>
            <p:grpSpPr bwMode="auto">
              <a:xfrm>
                <a:off x="0" y="0"/>
                <a:ext cx="972" cy="480"/>
                <a:chOff x="0" y="0"/>
                <a:chExt cx="972" cy="480"/>
              </a:xfrm>
            </p:grpSpPr>
            <p:sp>
              <p:nvSpPr>
                <p:cNvPr id="47144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8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 b="0"/>
                    <a:t> 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45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14" name="Group 86"/>
              <p:cNvGrpSpPr>
                <a:grpSpLocks/>
              </p:cNvGrpSpPr>
              <p:nvPr/>
            </p:nvGrpSpPr>
            <p:grpSpPr bwMode="auto">
              <a:xfrm>
                <a:off x="972" y="0"/>
                <a:ext cx="1944" cy="480"/>
                <a:chOff x="972" y="0"/>
                <a:chExt cx="1944" cy="480"/>
              </a:xfrm>
            </p:grpSpPr>
            <p:sp>
              <p:nvSpPr>
                <p:cNvPr id="47142" name="Rectangle 73"/>
                <p:cNvSpPr>
                  <a:spLocks noChangeArrowheads="1"/>
                </p:cNvSpPr>
                <p:nvPr/>
              </p:nvSpPr>
              <p:spPr bwMode="auto">
                <a:xfrm>
                  <a:off x="1015" y="0"/>
                  <a:ext cx="185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600"/>
                    <a:t>Predicted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43" name="Rectangle 85"/>
                <p:cNvSpPr>
                  <a:spLocks noChangeArrowheads="1"/>
                </p:cNvSpPr>
                <p:nvPr/>
              </p:nvSpPr>
              <p:spPr bwMode="auto">
                <a:xfrm>
                  <a:off x="972" y="0"/>
                  <a:ext cx="194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15" name="Group 88"/>
              <p:cNvGrpSpPr>
                <a:grpSpLocks/>
              </p:cNvGrpSpPr>
              <p:nvPr/>
            </p:nvGrpSpPr>
            <p:grpSpPr bwMode="auto">
              <a:xfrm>
                <a:off x="0" y="480"/>
                <a:ext cx="972" cy="461"/>
                <a:chOff x="0" y="480"/>
                <a:chExt cx="972" cy="461"/>
              </a:xfrm>
            </p:grpSpPr>
            <p:sp>
              <p:nvSpPr>
                <p:cNvPr id="47140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/>
                    <a:t>Observed</a:t>
                  </a:r>
                  <a:endParaRPr lang="en-US" altLang="en-US" sz="1400" b="0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 b="0"/>
                </a:p>
              </p:txBody>
            </p:sp>
            <p:sp>
              <p:nvSpPr>
                <p:cNvPr id="47141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16" name="Group 90"/>
              <p:cNvGrpSpPr>
                <a:grpSpLocks/>
              </p:cNvGrpSpPr>
              <p:nvPr/>
            </p:nvGrpSpPr>
            <p:grpSpPr bwMode="auto">
              <a:xfrm>
                <a:off x="972" y="480"/>
                <a:ext cx="972" cy="461"/>
                <a:chOff x="972" y="480"/>
                <a:chExt cx="972" cy="461"/>
              </a:xfrm>
            </p:grpSpPr>
            <p:sp>
              <p:nvSpPr>
                <p:cNvPr id="47138" name="Rectangle 75"/>
                <p:cNvSpPr>
                  <a:spLocks noChangeArrowheads="1"/>
                </p:cNvSpPr>
                <p:nvPr/>
              </p:nvSpPr>
              <p:spPr bwMode="auto">
                <a:xfrm>
                  <a:off x="1015" y="480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Dead</a:t>
                  </a:r>
                  <a:endParaRPr lang="en-US" altLang="en-US" sz="1200" b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39" name="Rectangle 89"/>
                <p:cNvSpPr>
                  <a:spLocks noChangeArrowheads="1"/>
                </p:cNvSpPr>
                <p:nvPr/>
              </p:nvSpPr>
              <p:spPr bwMode="auto">
                <a:xfrm>
                  <a:off x="972" y="480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17" name="Group 92"/>
              <p:cNvGrpSpPr>
                <a:grpSpLocks/>
              </p:cNvGrpSpPr>
              <p:nvPr/>
            </p:nvGrpSpPr>
            <p:grpSpPr bwMode="auto">
              <a:xfrm>
                <a:off x="1944" y="480"/>
                <a:ext cx="972" cy="461"/>
                <a:chOff x="1944" y="480"/>
                <a:chExt cx="972" cy="461"/>
              </a:xfrm>
            </p:grpSpPr>
            <p:sp>
              <p:nvSpPr>
                <p:cNvPr id="47136" name="Rectangle 76"/>
                <p:cNvSpPr>
                  <a:spLocks noChangeArrowheads="1"/>
                </p:cNvSpPr>
                <p:nvPr/>
              </p:nvSpPr>
              <p:spPr bwMode="auto">
                <a:xfrm>
                  <a:off x="1987" y="480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Alive</a:t>
                  </a:r>
                  <a:endParaRPr lang="en-US" altLang="en-US" sz="1200" b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37" name="Rectangle 91"/>
                <p:cNvSpPr>
                  <a:spLocks noChangeArrowheads="1"/>
                </p:cNvSpPr>
                <p:nvPr/>
              </p:nvSpPr>
              <p:spPr bwMode="auto">
                <a:xfrm>
                  <a:off x="1944" y="480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18" name="Group 94"/>
              <p:cNvGrpSpPr>
                <a:grpSpLocks/>
              </p:cNvGrpSpPr>
              <p:nvPr/>
            </p:nvGrpSpPr>
            <p:grpSpPr bwMode="auto">
              <a:xfrm>
                <a:off x="0" y="941"/>
                <a:ext cx="972" cy="461"/>
                <a:chOff x="0" y="941"/>
                <a:chExt cx="972" cy="461"/>
              </a:xfrm>
            </p:grpSpPr>
            <p:sp>
              <p:nvSpPr>
                <p:cNvPr id="47134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941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Dead</a:t>
                  </a:r>
                  <a:endParaRPr lang="en-US" altLang="en-US" sz="1200" b="0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3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941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19" name="Group 96"/>
              <p:cNvGrpSpPr>
                <a:grpSpLocks/>
              </p:cNvGrpSpPr>
              <p:nvPr/>
            </p:nvGrpSpPr>
            <p:grpSpPr bwMode="auto">
              <a:xfrm>
                <a:off x="972" y="941"/>
                <a:ext cx="972" cy="461"/>
                <a:chOff x="972" y="941"/>
                <a:chExt cx="972" cy="461"/>
              </a:xfrm>
            </p:grpSpPr>
            <p:sp>
              <p:nvSpPr>
                <p:cNvPr id="47132" name="Rectangle 78"/>
                <p:cNvSpPr>
                  <a:spLocks noChangeArrowheads="1"/>
                </p:cNvSpPr>
                <p:nvPr/>
              </p:nvSpPr>
              <p:spPr bwMode="auto">
                <a:xfrm>
                  <a:off x="1015" y="941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28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33" name="Rectangle 95"/>
                <p:cNvSpPr>
                  <a:spLocks noChangeArrowheads="1"/>
                </p:cNvSpPr>
                <p:nvPr/>
              </p:nvSpPr>
              <p:spPr bwMode="auto">
                <a:xfrm>
                  <a:off x="972" y="941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20" name="Group 98"/>
              <p:cNvGrpSpPr>
                <a:grpSpLocks/>
              </p:cNvGrpSpPr>
              <p:nvPr/>
            </p:nvGrpSpPr>
            <p:grpSpPr bwMode="auto">
              <a:xfrm>
                <a:off x="1944" y="941"/>
                <a:ext cx="972" cy="461"/>
                <a:chOff x="1944" y="941"/>
                <a:chExt cx="972" cy="461"/>
              </a:xfrm>
            </p:grpSpPr>
            <p:sp>
              <p:nvSpPr>
                <p:cNvPr id="47130" name="Rectangle 79"/>
                <p:cNvSpPr>
                  <a:spLocks noChangeArrowheads="1"/>
                </p:cNvSpPr>
                <p:nvPr/>
              </p:nvSpPr>
              <p:spPr bwMode="auto">
                <a:xfrm>
                  <a:off x="1987" y="941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9</a:t>
                  </a:r>
                  <a:endParaRPr lang="en-US" altLang="en-US" sz="1200" b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31" name="Rectangle 97"/>
                <p:cNvSpPr>
                  <a:spLocks noChangeArrowheads="1"/>
                </p:cNvSpPr>
                <p:nvPr/>
              </p:nvSpPr>
              <p:spPr bwMode="auto">
                <a:xfrm>
                  <a:off x="1944" y="941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21" name="Group 100"/>
              <p:cNvGrpSpPr>
                <a:grpSpLocks/>
              </p:cNvGrpSpPr>
              <p:nvPr/>
            </p:nvGrpSpPr>
            <p:grpSpPr bwMode="auto">
              <a:xfrm>
                <a:off x="0" y="1402"/>
                <a:ext cx="972" cy="461"/>
                <a:chOff x="0" y="1402"/>
                <a:chExt cx="972" cy="461"/>
              </a:xfrm>
            </p:grpSpPr>
            <p:sp>
              <p:nvSpPr>
                <p:cNvPr id="47128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402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Alive</a:t>
                  </a:r>
                  <a:endParaRPr lang="en-US" altLang="en-US" sz="1200" b="0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29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1402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22" name="Group 102"/>
              <p:cNvGrpSpPr>
                <a:grpSpLocks/>
              </p:cNvGrpSpPr>
              <p:nvPr/>
            </p:nvGrpSpPr>
            <p:grpSpPr bwMode="auto">
              <a:xfrm>
                <a:off x="972" y="1402"/>
                <a:ext cx="972" cy="461"/>
                <a:chOff x="972" y="1402"/>
                <a:chExt cx="972" cy="461"/>
              </a:xfrm>
            </p:grpSpPr>
            <p:sp>
              <p:nvSpPr>
                <p:cNvPr id="47126" name="Rectangle 81"/>
                <p:cNvSpPr>
                  <a:spLocks noChangeArrowheads="1"/>
                </p:cNvSpPr>
                <p:nvPr/>
              </p:nvSpPr>
              <p:spPr bwMode="auto">
                <a:xfrm>
                  <a:off x="1015" y="1402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20</a:t>
                  </a:r>
                  <a:endParaRPr lang="en-US" altLang="en-US" sz="1200" b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27" name="Rectangle 101"/>
                <p:cNvSpPr>
                  <a:spLocks noChangeArrowheads="1"/>
                </p:cNvSpPr>
                <p:nvPr/>
              </p:nvSpPr>
              <p:spPr bwMode="auto">
                <a:xfrm>
                  <a:off x="972" y="1402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  <p:grpSp>
            <p:nvGrpSpPr>
              <p:cNvPr id="47123" name="Group 104"/>
              <p:cNvGrpSpPr>
                <a:grpSpLocks/>
              </p:cNvGrpSpPr>
              <p:nvPr/>
            </p:nvGrpSpPr>
            <p:grpSpPr bwMode="auto">
              <a:xfrm>
                <a:off x="1944" y="1402"/>
                <a:ext cx="972" cy="461"/>
                <a:chOff x="1944" y="1402"/>
                <a:chExt cx="972" cy="461"/>
              </a:xfrm>
            </p:grpSpPr>
            <p:sp>
              <p:nvSpPr>
                <p:cNvPr id="47124" name="Rectangle 82"/>
                <p:cNvSpPr>
                  <a:spLocks noChangeArrowheads="1"/>
                </p:cNvSpPr>
                <p:nvPr/>
              </p:nvSpPr>
              <p:spPr bwMode="auto">
                <a:xfrm>
                  <a:off x="1987" y="1402"/>
                  <a:ext cx="88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158</a:t>
                  </a:r>
                  <a:endParaRPr lang="en-US" altLang="en-US" sz="1200" b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47125" name="Rectangle 103"/>
                <p:cNvSpPr>
                  <a:spLocks noChangeArrowheads="1"/>
                </p:cNvSpPr>
                <p:nvPr/>
              </p:nvSpPr>
              <p:spPr bwMode="auto">
                <a:xfrm>
                  <a:off x="1944" y="1402"/>
                  <a:ext cx="97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2400"/>
                </a:p>
              </p:txBody>
            </p:sp>
          </p:grpSp>
        </p:grpSp>
        <p:sp>
          <p:nvSpPr>
            <p:cNvPr id="47112" name="Rectangle 106"/>
            <p:cNvSpPr>
              <a:spLocks noChangeArrowheads="1"/>
            </p:cNvSpPr>
            <p:nvPr/>
          </p:nvSpPr>
          <p:spPr bwMode="auto">
            <a:xfrm>
              <a:off x="-3" y="-3"/>
              <a:ext cx="2922" cy="186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Node misclassification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750" y="1773238"/>
            <a:ext cx="8208963" cy="2303462"/>
          </a:xfrm>
        </p:spPr>
        <p:txBody>
          <a:bodyPr/>
          <a:lstStyle/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GB" sz="2800" dirty="0" smtClean="0"/>
              <a:t>Define r(t):  prob. of misclassification at node t </a:t>
            </a:r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GB" sz="2800" dirty="0" smtClean="0"/>
              <a:t>         =1 -max(p(</a:t>
            </a:r>
            <a:r>
              <a:rPr lang="en-GB" sz="2800" dirty="0" err="1" smtClean="0"/>
              <a:t>i|t</a:t>
            </a:r>
            <a:r>
              <a:rPr lang="en-GB" sz="2800" dirty="0" smtClean="0"/>
              <a:t>))</a:t>
            </a:r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GB" sz="2800" dirty="0" smtClean="0"/>
              <a:t>R(t) = r(t)*p(t) </a:t>
            </a:r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GB" sz="2800" dirty="0" smtClean="0"/>
              <a:t>Where p(t) probability of being in node(t)</a:t>
            </a:r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GB" sz="2800" dirty="0" smtClean="0"/>
              <a:t>For the tree we can write</a:t>
            </a:r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endParaRPr lang="en-GB" sz="2800" dirty="0" smtClean="0"/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GB" sz="2800" dirty="0" smtClean="0"/>
              <a:t> </a:t>
            </a:r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endParaRPr lang="en-GB" sz="2800" dirty="0" smtClean="0"/>
          </a:p>
          <a:p>
            <a:pPr marL="450850" indent="0" eaLnBrk="1" hangingPunct="1">
              <a:lnSpc>
                <a:spcPct val="150000"/>
              </a:lnSpc>
              <a:buFontTx/>
              <a:buNone/>
              <a:defRPr/>
            </a:pPr>
            <a:endParaRPr lang="en-GB" sz="2800" dirty="0" smtClean="0"/>
          </a:p>
          <a:p>
            <a:pPr eaLnBrk="1" hangingPunct="1">
              <a:defRPr/>
            </a:pPr>
            <a:endParaRPr lang="en-GB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44036" name="Date Placeholder 2"/>
          <p:cNvSpPr>
            <a:spLocks noGrp="1"/>
          </p:cNvSpPr>
          <p:nvPr>
            <p:ph type="dt" sz="quarter" idx="10"/>
          </p:nvPr>
        </p:nvSpPr>
        <p:spPr>
          <a:xfrm>
            <a:off x="2627313" y="6092825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z="1400" b="0" smtClean="0"/>
          </a:p>
          <a:p>
            <a:pPr eaLnBrk="1" hangingPunct="1">
              <a:defRPr/>
            </a:pPr>
            <a:endParaRPr lang="en-GB" sz="1400" b="0" smtClean="0"/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9B0810A-4E7A-4DEC-B108-052956EA047A}" type="slidenum">
              <a:rPr lang="en-GB" sz="1400" b="0" smtClean="0"/>
              <a:pPr eaLnBrk="1" hangingPunct="1">
                <a:defRPr/>
              </a:pPr>
              <a:t>13</a:t>
            </a:fld>
            <a:endParaRPr lang="en-GB" sz="1400" b="0" smtClean="0"/>
          </a:p>
        </p:txBody>
      </p:sp>
      <p:graphicFrame>
        <p:nvGraphicFramePr>
          <p:cNvPr id="481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36320"/>
              </p:ext>
            </p:extLst>
          </p:nvPr>
        </p:nvGraphicFramePr>
        <p:xfrm>
          <a:off x="971600" y="5969000"/>
          <a:ext cx="618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4" imgW="6184900" imgH="558800" progId="Equation.3">
                  <p:embed/>
                </p:oleObj>
              </mc:Choice>
              <mc:Fallback>
                <p:oleObj name="Equation" r:id="rId4" imgW="6184900" imgH="55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969000"/>
                        <a:ext cx="6184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Very small tree T</a:t>
            </a:r>
            <a:r>
              <a:rPr lang="en-IE" altLang="en-US" baseline="-25000" dirty="0" smtClean="0"/>
              <a:t>t</a:t>
            </a:r>
            <a:endParaRPr lang="en-IE" altLang="en-US" dirty="0" smtClean="0"/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D9A575A-0751-4793-B409-54BC14C62B3C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13D244-2CD8-4591-BC70-708490843DFE}" type="slidenum">
              <a:rPr lang="en-GB" sz="1400" b="0" smtClean="0"/>
              <a:pPr eaLnBrk="1" hangingPunct="1">
                <a:defRPr/>
              </a:pPr>
              <a:t>14</a:t>
            </a:fld>
            <a:endParaRPr lang="en-GB" sz="1400" b="0" smtClean="0"/>
          </a:p>
        </p:txBody>
      </p:sp>
      <p:graphicFrame>
        <p:nvGraphicFramePr>
          <p:cNvPr id="4915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51013" y="2547938"/>
          <a:ext cx="564197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SmartDraw" r:id="rId4" imgW="5641848" imgH="2980944" progId="SmartDraw.2">
                  <p:embed/>
                </p:oleObj>
              </mc:Choice>
              <mc:Fallback>
                <p:oleObj name="SmartDraw" r:id="rId4" imgW="5641848" imgH="2980944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547938"/>
                        <a:ext cx="5641975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23528" y="685800"/>
            <a:ext cx="7772400" cy="1143000"/>
          </a:xfrm>
        </p:spPr>
        <p:txBody>
          <a:bodyPr/>
          <a:lstStyle/>
          <a:p>
            <a:r>
              <a:rPr lang="en-IE" altLang="en-US" sz="3200" dirty="0" smtClean="0"/>
              <a:t>Using previous tree calculations with data as priors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Node 0:  r(t</a:t>
            </a:r>
            <a:r>
              <a:rPr lang="en-IE" altLang="en-US" baseline="-25000" smtClean="0"/>
              <a:t>0</a:t>
            </a:r>
            <a:r>
              <a:rPr lang="en-IE" altLang="en-US" smtClean="0"/>
              <a:t>)=.10 </a:t>
            </a:r>
          </a:p>
          <a:p>
            <a:r>
              <a:rPr lang="en-GB" altLang="en-US" smtClean="0"/>
              <a:t>R(t</a:t>
            </a:r>
            <a:r>
              <a:rPr lang="en-IE" altLang="en-US" baseline="-25000" smtClean="0"/>
              <a:t> 0</a:t>
            </a:r>
            <a:r>
              <a:rPr lang="en-GB" altLang="en-US" smtClean="0"/>
              <a:t>) = r(t</a:t>
            </a:r>
            <a:r>
              <a:rPr lang="en-IE" altLang="en-US" baseline="-25000" smtClean="0"/>
              <a:t>0</a:t>
            </a:r>
            <a:r>
              <a:rPr lang="en-GB" altLang="en-US" smtClean="0"/>
              <a:t>)*p(t</a:t>
            </a:r>
            <a:r>
              <a:rPr lang="en-IE" altLang="en-US" baseline="-25000" smtClean="0"/>
              <a:t>0</a:t>
            </a:r>
            <a:r>
              <a:rPr lang="en-GB" altLang="en-US" smtClean="0"/>
              <a:t>)=.10*1 = .10</a:t>
            </a:r>
            <a:endParaRPr lang="en-IE" altLang="en-US" smtClean="0"/>
          </a:p>
          <a:p>
            <a:r>
              <a:rPr lang="en-IE" altLang="en-US" smtClean="0"/>
              <a:t>Node 1: r(t</a:t>
            </a:r>
            <a:r>
              <a:rPr lang="en-IE" altLang="en-US" baseline="-25000" smtClean="0"/>
              <a:t>1</a:t>
            </a:r>
            <a:r>
              <a:rPr lang="en-IE" altLang="en-US" smtClean="0"/>
              <a:t>) = 1-.97=.03</a:t>
            </a:r>
          </a:p>
          <a:p>
            <a:r>
              <a:rPr lang="en-GB" altLang="en-US" smtClean="0"/>
              <a:t>R(t</a:t>
            </a:r>
            <a:r>
              <a:rPr lang="en-IE" altLang="en-US" baseline="-25000" smtClean="0"/>
              <a:t> 1</a:t>
            </a:r>
            <a:r>
              <a:rPr lang="en-GB" altLang="en-US" smtClean="0"/>
              <a:t>) = r(t</a:t>
            </a:r>
            <a:r>
              <a:rPr lang="en-IE" altLang="en-US" baseline="-25000" smtClean="0"/>
              <a:t>1</a:t>
            </a:r>
            <a:r>
              <a:rPr lang="en-GB" altLang="en-US" smtClean="0"/>
              <a:t>)*p(t</a:t>
            </a:r>
            <a:r>
              <a:rPr lang="en-IE" altLang="en-US" baseline="-25000" smtClean="0"/>
              <a:t>1</a:t>
            </a:r>
            <a:r>
              <a:rPr lang="en-GB" altLang="en-US" smtClean="0"/>
              <a:t>)=.03*.31=.0093</a:t>
            </a:r>
          </a:p>
          <a:p>
            <a:r>
              <a:rPr lang="en-IE" altLang="en-US" smtClean="0"/>
              <a:t>Node 2:  r(t</a:t>
            </a:r>
            <a:r>
              <a:rPr lang="en-IE" altLang="en-US" baseline="-25000" smtClean="0"/>
              <a:t>2</a:t>
            </a:r>
            <a:r>
              <a:rPr lang="en-IE" altLang="en-US" smtClean="0"/>
              <a:t>) = 1-.87=.13</a:t>
            </a:r>
          </a:p>
          <a:p>
            <a:r>
              <a:rPr lang="en-GB" altLang="en-US" smtClean="0"/>
              <a:t>R(t</a:t>
            </a:r>
            <a:r>
              <a:rPr lang="en-IE" altLang="en-US" baseline="-25000" smtClean="0"/>
              <a:t> 2</a:t>
            </a:r>
            <a:r>
              <a:rPr lang="en-GB" altLang="en-US" smtClean="0"/>
              <a:t>) = r(t</a:t>
            </a:r>
            <a:r>
              <a:rPr lang="en-IE" altLang="en-US" baseline="-25000" smtClean="0"/>
              <a:t>2</a:t>
            </a:r>
            <a:r>
              <a:rPr lang="en-GB" altLang="en-US" smtClean="0"/>
              <a:t>)*p(t</a:t>
            </a:r>
            <a:r>
              <a:rPr lang="en-IE" altLang="en-US" baseline="-25000" smtClean="0"/>
              <a:t>2</a:t>
            </a:r>
            <a:r>
              <a:rPr lang="en-GB" altLang="en-US" smtClean="0"/>
              <a:t>)=.13*.69=.0897</a:t>
            </a:r>
          </a:p>
          <a:p>
            <a:r>
              <a:rPr lang="en-GB" altLang="en-US" smtClean="0"/>
              <a:t>R(T</a:t>
            </a:r>
            <a:r>
              <a:rPr lang="en-IE" altLang="en-US" baseline="-25000" smtClean="0"/>
              <a:t> t</a:t>
            </a:r>
            <a:r>
              <a:rPr lang="en-GB" altLang="en-US" smtClean="0"/>
              <a:t>)=.0093+.0897=.099</a:t>
            </a:r>
          </a:p>
          <a:p>
            <a:endParaRPr lang="en-GB" altLang="en-US" smtClean="0"/>
          </a:p>
          <a:p>
            <a:endParaRPr lang="en-IE" altLang="en-US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41D07B9-69E8-4030-8182-68FBEDDC7AA0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D59587-8607-44E4-B94D-D34E8A18B04B}" type="slidenum">
              <a:rPr lang="en-GB" sz="1400" b="0" smtClean="0"/>
              <a:pPr eaLnBrk="1" hangingPunct="1">
                <a:defRPr/>
              </a:pPr>
              <a:t>15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AB53A9C-AA47-45D0-8ECA-8405CF74F8DB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ACD5BCB-85A6-4DFE-B88A-8B4A4341E31E}" type="slidenum">
              <a:rPr lang="en-GB" sz="1400" b="0" smtClean="0"/>
              <a:pPr eaLnBrk="1" hangingPunct="1">
                <a:defRPr/>
              </a:pPr>
              <a:t>16</a:t>
            </a:fld>
            <a:endParaRPr lang="en-GB" sz="1400" b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Cost complexity pruning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88925" y="1870075"/>
            <a:ext cx="652938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Two stage process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b="0" dirty="0" smtClean="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0" dirty="0" smtClean="0"/>
              <a:t>Stage 1   Develop a nested sequence for evaluation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b="0" dirty="0" smtClean="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0" dirty="0" smtClean="0"/>
              <a:t>Stage 2  Choose final tree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Start by growing a very large tree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Prune branches from large tree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Which branches and in what sequence?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E9A8E9-0231-44B0-A406-E2FE4ADFCDEE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4350A6D-B897-4703-BE57-827809582B23}" type="slidenum">
              <a:rPr lang="en-GB" sz="1400" b="0" smtClean="0"/>
              <a:pPr eaLnBrk="1" hangingPunct="1">
                <a:defRPr/>
              </a:pPr>
              <a:t>17</a:t>
            </a:fld>
            <a:endParaRPr lang="en-GB" sz="1400" b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Cost Complexity Pruning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827088" y="1196975"/>
            <a:ext cx="7889875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Grow maximal tree – largest tree possible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R</a:t>
            </a:r>
            <a:r>
              <a:rPr lang="en-GB" altLang="en-US" sz="2400" b="0" baseline="-30000" dirty="0" smtClean="0">
                <a:latin typeface="Symbol" pitchFamily="18" charset="2"/>
              </a:rPr>
              <a:t>a</a:t>
            </a:r>
            <a:r>
              <a:rPr lang="en-GB" altLang="en-US" sz="2400" b="0" dirty="0" smtClean="0"/>
              <a:t>=cost +complexity measure of the tree T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Define cost as the misclassification rate=R(T)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Complexity measure: function of no. of terminal nodes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altLang="en-US" sz="2400" b="0" dirty="0" smtClean="0"/>
              <a:t>R</a:t>
            </a:r>
            <a:r>
              <a:rPr lang="en-GB" altLang="en-US" sz="2400" b="0" baseline="-30000" dirty="0" smtClean="0">
                <a:latin typeface="Symbol" pitchFamily="18" charset="2"/>
              </a:rPr>
              <a:t>a</a:t>
            </a:r>
            <a:r>
              <a:rPr lang="en-GB" altLang="en-US" sz="2400" b="0" dirty="0" smtClean="0"/>
              <a:t>=R(T)+</a:t>
            </a:r>
            <a:r>
              <a:rPr lang="en-GB" altLang="en-US" sz="2400" b="0" baseline="-30000" dirty="0" smtClean="0">
                <a:latin typeface="Symbol" pitchFamily="18" charset="2"/>
              </a:rPr>
              <a:t> </a:t>
            </a:r>
            <a:r>
              <a:rPr lang="en-GB" altLang="en-US" sz="2800" b="0" dirty="0" smtClean="0">
                <a:latin typeface="Symbol" pitchFamily="18" charset="2"/>
              </a:rPr>
              <a:t>a</a:t>
            </a:r>
            <a:r>
              <a:rPr lang="en-GB" altLang="en-US" sz="2800" b="0" dirty="0" smtClean="0"/>
              <a:t>*|T| </a:t>
            </a:r>
            <a:r>
              <a:rPr lang="en-GB" altLang="en-US" sz="2400" b="0" dirty="0" smtClean="0"/>
              <a:t>where |T|=  no. of terminal nodes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GB" altLang="en-US" sz="2400" b="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b="0" dirty="0" smtClean="0">
                <a:latin typeface="Symbol" pitchFamily="18" charset="2"/>
              </a:rPr>
              <a:t>a  </a:t>
            </a:r>
            <a:r>
              <a:rPr lang="en-GB" altLang="en-US" sz="2400" b="0" dirty="0" smtClean="0"/>
              <a:t>penalty placed on complexity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Cost Complexity</a:t>
            </a:r>
          </a:p>
        </p:txBody>
      </p:sp>
      <p:sp>
        <p:nvSpPr>
          <p:cNvPr id="532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 smtClean="0"/>
              <a:t>For a single node t: R(t)</a:t>
            </a:r>
            <a:r>
              <a:rPr lang="el-GR" altLang="en-US" sz="2800" baseline="-25000" smtClean="0"/>
              <a:t>α</a:t>
            </a:r>
            <a:r>
              <a:rPr lang="en-IE" altLang="en-US" sz="2800" smtClean="0"/>
              <a:t>=R(t)+</a:t>
            </a:r>
            <a:r>
              <a:rPr lang="el-GR" altLang="en-US" sz="2800" baseline="-25000" smtClean="0"/>
              <a:t> </a:t>
            </a:r>
            <a:r>
              <a:rPr lang="el-GR" altLang="en-US" sz="2800" smtClean="0"/>
              <a:t>α</a:t>
            </a:r>
            <a:endParaRPr lang="en-IE" altLang="en-US" sz="2800" smtClean="0"/>
          </a:p>
          <a:p>
            <a:r>
              <a:rPr lang="en-IE" altLang="en-US" sz="2800" smtClean="0"/>
              <a:t>For a subtree T</a:t>
            </a:r>
            <a:r>
              <a:rPr lang="en-IE" altLang="en-US" sz="2800" baseline="-25000" smtClean="0"/>
              <a:t>t:   </a:t>
            </a:r>
            <a:r>
              <a:rPr lang="en-IE" altLang="en-US" sz="2800" smtClean="0"/>
              <a:t>R(T</a:t>
            </a:r>
            <a:r>
              <a:rPr lang="en-IE" altLang="en-US" sz="2800" baseline="-25000" smtClean="0"/>
              <a:t>t </a:t>
            </a:r>
            <a:r>
              <a:rPr lang="en-IE" altLang="en-US" sz="2800" smtClean="0"/>
              <a:t>)</a:t>
            </a:r>
            <a:r>
              <a:rPr lang="el-GR" altLang="en-US" sz="2800" baseline="-25000" smtClean="0"/>
              <a:t>α</a:t>
            </a:r>
            <a:r>
              <a:rPr lang="en-IE" altLang="en-US" sz="2800" smtClean="0"/>
              <a:t>=R(T</a:t>
            </a:r>
            <a:r>
              <a:rPr lang="en-IE" altLang="en-US" sz="2800" baseline="-25000" smtClean="0"/>
              <a:t>t</a:t>
            </a:r>
            <a:r>
              <a:rPr lang="en-IE" altLang="en-US" sz="2800" smtClean="0"/>
              <a:t>)+</a:t>
            </a:r>
            <a:r>
              <a:rPr lang="el-GR" altLang="en-US" sz="2800" baseline="-25000" smtClean="0"/>
              <a:t> </a:t>
            </a:r>
            <a:r>
              <a:rPr lang="el-GR" altLang="en-US" sz="2800" smtClean="0"/>
              <a:t>α</a:t>
            </a:r>
            <a:r>
              <a:rPr lang="en-IE" altLang="en-US" sz="2800" smtClean="0"/>
              <a:t>|T</a:t>
            </a:r>
            <a:r>
              <a:rPr lang="en-IE" altLang="en-US" sz="2800" baseline="-25000" smtClean="0"/>
              <a:t>t</a:t>
            </a:r>
            <a:r>
              <a:rPr lang="en-IE" altLang="en-US" sz="2800" smtClean="0"/>
              <a:t>|</a:t>
            </a:r>
          </a:p>
          <a:p>
            <a:r>
              <a:rPr lang="en-IE" altLang="en-US" sz="2800" smtClean="0"/>
              <a:t>Now what happens when </a:t>
            </a:r>
            <a:r>
              <a:rPr lang="el-GR" altLang="en-US" sz="2800" smtClean="0"/>
              <a:t>α</a:t>
            </a:r>
            <a:r>
              <a:rPr lang="en-IE" altLang="en-US" sz="2800" smtClean="0"/>
              <a:t> increases</a:t>
            </a:r>
          </a:p>
          <a:p>
            <a:r>
              <a:rPr lang="en-IE" altLang="en-US" sz="2800" smtClean="0"/>
              <a:t>Both R(t)</a:t>
            </a:r>
            <a:r>
              <a:rPr lang="el-GR" altLang="en-US" sz="2800" baseline="-25000" smtClean="0"/>
              <a:t>α</a:t>
            </a:r>
            <a:r>
              <a:rPr lang="en-IE" altLang="en-US" sz="2800" smtClean="0"/>
              <a:t> and R(T</a:t>
            </a:r>
            <a:r>
              <a:rPr lang="en-IE" altLang="en-US" sz="2800" baseline="-25000" smtClean="0"/>
              <a:t>t </a:t>
            </a:r>
            <a:r>
              <a:rPr lang="en-IE" altLang="en-US" sz="2800" smtClean="0"/>
              <a:t>)</a:t>
            </a:r>
            <a:r>
              <a:rPr lang="el-GR" altLang="en-US" sz="2800" baseline="-25000" smtClean="0"/>
              <a:t>α</a:t>
            </a:r>
            <a:r>
              <a:rPr lang="en-IE" altLang="en-US" sz="2800" smtClean="0"/>
              <a:t> increase but</a:t>
            </a:r>
          </a:p>
          <a:p>
            <a:r>
              <a:rPr lang="en-IE" altLang="en-US" sz="2800" smtClean="0"/>
              <a:t>R(T</a:t>
            </a:r>
            <a:r>
              <a:rPr lang="en-IE" altLang="en-US" sz="2800" baseline="-25000" smtClean="0"/>
              <a:t>t </a:t>
            </a:r>
            <a:r>
              <a:rPr lang="en-IE" altLang="en-US" sz="2800" smtClean="0"/>
              <a:t>)</a:t>
            </a:r>
            <a:r>
              <a:rPr lang="el-GR" altLang="en-US" sz="2800" baseline="-25000" smtClean="0"/>
              <a:t>α</a:t>
            </a:r>
            <a:r>
              <a:rPr lang="en-IE" altLang="en-US" sz="2800" baseline="-25000" smtClean="0"/>
              <a:t> </a:t>
            </a:r>
            <a:r>
              <a:rPr lang="en-IE" altLang="en-US" sz="2800" smtClean="0"/>
              <a:t>increases faster</a:t>
            </a:r>
          </a:p>
          <a:p>
            <a:r>
              <a:rPr lang="en-IE" altLang="en-US" sz="2800" smtClean="0"/>
              <a:t>Value of </a:t>
            </a:r>
            <a:r>
              <a:rPr lang="el-GR" altLang="en-US" sz="2800" smtClean="0"/>
              <a:t>α</a:t>
            </a:r>
            <a:r>
              <a:rPr lang="en-IE" altLang="en-US" sz="2800" smtClean="0"/>
              <a:t> when R(t)</a:t>
            </a:r>
            <a:r>
              <a:rPr lang="el-GR" altLang="en-US" sz="2800" baseline="-25000" smtClean="0"/>
              <a:t>α</a:t>
            </a:r>
            <a:r>
              <a:rPr lang="en-IE" altLang="en-US" sz="2800" smtClean="0"/>
              <a:t> = R(T</a:t>
            </a:r>
            <a:r>
              <a:rPr lang="en-IE" altLang="en-US" sz="2800" baseline="-25000" smtClean="0"/>
              <a:t>t </a:t>
            </a:r>
            <a:r>
              <a:rPr lang="en-IE" altLang="en-US" sz="2800" smtClean="0"/>
              <a:t>)</a:t>
            </a:r>
            <a:r>
              <a:rPr lang="el-GR" altLang="en-US" sz="2800" baseline="-25000" smtClean="0"/>
              <a:t>α</a:t>
            </a:r>
            <a:endParaRPr lang="en-IE" altLang="en-US" sz="2800" baseline="-25000" smtClean="0"/>
          </a:p>
          <a:p>
            <a:r>
              <a:rPr lang="en-IE" altLang="en-US" sz="2800" smtClean="0"/>
              <a:t>Price paid for complexity – adding on to tree</a:t>
            </a:r>
          </a:p>
          <a:p>
            <a:endParaRPr lang="en-IE" altLang="en-US" smtClean="0"/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2AD81E1-0CC6-435F-B0D9-B35482FBBC4F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49157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4D46BAA-2B20-4013-AA9F-18E18CFE6A90}" type="slidenum">
              <a:rPr lang="en-GB" sz="1400" b="0" smtClean="0"/>
              <a:pPr eaLnBrk="1" hangingPunct="1">
                <a:defRPr/>
              </a:pPr>
              <a:t>18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Cost Complexity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IE" altLang="en-US" sz="2400" dirty="0" smtClean="0"/>
              <a:t>Bigger values for </a:t>
            </a:r>
            <a:r>
              <a:rPr lang="el-GR" altLang="en-US" sz="2400" dirty="0" smtClean="0"/>
              <a:t>α</a:t>
            </a:r>
            <a:r>
              <a:rPr lang="en-IE" altLang="en-US" sz="2400" dirty="0" smtClean="0"/>
              <a:t> implies it is a better branch</a:t>
            </a:r>
          </a:p>
          <a:p>
            <a:pPr eaLnBrk="1" hangingPunct="1">
              <a:spcBef>
                <a:spcPct val="0"/>
              </a:spcBef>
              <a:defRPr/>
            </a:pPr>
            <a:endParaRPr lang="en-IE" altLang="en-US" sz="2400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IE" altLang="en-US" sz="2400" dirty="0" smtClean="0"/>
              <a:t>Smaller values correspond to weaker branches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IE" altLang="en-US" sz="2400" dirty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9DA39F7-6D4E-4539-995B-A3EAB9F3C9D4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3344755-CDA4-4601-B8E9-0598BBB7B20C}" type="slidenum">
              <a:rPr lang="en-GB" sz="1400" b="0" smtClean="0"/>
              <a:pPr eaLnBrk="1" hangingPunct="1">
                <a:defRPr/>
              </a:pPr>
              <a:t>19</a:t>
            </a:fld>
            <a:endParaRPr lang="en-GB" sz="1400" b="0" smtClean="0"/>
          </a:p>
        </p:txBody>
      </p:sp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2484438" y="2133600"/>
          <a:ext cx="266382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4" imgW="2146300" imgH="1206500" progId="Equation.DSMT4">
                  <p:embed/>
                </p:oleObj>
              </mc:Choice>
              <mc:Fallback>
                <p:oleObj name="Equation" r:id="rId4" imgW="2146300" imgH="1206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33600"/>
                        <a:ext cx="266382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1F87D97-D45B-4783-AD1A-BAD55201B491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730829D-2457-4D76-82B5-20F0AD32504D}" type="slidenum">
              <a:rPr lang="en-GB" sz="1400" b="0" smtClean="0"/>
              <a:pPr eaLnBrk="1" hangingPunct="1">
                <a:defRPr/>
              </a:pPr>
              <a:t>2</a:t>
            </a:fld>
            <a:endParaRPr lang="en-GB" sz="1400" b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34321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Case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i(t)=2*.5*.5=.5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p</a:t>
            </a:r>
            <a:r>
              <a:rPr lang="en-GB" altLang="en-US" sz="2400" b="0" baseline="-25000"/>
              <a:t>L</a:t>
            </a:r>
            <a:r>
              <a:rPr lang="en-GB" altLang="en-US" sz="2400" b="0"/>
              <a:t>i(t</a:t>
            </a:r>
            <a:r>
              <a:rPr lang="en-GB" altLang="en-US" sz="2400" b="0" baseline="-25000"/>
              <a:t>L</a:t>
            </a:r>
            <a:r>
              <a:rPr lang="en-GB" altLang="en-US" sz="2400" b="0"/>
              <a:t>)=.5*2*.75*.25=.19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p</a:t>
            </a:r>
            <a:r>
              <a:rPr lang="en-GB" altLang="en-US" sz="2400" b="0" baseline="-25000"/>
              <a:t>R</a:t>
            </a:r>
            <a:r>
              <a:rPr lang="en-GB" altLang="en-US" sz="2400" b="0"/>
              <a:t>i(t</a:t>
            </a:r>
            <a:r>
              <a:rPr lang="en-GB" altLang="en-US" sz="2400" b="0" baseline="-25000"/>
              <a:t>R</a:t>
            </a:r>
            <a:r>
              <a:rPr lang="en-GB" altLang="en-US" sz="2400" b="0"/>
              <a:t>)=.5*2*.75*.25=.19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>
                <a:latin typeface="Symbol" pitchFamily="18" charset="2"/>
              </a:rPr>
              <a:t>D</a:t>
            </a:r>
            <a:r>
              <a:rPr lang="en-GB" altLang="en-US" sz="2400" b="0"/>
              <a:t>(t,s)=.5-.19-.19=.12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Case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i(t)=2*.5*.5=.5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p</a:t>
            </a:r>
            <a:r>
              <a:rPr lang="en-GB" altLang="en-US" sz="2400" b="0" baseline="-25000"/>
              <a:t>L</a:t>
            </a:r>
            <a:r>
              <a:rPr lang="en-GB" altLang="en-US" sz="2400" b="0"/>
              <a:t>i(t</a:t>
            </a:r>
            <a:r>
              <a:rPr lang="en-GB" altLang="en-US" sz="2400" b="0" baseline="-25000"/>
              <a:t>L</a:t>
            </a:r>
            <a:r>
              <a:rPr lang="en-GB" altLang="en-US" sz="2400" b="0"/>
              <a:t>)=.75*2*.67*.33=.33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p</a:t>
            </a:r>
            <a:r>
              <a:rPr lang="en-GB" altLang="en-US" sz="2400" b="0" baseline="-25000"/>
              <a:t>R</a:t>
            </a:r>
            <a:r>
              <a:rPr lang="en-GB" altLang="en-US" sz="2400" b="0"/>
              <a:t>i(t</a:t>
            </a:r>
            <a:r>
              <a:rPr lang="en-GB" altLang="en-US" sz="2400" b="0" baseline="-25000"/>
              <a:t>R</a:t>
            </a:r>
            <a:r>
              <a:rPr lang="en-GB" altLang="en-US" sz="2400" b="0"/>
              <a:t>)=.25*2*0*1=0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>
                <a:latin typeface="Symbol" pitchFamily="18" charset="2"/>
              </a:rPr>
              <a:t>D</a:t>
            </a:r>
            <a:r>
              <a:rPr lang="en-GB" altLang="en-US" sz="2400" b="0"/>
              <a:t>(t,s)=.5-.33-0=.17</a:t>
            </a:r>
            <a:endParaRPr lang="en-GB" altLang="en-US" sz="2400" b="0">
              <a:latin typeface="Symbol" pitchFamily="18" charset="2"/>
            </a:endParaRPr>
          </a:p>
        </p:txBody>
      </p:sp>
      <p:pic>
        <p:nvPicPr>
          <p:cNvPr id="32773" name="Object 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4216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Simplest case</a:t>
            </a:r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044B5A0-1390-4BD5-A074-7D773A621D83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7CE95C9-0582-4A0A-83C2-33A27E6A9CD1}" type="slidenum">
              <a:rPr lang="en-GB" sz="1400" b="0" smtClean="0"/>
              <a:pPr eaLnBrk="1" hangingPunct="1">
                <a:defRPr/>
              </a:pPr>
              <a:t>20</a:t>
            </a:fld>
            <a:endParaRPr lang="en-GB" sz="1400" b="0" smtClean="0"/>
          </a:p>
        </p:txBody>
      </p:sp>
      <p:pic>
        <p:nvPicPr>
          <p:cNvPr id="5530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1163" y="2060575"/>
            <a:ext cx="5781675" cy="374491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469A321-760D-4CC5-A60C-949C4A7A1AB7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A10311F-1F4B-46A6-84C1-1C12AB8EFEAF}" type="slidenum">
              <a:rPr lang="en-GB" sz="1400" b="0" smtClean="0"/>
              <a:pPr eaLnBrk="1" hangingPunct="1">
                <a:defRPr/>
              </a:pPr>
              <a:t>21</a:t>
            </a:fld>
            <a:endParaRPr lang="en-GB" sz="1400" b="0" smtClean="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684213" y="296863"/>
          <a:ext cx="6707187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SmartDraw" r:id="rId4" imgW="6707124" imgH="3803904" progId="SmartDraw.2">
                  <p:embed/>
                </p:oleObj>
              </mc:Choice>
              <mc:Fallback>
                <p:oleObj name="SmartDraw" r:id="rId4" imgW="6707124" imgH="3803904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6863"/>
                        <a:ext cx="6707187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55650" y="4149725"/>
            <a:ext cx="5121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Root node R(t</a:t>
            </a:r>
            <a:r>
              <a:rPr lang="en-IE" altLang="en-US" sz="2400" baseline="-25000"/>
              <a:t>0</a:t>
            </a:r>
            <a:r>
              <a:rPr lang="en-IE" altLang="en-US" sz="2400"/>
              <a:t>)</a:t>
            </a:r>
            <a:r>
              <a:rPr lang="el-GR" altLang="en-US" sz="2400" baseline="-25000"/>
              <a:t>α</a:t>
            </a:r>
            <a:r>
              <a:rPr lang="en-IE" altLang="en-US" sz="2400"/>
              <a:t>=R(t</a:t>
            </a:r>
            <a:r>
              <a:rPr lang="en-IE" altLang="en-US" sz="2400" baseline="-25000"/>
              <a:t>0</a:t>
            </a:r>
            <a:r>
              <a:rPr lang="en-IE" altLang="en-US" sz="2400"/>
              <a:t>)+</a:t>
            </a:r>
            <a:r>
              <a:rPr lang="el-GR" altLang="en-US" sz="2400" baseline="-25000"/>
              <a:t> </a:t>
            </a:r>
            <a:r>
              <a:rPr lang="el-GR" altLang="en-US" sz="2400"/>
              <a:t>α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For two node tree R(T</a:t>
            </a:r>
            <a:r>
              <a:rPr lang="en-IE" altLang="en-US" sz="2400" baseline="-25000"/>
              <a:t>t</a:t>
            </a:r>
            <a:r>
              <a:rPr lang="en-IE" altLang="en-US" sz="2400"/>
              <a:t>)</a:t>
            </a:r>
            <a:r>
              <a:rPr lang="el-GR" altLang="en-US" sz="2400" baseline="-25000"/>
              <a:t>α</a:t>
            </a:r>
            <a:r>
              <a:rPr lang="en-IE" altLang="en-US" sz="2400"/>
              <a:t>=R(T</a:t>
            </a:r>
            <a:r>
              <a:rPr lang="en-IE" altLang="en-US" sz="2400" baseline="-25000"/>
              <a:t>t</a:t>
            </a:r>
            <a:r>
              <a:rPr lang="en-IE" altLang="en-US" sz="2400"/>
              <a:t>)+</a:t>
            </a:r>
            <a:r>
              <a:rPr lang="el-GR" altLang="en-US" sz="2400" baseline="-25000"/>
              <a:t> </a:t>
            </a:r>
            <a:r>
              <a:rPr lang="en-IE" altLang="en-US" sz="2400"/>
              <a:t>2</a:t>
            </a:r>
            <a:r>
              <a:rPr lang="el-GR" altLang="en-US" sz="2400"/>
              <a:t>α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graphicFrame>
        <p:nvGraphicFramePr>
          <p:cNvPr id="56326" name="Object 1"/>
          <p:cNvGraphicFramePr>
            <a:graphicFrameLocks noChangeAspect="1"/>
          </p:cNvGraphicFramePr>
          <p:nvPr/>
        </p:nvGraphicFramePr>
        <p:xfrm>
          <a:off x="1228725" y="5445125"/>
          <a:ext cx="464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6" imgW="4648200" imgH="825500" progId="Equation.DSMT4">
                  <p:embed/>
                </p:oleObj>
              </mc:Choice>
              <mc:Fallback>
                <p:oleObj name="Equation" r:id="rId6" imgW="4648200" imgH="825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445125"/>
                        <a:ext cx="464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r>
              <a:rPr lang="en-IE" altLang="en-US" smtClean="0"/>
              <a:t>So what do we do?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sz="2400" smtClean="0"/>
              <a:t>Calculate a value </a:t>
            </a:r>
            <a:r>
              <a:rPr lang="en-GB" altLang="en-US" sz="2400" smtClean="0">
                <a:latin typeface="Symbol" pitchFamily="18" charset="2"/>
              </a:rPr>
              <a:t>a</a:t>
            </a:r>
            <a:r>
              <a:rPr lang="en-GB" altLang="en-US" sz="2400" smtClean="0"/>
              <a:t> for each node - 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smtClean="0"/>
          </a:p>
          <a:p>
            <a:pPr eaLnBrk="1" hangingPunct="1">
              <a:spcBef>
                <a:spcPct val="0"/>
              </a:spcBef>
            </a:pPr>
            <a:r>
              <a:rPr lang="en-GB" altLang="en-US" sz="2400" smtClean="0"/>
              <a:t>Prune the tree with the lowest value of </a:t>
            </a:r>
            <a:r>
              <a:rPr lang="en-GB" altLang="en-US" sz="2400" smtClean="0">
                <a:latin typeface="Symbol" pitchFamily="18" charset="2"/>
              </a:rPr>
              <a:t>a</a:t>
            </a:r>
            <a:r>
              <a:rPr lang="en-GB" altLang="en-US" sz="2400" smtClean="0"/>
              <a:t> – weakest link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smtClean="0"/>
          </a:p>
          <a:p>
            <a:pPr eaLnBrk="1" hangingPunct="1">
              <a:spcBef>
                <a:spcPct val="0"/>
              </a:spcBef>
            </a:pPr>
            <a:r>
              <a:rPr lang="en-GB" altLang="en-US" sz="2400" smtClean="0"/>
              <a:t>Recalculate again 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smtClean="0"/>
          </a:p>
          <a:p>
            <a:pPr eaLnBrk="1" hangingPunct="1">
              <a:spcBef>
                <a:spcPct val="0"/>
              </a:spcBef>
            </a:pPr>
            <a:r>
              <a:rPr lang="en-GB" altLang="en-US" sz="2400" smtClean="0"/>
              <a:t>You continue pruning weakest node to get a sequence of subtrees T</a:t>
            </a:r>
            <a:r>
              <a:rPr lang="en-GB" altLang="en-US" sz="2400" baseline="-25000" smtClean="0"/>
              <a:t>1</a:t>
            </a:r>
            <a:r>
              <a:rPr lang="en-GB" altLang="en-US" sz="2400" smtClean="0"/>
              <a:t>,T</a:t>
            </a:r>
            <a:r>
              <a:rPr lang="en-GB" altLang="en-US" sz="2400" baseline="-25000" smtClean="0"/>
              <a:t>2</a:t>
            </a:r>
            <a:r>
              <a:rPr lang="en-GB" altLang="en-US" sz="2400" smtClean="0"/>
              <a:t>, … T</a:t>
            </a:r>
            <a:r>
              <a:rPr lang="en-GB" altLang="en-US" sz="2400" baseline="-25000" smtClean="0"/>
              <a:t>root</a:t>
            </a:r>
          </a:p>
          <a:p>
            <a:pPr eaLnBrk="1" hangingPunct="1">
              <a:spcBef>
                <a:spcPct val="0"/>
              </a:spcBef>
            </a:pPr>
            <a:endParaRPr lang="en-GB" altLang="en-US" sz="2400" baseline="-25000" smtClean="0"/>
          </a:p>
          <a:p>
            <a:pPr eaLnBrk="1" hangingPunct="1">
              <a:spcBef>
                <a:spcPct val="0"/>
              </a:spcBef>
            </a:pPr>
            <a:r>
              <a:rPr lang="en-GB" altLang="en-US" sz="2400" smtClean="0"/>
              <a:t>Then what do we do?</a:t>
            </a:r>
          </a:p>
          <a:p>
            <a:endParaRPr lang="en-IE" altLang="en-US" smtClean="0"/>
          </a:p>
        </p:txBody>
      </p:sp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B2C800E-E1D5-4063-8D0D-4F61B8874BC3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E755C4A-B947-4909-BBF0-7B96EDC4C5DA}" type="slidenum">
              <a:rPr lang="en-GB" sz="1400" b="0" smtClean="0"/>
              <a:pPr eaLnBrk="1" hangingPunct="1">
                <a:defRPr/>
              </a:pPr>
              <a:t>22</a:t>
            </a:fld>
            <a:endParaRPr lang="en-GB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R language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/>
              <a:buChar char="a"/>
              <a:defRPr/>
            </a:pPr>
            <a:r>
              <a:rPr lang="en-IE" dirty="0" smtClean="0">
                <a:sym typeface="Symbol"/>
              </a:rPr>
              <a:t>is called cp – complexity parameter</a:t>
            </a:r>
          </a:p>
          <a:p>
            <a:pPr>
              <a:defRPr/>
            </a:pPr>
            <a:endParaRPr lang="en-IE" dirty="0" smtClean="0">
              <a:sym typeface="Symbol"/>
            </a:endParaRPr>
          </a:p>
          <a:p>
            <a:pPr marL="0" indent="0">
              <a:defRPr/>
            </a:pPr>
            <a:r>
              <a:rPr lang="en-IE" dirty="0" smtClean="0"/>
              <a:t>It is calculated in the same way but is divided by the r(0) – misclassification rate for the root node</a:t>
            </a:r>
          </a:p>
          <a:p>
            <a:pPr marL="0" indent="0">
              <a:defRPr/>
            </a:pPr>
            <a:endParaRPr lang="en-IE" dirty="0" smtClean="0"/>
          </a:p>
          <a:p>
            <a:pPr marL="0" indent="0">
              <a:defRPr/>
            </a:pPr>
            <a:r>
              <a:rPr lang="en-IE" dirty="0" smtClean="0"/>
              <a:t>We will look at output in Lab. </a:t>
            </a:r>
          </a:p>
          <a:p>
            <a:pPr marL="0" indent="0">
              <a:buFontTx/>
              <a:buNone/>
              <a:defRPr/>
            </a:pPr>
            <a:endParaRPr lang="en-IE" dirty="0" smtClean="0"/>
          </a:p>
          <a:p>
            <a:pPr marL="0" indent="0">
              <a:buFontTx/>
              <a:buNone/>
              <a:defRPr/>
            </a:pPr>
            <a:endParaRPr lang="en-IE" dirty="0" smtClean="0"/>
          </a:p>
          <a:p>
            <a:pPr>
              <a:buFontTx/>
              <a:buNone/>
              <a:defRPr/>
            </a:pPr>
            <a:endParaRPr lang="en-IE" dirty="0">
              <a:latin typeface="Symbol" pitchFamily="18" charset="2"/>
            </a:endParaRPr>
          </a:p>
        </p:txBody>
      </p:sp>
      <p:sp>
        <p:nvSpPr>
          <p:cNvPr id="55300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6A7B0CD-C621-4989-9DA9-62AC7BE6900E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55301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4CF5077-AE55-4AD8-A12E-34079F9250BF}" type="slidenum">
              <a:rPr lang="en-GB" sz="1400" b="0" smtClean="0"/>
              <a:pPr eaLnBrk="1" hangingPunct="1">
                <a:defRPr/>
              </a:pPr>
              <a:t>23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D7C0774-6C2C-433A-A55F-EC32BC6256CA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FE39A4-675D-4C92-B38F-D61CF90C714A}" type="slidenum">
              <a:rPr lang="en-GB" sz="1400" b="0" smtClean="0"/>
              <a:pPr eaLnBrk="1" hangingPunct="1">
                <a:defRPr/>
              </a:pPr>
              <a:t>24</a:t>
            </a:fld>
            <a:endParaRPr lang="en-GB" sz="1400" b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Cost Complexity</a:t>
            </a:r>
            <a:endParaRPr lang="en-GB" altLang="en-US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We calculate this value for every branch in the tree.</a:t>
            </a:r>
          </a:p>
          <a:p>
            <a:pPr eaLnBrk="1" hangingPunct="1"/>
            <a:r>
              <a:rPr lang="en-GB" altLang="en-US" sz="2800" dirty="0" smtClean="0"/>
              <a:t>Delete weakest link –maybe more than 1 branch</a:t>
            </a:r>
          </a:p>
          <a:p>
            <a:pPr eaLnBrk="1" hangingPunct="1"/>
            <a:r>
              <a:rPr lang="en-GB" altLang="en-US" sz="2800" dirty="0" smtClean="0"/>
              <a:t>Recalculate   </a:t>
            </a:r>
            <a:r>
              <a:rPr lang="en-GB" altLang="en-US" sz="2800" dirty="0" smtClean="0">
                <a:latin typeface="Symbol" pitchFamily="18" charset="2"/>
              </a:rPr>
              <a:t>a</a:t>
            </a:r>
            <a:r>
              <a:rPr lang="en-GB" altLang="en-US" sz="2800" dirty="0" smtClean="0"/>
              <a:t>  if necessary</a:t>
            </a:r>
          </a:p>
          <a:p>
            <a:pPr eaLnBrk="1" hangingPunct="1"/>
            <a:r>
              <a:rPr lang="en-GB" altLang="en-US" sz="2800" dirty="0" smtClean="0"/>
              <a:t>This gives us a sequence of subtrees </a:t>
            </a:r>
          </a:p>
          <a:p>
            <a:pPr eaLnBrk="1" hangingPunct="1"/>
            <a:r>
              <a:rPr lang="en-GB" altLang="en-US" sz="2800" dirty="0" smtClean="0"/>
              <a:t>How are we going to decide which to choose?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91B8364-94A6-4AFD-9935-80090139EF32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C65BF85-191F-42A2-AF34-ABA45E245227}" type="slidenum">
              <a:rPr lang="en-GB" sz="1400" b="0" smtClean="0"/>
              <a:pPr eaLnBrk="1" hangingPunct="1">
                <a:defRPr/>
              </a:pPr>
              <a:t>25</a:t>
            </a:fld>
            <a:endParaRPr lang="en-GB" sz="1400" b="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Misclassification Rate vs number of Nodes</a:t>
            </a:r>
          </a:p>
        </p:txBody>
      </p:sp>
      <p:graphicFrame>
        <p:nvGraphicFramePr>
          <p:cNvPr id="67589" name="Object 3"/>
          <p:cNvGraphicFramePr>
            <a:graphicFrameLocks noChangeAspect="1"/>
          </p:cNvGraphicFramePr>
          <p:nvPr/>
        </p:nvGraphicFramePr>
        <p:xfrm>
          <a:off x="1828800" y="2133600"/>
          <a:ext cx="5486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SmartDraw" r:id="rId4" imgW="3758184" imgH="3031236" progId="SmartDraw.2">
                  <p:embed/>
                </p:oleObj>
              </mc:Choice>
              <mc:Fallback>
                <p:oleObj name="SmartDraw" r:id="rId4" imgW="3758184" imgH="3031236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5486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So how do we choose the tree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For each tree obtain n estimates of the misclassification rate using crossvalidation</a:t>
            </a:r>
          </a:p>
          <a:p>
            <a:r>
              <a:rPr lang="en-IE" altLang="en-US" smtClean="0"/>
              <a:t>This gives us an estimate of misclassification rate + std error</a:t>
            </a:r>
          </a:p>
          <a:p>
            <a:r>
              <a:rPr lang="en-IE" altLang="en-US" smtClean="0"/>
              <a:t>What do you think is going to happen here?</a:t>
            </a:r>
          </a:p>
          <a:p>
            <a:endParaRPr lang="en-IE" altLang="en-US" smtClean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0916E0D-0306-466B-A9E5-3D3CE3FF9F74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D7F395-F01C-44BA-9A4C-836FA3BBB3C2}" type="slidenum">
              <a:rPr lang="en-GB" sz="1400" b="0" smtClean="0"/>
              <a:pPr eaLnBrk="1" hangingPunct="1">
                <a:defRPr/>
              </a:pPr>
              <a:t>26</a:t>
            </a:fld>
            <a:endParaRPr lang="en-GB" sz="1400" b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2A6B6D0-13A5-46D3-B2A8-0A34A4DD47A1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9626534-6B86-4420-BCA1-ECCA83B64E07}" type="slidenum">
              <a:rPr lang="en-GB" sz="1400" b="0" smtClean="0"/>
              <a:pPr eaLnBrk="1" hangingPunct="1">
                <a:defRPr/>
              </a:pPr>
              <a:t>27</a:t>
            </a:fld>
            <a:endParaRPr lang="en-GB" sz="1400" b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does it look like</a:t>
            </a:r>
          </a:p>
        </p:txBody>
      </p:sp>
      <p:graphicFrame>
        <p:nvGraphicFramePr>
          <p:cNvPr id="69637" name="Object 3"/>
          <p:cNvGraphicFramePr>
            <a:graphicFrameLocks noChangeAspect="1"/>
          </p:cNvGraphicFramePr>
          <p:nvPr/>
        </p:nvGraphicFramePr>
        <p:xfrm>
          <a:off x="1905000" y="1905000"/>
          <a:ext cx="5943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Chart" r:id="rId5" imgW="5057851" imgH="3486302" progId="Excel.Sheet.8">
                  <p:embed/>
                </p:oleObj>
              </mc:Choice>
              <mc:Fallback>
                <p:oleObj name="Chart" r:id="rId5" imgW="5057851" imgH="348630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5943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How do we decide on tree?</a:t>
            </a:r>
          </a:p>
        </p:txBody>
      </p:sp>
      <p:sp>
        <p:nvSpPr>
          <p:cNvPr id="67587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36B765-84EC-4C02-B9CE-19551848ED12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38AF7E-3583-46BE-B113-6D85165A5A3B}" type="slidenum">
              <a:rPr lang="en-GB" sz="1400" b="0" smtClean="0"/>
              <a:pPr eaLnBrk="1" hangingPunct="1">
                <a:defRPr/>
              </a:pPr>
              <a:t>28</a:t>
            </a:fld>
            <a:endParaRPr lang="en-GB" sz="1400" b="0" smtClean="0"/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179388" y="1963738"/>
            <a:ext cx="81438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IE" altLang="en-US" sz="2400" b="0" dirty="0" smtClean="0"/>
              <a:t>Use complexity measure – set stopping size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IE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IE" altLang="en-US" sz="2400" b="0" dirty="0" smtClean="0"/>
              <a:t>Use </a:t>
            </a:r>
            <a:r>
              <a:rPr lang="en-IE" altLang="en-US" sz="2400" b="0" dirty="0" err="1" smtClean="0"/>
              <a:t>crossvalidation</a:t>
            </a:r>
            <a:r>
              <a:rPr lang="en-IE" altLang="en-US" sz="2400" b="0" dirty="0" smtClean="0"/>
              <a:t> results 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IE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IE" altLang="en-US" sz="2400" b="0" dirty="0" smtClean="0"/>
              <a:t>Choose tree with minimum </a:t>
            </a:r>
            <a:r>
              <a:rPr lang="en-IE" altLang="en-US" sz="2400" b="0" dirty="0" smtClean="0"/>
              <a:t>misclassification(± SD) </a:t>
            </a:r>
            <a:r>
              <a:rPr lang="en-IE" altLang="en-US" sz="2400" b="0" dirty="0" smtClean="0"/>
              <a:t>or close to minimum in previous </a:t>
            </a:r>
            <a:r>
              <a:rPr lang="en-IE" altLang="en-US" sz="2400" b="0" dirty="0" smtClean="0"/>
              <a:t>graph </a:t>
            </a:r>
            <a:endParaRPr lang="en-IE" altLang="en-US" sz="2400" b="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IE" altLang="en-US" sz="2400" b="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IE" alt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R output</a:t>
            </a:r>
            <a:endParaRPr lang="en-I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F12004-3F6D-4FC8-BB44-4D11BB1ABA06}" type="datetime1">
              <a:rPr lang="en-GB" smtClean="0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806A2-8544-4494-905F-66729FBD747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78050" y="1968500"/>
          <a:ext cx="4787900" cy="2920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126"/>
                <a:gridCol w="989944"/>
                <a:gridCol w="659962"/>
                <a:gridCol w="761495"/>
                <a:gridCol w="723420"/>
                <a:gridCol w="824953"/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CP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nsplit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rel error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xerror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xstd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0.383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1.000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1.001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0.005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0.117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0.617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0.618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0.030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0.499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0.505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4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0.029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0.469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0.494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0.024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0.440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0.459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0.416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0.430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u="none" strike="noStrike">
                          <a:effectLst/>
                        </a:rPr>
                        <a:t>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0.010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0.406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0.427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0.016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B000EF2-9ACC-473D-B138-4DB35F8EF9BB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0C7806A-4E82-4D6D-BDC0-F61FF3728CA6}" type="slidenum">
              <a:rPr lang="en-GB" sz="1400" b="0" smtClean="0"/>
              <a:pPr eaLnBrk="1" hangingPunct="1">
                <a:defRPr/>
              </a:pPr>
              <a:t>3</a:t>
            </a:fld>
            <a:endParaRPr lang="en-GB" sz="1400" b="0" smtClean="0"/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447800" y="1358900"/>
          <a:ext cx="57150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SmartDraw" r:id="rId4" imgW="7133844" imgH="8831580" progId="SmartDraw.2">
                  <p:embed/>
                </p:oleObj>
              </mc:Choice>
              <mc:Fallback>
                <p:oleObj name="SmartDraw" r:id="rId4" imgW="7133844" imgH="8831580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8900"/>
                        <a:ext cx="57150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822325" y="117475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Classification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F12004-3F6D-4FC8-BB44-4D11BB1ABA06}" type="datetime1">
              <a:rPr lang="en-GB" smtClean="0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806A2-8544-4494-905F-66729FBD747B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43" y="814714"/>
            <a:ext cx="6685714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F12004-3F6D-4FC8-BB44-4D11BB1ABA06}" type="datetime1">
              <a:rPr lang="en-GB" smtClean="0"/>
              <a:pPr>
                <a:defRPr/>
              </a:pPr>
              <a:t>02/10/2017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806A2-8544-4494-905F-66729FBD747B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6685714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43F024-B85A-44E8-9F6B-B9F2A66CDB0E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7C888F2-F963-4B3E-906E-FCC0F5CCDC11}" type="slidenum">
              <a:rPr lang="en-GB" sz="1400" b="0" smtClean="0"/>
              <a:pPr eaLnBrk="1" hangingPunct="1">
                <a:defRPr/>
              </a:pPr>
              <a:t>4</a:t>
            </a:fld>
            <a:endParaRPr lang="en-GB" sz="1400" b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Class Assignment Rule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Assign a class to every terminal node</a:t>
            </a:r>
          </a:p>
          <a:p>
            <a:pPr eaLnBrk="1" hangingPunct="1"/>
            <a:r>
              <a:rPr lang="en-GB" altLang="en-US" smtClean="0"/>
              <a:t>Calculate p(i|t) for each class i</a:t>
            </a:r>
          </a:p>
          <a:p>
            <a:pPr eaLnBrk="1" hangingPunct="1"/>
            <a:r>
              <a:rPr lang="en-GB" altLang="en-US" smtClean="0"/>
              <a:t>Let j</a:t>
            </a:r>
            <a:r>
              <a:rPr lang="en-GB" altLang="en-US" baseline="30000" smtClean="0"/>
              <a:t>*</a:t>
            </a:r>
            <a:r>
              <a:rPr lang="en-GB" altLang="en-US" smtClean="0"/>
              <a:t> equivalent to the max of p(i|t)</a:t>
            </a:r>
          </a:p>
          <a:p>
            <a:pPr eaLnBrk="1" hangingPunct="1"/>
            <a:r>
              <a:rPr lang="en-GB" altLang="en-US" smtClean="0"/>
              <a:t>Assign the node to class j*</a:t>
            </a:r>
          </a:p>
          <a:p>
            <a:pPr eaLnBrk="1" hangingPunct="1"/>
            <a:r>
              <a:rPr lang="en-GB" altLang="en-US" smtClean="0"/>
              <a:t>Class probability trees</a:t>
            </a:r>
          </a:p>
          <a:p>
            <a:pPr eaLnBrk="1" hangingPunct="1"/>
            <a:endParaRPr lang="en-GB" altLang="en-US" smtClean="0">
              <a:latin typeface="Symbol" pitchFamily="18" charset="2"/>
            </a:endParaRP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D85710B-CF06-47BB-9428-DB912A5ED196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40C501-3AD5-4C3B-A364-15D991BA4A86}" type="slidenum">
              <a:rPr lang="en-GB" sz="1400" b="0" smtClean="0"/>
              <a:pPr eaLnBrk="1" hangingPunct="1">
                <a:defRPr/>
              </a:pPr>
              <a:t>5</a:t>
            </a:fld>
            <a:endParaRPr lang="en-GB" sz="1400" b="0" smtClean="0"/>
          </a:p>
        </p:txBody>
      </p:sp>
      <p:sp>
        <p:nvSpPr>
          <p:cNvPr id="3686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Some Notation</a:t>
            </a:r>
          </a:p>
        </p:txBody>
      </p:sp>
      <p:sp>
        <p:nvSpPr>
          <p:cNvPr id="36869" name="Text Box 2051"/>
          <p:cNvSpPr txBox="1">
            <a:spLocks noChangeArrowheads="1"/>
          </p:cNvSpPr>
          <p:nvPr/>
        </p:nvSpPr>
        <p:spPr bwMode="auto">
          <a:xfrm>
            <a:off x="822325" y="1905000"/>
            <a:ext cx="6950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58825" indent="-7588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N</a:t>
            </a:r>
            <a:r>
              <a:rPr lang="en-GB" altLang="en-US" sz="2400" b="0" baseline="-25000"/>
              <a:t>j</a:t>
            </a:r>
            <a:r>
              <a:rPr lang="en-GB" altLang="en-US" sz="2400" b="0"/>
              <a:t>= Number in class j overall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N(t)= the total number of cases in node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N</a:t>
            </a:r>
            <a:r>
              <a:rPr lang="en-GB" altLang="en-US" sz="2400" b="0" baseline="-25000"/>
              <a:t>j</a:t>
            </a:r>
            <a:r>
              <a:rPr lang="en-GB" altLang="en-US" sz="2400" b="0"/>
              <a:t>(t)=no. of class j cases in node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Prop of class j cases in node t = N</a:t>
            </a:r>
            <a:r>
              <a:rPr lang="en-GB" altLang="en-US" sz="2400" b="0" baseline="-25000"/>
              <a:t>j</a:t>
            </a:r>
            <a:r>
              <a:rPr lang="en-GB" altLang="en-US" sz="2400" b="0"/>
              <a:t>(t)/ N(t)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>
                <a:latin typeface="Symbol" pitchFamily="18" charset="2"/>
              </a:rPr>
              <a:t>p</a:t>
            </a:r>
            <a:r>
              <a:rPr lang="en-GB" altLang="en-US" sz="2400" b="0"/>
              <a:t>(j) = prior probabilities  </a:t>
            </a:r>
          </a:p>
        </p:txBody>
      </p:sp>
      <p:graphicFrame>
        <p:nvGraphicFramePr>
          <p:cNvPr id="36870" name="Object 2048"/>
          <p:cNvGraphicFramePr>
            <a:graphicFrameLocks noChangeAspect="1"/>
          </p:cNvGraphicFramePr>
          <p:nvPr/>
        </p:nvGraphicFramePr>
        <p:xfrm>
          <a:off x="990600" y="426720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4" imgW="1524000" imgH="673100" progId="Equation.DSMT4">
                  <p:embed/>
                </p:oleObj>
              </mc:Choice>
              <mc:Fallback>
                <p:oleObj name="Equation" r:id="rId4" imgW="1524000" imgH="6731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2053"/>
          <p:cNvSpPr txBox="1">
            <a:spLocks noChangeArrowheads="1"/>
          </p:cNvSpPr>
          <p:nvPr/>
        </p:nvSpPr>
        <p:spPr bwMode="auto">
          <a:xfrm>
            <a:off x="2743200" y="4343400"/>
            <a:ext cx="609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Prob. that a case will be both in class j and fall into  node t</a:t>
            </a:r>
          </a:p>
        </p:txBody>
      </p:sp>
      <p:graphicFrame>
        <p:nvGraphicFramePr>
          <p:cNvPr id="36872" name="Object 2049"/>
          <p:cNvGraphicFramePr>
            <a:graphicFrameLocks noChangeAspect="1"/>
          </p:cNvGraphicFramePr>
          <p:nvPr/>
        </p:nvGraphicFramePr>
        <p:xfrm>
          <a:off x="1066800" y="5257800"/>
          <a:ext cx="5029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6" imgW="5029200" imgH="1130300" progId="Equation.DSMT4">
                  <p:embed/>
                </p:oleObj>
              </mc:Choice>
              <mc:Fallback>
                <p:oleObj name="Equation" r:id="rId6" imgW="5029200" imgH="113030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5029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2050"/>
          <p:cNvGraphicFramePr>
            <a:graphicFrameLocks noChangeAspect="1"/>
          </p:cNvGraphicFramePr>
          <p:nvPr/>
        </p:nvGraphicFramePr>
        <p:xfrm>
          <a:off x="4114800" y="35052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8" imgW="838200" imgH="508000" progId="Equation.DSMT4">
                  <p:embed/>
                </p:oleObj>
              </mc:Choice>
              <mc:Fallback>
                <p:oleObj name="Equation" r:id="rId8" imgW="838200" imgH="50800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CE4319F-7D13-4671-AE11-4F74944974EB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BDB63C-4A36-4933-A5D5-3210DFB28E48}" type="slidenum">
              <a:rPr lang="en-GB" sz="1400" b="0" smtClean="0"/>
              <a:pPr eaLnBrk="1" hangingPunct="1">
                <a:defRPr/>
              </a:pPr>
              <a:t>6</a:t>
            </a:fld>
            <a:endParaRPr lang="en-GB" sz="1400" b="0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16013" y="549275"/>
          <a:ext cx="5824537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SmartDraw" r:id="rId4" imgW="5824728" imgH="2980944" progId="SmartDraw.2">
                  <p:embed/>
                </p:oleObj>
              </mc:Choice>
              <mc:Fallback>
                <p:oleObj name="SmartDraw" r:id="rId4" imgW="5824728" imgH="2980944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5824537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17525" y="4222750"/>
            <a:ext cx="1022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Calculate p(i|t),p(i,t) and p(t) use equal priors and data as priors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330B4A0-E324-412A-A660-ABC46C56ADF2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7BE9A76-CD05-4C30-9440-FE67429C1D3D}" type="slidenum">
              <a:rPr lang="en-GB" sz="1400" b="0" smtClean="0"/>
              <a:pPr eaLnBrk="1" hangingPunct="1">
                <a:defRPr/>
              </a:pPr>
              <a:t>7</a:t>
            </a:fld>
            <a:endParaRPr lang="en-GB" sz="1400" b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Using data as priors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7E8C6A7-64A7-4ED6-B896-E7871145B8B9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7FAF2C-C37A-475A-99D5-B6BEC51AC11F}" type="slidenum">
              <a:rPr lang="en-GB" sz="1400" b="0" smtClean="0"/>
              <a:pPr eaLnBrk="1" hangingPunct="1">
                <a:defRPr/>
              </a:pPr>
              <a:t>8</a:t>
            </a:fld>
            <a:endParaRPr lang="en-GB" sz="1400" b="0" smtClean="0"/>
          </a:p>
        </p:txBody>
      </p:sp>
      <p:sp>
        <p:nvSpPr>
          <p:cNvPr id="43012" name="Text Box 1026"/>
          <p:cNvSpPr txBox="1">
            <a:spLocks noChangeArrowheads="1"/>
          </p:cNvSpPr>
          <p:nvPr/>
        </p:nvSpPr>
        <p:spPr bwMode="auto">
          <a:xfrm>
            <a:off x="212725" y="873125"/>
            <a:ext cx="350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Data as priors </a:t>
            </a:r>
            <a:r>
              <a:rPr lang="en-GB" altLang="en-US" sz="2400" b="0">
                <a:latin typeface="Symbol" pitchFamily="18" charset="2"/>
              </a:rPr>
              <a:t>p</a:t>
            </a:r>
            <a:r>
              <a:rPr lang="en-GB" altLang="en-US" sz="2400" b="0" baseline="-25000"/>
              <a:t>A</a:t>
            </a:r>
            <a:r>
              <a:rPr lang="en-GB" altLang="en-US" sz="2400" b="0">
                <a:latin typeface="Symbol" pitchFamily="18" charset="2"/>
              </a:rPr>
              <a:t>=.9 p</a:t>
            </a:r>
            <a:r>
              <a:rPr lang="en-GB" altLang="en-US" sz="2400" b="0" baseline="-25000"/>
              <a:t>B</a:t>
            </a:r>
            <a:r>
              <a:rPr lang="en-GB" altLang="en-US" sz="2400" b="0">
                <a:latin typeface="Symbol" pitchFamily="18" charset="2"/>
              </a:rPr>
              <a:t>=.1 </a:t>
            </a:r>
          </a:p>
        </p:txBody>
      </p:sp>
      <p:graphicFrame>
        <p:nvGraphicFramePr>
          <p:cNvPr id="43013" name="Object 1027"/>
          <p:cNvGraphicFramePr>
            <a:graphicFrameLocks noChangeAspect="1"/>
          </p:cNvGraphicFramePr>
          <p:nvPr/>
        </p:nvGraphicFramePr>
        <p:xfrm>
          <a:off x="1746250" y="1612900"/>
          <a:ext cx="56515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4" imgW="5651500" imgH="3632200" progId="Equation.3">
                  <p:embed/>
                </p:oleObj>
              </mc:Choice>
              <mc:Fallback>
                <p:oleObj name="Equation" r:id="rId4" imgW="5651500" imgH="3632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612900"/>
                        <a:ext cx="56515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Assignment of Nodes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Assign Node 1 to A</a:t>
            </a:r>
          </a:p>
          <a:p>
            <a:r>
              <a:rPr lang="en-IE" altLang="en-US" smtClean="0"/>
              <a:t>Assign Node 2 to A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211C541-76A8-4B06-ADD2-03C912C41499}" type="datetime1">
              <a:rPr lang="en-GB" sz="1400" b="0" smtClean="0"/>
              <a:pPr eaLnBrk="1" hangingPunct="1">
                <a:defRPr/>
              </a:pPr>
              <a:t>02/10/2017</a:t>
            </a:fld>
            <a:endParaRPr lang="en-GB" sz="1400" b="0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CE51AFC-9F1A-48F9-829A-A017B8A66F55}" type="slidenum">
              <a:rPr lang="en-GB" sz="1400" b="0" smtClean="0"/>
              <a:pPr eaLnBrk="1" hangingPunct="1">
                <a:defRPr/>
              </a:pPr>
              <a:t>9</a:t>
            </a:fld>
            <a:endParaRPr lang="en-GB" sz="1400" b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11715</TotalTime>
  <Words>1038</Words>
  <Application>Microsoft Office PowerPoint</Application>
  <PresentationFormat>On-screen Show (4:3)</PresentationFormat>
  <Paragraphs>358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Lucida Console</vt:lpstr>
      <vt:lpstr>Symbol</vt:lpstr>
      <vt:lpstr>Default Design</vt:lpstr>
      <vt:lpstr>SmartDraw</vt:lpstr>
      <vt:lpstr>Equation</vt:lpstr>
      <vt:lpstr>Chart</vt:lpstr>
      <vt:lpstr>Data Analytics  Classification and Regression Trees</vt:lpstr>
      <vt:lpstr>PowerPoint Presentation</vt:lpstr>
      <vt:lpstr>PowerPoint Presentation</vt:lpstr>
      <vt:lpstr>Class Assignment Rule</vt:lpstr>
      <vt:lpstr>Some Notation</vt:lpstr>
      <vt:lpstr>PowerPoint Presentation</vt:lpstr>
      <vt:lpstr>Using data as priors</vt:lpstr>
      <vt:lpstr>PowerPoint Presentation</vt:lpstr>
      <vt:lpstr>Assignment of Nodes</vt:lpstr>
      <vt:lpstr>When do we stop growing trees?</vt:lpstr>
      <vt:lpstr>Classical CART approach</vt:lpstr>
      <vt:lpstr>Evaluate a tree- Misclassification Rate</vt:lpstr>
      <vt:lpstr>Node misclassification </vt:lpstr>
      <vt:lpstr>Very small tree Tt</vt:lpstr>
      <vt:lpstr>Using previous tree calculations with data as priors</vt:lpstr>
      <vt:lpstr>Cost complexity pruning</vt:lpstr>
      <vt:lpstr>Cost Complexity Pruning</vt:lpstr>
      <vt:lpstr>Cost Complexity</vt:lpstr>
      <vt:lpstr>Cost Complexity</vt:lpstr>
      <vt:lpstr>Simplest case</vt:lpstr>
      <vt:lpstr>PowerPoint Presentation</vt:lpstr>
      <vt:lpstr>So what do we do?</vt:lpstr>
      <vt:lpstr>R language </vt:lpstr>
      <vt:lpstr>Cost Complexity</vt:lpstr>
      <vt:lpstr>Misclassification Rate vs number of Nodes</vt:lpstr>
      <vt:lpstr>So how do we choose the tree</vt:lpstr>
      <vt:lpstr>What does it look like</vt:lpstr>
      <vt:lpstr>How do we decide on tree?</vt:lpstr>
      <vt:lpstr>Some R output</vt:lpstr>
      <vt:lpstr>PowerPoint Presentation</vt:lpstr>
      <vt:lpstr>PowerPoint Presentation</vt:lpstr>
    </vt:vector>
  </TitlesOfParts>
  <Company>Trinity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Regression Trees</dc:title>
  <dc:creator>moregan</dc:creator>
  <cp:lastModifiedBy>moregan</cp:lastModifiedBy>
  <cp:revision>201</cp:revision>
  <cp:lastPrinted>2016-10-04T13:32:50Z</cp:lastPrinted>
  <dcterms:created xsi:type="dcterms:W3CDTF">2001-09-27T15:35:47Z</dcterms:created>
  <dcterms:modified xsi:type="dcterms:W3CDTF">2017-10-02T09:51:14Z</dcterms:modified>
</cp:coreProperties>
</file>