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75" r:id="rId3"/>
    <p:sldId id="276" r:id="rId4"/>
    <p:sldId id="257" r:id="rId5"/>
    <p:sldId id="277" r:id="rId6"/>
    <p:sldId id="279" r:id="rId7"/>
    <p:sldId id="260" r:id="rId8"/>
    <p:sldId id="278" r:id="rId9"/>
    <p:sldId id="280" r:id="rId10"/>
    <p:sldId id="281" r:id="rId11"/>
    <p:sldId id="265" r:id="rId12"/>
    <p:sldId id="262" r:id="rId13"/>
    <p:sldId id="282" r:id="rId14"/>
    <p:sldId id="283" r:id="rId15"/>
    <p:sldId id="284" r:id="rId16"/>
    <p:sldId id="285" r:id="rId17"/>
    <p:sldId id="274" r:id="rId18"/>
    <p:sldId id="286" r:id="rId19"/>
    <p:sldId id="287" r:id="rId20"/>
    <p:sldId id="288" r:id="rId21"/>
    <p:sldId id="269" r:id="rId22"/>
    <p:sldId id="266" r:id="rId23"/>
    <p:sldId id="289" r:id="rId24"/>
    <p:sldId id="270" r:id="rId25"/>
    <p:sldId id="263"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4EA"/>
    <a:srgbClr val="0B0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87584" autoAdjust="0"/>
  </p:normalViewPr>
  <p:slideViewPr>
    <p:cSldViewPr snapToGrid="0">
      <p:cViewPr varScale="1">
        <p:scale>
          <a:sx n="65" d="100"/>
          <a:sy n="65" d="100"/>
        </p:scale>
        <p:origin x="8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024E08D-A0FB-4CAF-A4F4-6F76FD90B295}"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97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BB414-DAD3-4091-8B8D-6BAE589A980B}"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129925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19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952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1441955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85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11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01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5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308987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BB414-DAD3-4091-8B8D-6BAE589A980B}"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4E08D-A0FB-4CAF-A4F4-6F76FD90B295}"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41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1BB414-DAD3-4091-8B8D-6BAE589A980B}"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196265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1BB414-DAD3-4091-8B8D-6BAE589A980B}" type="datetimeFigureOut">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4E08D-A0FB-4CAF-A4F4-6F76FD90B295}"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33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1BB414-DAD3-4091-8B8D-6BAE589A980B}" type="datetimeFigureOut">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4E08D-A0FB-4CAF-A4F4-6F76FD90B29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74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B414-DAD3-4091-8B8D-6BAE589A980B}" type="datetimeFigureOut">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360981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BB414-DAD3-4091-8B8D-6BAE589A980B}"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E08D-A0FB-4CAF-A4F4-6F76FD90B295}"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06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BB414-DAD3-4091-8B8D-6BAE589A980B}"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4E08D-A0FB-4CAF-A4F4-6F76FD90B295}" type="slidenum">
              <a:rPr lang="en-US" smtClean="0"/>
              <a:pPr/>
              <a:t>‹#›</a:t>
            </a:fld>
            <a:endParaRPr lang="en-US"/>
          </a:p>
        </p:txBody>
      </p:sp>
    </p:spTree>
    <p:extLst>
      <p:ext uri="{BB962C8B-B14F-4D97-AF65-F5344CB8AC3E}">
        <p14:creationId xmlns:p14="http://schemas.microsoft.com/office/powerpoint/2010/main" val="215262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BB414-DAD3-4091-8B8D-6BAE589A980B}" type="datetimeFigureOut">
              <a:rPr lang="en-US" smtClean="0"/>
              <a:pPr/>
              <a:t>8/2/2018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4E08D-A0FB-4CAF-A4F4-6F76FD90B295}" type="slidenum">
              <a:rPr lang="en-US" smtClean="0"/>
              <a:pPr/>
              <a:t>‹#›</a:t>
            </a:fld>
            <a:endParaRPr lang="en-US"/>
          </a:p>
        </p:txBody>
      </p:sp>
    </p:spTree>
    <p:extLst>
      <p:ext uri="{BB962C8B-B14F-4D97-AF65-F5344CB8AC3E}">
        <p14:creationId xmlns:p14="http://schemas.microsoft.com/office/powerpoint/2010/main" val="47381547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8136" y="2931408"/>
            <a:ext cx="9198591" cy="1569660"/>
          </a:xfrm>
          <a:prstGeom prst="rect">
            <a:avLst/>
          </a:prstGeom>
          <a:noFill/>
        </p:spPr>
        <p:txBody>
          <a:bodyPr wrap="square" rtlCol="0">
            <a:spAutoFit/>
          </a:bodyPr>
          <a:lstStyle/>
          <a:p>
            <a:r>
              <a:rPr lang="en-US" sz="4800" b="1" dirty="0" err="1" smtClean="0">
                <a:solidFill>
                  <a:schemeClr val="tx1">
                    <a:lumMod val="75000"/>
                    <a:lumOff val="25000"/>
                  </a:schemeClr>
                </a:solidFill>
                <a:latin typeface="Times New Roman" pitchFamily="18" charset="0"/>
                <a:cs typeface="Times New Roman" pitchFamily="18" charset="0"/>
              </a:rPr>
              <a:t>IoT</a:t>
            </a:r>
            <a:r>
              <a:rPr lang="en-US" sz="4800" b="1" dirty="0" smtClean="0">
                <a:solidFill>
                  <a:schemeClr val="tx1">
                    <a:lumMod val="75000"/>
                    <a:lumOff val="25000"/>
                  </a:schemeClr>
                </a:solidFill>
                <a:latin typeface="Times New Roman" pitchFamily="18" charset="0"/>
                <a:cs typeface="Times New Roman" pitchFamily="18" charset="0"/>
              </a:rPr>
              <a:t> Based Smart Sniper</a:t>
            </a:r>
          </a:p>
          <a:p>
            <a:endParaRPr lang="en-US" sz="4800" b="1"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518245" y="5017225"/>
            <a:ext cx="5748997" cy="646331"/>
          </a:xfrm>
          <a:prstGeom prst="rect">
            <a:avLst/>
          </a:prstGeom>
        </p:spPr>
        <p:txBody>
          <a:bodyPr wrap="square">
            <a:spAutoFit/>
          </a:bodyPr>
          <a:lstStyle/>
          <a:p>
            <a:endParaRPr lang="en-US"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9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909" y="869844"/>
            <a:ext cx="3193182"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RASPBERRY PI-3 </a:t>
            </a:r>
          </a:p>
        </p:txBody>
      </p:sp>
      <p:pic>
        <p:nvPicPr>
          <p:cNvPr id="3" name="Picture 2"/>
          <p:cNvPicPr>
            <a:picLocks noChangeAspect="1" noChangeArrowheads="1"/>
          </p:cNvPicPr>
          <p:nvPr/>
        </p:nvPicPr>
        <p:blipFill>
          <a:blip r:embed="rId2"/>
          <a:srcRect/>
          <a:stretch>
            <a:fillRect/>
          </a:stretch>
        </p:blipFill>
        <p:spPr bwMode="auto">
          <a:xfrm>
            <a:off x="1280909" y="1803487"/>
            <a:ext cx="4940489" cy="4103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6752340" y="1939124"/>
            <a:ext cx="6096000" cy="3831818"/>
          </a:xfrm>
          <a:prstGeom prst="rect">
            <a:avLst/>
          </a:prstGeom>
        </p:spPr>
        <p:txBody>
          <a:bodyPr>
            <a:spAutoFit/>
          </a:bodyPr>
          <a:lstStyle/>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1.2GHz 64-bit quad-core ARMv8 CPU</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802.11n Wireless LAN</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Bluetooth 4.1</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1GB RAM</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4 USB ports</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40 GPIO pins</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Full HDMI and Ethernet port</a:t>
            </a:r>
          </a:p>
          <a:p>
            <a:pPr marL="285750" lvl="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Combined 3.5mm audio jack and composite</a:t>
            </a:r>
          </a:p>
          <a:p>
            <a:pPr lvl="0">
              <a:lnSpc>
                <a:spcPct val="150000"/>
              </a:lnSpc>
            </a:pPr>
            <a:r>
              <a:rPr lang="en-US" dirty="0">
                <a:latin typeface="Times New Roman" panose="02020603050405020304" pitchFamily="18" charset="0"/>
                <a:cs typeface="Times New Roman" panose="02020603050405020304" pitchFamily="18" charset="0"/>
              </a:rPr>
              <a:t>     video</a:t>
            </a:r>
          </a:p>
        </p:txBody>
      </p:sp>
    </p:spTree>
    <p:extLst>
      <p:ext uri="{BB962C8B-B14F-4D97-AF65-F5344CB8AC3E}">
        <p14:creationId xmlns:p14="http://schemas.microsoft.com/office/powerpoint/2010/main" val="3145341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9035" y="915223"/>
            <a:ext cx="2361480" cy="523220"/>
          </a:xfrm>
          <a:prstGeom prst="rect">
            <a:avLst/>
          </a:prstGeom>
        </p:spPr>
        <p:txBody>
          <a:bodyPr wrap="none">
            <a:spAutoFit/>
          </a:bodyPr>
          <a:lstStyle/>
          <a:p>
            <a:r>
              <a:rPr lang="en-US" sz="2800" b="1" dirty="0" smtClean="0">
                <a:solidFill>
                  <a:srgbClr val="0F04EA"/>
                </a:solidFill>
                <a:latin typeface="Times New Roman" pitchFamily="18" charset="0"/>
                <a:cs typeface="Times New Roman" pitchFamily="18" charset="0"/>
              </a:rPr>
              <a:t> DC MOTOR </a:t>
            </a:r>
            <a:endParaRPr lang="en-US" sz="2800" dirty="0">
              <a:solidFill>
                <a:srgbClr val="0F04EA"/>
              </a:solidFill>
            </a:endParaRPr>
          </a:p>
        </p:txBody>
      </p:sp>
      <p:pic>
        <p:nvPicPr>
          <p:cNvPr id="6" name="Picture 2" descr="C:\Users\dell\Desktop\report\download (1).jpg"/>
          <p:cNvPicPr>
            <a:picLocks noChangeAspect="1" noChangeArrowheads="1"/>
          </p:cNvPicPr>
          <p:nvPr/>
        </p:nvPicPr>
        <p:blipFill>
          <a:blip r:embed="rId2"/>
          <a:srcRect/>
          <a:stretch>
            <a:fillRect/>
          </a:stretch>
        </p:blipFill>
        <p:spPr bwMode="auto">
          <a:xfrm>
            <a:off x="9462173" y="766916"/>
            <a:ext cx="1913390" cy="2139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5" name="Table 4"/>
          <p:cNvGraphicFramePr>
            <a:graphicFrameLocks noGrp="1"/>
          </p:cNvGraphicFramePr>
          <p:nvPr>
            <p:extLst>
              <p:ext uri="{D42A27DB-BD31-4B8C-83A1-F6EECF244321}">
                <p14:modId xmlns:p14="http://schemas.microsoft.com/office/powerpoint/2010/main" val="2580880895"/>
              </p:ext>
            </p:extLst>
          </p:nvPr>
        </p:nvGraphicFramePr>
        <p:xfrm>
          <a:off x="1027056" y="1718921"/>
          <a:ext cx="8128000" cy="4016838"/>
        </p:xfrm>
        <a:graphic>
          <a:graphicData uri="http://schemas.openxmlformats.org/drawingml/2006/table">
            <a:tbl>
              <a:tblPr firstRow="1" bandRow="1">
                <a:tableStyleId>{35758FB7-9AC5-4552-8A53-C91805E547FA}</a:tableStyleId>
              </a:tblPr>
              <a:tblGrid>
                <a:gridCol w="2032000"/>
                <a:gridCol w="2032000"/>
                <a:gridCol w="2032000"/>
                <a:gridCol w="2032000"/>
              </a:tblGrid>
              <a:tr h="669473">
                <a:tc>
                  <a:txBody>
                    <a:bodyPr/>
                    <a:lstStyle/>
                    <a:p>
                      <a:pPr algn="ctr"/>
                      <a:r>
                        <a:rPr lang="en-US" dirty="0" smtClean="0"/>
                        <a:t>Parameter</a:t>
                      </a:r>
                      <a:endParaRPr lang="en-US" dirty="0"/>
                    </a:p>
                  </a:txBody>
                  <a:tcPr/>
                </a:tc>
                <a:tc>
                  <a:txBody>
                    <a:bodyPr/>
                    <a:lstStyle/>
                    <a:p>
                      <a:pPr algn="ctr"/>
                      <a:r>
                        <a:rPr lang="en-US" dirty="0" smtClean="0"/>
                        <a:t>45 rpm</a:t>
                      </a:r>
                      <a:endParaRPr lang="en-US" dirty="0"/>
                    </a:p>
                  </a:txBody>
                  <a:tcPr/>
                </a:tc>
                <a:tc>
                  <a:txBody>
                    <a:bodyPr/>
                    <a:lstStyle/>
                    <a:p>
                      <a:pPr algn="ctr"/>
                      <a:r>
                        <a:rPr lang="en-US" dirty="0" smtClean="0"/>
                        <a:t>10 rpm</a:t>
                      </a:r>
                      <a:endParaRPr lang="en-US" dirty="0"/>
                    </a:p>
                  </a:txBody>
                  <a:tcPr/>
                </a:tc>
                <a:tc>
                  <a:txBody>
                    <a:bodyPr/>
                    <a:lstStyle/>
                    <a:p>
                      <a:pPr algn="ctr"/>
                      <a:r>
                        <a:rPr lang="en-US" dirty="0" smtClean="0"/>
                        <a:t>3.5 rpm</a:t>
                      </a:r>
                      <a:endParaRPr lang="en-US" dirty="0"/>
                    </a:p>
                  </a:txBody>
                  <a:tcPr/>
                </a:tc>
              </a:tr>
              <a:tr h="669473">
                <a:tc>
                  <a:txBody>
                    <a:bodyPr/>
                    <a:lstStyle/>
                    <a:p>
                      <a:pPr algn="ctr"/>
                      <a:r>
                        <a:rPr lang="en-US" sz="1800" dirty="0" smtClean="0"/>
                        <a:t>torque</a:t>
                      </a:r>
                      <a:endParaRPr lang="en-US" dirty="0"/>
                    </a:p>
                  </a:txBody>
                  <a:tcPr/>
                </a:tc>
                <a:tc>
                  <a:txBody>
                    <a:bodyPr/>
                    <a:lstStyle/>
                    <a:p>
                      <a:pPr algn="ctr"/>
                      <a:r>
                        <a:rPr lang="en-US" sz="1800" dirty="0" smtClean="0"/>
                        <a:t>2 </a:t>
                      </a:r>
                      <a:r>
                        <a:rPr lang="en-US" sz="1800" dirty="0" err="1" smtClean="0"/>
                        <a:t>kgcm</a:t>
                      </a:r>
                      <a:endParaRPr lang="en-US" dirty="0"/>
                    </a:p>
                  </a:txBody>
                  <a:tcPr/>
                </a:tc>
                <a:tc>
                  <a:txBody>
                    <a:bodyPr/>
                    <a:lstStyle/>
                    <a:p>
                      <a:pPr algn="ctr"/>
                      <a:r>
                        <a:rPr lang="en-US" sz="1800" kern="1200" dirty="0" smtClean="0">
                          <a:effectLst/>
                        </a:rPr>
                        <a:t>10 </a:t>
                      </a:r>
                      <a:r>
                        <a:rPr lang="en-US" sz="1800" kern="1200" dirty="0" err="1" smtClean="0">
                          <a:effectLst/>
                        </a:rPr>
                        <a:t>kgcm</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12 </a:t>
                      </a:r>
                      <a:r>
                        <a:rPr lang="en-US" sz="1800" kern="1200" dirty="0" err="1" smtClean="0">
                          <a:effectLst/>
                        </a:rPr>
                        <a:t>kgcm</a:t>
                      </a:r>
                      <a:endParaRPr lang="en-US" dirty="0" smtClean="0"/>
                    </a:p>
                    <a:p>
                      <a:pPr algn="ctr"/>
                      <a:endParaRPr lang="en-US" dirty="0"/>
                    </a:p>
                  </a:txBody>
                  <a:tcPr/>
                </a:tc>
              </a:tr>
              <a:tr h="669473">
                <a:tc>
                  <a:txBody>
                    <a:bodyPr/>
                    <a:lstStyle/>
                    <a:p>
                      <a:pPr algn="ctr"/>
                      <a:r>
                        <a:rPr lang="en-US" sz="1800" dirty="0" smtClean="0"/>
                        <a:t>weight</a:t>
                      </a:r>
                      <a:endParaRPr lang="en-US" dirty="0"/>
                    </a:p>
                  </a:txBody>
                  <a:tcPr/>
                </a:tc>
                <a:tc>
                  <a:txBody>
                    <a:bodyPr/>
                    <a:lstStyle/>
                    <a:p>
                      <a:pPr algn="ctr"/>
                      <a:r>
                        <a:rPr lang="en-US" sz="1800" dirty="0" smtClean="0"/>
                        <a:t>125 </a:t>
                      </a:r>
                      <a:r>
                        <a:rPr lang="en-US" sz="1800" dirty="0" err="1" smtClean="0"/>
                        <a:t>gms</a:t>
                      </a:r>
                      <a:endParaRPr lang="en-US" dirty="0"/>
                    </a:p>
                  </a:txBody>
                  <a:tcPr/>
                </a:tc>
                <a:tc>
                  <a:txBody>
                    <a:bodyPr/>
                    <a:lstStyle/>
                    <a:p>
                      <a:pPr algn="ctr"/>
                      <a:r>
                        <a:rPr lang="en-US" sz="1800" kern="1200" dirty="0" smtClean="0">
                          <a:effectLst/>
                        </a:rPr>
                        <a:t>125 </a:t>
                      </a:r>
                      <a:r>
                        <a:rPr lang="en-US" sz="1800" kern="1200" dirty="0" err="1" smtClean="0">
                          <a:effectLst/>
                        </a:rPr>
                        <a:t>gms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125 </a:t>
                      </a:r>
                      <a:r>
                        <a:rPr lang="en-US" sz="1800" kern="1200" dirty="0" err="1" smtClean="0">
                          <a:effectLst/>
                        </a:rPr>
                        <a:t>gms</a:t>
                      </a:r>
                      <a:endParaRPr lang="en-US" dirty="0" smtClean="0"/>
                    </a:p>
                    <a:p>
                      <a:pPr algn="ctr"/>
                      <a:endParaRPr lang="en-US" dirty="0"/>
                    </a:p>
                  </a:txBody>
                  <a:tcPr/>
                </a:tc>
              </a:tr>
              <a:tr h="669473">
                <a:tc>
                  <a:txBody>
                    <a:bodyPr/>
                    <a:lstStyle/>
                    <a:p>
                      <a:pPr algn="ctr"/>
                      <a:r>
                        <a:rPr lang="en-US" sz="1800" dirty="0" smtClean="0"/>
                        <a:t>No-load current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60 mA (Max)</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60 mA (Max)</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60 mA (Max)</a:t>
                      </a:r>
                    </a:p>
                    <a:p>
                      <a:pPr algn="ctr"/>
                      <a:endParaRPr lang="en-US" dirty="0"/>
                    </a:p>
                  </a:txBody>
                  <a:tcPr/>
                </a:tc>
              </a:tr>
              <a:tr h="669473">
                <a:tc>
                  <a:txBody>
                    <a:bodyPr/>
                    <a:lstStyle/>
                    <a:p>
                      <a:pPr algn="ctr"/>
                      <a:r>
                        <a:rPr lang="en-US" sz="1800" dirty="0" smtClean="0"/>
                        <a:t>Load current </a:t>
                      </a:r>
                      <a:endParaRPr lang="en-US" dirty="0"/>
                    </a:p>
                  </a:txBody>
                  <a:tcPr/>
                </a:tc>
                <a:tc>
                  <a:txBody>
                    <a:bodyPr/>
                    <a:lstStyle/>
                    <a:p>
                      <a:pPr algn="ctr"/>
                      <a:r>
                        <a:rPr lang="en-US" sz="1800" dirty="0" smtClean="0"/>
                        <a:t>300 mA (Max)</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300 mA (Max)</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300 mA (Max)</a:t>
                      </a:r>
                      <a:endParaRPr lang="en-US" dirty="0" smtClean="0"/>
                    </a:p>
                  </a:txBody>
                  <a:tcPr/>
                </a:tc>
              </a:tr>
              <a:tr h="669473">
                <a:tc>
                  <a:txBody>
                    <a:bodyPr/>
                    <a:lstStyle/>
                    <a:p>
                      <a:pPr algn="ctr"/>
                      <a:r>
                        <a:rPr lang="en-US" sz="1800" dirty="0" smtClean="0"/>
                        <a:t>shaft diameter </a:t>
                      </a:r>
                      <a:endParaRPr lang="en-US" dirty="0"/>
                    </a:p>
                  </a:txBody>
                  <a:tcPr/>
                </a:tc>
                <a:tc>
                  <a:txBody>
                    <a:bodyPr/>
                    <a:lstStyle/>
                    <a:p>
                      <a:pPr algn="ctr"/>
                      <a:r>
                        <a:rPr lang="en-US" sz="1800" dirty="0" smtClean="0"/>
                        <a:t>4 mm</a:t>
                      </a:r>
                      <a:endParaRPr lang="en-US" dirty="0"/>
                    </a:p>
                  </a:txBody>
                  <a:tcPr/>
                </a:tc>
                <a:tc>
                  <a:txBody>
                    <a:bodyPr/>
                    <a:lstStyle/>
                    <a:p>
                      <a:pPr algn="ctr"/>
                      <a:r>
                        <a:rPr lang="en-US" sz="1800" kern="1200" dirty="0" smtClean="0">
                          <a:effectLst/>
                        </a:rPr>
                        <a:t>6 mm</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6 mm</a:t>
                      </a:r>
                      <a:endParaRPr lang="en-US" dirty="0" smtClean="0"/>
                    </a:p>
                    <a:p>
                      <a:pPr algn="ctr"/>
                      <a:endParaRPr lang="en-US" dirty="0"/>
                    </a:p>
                  </a:txBody>
                  <a:tcPr/>
                </a:tc>
              </a:tr>
            </a:tbl>
          </a:graphicData>
        </a:graphic>
      </p:graphicFrame>
    </p:spTree>
    <p:extLst>
      <p:ext uri="{BB962C8B-B14F-4D97-AF65-F5344CB8AC3E}">
        <p14:creationId xmlns:p14="http://schemas.microsoft.com/office/powerpoint/2010/main" val="368865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56849" y="6469039"/>
            <a:ext cx="3057098"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7576989" y="6469039"/>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1" y="778276"/>
            <a:ext cx="3169394" cy="523220"/>
          </a:xfrm>
          <a:prstGeom prst="rect">
            <a:avLst/>
          </a:prstGeom>
        </p:spPr>
        <p:txBody>
          <a:bodyPr wrap="none">
            <a:spAutoFit/>
          </a:bodyPr>
          <a:lstStyle/>
          <a:p>
            <a:r>
              <a:rPr lang="en-US" sz="2800" b="1" dirty="0" smtClean="0">
                <a:solidFill>
                  <a:srgbClr val="0F04EA"/>
                </a:solidFill>
                <a:latin typeface="Times New Roman" panose="02020603050405020304" pitchFamily="18" charset="0"/>
                <a:cs typeface="Times New Roman" panose="02020603050405020304" pitchFamily="18" charset="0"/>
              </a:rPr>
              <a:t>MOTOR DRIVER </a:t>
            </a:r>
            <a:endParaRPr lang="en-US" sz="2800" b="1" dirty="0">
              <a:solidFill>
                <a:srgbClr val="0F04EA"/>
              </a:solidFill>
              <a:latin typeface="Times New Roman" panose="02020603050405020304" pitchFamily="18" charset="0"/>
              <a:cs typeface="Times New Roman" panose="02020603050405020304" pitchFamily="18" charset="0"/>
            </a:endParaRPr>
          </a:p>
        </p:txBody>
      </p:sp>
      <p:pic>
        <p:nvPicPr>
          <p:cNvPr id="11" name="Picture 10"/>
          <p:cNvPicPr>
            <a:picLocks noChangeAspect="1" noChangeArrowheads="1"/>
          </p:cNvPicPr>
          <p:nvPr/>
        </p:nvPicPr>
        <p:blipFill>
          <a:blip r:embed="rId2"/>
          <a:srcRect/>
          <a:stretch>
            <a:fillRect/>
          </a:stretch>
        </p:blipFill>
        <p:spPr bwMode="auto">
          <a:xfrm>
            <a:off x="1426070" y="1301496"/>
            <a:ext cx="6400800" cy="4663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3"/>
          <a:srcRect/>
          <a:stretch>
            <a:fillRect/>
          </a:stretch>
        </p:blipFill>
        <p:spPr bwMode="auto">
          <a:xfrm>
            <a:off x="8416911" y="1301496"/>
            <a:ext cx="2801010" cy="2171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7418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4671" y="599250"/>
            <a:ext cx="6096000" cy="954107"/>
          </a:xfrm>
          <a:prstGeom prst="rect">
            <a:avLst/>
          </a:prstGeom>
        </p:spPr>
        <p:txBody>
          <a:bodyPr>
            <a:spAutoFit/>
          </a:bodyPr>
          <a:lstStyle/>
          <a:p>
            <a:endParaRPr lang="en-US" sz="2800" dirty="0" smtClean="0">
              <a:solidFill>
                <a:srgbClr val="0F04EA"/>
              </a:solidFill>
              <a:latin typeface="Times New Roman" panose="02020603050405020304" pitchFamily="18" charset="0"/>
            </a:endParaRPr>
          </a:p>
          <a:p>
            <a:r>
              <a:rPr lang="en-US" sz="2800" b="1" dirty="0" smtClean="0">
                <a:solidFill>
                  <a:srgbClr val="0F04EA"/>
                </a:solidFill>
                <a:latin typeface="Times New Roman" panose="02020603050405020304" pitchFamily="18" charset="0"/>
              </a:rPr>
              <a:t>USB WEBCAM  </a:t>
            </a:r>
            <a:endParaRPr lang="en-US" sz="2800" dirty="0">
              <a:solidFill>
                <a:srgbClr val="0F04EA"/>
              </a:solidFill>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09666" y="2138679"/>
            <a:ext cx="3146322" cy="3155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5239446" y="1553357"/>
            <a:ext cx="6618257" cy="3831818"/>
          </a:xfrm>
          <a:prstGeom prst="rect">
            <a:avLst/>
          </a:prstGeom>
        </p:spPr>
        <p:txBody>
          <a:bodyPr wrap="square">
            <a:spAutoFit/>
          </a:bodyPr>
          <a:lstStyle/>
          <a:p>
            <a:pPr marL="285750" indent="-285750">
              <a:lnSpc>
                <a:spcPct val="150000"/>
              </a:lnSpc>
              <a:buFont typeface="Wingdings" panose="05000000000000000000" pitchFamily="2" charset="2"/>
              <a:buChar char="§"/>
            </a:pPr>
            <a:endParaRPr lang="en-US" dirty="0">
              <a:solidFill>
                <a:srgbClr val="000000"/>
              </a:solidFill>
              <a:latin typeface="Times New Roman" panose="02020603050405020304" pitchFamily="18" charset="0"/>
            </a:endParaRPr>
          </a:p>
          <a:p>
            <a:pPr marL="285750" indent="-285750">
              <a:lnSpc>
                <a:spcPct val="150000"/>
              </a:lnSpc>
              <a:buFont typeface="Wingdings" panose="05000000000000000000" pitchFamily="2" charset="2"/>
              <a:buChar char="§"/>
            </a:pPr>
            <a:r>
              <a:rPr lang="en-US" dirty="0" smtClean="0">
                <a:solidFill>
                  <a:srgbClr val="000000"/>
                </a:solidFill>
                <a:latin typeface="Times New Roman" panose="02020603050405020304" pitchFamily="18" charset="0"/>
              </a:rPr>
              <a:t>Image </a:t>
            </a:r>
            <a:r>
              <a:rPr lang="en-US" dirty="0">
                <a:solidFill>
                  <a:srgbClr val="000000"/>
                </a:solidFill>
                <a:latin typeface="Times New Roman" panose="02020603050405020304" pitchFamily="18" charset="0"/>
              </a:rPr>
              <a:t>Sensor High Quality CMOS Sensor </a:t>
            </a:r>
          </a:p>
          <a:p>
            <a:pPr marL="285750" indent="-285750">
              <a:lnSpc>
                <a:spcPct val="150000"/>
              </a:lnSpc>
              <a:buFont typeface="Wingdings" panose="05000000000000000000" pitchFamily="2" charset="2"/>
              <a:buChar char="§"/>
            </a:pPr>
            <a:r>
              <a:rPr lang="en-US" dirty="0" smtClean="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Image Resolution 5 Mega Pixels (Interpolated) 8 white lights </a:t>
            </a: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Anti-flicker 50Hz,60Hz or outdoor </a:t>
            </a:r>
            <a:endParaRPr lang="de-DE" dirty="0">
              <a:latin typeface="Times New Roman" panose="02020603050405020304" pitchFamily="18" charset="0"/>
            </a:endParaRP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Image Quality: RGB24 or I420 </a:t>
            </a: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Interface: USB2.0 </a:t>
            </a: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Frame Rate: 30 fps (MAX) </a:t>
            </a: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Lens : f=6.0 F=2.0 </a:t>
            </a:r>
          </a:p>
          <a:p>
            <a:pPr marL="285750" indent="-285750">
              <a:lnSpc>
                <a:spcPct val="150000"/>
              </a:lnSpc>
              <a:buFont typeface="Wingdings" panose="05000000000000000000" pitchFamily="2" charset="2"/>
              <a:buChar char="§"/>
            </a:pPr>
            <a:r>
              <a:rPr lang="en-US" dirty="0" smtClean="0">
                <a:latin typeface="Times New Roman" panose="02020603050405020304" pitchFamily="18" charset="0"/>
              </a:rPr>
              <a:t> </a:t>
            </a:r>
            <a:r>
              <a:rPr lang="en-US" dirty="0">
                <a:latin typeface="Times New Roman" panose="02020603050405020304" pitchFamily="18" charset="0"/>
              </a:rPr>
              <a:t>Focus Range 4cm to infinity </a:t>
            </a:r>
          </a:p>
        </p:txBody>
      </p:sp>
    </p:spTree>
    <p:extLst>
      <p:ext uri="{BB962C8B-B14F-4D97-AF65-F5344CB8AC3E}">
        <p14:creationId xmlns:p14="http://schemas.microsoft.com/office/powerpoint/2010/main" val="3247543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8361" y="752169"/>
            <a:ext cx="3524865" cy="523220"/>
          </a:xfrm>
          <a:prstGeom prst="rect">
            <a:avLst/>
          </a:prstGeom>
          <a:noFill/>
        </p:spPr>
        <p:txBody>
          <a:bodyPr wrap="square" rtlCol="0">
            <a:spAutoFit/>
          </a:bodyPr>
          <a:lstStyle/>
          <a:p>
            <a:r>
              <a:rPr lang="en-US" sz="2800" b="1" dirty="0" smtClean="0">
                <a:solidFill>
                  <a:srgbClr val="0F04EA"/>
                </a:solidFill>
                <a:latin typeface="Times New Roman" panose="02020603050405020304" pitchFamily="18" charset="0"/>
                <a:cs typeface="Times New Roman" panose="02020603050405020304" pitchFamily="18" charset="0"/>
              </a:rPr>
              <a:t>SPUR GEAR </a:t>
            </a:r>
            <a:endParaRPr lang="en-US" sz="2800" b="1" dirty="0">
              <a:solidFill>
                <a:srgbClr val="0F04EA"/>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30793" y="1275389"/>
            <a:ext cx="6209071" cy="4778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3117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8152" y="1120566"/>
            <a:ext cx="6917728" cy="523220"/>
          </a:xfrm>
          <a:prstGeom prst="rect">
            <a:avLst/>
          </a:prstGeom>
        </p:spPr>
        <p:txBody>
          <a:bodyPr wrap="none">
            <a:spAutoFit/>
          </a:bodyPr>
          <a:lstStyle/>
          <a:p>
            <a:r>
              <a:rPr lang="en-US" sz="2800" b="1" dirty="0" smtClean="0">
                <a:solidFill>
                  <a:srgbClr val="0F04EA"/>
                </a:solidFill>
                <a:latin typeface="Times New Roman" panose="02020603050405020304" pitchFamily="18" charset="0"/>
              </a:rPr>
              <a:t>CYLINDRICAL CAM OR BARREL CAM </a:t>
            </a:r>
            <a:endParaRPr lang="en-US" sz="2800" dirty="0">
              <a:solidFill>
                <a:srgbClr val="0F04EA"/>
              </a:solidFill>
            </a:endParaRPr>
          </a:p>
        </p:txBody>
      </p:sp>
      <p:pic>
        <p:nvPicPr>
          <p:cNvPr id="3" name="Picture 2"/>
          <p:cNvPicPr>
            <a:picLocks noChangeAspect="1"/>
          </p:cNvPicPr>
          <p:nvPr/>
        </p:nvPicPr>
        <p:blipFill>
          <a:blip r:embed="rId2"/>
          <a:stretch>
            <a:fillRect/>
          </a:stretch>
        </p:blipFill>
        <p:spPr>
          <a:xfrm>
            <a:off x="2241755" y="1951264"/>
            <a:ext cx="7578867" cy="3756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521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1809" y="2993611"/>
            <a:ext cx="3685048" cy="584775"/>
          </a:xfrm>
          <a:prstGeom prst="rect">
            <a:avLst/>
          </a:prstGeom>
        </p:spPr>
        <p:txBody>
          <a:bodyPr wrap="none">
            <a:spAutoFit/>
          </a:bodyPr>
          <a:lstStyle/>
          <a:p>
            <a:r>
              <a:rPr lang="en-US" sz="3200" b="1" dirty="0">
                <a:solidFill>
                  <a:srgbClr val="0F04EA"/>
                </a:solidFill>
                <a:latin typeface="Times New Roman" panose="02020603050405020304" pitchFamily="18" charset="0"/>
                <a:cs typeface="Times New Roman" panose="02020603050405020304" pitchFamily="18" charset="0"/>
              </a:rPr>
              <a:t>SOFTWARE </a:t>
            </a:r>
            <a:r>
              <a:rPr lang="en-US" sz="3200" b="1" dirty="0" smtClean="0">
                <a:solidFill>
                  <a:srgbClr val="0F04EA"/>
                </a:solidFill>
                <a:latin typeface="Times New Roman" panose="02020603050405020304" pitchFamily="18" charset="0"/>
                <a:cs typeface="Times New Roman" panose="02020603050405020304" pitchFamily="18" charset="0"/>
              </a:rPr>
              <a:t>USED</a:t>
            </a:r>
            <a:endParaRPr lang="en-US" sz="3200" b="1" dirty="0">
              <a:solidFill>
                <a:srgbClr val="0F04E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068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79691" y="1991033"/>
            <a:ext cx="6096000" cy="5324535"/>
          </a:xfrm>
          <a:prstGeom prst="rect">
            <a:avLst/>
          </a:prstGeom>
        </p:spPr>
        <p:txBody>
          <a:bodyPr wrap="square">
            <a:spAutoFit/>
          </a:bodyPr>
          <a:lstStyle/>
          <a:p>
            <a:pPr>
              <a:lnSpc>
                <a:spcPct val="150000"/>
              </a:lnSpc>
            </a:pPr>
            <a:endParaRPr lang="en-US" sz="2000" dirty="0" smtClean="0">
              <a:solidFill>
                <a:srgbClr val="FFFF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interface between user and Raspberry Pi-3 module.</a:t>
            </a:r>
          </a:p>
          <a:p>
            <a:pPr marL="342900" indent="-342900">
              <a:lnSpc>
                <a:spcPct val="150000"/>
              </a:lnSpc>
              <a:buFont typeface="Wingdings" panose="05000000000000000000" pitchFamily="2" charset="2"/>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free and open source terminal emulator </a:t>
            </a:r>
          </a:p>
          <a:p>
            <a:pPr marL="342900" indent="-342900">
              <a:lnSpc>
                <a:spcPct val="150000"/>
              </a:lnSpc>
              <a:buFont typeface="Wingdings" panose="05000000000000000000" pitchFamily="2" charset="2"/>
              <a:buChar char="§"/>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serial console</a:t>
            </a:r>
          </a:p>
          <a:p>
            <a:pPr marL="342900" indent="-342900">
              <a:lnSpc>
                <a:spcPct val="150000"/>
              </a:lnSpc>
              <a:buFont typeface="Wingdings" panose="05000000000000000000" pitchFamily="2" charset="2"/>
              <a:buChar char="§"/>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 file transfer application </a:t>
            </a: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supports network protocols SCP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SSH, Telnet </a:t>
            </a:r>
          </a:p>
          <a:p>
            <a:pPr>
              <a:lnSpc>
                <a:spcPct val="150000"/>
              </a:lnSpc>
            </a:pPr>
            <a:endParaRPr lang="en-US" sz="2000" dirty="0" smtClean="0">
              <a:solidFill>
                <a:schemeClr val="accent2"/>
              </a:solidFill>
              <a:latin typeface="Times New Roman" panose="02020603050405020304" pitchFamily="18" charset="0"/>
              <a:cs typeface="Times New Roman" panose="02020603050405020304" pitchFamily="18" charset="0"/>
            </a:endParaRPr>
          </a:p>
          <a:p>
            <a:pPr>
              <a:lnSpc>
                <a:spcPct val="150000"/>
              </a:lnSpc>
            </a:pPr>
            <a:endParaRPr lang="en-US" sz="2000" dirty="0" smtClean="0">
              <a:solidFill>
                <a:srgbClr val="FFFF00"/>
              </a:solidFill>
              <a:latin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endParaRPr lang="en-US" sz="2000" dirty="0" smtClean="0">
              <a:solidFill>
                <a:srgbClr val="FFFF00"/>
              </a:solidFill>
              <a:latin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96181" y="1148924"/>
            <a:ext cx="1342034" cy="523220"/>
          </a:xfrm>
          <a:prstGeom prst="rect">
            <a:avLst/>
          </a:prstGeom>
        </p:spPr>
        <p:txBody>
          <a:bodyPr wrap="none">
            <a:spAutoFit/>
          </a:bodyPr>
          <a:lstStyle/>
          <a:p>
            <a:r>
              <a:rPr lang="en-US" sz="2800" b="1" dirty="0" err="1" smtClean="0">
                <a:solidFill>
                  <a:srgbClr val="0F04EA"/>
                </a:solidFill>
                <a:latin typeface="Times New Roman" panose="02020603050405020304" pitchFamily="18" charset="0"/>
                <a:cs typeface="Times New Roman" panose="02020603050405020304" pitchFamily="18" charset="0"/>
              </a:rPr>
              <a:t>PuTTY</a:t>
            </a:r>
            <a:endParaRPr lang="en-US" sz="2800" b="1" dirty="0">
              <a:solidFill>
                <a:srgbClr val="0F04EA"/>
              </a:solidFill>
            </a:endParaRPr>
          </a:p>
        </p:txBody>
      </p:sp>
      <p:pic>
        <p:nvPicPr>
          <p:cNvPr id="3" name="Picture 2"/>
          <p:cNvPicPr>
            <a:picLocks noChangeAspect="1"/>
          </p:cNvPicPr>
          <p:nvPr/>
        </p:nvPicPr>
        <p:blipFill>
          <a:blip r:embed="rId2"/>
          <a:stretch>
            <a:fillRect/>
          </a:stretch>
        </p:blipFill>
        <p:spPr>
          <a:xfrm>
            <a:off x="1396181" y="1875334"/>
            <a:ext cx="4187448" cy="4038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453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9477" y="1338241"/>
            <a:ext cx="4439264" cy="523220"/>
          </a:xfrm>
          <a:prstGeom prst="rect">
            <a:avLst/>
          </a:prstGeom>
          <a:noFill/>
        </p:spPr>
        <p:txBody>
          <a:bodyPr wrap="square" rtlCol="0">
            <a:spAutoFit/>
          </a:bodyPr>
          <a:lstStyle/>
          <a:p>
            <a:r>
              <a:rPr lang="en-US" sz="2800" b="1" dirty="0" smtClean="0">
                <a:solidFill>
                  <a:srgbClr val="0F04EA"/>
                </a:solidFill>
                <a:latin typeface="Times New Roman" panose="02020603050405020304" pitchFamily="18" charset="0"/>
                <a:cs typeface="Times New Roman" panose="02020603050405020304" pitchFamily="18" charset="0"/>
              </a:rPr>
              <a:t>RASPBIAN OS</a:t>
            </a:r>
            <a:endParaRPr lang="en-US" sz="2800" b="1" dirty="0">
              <a:solidFill>
                <a:srgbClr val="0F04EA"/>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49477" y="2362703"/>
            <a:ext cx="9276735" cy="327788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err="1">
                <a:solidFill>
                  <a:srgbClr val="000000"/>
                </a:solidFill>
                <a:latin typeface="Times New Roman" panose="02020603050405020304" pitchFamily="18" charset="0"/>
              </a:rPr>
              <a:t>Raspbian</a:t>
            </a:r>
            <a:r>
              <a:rPr lang="en-US" sz="2000" dirty="0">
                <a:solidFill>
                  <a:srgbClr val="000000"/>
                </a:solidFill>
                <a:latin typeface="Times New Roman" panose="02020603050405020304" pitchFamily="18" charset="0"/>
              </a:rPr>
              <a:t> is a free operating system based on </a:t>
            </a:r>
            <a:r>
              <a:rPr lang="en-US" sz="2000" dirty="0" err="1">
                <a:solidFill>
                  <a:srgbClr val="000000"/>
                </a:solidFill>
                <a:latin typeface="Times New Roman" panose="02020603050405020304" pitchFamily="18" charset="0"/>
              </a:rPr>
              <a:t>Debian</a:t>
            </a:r>
            <a:r>
              <a:rPr lang="en-US" sz="2000" dirty="0">
                <a:solidFill>
                  <a:srgbClr val="000000"/>
                </a:solidFill>
                <a:latin typeface="Times New Roman" panose="02020603050405020304" pitchFamily="18" charset="0"/>
              </a:rPr>
              <a:t> optimized for the Raspberry Pi hardware. </a:t>
            </a:r>
            <a:endParaRPr lang="en-US" sz="2000" dirty="0" smtClean="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smtClean="0">
                <a:solidFill>
                  <a:srgbClr val="000000"/>
                </a:solidFill>
                <a:latin typeface="Times New Roman" panose="02020603050405020304" pitchFamily="18" charset="0"/>
              </a:rPr>
              <a:t>It </a:t>
            </a:r>
            <a:r>
              <a:rPr lang="en-US" sz="2000" dirty="0">
                <a:solidFill>
                  <a:srgbClr val="000000"/>
                </a:solidFill>
                <a:latin typeface="Times New Roman" panose="02020603050405020304" pitchFamily="18" charset="0"/>
              </a:rPr>
              <a:t>is a version of Linux built specifically for the Raspberry Pi. </a:t>
            </a:r>
            <a:endParaRPr lang="en-US" sz="2000" dirty="0" smtClean="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smtClean="0">
                <a:solidFill>
                  <a:srgbClr val="000000"/>
                </a:solidFill>
                <a:latin typeface="Times New Roman" panose="02020603050405020304" pitchFamily="18" charset="0"/>
              </a:rPr>
              <a:t>It </a:t>
            </a:r>
            <a:r>
              <a:rPr lang="en-US" sz="2000" dirty="0">
                <a:solidFill>
                  <a:srgbClr val="000000"/>
                </a:solidFill>
                <a:latin typeface="Times New Roman" panose="02020603050405020304" pitchFamily="18" charset="0"/>
              </a:rPr>
              <a:t>has </a:t>
            </a:r>
            <a:r>
              <a:rPr lang="en-US" sz="2000" dirty="0" err="1">
                <a:solidFill>
                  <a:srgbClr val="000000"/>
                </a:solidFill>
                <a:latin typeface="Times New Roman" panose="02020603050405020304" pitchFamily="18" charset="0"/>
              </a:rPr>
              <a:t>LibreOffice</a:t>
            </a:r>
            <a:r>
              <a:rPr lang="en-US" sz="2000" dirty="0">
                <a:solidFill>
                  <a:srgbClr val="000000"/>
                </a:solidFill>
                <a:latin typeface="Times New Roman" panose="02020603050405020304" pitchFamily="18" charset="0"/>
              </a:rPr>
              <a:t> as an office suite, a web browser, email program, and some tools to teach programming. </a:t>
            </a:r>
            <a:endParaRPr lang="en-US" sz="2000" dirty="0" smtClean="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err="1" smtClean="0">
                <a:solidFill>
                  <a:srgbClr val="000000"/>
                </a:solidFill>
                <a:latin typeface="Times New Roman" panose="02020603050405020304" pitchFamily="18" charset="0"/>
              </a:rPr>
              <a:t>Raspbian</a:t>
            </a:r>
            <a:r>
              <a:rPr lang="en-US" sz="2000" dirty="0" smtClean="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provides more than a pure OS, it comes with over 35,000 packages, pre-compiled software bundled in a nice format for easy installation on Raspberry Pi. </a:t>
            </a:r>
            <a:endParaRPr lang="en-US" sz="2000" dirty="0"/>
          </a:p>
        </p:txBody>
      </p:sp>
      <p:pic>
        <p:nvPicPr>
          <p:cNvPr id="4" name="Picture 3"/>
          <p:cNvPicPr>
            <a:picLocks noChangeAspect="1"/>
          </p:cNvPicPr>
          <p:nvPr/>
        </p:nvPicPr>
        <p:blipFill>
          <a:blip r:embed="rId2"/>
          <a:stretch>
            <a:fillRect/>
          </a:stretch>
        </p:blipFill>
        <p:spPr>
          <a:xfrm>
            <a:off x="8781335" y="819974"/>
            <a:ext cx="1751027" cy="1559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585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1546" y="3008360"/>
            <a:ext cx="5701176" cy="584775"/>
          </a:xfrm>
          <a:prstGeom prst="rect">
            <a:avLst/>
          </a:prstGeom>
        </p:spPr>
        <p:txBody>
          <a:bodyPr wrap="none">
            <a:spAutoFit/>
          </a:bodyPr>
          <a:lstStyle/>
          <a:p>
            <a:r>
              <a:rPr lang="en-US" sz="3200" b="1" dirty="0">
                <a:solidFill>
                  <a:srgbClr val="2001D9"/>
                </a:solidFill>
                <a:latin typeface="Times New Roman" panose="02020603050405020304" pitchFamily="18" charset="0"/>
                <a:cs typeface="Times New Roman" panose="02020603050405020304" pitchFamily="18" charset="0"/>
              </a:rPr>
              <a:t>RESULTS AND DISCUSSION </a:t>
            </a:r>
          </a:p>
        </p:txBody>
      </p:sp>
    </p:spTree>
    <p:extLst>
      <p:ext uri="{BB962C8B-B14F-4D97-AF65-F5344CB8AC3E}">
        <p14:creationId xmlns:p14="http://schemas.microsoft.com/office/powerpoint/2010/main" val="3954263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2374" y="1061573"/>
            <a:ext cx="1741182"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AGENDA</a:t>
            </a:r>
          </a:p>
        </p:txBody>
      </p:sp>
      <p:sp>
        <p:nvSpPr>
          <p:cNvPr id="3" name="Rectangle 2"/>
          <p:cNvSpPr/>
          <p:nvPr/>
        </p:nvSpPr>
        <p:spPr>
          <a:xfrm>
            <a:off x="1912374" y="1584793"/>
            <a:ext cx="6096000" cy="4893647"/>
          </a:xfrm>
          <a:prstGeom prst="rect">
            <a:avLst/>
          </a:prstGeom>
        </p:spPr>
        <p:txBody>
          <a:bodyPr>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definition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What exactly Smart Sniper is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Present theories and solutions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Block diagram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hardware </a:t>
            </a:r>
            <a:r>
              <a:rPr lang="en-US" sz="2400" dirty="0" smtClean="0">
                <a:latin typeface="Times New Roman" panose="02020603050405020304" pitchFamily="18" charset="0"/>
                <a:cs typeface="Times New Roman" panose="02020603050405020304" pitchFamily="18" charset="0"/>
              </a:rPr>
              <a:t>used</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Software used</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Results and discussions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References</a:t>
            </a:r>
            <a:r>
              <a:rPr lang="en-US" sz="2400" dirty="0"/>
              <a:t> </a:t>
            </a:r>
          </a:p>
          <a:p>
            <a:endParaRPr lang="en-US" sz="2400" dirty="0"/>
          </a:p>
        </p:txBody>
      </p:sp>
    </p:spTree>
    <p:extLst>
      <p:ext uri="{BB962C8B-B14F-4D97-AF65-F5344CB8AC3E}">
        <p14:creationId xmlns:p14="http://schemas.microsoft.com/office/powerpoint/2010/main" val="503526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8" y="1076633"/>
            <a:ext cx="6341807" cy="523220"/>
          </a:xfrm>
          <a:prstGeom prst="rect">
            <a:avLst/>
          </a:prstGeom>
          <a:noFill/>
        </p:spPr>
        <p:txBody>
          <a:bodyPr wrap="square" rtlCol="0">
            <a:spAutoFit/>
          </a:bodyPr>
          <a:lstStyle/>
          <a:p>
            <a:r>
              <a:rPr lang="en-US" sz="2800" b="1" dirty="0" smtClean="0">
                <a:solidFill>
                  <a:srgbClr val="0F04EA"/>
                </a:solidFill>
                <a:latin typeface="Times New Roman" panose="02020603050405020304" pitchFamily="18" charset="0"/>
                <a:cs typeface="Times New Roman" panose="02020603050405020304" pitchFamily="18" charset="0"/>
              </a:rPr>
              <a:t>ACTUAL IMPLEMENTATION</a:t>
            </a:r>
            <a:endParaRPr lang="en-US" sz="2800" b="1" dirty="0">
              <a:solidFill>
                <a:srgbClr val="0F04EA"/>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54" y="1599853"/>
            <a:ext cx="4409769" cy="4409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8738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45920" y="1083213"/>
            <a:ext cx="8159262" cy="5201424"/>
          </a:xfrm>
          <a:prstGeom prst="rect">
            <a:avLst/>
          </a:prstGeom>
          <a:noFill/>
        </p:spPr>
        <p:txBody>
          <a:bodyPr wrap="square" rtlCol="0">
            <a:spAutoFit/>
          </a:bodyPr>
          <a:lstStyle/>
          <a:p>
            <a:pPr lvl="0" fontAlgn="base">
              <a:spcBef>
                <a:spcPct val="0"/>
              </a:spcBef>
              <a:spcAft>
                <a:spcPct val="0"/>
              </a:spcAft>
            </a:pPr>
            <a:r>
              <a:rPr lang="en-US" sz="2400" b="1" dirty="0" smtClean="0">
                <a:solidFill>
                  <a:srgbClr val="0F04EA"/>
                </a:solidFill>
                <a:latin typeface="Times New Roman" pitchFamily="18" charset="0"/>
                <a:ea typeface="Calibri" pitchFamily="34" charset="0"/>
                <a:cs typeface="Times New Roman" pitchFamily="18" charset="0"/>
              </a:rPr>
              <a:t> </a:t>
            </a:r>
            <a:r>
              <a:rPr lang="en-US" sz="2800" b="1" dirty="0" smtClean="0">
                <a:solidFill>
                  <a:srgbClr val="0F04EA"/>
                </a:solidFill>
                <a:latin typeface="Times New Roman" pitchFamily="18" charset="0"/>
                <a:ea typeface="Calibri" pitchFamily="34" charset="0"/>
                <a:cs typeface="Times New Roman" pitchFamily="18" charset="0"/>
              </a:rPr>
              <a:t>ADVANTAGES</a:t>
            </a:r>
            <a:endParaRPr lang="en-US" dirty="0" smtClean="0">
              <a:solidFill>
                <a:srgbClr val="0F04EA"/>
              </a:solidFill>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Times New Roman" pitchFamily="18" charset="0"/>
              </a:rPr>
              <a:t>Less Cost. </a:t>
            </a:r>
            <a:endParaRPr lang="en-US" sz="2000" dirty="0" smtClean="0">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Times New Roman" pitchFamily="18" charset="0"/>
              </a:rPr>
              <a:t>Less power required. </a:t>
            </a:r>
            <a:endParaRPr lang="en-US" sz="2000" dirty="0" smtClean="0">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Times New Roman" pitchFamily="18" charset="0"/>
              </a:rPr>
              <a:t>Saves man power. </a:t>
            </a:r>
            <a:endParaRPr lang="en-US" sz="2000" dirty="0" smtClean="0">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Times New Roman" pitchFamily="18" charset="0"/>
              </a:rPr>
              <a:t>Provides security and safety.</a:t>
            </a:r>
          </a:p>
          <a:p>
            <a:pPr lvl="0"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 </a:t>
            </a:r>
            <a:endParaRPr lang="en-US" sz="2400" dirty="0" smtClean="0">
              <a:latin typeface="Arial" pitchFamily="34" charset="0"/>
              <a:cs typeface="Arial" pitchFamily="34" charset="0"/>
            </a:endParaRPr>
          </a:p>
          <a:p>
            <a:pPr lvl="0" eaLnBrk="0" fontAlgn="base" hangingPunct="0">
              <a:spcBef>
                <a:spcPct val="0"/>
              </a:spcBef>
              <a:spcAft>
                <a:spcPct val="0"/>
              </a:spcAft>
            </a:pPr>
            <a:r>
              <a:rPr lang="en-US" sz="2800" b="1" dirty="0" smtClean="0">
                <a:solidFill>
                  <a:srgbClr val="0F04EA"/>
                </a:solidFill>
                <a:latin typeface="Times New Roman" pitchFamily="18" charset="0"/>
                <a:ea typeface="Calibri" pitchFamily="34" charset="0"/>
                <a:cs typeface="Times New Roman" pitchFamily="18" charset="0"/>
              </a:rPr>
              <a:t>APPLICATIONS</a:t>
            </a:r>
          </a:p>
          <a:p>
            <a:pPr lvl="0" eaLnBrk="0" fontAlgn="base" hangingPunct="0">
              <a:spcBef>
                <a:spcPct val="0"/>
              </a:spcBef>
              <a:spcAft>
                <a:spcPct val="0"/>
              </a:spcAft>
            </a:pPr>
            <a:endParaRPr lang="en-US" dirty="0" smtClean="0">
              <a:solidFill>
                <a:schemeClr val="accent2"/>
              </a:solidFill>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Times New Roman" pitchFamily="18" charset="0"/>
              </a:rPr>
              <a:t>Military applications. </a:t>
            </a:r>
            <a:endParaRPr lang="en-US" sz="2000" dirty="0" smtClean="0">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Wingdings" pitchFamily="2" charset="2"/>
              </a:rPr>
              <a:t> </a:t>
            </a:r>
            <a:r>
              <a:rPr lang="en-US" sz="2000" dirty="0" smtClean="0">
                <a:latin typeface="Times New Roman" pitchFamily="18" charset="0"/>
                <a:ea typeface="Calibri" pitchFamily="34" charset="0"/>
                <a:cs typeface="Times New Roman" pitchFamily="18" charset="0"/>
              </a:rPr>
              <a:t>For security purpose in crowded areas. </a:t>
            </a:r>
            <a:endParaRPr lang="en-US" sz="2000" dirty="0" smtClean="0">
              <a:latin typeface="Arial" pitchFamily="34" charset="0"/>
              <a:cs typeface="Arial"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
            </a:pPr>
            <a:r>
              <a:rPr lang="en-US" sz="2000" dirty="0" smtClean="0">
                <a:latin typeface="Times New Roman" pitchFamily="18" charset="0"/>
                <a:ea typeface="Calibri" pitchFamily="34" charset="0"/>
                <a:cs typeface="Wingdings" pitchFamily="2" charset="2"/>
              </a:rPr>
              <a:t> </a:t>
            </a:r>
            <a:r>
              <a:rPr lang="en-US" sz="2000" dirty="0" smtClean="0">
                <a:latin typeface="Times New Roman" pitchFamily="18" charset="0"/>
                <a:ea typeface="Calibri" pitchFamily="34" charset="0"/>
                <a:cs typeface="Times New Roman" pitchFamily="18" charset="0"/>
              </a:rPr>
              <a:t>Research and development. </a:t>
            </a:r>
            <a:endParaRPr lang="en-US" sz="20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3446813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445115" y="940039"/>
            <a:ext cx="533165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F04EA"/>
                </a:solidFill>
                <a:effectLst/>
                <a:latin typeface="Times New Roman" pitchFamily="18" charset="0"/>
                <a:ea typeface="Calibri" pitchFamily="34" charset="0"/>
                <a:cs typeface="Times New Roman" pitchFamily="18" charset="0"/>
              </a:rPr>
              <a:t>APPROXIMATE COST</a:t>
            </a:r>
            <a:endParaRPr kumimoji="0" lang="en-US" sz="3600" b="0" i="0" u="none" strike="noStrike" cap="none" normalizeH="0" baseline="0" dirty="0" smtClean="0">
              <a:ln>
                <a:noFill/>
              </a:ln>
              <a:solidFill>
                <a:srgbClr val="0F04EA"/>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21235739"/>
              </p:ext>
            </p:extLst>
          </p:nvPr>
        </p:nvGraphicFramePr>
        <p:xfrm>
          <a:off x="2032000" y="1752055"/>
          <a:ext cx="8127999" cy="4029312"/>
        </p:xfrm>
        <a:graphic>
          <a:graphicData uri="http://schemas.openxmlformats.org/drawingml/2006/table">
            <a:tbl>
              <a:tblPr firstRow="1" bandRow="1">
                <a:tableStyleId>{35758FB7-9AC5-4552-8A53-C91805E547FA}</a:tableStyleId>
              </a:tblPr>
              <a:tblGrid>
                <a:gridCol w="1094658"/>
                <a:gridCol w="4324008"/>
                <a:gridCol w="2709333"/>
              </a:tblGrid>
              <a:tr h="503664">
                <a:tc>
                  <a:txBody>
                    <a:bodyPr/>
                    <a:lstStyle/>
                    <a:p>
                      <a:pPr algn="ctr"/>
                      <a:r>
                        <a:rPr lang="en-US" dirty="0" smtClean="0"/>
                        <a:t>Sr. No.</a:t>
                      </a:r>
                      <a:endParaRPr lang="en-US" dirty="0"/>
                    </a:p>
                  </a:txBody>
                  <a:tcPr/>
                </a:tc>
                <a:tc>
                  <a:txBody>
                    <a:bodyPr/>
                    <a:lstStyle/>
                    <a:p>
                      <a:pPr algn="ctr"/>
                      <a:r>
                        <a:rPr lang="en-US" dirty="0" smtClean="0"/>
                        <a:t>Component</a:t>
                      </a:r>
                      <a:endParaRPr lang="en-US" dirty="0"/>
                    </a:p>
                  </a:txBody>
                  <a:tcPr/>
                </a:tc>
                <a:tc>
                  <a:txBody>
                    <a:bodyPr/>
                    <a:lstStyle/>
                    <a:p>
                      <a:pPr algn="ctr"/>
                      <a:r>
                        <a:rPr lang="en-US" dirty="0" smtClean="0"/>
                        <a:t>Cost</a:t>
                      </a:r>
                      <a:r>
                        <a:rPr lang="en-US" baseline="0" dirty="0" smtClean="0"/>
                        <a:t> (RS)</a:t>
                      </a:r>
                      <a:endParaRPr lang="en-US" dirty="0"/>
                    </a:p>
                  </a:txBody>
                  <a:tcPr/>
                </a:tc>
              </a:tr>
              <a:tr h="503664">
                <a:tc>
                  <a:txBody>
                    <a:bodyPr/>
                    <a:lstStyle/>
                    <a:p>
                      <a:pPr algn="ctr"/>
                      <a:r>
                        <a:rPr lang="en-US" dirty="0" smtClean="0"/>
                        <a:t>1.</a:t>
                      </a:r>
                      <a:endParaRPr lang="en-US" dirty="0"/>
                    </a:p>
                  </a:txBody>
                  <a:tcPr/>
                </a:tc>
                <a:tc>
                  <a:txBody>
                    <a:bodyPr/>
                    <a:lstStyle/>
                    <a:p>
                      <a:pPr algn="ctr"/>
                      <a:r>
                        <a:rPr lang="en-US" dirty="0" smtClean="0"/>
                        <a:t>Raspberry Pi-3 module</a:t>
                      </a:r>
                      <a:endParaRPr lang="en-US" dirty="0"/>
                    </a:p>
                  </a:txBody>
                  <a:tcPr/>
                </a:tc>
                <a:tc>
                  <a:txBody>
                    <a:bodyPr/>
                    <a:lstStyle/>
                    <a:p>
                      <a:pPr algn="ctr"/>
                      <a:r>
                        <a:rPr lang="en-US" dirty="0" smtClean="0"/>
                        <a:t>3500</a:t>
                      </a:r>
                      <a:endParaRPr lang="en-US" dirty="0"/>
                    </a:p>
                  </a:txBody>
                  <a:tcPr/>
                </a:tc>
              </a:tr>
              <a:tr h="503664">
                <a:tc>
                  <a:txBody>
                    <a:bodyPr/>
                    <a:lstStyle/>
                    <a:p>
                      <a:pPr algn="ctr"/>
                      <a:r>
                        <a:rPr lang="en-US" dirty="0" smtClean="0"/>
                        <a:t>2.</a:t>
                      </a:r>
                      <a:endParaRPr lang="en-US" dirty="0"/>
                    </a:p>
                  </a:txBody>
                  <a:tcPr/>
                </a:tc>
                <a:tc>
                  <a:txBody>
                    <a:bodyPr/>
                    <a:lstStyle/>
                    <a:p>
                      <a:pPr algn="ctr"/>
                      <a:r>
                        <a:rPr lang="en-US" dirty="0" smtClean="0"/>
                        <a:t>USB webcam</a:t>
                      </a:r>
                      <a:endParaRPr lang="en-US" dirty="0"/>
                    </a:p>
                  </a:txBody>
                  <a:tcPr/>
                </a:tc>
                <a:tc>
                  <a:txBody>
                    <a:bodyPr/>
                    <a:lstStyle/>
                    <a:p>
                      <a:pPr algn="ctr"/>
                      <a:r>
                        <a:rPr lang="en-US" dirty="0" smtClean="0"/>
                        <a:t>1500</a:t>
                      </a:r>
                      <a:endParaRPr lang="en-US" dirty="0"/>
                    </a:p>
                  </a:txBody>
                  <a:tcPr/>
                </a:tc>
              </a:tr>
              <a:tr h="503664">
                <a:tc>
                  <a:txBody>
                    <a:bodyPr/>
                    <a:lstStyle/>
                    <a:p>
                      <a:pPr algn="ctr"/>
                      <a:r>
                        <a:rPr lang="en-US" dirty="0" smtClean="0"/>
                        <a:t>3.</a:t>
                      </a:r>
                      <a:endParaRPr lang="en-US" dirty="0"/>
                    </a:p>
                  </a:txBody>
                  <a:tcPr/>
                </a:tc>
                <a:tc>
                  <a:txBody>
                    <a:bodyPr/>
                    <a:lstStyle/>
                    <a:p>
                      <a:pPr algn="ctr"/>
                      <a:r>
                        <a:rPr lang="en-US" dirty="0" smtClean="0"/>
                        <a:t>Dc motors</a:t>
                      </a:r>
                      <a:endParaRPr lang="en-US" dirty="0"/>
                    </a:p>
                  </a:txBody>
                  <a:tcPr/>
                </a:tc>
                <a:tc>
                  <a:txBody>
                    <a:bodyPr/>
                    <a:lstStyle/>
                    <a:p>
                      <a:pPr algn="ctr"/>
                      <a:r>
                        <a:rPr lang="en-US" dirty="0" smtClean="0"/>
                        <a:t>1500</a:t>
                      </a:r>
                      <a:endParaRPr lang="en-US" dirty="0"/>
                    </a:p>
                  </a:txBody>
                  <a:tcPr/>
                </a:tc>
              </a:tr>
              <a:tr h="503664">
                <a:tc>
                  <a:txBody>
                    <a:bodyPr/>
                    <a:lstStyle/>
                    <a:p>
                      <a:pPr algn="ctr"/>
                      <a:r>
                        <a:rPr lang="en-US" dirty="0" smtClean="0"/>
                        <a:t>4.</a:t>
                      </a:r>
                      <a:endParaRPr lang="en-US" dirty="0"/>
                    </a:p>
                  </a:txBody>
                  <a:tcPr/>
                </a:tc>
                <a:tc>
                  <a:txBody>
                    <a:bodyPr/>
                    <a:lstStyle/>
                    <a:p>
                      <a:pPr algn="ctr"/>
                      <a:r>
                        <a:rPr lang="en-US" dirty="0" smtClean="0"/>
                        <a:t>Motor</a:t>
                      </a:r>
                      <a:r>
                        <a:rPr lang="en-US" baseline="0" dirty="0" smtClean="0"/>
                        <a:t> driver</a:t>
                      </a:r>
                      <a:endParaRPr lang="en-US" dirty="0"/>
                    </a:p>
                  </a:txBody>
                  <a:tcPr/>
                </a:tc>
                <a:tc>
                  <a:txBody>
                    <a:bodyPr/>
                    <a:lstStyle/>
                    <a:p>
                      <a:pPr algn="ctr"/>
                      <a:r>
                        <a:rPr lang="en-US" dirty="0" smtClean="0"/>
                        <a:t>700</a:t>
                      </a:r>
                      <a:endParaRPr lang="en-US" dirty="0"/>
                    </a:p>
                  </a:txBody>
                  <a:tcPr/>
                </a:tc>
              </a:tr>
              <a:tr h="503664">
                <a:tc>
                  <a:txBody>
                    <a:bodyPr/>
                    <a:lstStyle/>
                    <a:p>
                      <a:pPr algn="ctr"/>
                      <a:r>
                        <a:rPr lang="en-US" dirty="0" smtClean="0"/>
                        <a:t>5.</a:t>
                      </a:r>
                      <a:endParaRPr lang="en-US" dirty="0"/>
                    </a:p>
                  </a:txBody>
                  <a:tcPr/>
                </a:tc>
                <a:tc>
                  <a:txBody>
                    <a:bodyPr/>
                    <a:lstStyle/>
                    <a:p>
                      <a:pPr algn="ctr"/>
                      <a:r>
                        <a:rPr lang="en-US" dirty="0" smtClean="0"/>
                        <a:t>Sniper</a:t>
                      </a:r>
                      <a:endParaRPr lang="en-US" dirty="0"/>
                    </a:p>
                  </a:txBody>
                  <a:tcPr/>
                </a:tc>
                <a:tc>
                  <a:txBody>
                    <a:bodyPr/>
                    <a:lstStyle/>
                    <a:p>
                      <a:pPr algn="ctr"/>
                      <a:r>
                        <a:rPr lang="en-US" dirty="0" smtClean="0"/>
                        <a:t>500</a:t>
                      </a:r>
                      <a:endParaRPr lang="en-US" dirty="0"/>
                    </a:p>
                  </a:txBody>
                  <a:tcPr/>
                </a:tc>
              </a:tr>
              <a:tr h="503664">
                <a:tc>
                  <a:txBody>
                    <a:bodyPr/>
                    <a:lstStyle/>
                    <a:p>
                      <a:pPr algn="ctr"/>
                      <a:r>
                        <a:rPr lang="en-US" dirty="0" smtClean="0"/>
                        <a:t>6.</a:t>
                      </a:r>
                      <a:endParaRPr lang="en-US" dirty="0"/>
                    </a:p>
                  </a:txBody>
                  <a:tcPr/>
                </a:tc>
                <a:tc>
                  <a:txBody>
                    <a:bodyPr/>
                    <a:lstStyle/>
                    <a:p>
                      <a:pPr algn="ctr"/>
                      <a:r>
                        <a:rPr lang="en-US" dirty="0" smtClean="0"/>
                        <a:t>Miscellaneous</a:t>
                      </a:r>
                      <a:endParaRPr lang="en-US" dirty="0"/>
                    </a:p>
                  </a:txBody>
                  <a:tcPr/>
                </a:tc>
                <a:tc>
                  <a:txBody>
                    <a:bodyPr/>
                    <a:lstStyle/>
                    <a:p>
                      <a:pPr algn="ctr"/>
                      <a:r>
                        <a:rPr lang="en-US" dirty="0" smtClean="0"/>
                        <a:t>500</a:t>
                      </a:r>
                      <a:endParaRPr lang="en-US" dirty="0"/>
                    </a:p>
                  </a:txBody>
                  <a:tcPr/>
                </a:tc>
              </a:tr>
              <a:tr h="503664">
                <a:tc>
                  <a:txBody>
                    <a:bodyPr/>
                    <a:lstStyle/>
                    <a:p>
                      <a:pPr algn="ctr"/>
                      <a:r>
                        <a:rPr lang="en-US" dirty="0" smtClean="0"/>
                        <a:t>7.</a:t>
                      </a:r>
                      <a:endParaRPr lang="en-US" dirty="0"/>
                    </a:p>
                  </a:txBody>
                  <a:tcPr/>
                </a:tc>
                <a:tc>
                  <a:txBody>
                    <a:bodyPr/>
                    <a:lstStyle/>
                    <a:p>
                      <a:pPr algn="ctr"/>
                      <a:r>
                        <a:rPr lang="en-US" dirty="0" smtClean="0"/>
                        <a:t>Total</a:t>
                      </a:r>
                      <a:endParaRPr lang="en-US" dirty="0"/>
                    </a:p>
                  </a:txBody>
                  <a:tcPr/>
                </a:tc>
                <a:tc>
                  <a:txBody>
                    <a:bodyPr/>
                    <a:lstStyle/>
                    <a:p>
                      <a:pPr algn="ctr"/>
                      <a:r>
                        <a:rPr lang="en-US" dirty="0" smtClean="0"/>
                        <a:t>8200</a:t>
                      </a:r>
                      <a:endParaRPr lang="en-US" dirty="0"/>
                    </a:p>
                  </a:txBody>
                  <a:tcPr/>
                </a:tc>
              </a:tr>
            </a:tbl>
          </a:graphicData>
        </a:graphic>
      </p:graphicFrame>
    </p:spTree>
    <p:extLst>
      <p:ext uri="{BB962C8B-B14F-4D97-AF65-F5344CB8AC3E}">
        <p14:creationId xmlns:p14="http://schemas.microsoft.com/office/powerpoint/2010/main" val="351502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9084" y="1327355"/>
            <a:ext cx="4365523" cy="523220"/>
          </a:xfrm>
          <a:prstGeom prst="rect">
            <a:avLst/>
          </a:prstGeom>
          <a:noFill/>
        </p:spPr>
        <p:txBody>
          <a:bodyPr wrap="square" rtlCol="0">
            <a:spAutoFit/>
          </a:bodyPr>
          <a:lstStyle/>
          <a:p>
            <a:r>
              <a:rPr lang="en-US" sz="2800" b="1" dirty="0" smtClean="0">
                <a:solidFill>
                  <a:srgbClr val="0F04EA"/>
                </a:solidFill>
                <a:latin typeface="Times New Roman" panose="02020603050405020304" pitchFamily="18" charset="0"/>
                <a:cs typeface="Times New Roman" panose="02020603050405020304" pitchFamily="18" charset="0"/>
              </a:rPr>
              <a:t>FUTURE SCOPE</a:t>
            </a:r>
            <a:endParaRPr lang="en-US" sz="2800" b="1" dirty="0">
              <a:solidFill>
                <a:srgbClr val="0F04EA"/>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19084" y="2123458"/>
            <a:ext cx="8674169" cy="2862322"/>
          </a:xfrm>
          <a:prstGeom prst="rect">
            <a:avLst/>
          </a:prstGeom>
        </p:spPr>
        <p:txBody>
          <a:bodyPr wrap="non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We can implement such sniper on quad copter. </a:t>
            </a: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Target detection using facial biometrics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Automatic face verification using Elastic Graph matching (EGM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Electromagnetic triggering mechanism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323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1625" y="1188722"/>
            <a:ext cx="5542671" cy="523220"/>
          </a:xfrm>
          <a:prstGeom prst="rect">
            <a:avLst/>
          </a:prstGeom>
          <a:noFill/>
        </p:spPr>
        <p:txBody>
          <a:bodyPr wrap="square" rtlCol="0">
            <a:spAutoFit/>
          </a:bodyPr>
          <a:lstStyle/>
          <a:p>
            <a:r>
              <a:rPr lang="en-US" sz="2800" b="1" dirty="0" smtClean="0">
                <a:solidFill>
                  <a:srgbClr val="0F04EA"/>
                </a:solidFill>
                <a:latin typeface="Times New Roman" pitchFamily="18" charset="0"/>
                <a:cs typeface="Times New Roman" pitchFamily="18" charset="0"/>
              </a:rPr>
              <a:t>CONCLUSION </a:t>
            </a:r>
            <a:endParaRPr lang="en-US" sz="2800" b="1" dirty="0">
              <a:solidFill>
                <a:srgbClr val="0F04EA"/>
              </a:solidFill>
              <a:latin typeface="Times New Roman" pitchFamily="18" charset="0"/>
              <a:cs typeface="Times New Roman" pitchFamily="18" charset="0"/>
            </a:endParaRPr>
          </a:p>
        </p:txBody>
      </p:sp>
      <p:sp>
        <p:nvSpPr>
          <p:cNvPr id="2" name="Rectangle 1"/>
          <p:cNvSpPr/>
          <p:nvPr/>
        </p:nvSpPr>
        <p:spPr>
          <a:xfrm>
            <a:off x="1631625" y="2077345"/>
            <a:ext cx="9518155" cy="3323987"/>
          </a:xfrm>
          <a:prstGeom prst="rect">
            <a:avLst/>
          </a:prstGeom>
        </p:spPr>
        <p:txBody>
          <a:bodyPr wrap="square">
            <a:spAutoFit/>
          </a:bodyPr>
          <a:lstStyle/>
          <a:p>
            <a:pPr algn="just">
              <a:lnSpc>
                <a:spcPct val="150000"/>
              </a:lnSpc>
            </a:pPr>
            <a:r>
              <a:rPr lang="en-US" sz="2000" dirty="0" smtClean="0">
                <a:solidFill>
                  <a:srgbClr val="000000"/>
                </a:solidFill>
                <a:latin typeface="Times New Roman" panose="02020603050405020304" pitchFamily="18" charset="0"/>
              </a:rPr>
              <a:t>	We </a:t>
            </a:r>
            <a:r>
              <a:rPr lang="en-US" sz="2000" dirty="0">
                <a:solidFill>
                  <a:srgbClr val="000000"/>
                </a:solidFill>
                <a:latin typeface="Times New Roman" panose="02020603050405020304" pitchFamily="18" charset="0"/>
              </a:rPr>
              <a:t>all know that traditionally, soldiers have to operate their guns/riffles/snipers at the risk of their lives to protect the country’s borders. But there we observe the disadvantages of this conventional method. </a:t>
            </a:r>
          </a:p>
          <a:p>
            <a:pPr algn="just">
              <a:lnSpc>
                <a:spcPct val="150000"/>
              </a:lnSpc>
            </a:pPr>
            <a:r>
              <a:rPr lang="en-US" sz="2000" dirty="0" smtClean="0">
                <a:solidFill>
                  <a:srgbClr val="000000"/>
                </a:solidFill>
                <a:latin typeface="Times New Roman" panose="02020603050405020304" pitchFamily="18" charset="0"/>
              </a:rPr>
              <a:t>	The </a:t>
            </a:r>
            <a:r>
              <a:rPr lang="en-US" sz="2000" dirty="0">
                <a:solidFill>
                  <a:srgbClr val="000000"/>
                </a:solidFill>
                <a:latin typeface="Times New Roman" panose="02020603050405020304" pitchFamily="18" charset="0"/>
              </a:rPr>
              <a:t>proposed system helps to control the snipers remotely from the safe places, from where soldiers can detect enemies and fire if any danger is anticipated. The system can be used in remote areas at the war fields or line of control. The system uses Wi-Fi for the communication between sniper and base station </a:t>
            </a:r>
            <a:endParaRPr lang="en-US" sz="2000" dirty="0"/>
          </a:p>
        </p:txBody>
      </p:sp>
    </p:spTree>
    <p:extLst>
      <p:ext uri="{BB962C8B-B14F-4D97-AF65-F5344CB8AC3E}">
        <p14:creationId xmlns:p14="http://schemas.microsoft.com/office/powerpoint/2010/main" val="1644614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58463" y="843523"/>
            <a:ext cx="2598788" cy="523220"/>
          </a:xfrm>
          <a:prstGeom prst="rect">
            <a:avLst/>
          </a:prstGeom>
        </p:spPr>
        <p:txBody>
          <a:bodyPr wrap="none">
            <a:spAutoFit/>
          </a:bodyPr>
          <a:lstStyle/>
          <a:p>
            <a:pPr algn="just"/>
            <a:r>
              <a:rPr lang="en-US" sz="2800" b="1" dirty="0" smtClean="0">
                <a:solidFill>
                  <a:srgbClr val="0F04EA"/>
                </a:solidFill>
                <a:latin typeface="Times New Roman" pitchFamily="18" charset="0"/>
                <a:cs typeface="Times New Roman" pitchFamily="18" charset="0"/>
              </a:rPr>
              <a:t>REFERENCES</a:t>
            </a:r>
            <a:endParaRPr lang="en-US" sz="2800" b="1" dirty="0">
              <a:solidFill>
                <a:srgbClr val="0F04EA"/>
              </a:solidFill>
              <a:latin typeface="Times New Roman" pitchFamily="18" charset="0"/>
              <a:cs typeface="Times New Roman" pitchFamily="18" charset="0"/>
            </a:endParaRPr>
          </a:p>
        </p:txBody>
      </p:sp>
      <p:sp>
        <p:nvSpPr>
          <p:cNvPr id="9" name="Rectangle 8"/>
          <p:cNvSpPr/>
          <p:nvPr/>
        </p:nvSpPr>
        <p:spPr>
          <a:xfrm>
            <a:off x="1758463" y="1885073"/>
            <a:ext cx="8961119" cy="4247317"/>
          </a:xfrm>
          <a:prstGeom prst="rect">
            <a:avLst/>
          </a:prstGeom>
        </p:spPr>
        <p:txBody>
          <a:bodyPr wrap="square">
            <a:spAutoFit/>
          </a:bodyPr>
          <a:lstStyle/>
          <a:p>
            <a:pPr marL="457200" indent="-457200">
              <a:lnSpc>
                <a:spcPct val="150000"/>
              </a:lnSpc>
              <a:buFont typeface="+mj-lt"/>
              <a:buAutoNum type="arabicPeriod"/>
            </a:pPr>
            <a:r>
              <a:rPr lang="en-US" sz="2000" dirty="0" smtClean="0">
                <a:latin typeface="Times New Roman" pitchFamily="18" charset="0"/>
                <a:cs typeface="Times New Roman" pitchFamily="18" charset="0"/>
              </a:rPr>
              <a:t>CSI Communications-Knowledge digest for IT community.</a:t>
            </a:r>
          </a:p>
          <a:p>
            <a:pPr marL="457200" lvl="0" indent="-457200">
              <a:lnSpc>
                <a:spcPct val="150000"/>
              </a:lnSpc>
              <a:buFont typeface="+mj-lt"/>
              <a:buAutoNum type="arabicPeriod"/>
            </a:pPr>
            <a:r>
              <a:rPr lang="en-US" sz="2000" dirty="0" smtClean="0">
                <a:latin typeface="Times New Roman" pitchFamily="18" charset="0"/>
                <a:cs typeface="Times New Roman" pitchFamily="18" charset="0"/>
              </a:rPr>
              <a:t> DRDO newsletter - Published by </a:t>
            </a:r>
            <a:r>
              <a:rPr lang="en-US" sz="2000" dirty="0" err="1" smtClean="0">
                <a:latin typeface="Times New Roman" pitchFamily="18" charset="0"/>
                <a:cs typeface="Times New Roman" pitchFamily="18" charset="0"/>
              </a:rPr>
              <a:t>Director,DESIDOC,Metcaffe</a:t>
            </a:r>
            <a:r>
              <a:rPr lang="en-US" sz="2000" dirty="0" smtClean="0">
                <a:latin typeface="Times New Roman" pitchFamily="18" charset="0"/>
                <a:cs typeface="Times New Roman" pitchFamily="18" charset="0"/>
              </a:rPr>
              <a:t> house,Delhi-110 054 </a:t>
            </a:r>
            <a:r>
              <a:rPr lang="en-US" sz="2000" dirty="0" smtClean="0"/>
              <a:t>.</a:t>
            </a:r>
            <a:endParaRPr lang="en-US" sz="2000" dirty="0" smtClean="0">
              <a:latin typeface="Times New Roman" pitchFamily="18" charset="0"/>
              <a:cs typeface="Times New Roman" pitchFamily="18" charset="0"/>
            </a:endParaRPr>
          </a:p>
          <a:p>
            <a:pPr marL="457200" indent="-457200">
              <a:lnSpc>
                <a:spcPct val="150000"/>
              </a:lnSpc>
              <a:buFont typeface="+mj-lt"/>
              <a:buAutoNum type="arabicPeriod"/>
            </a:pPr>
            <a:r>
              <a:rPr lang="en-US" sz="2000" dirty="0" err="1" smtClean="0">
                <a:latin typeface="Times New Roman" pitchFamily="18" charset="0"/>
                <a:cs typeface="Times New Roman" pitchFamily="18" charset="0"/>
              </a:rPr>
              <a:t>Shajahan.J.A</a:t>
            </a:r>
            <a:r>
              <a:rPr lang="en-US" sz="2000" dirty="0" smtClean="0">
                <a:latin typeface="Times New Roman" pitchFamily="18" charset="0"/>
                <a:cs typeface="Times New Roman" pitchFamily="18" charset="0"/>
              </a:rPr>
              <a:t> ,”Target detecting defense humanoid sniper Third” international conference on computing communication &amp; networking(ICCCNT)-2012.</a:t>
            </a:r>
          </a:p>
          <a:p>
            <a:pPr marL="342900" indent="-342900">
              <a:lnSpc>
                <a:spcPct val="150000"/>
              </a:lnSpc>
            </a:pPr>
            <a:r>
              <a:rPr lang="en-US" sz="2000" dirty="0" smtClean="0">
                <a:latin typeface="Times New Roman" pitchFamily="18" charset="0"/>
                <a:cs typeface="Times New Roman" pitchFamily="18" charset="0"/>
              </a:rPr>
              <a:t>4.    Computer controlled USB BB sniper with video camera scope sight, tested</a:t>
            </a:r>
          </a:p>
          <a:p>
            <a:pPr>
              <a:lnSpc>
                <a:spcPct val="150000"/>
              </a:lnSpc>
            </a:pPr>
            <a:r>
              <a:rPr lang="en-US" sz="2000" dirty="0" smtClean="0">
                <a:latin typeface="Times New Roman" pitchFamily="18" charset="0"/>
                <a:cs typeface="Times New Roman" pitchFamily="18" charset="0"/>
              </a:rPr>
              <a:t>        at US Army.</a:t>
            </a:r>
          </a:p>
          <a:p>
            <a:pPr>
              <a:lnSpc>
                <a:spcPct val="150000"/>
              </a:lnSpc>
            </a:pPr>
            <a:endParaRPr lang="en-US" sz="2000" dirty="0" smtClean="0">
              <a:latin typeface="Times New Roman" pitchFamily="18" charset="0"/>
              <a:cs typeface="Times New Roman" pitchFamily="18" charset="0"/>
            </a:endParaRPr>
          </a:p>
          <a:p>
            <a:pPr>
              <a:lnSpc>
                <a:spcPct val="150000"/>
              </a:lnSpc>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54390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3582" y="2690333"/>
            <a:ext cx="7413674" cy="1200329"/>
          </a:xfrm>
          <a:prstGeom prst="rect">
            <a:avLst/>
          </a:prstGeom>
          <a:noFill/>
        </p:spPr>
        <p:txBody>
          <a:bodyPr wrap="square" rtlCol="0">
            <a:spAutoFit/>
          </a:bodyPr>
          <a:lstStyle/>
          <a:p>
            <a:r>
              <a:rPr lang="en-US" sz="7200" dirty="0" smtClean="0">
                <a:solidFill>
                  <a:srgbClr val="0F04EA"/>
                </a:solidFill>
                <a:latin typeface="Times New Roman" pitchFamily="18" charset="0"/>
                <a:cs typeface="Times New Roman" pitchFamily="18" charset="0"/>
              </a:rPr>
              <a:t>Thank you…</a:t>
            </a:r>
            <a:endParaRPr lang="en-US" sz="7200" dirty="0">
              <a:solidFill>
                <a:srgbClr val="0F04EA"/>
              </a:solidFill>
              <a:latin typeface="Times New Roman" pitchFamily="18" charset="0"/>
              <a:cs typeface="Times New Roman" pitchFamily="18" charset="0"/>
            </a:endParaRPr>
          </a:p>
        </p:txBody>
      </p:sp>
    </p:spTree>
    <p:extLst>
      <p:ext uri="{BB962C8B-B14F-4D97-AF65-F5344CB8AC3E}">
        <p14:creationId xmlns:p14="http://schemas.microsoft.com/office/powerpoint/2010/main" val="146074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2470" y="1076321"/>
            <a:ext cx="4350871"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PROBLEM DEFINITION </a:t>
            </a:r>
          </a:p>
        </p:txBody>
      </p:sp>
      <p:sp>
        <p:nvSpPr>
          <p:cNvPr id="3" name="Rectangle 2"/>
          <p:cNvSpPr/>
          <p:nvPr/>
        </p:nvSpPr>
        <p:spPr>
          <a:xfrm>
            <a:off x="1076633" y="1599541"/>
            <a:ext cx="9984658" cy="4524315"/>
          </a:xfrm>
          <a:prstGeom prst="rect">
            <a:avLst/>
          </a:prstGeom>
        </p:spPr>
        <p:txBody>
          <a:bodyPr wrap="square">
            <a:spAutoFit/>
          </a:bodyPr>
          <a:lstStyle/>
          <a:p>
            <a:pPr algn="just">
              <a:lnSpc>
                <a:spcPct val="150000"/>
              </a:lnSpc>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Real-time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surveillance is an integral component in any</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situation or environment where there is a high need of security</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for both personal and commercial property. </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	The Indian defense system needs instant enemy detection and tracking.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today’s day to day life we can use technology in many different ways to</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provide such surveillance .</a:t>
            </a:r>
            <a:r>
              <a:rPr lang="en-US" sz="2400" dirty="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50000"/>
              </a:lnSpc>
            </a:pPr>
            <a:r>
              <a:rPr lang="en-US" sz="2400" dirty="0">
                <a:latin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 we look forward for the automatic sniper, which can be the solution for this.</a:t>
            </a:r>
          </a:p>
        </p:txBody>
      </p:sp>
    </p:spTree>
    <p:extLst>
      <p:ext uri="{BB962C8B-B14F-4D97-AF65-F5344CB8AC3E}">
        <p14:creationId xmlns:p14="http://schemas.microsoft.com/office/powerpoint/2010/main" val="3682776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90383" y="1152333"/>
            <a:ext cx="2457724" cy="523220"/>
          </a:xfrm>
          <a:prstGeom prst="rect">
            <a:avLst/>
          </a:prstGeom>
        </p:spPr>
        <p:txBody>
          <a:bodyPr wrap="none">
            <a:spAutoFit/>
          </a:bodyPr>
          <a:lstStyle/>
          <a:p>
            <a:r>
              <a:rPr lang="en-US" sz="2800" b="1" dirty="0" smtClean="0">
                <a:solidFill>
                  <a:srgbClr val="0F04EA"/>
                </a:solidFill>
                <a:latin typeface="Times New Roman" pitchFamily="18" charset="0"/>
                <a:cs typeface="Times New Roman" pitchFamily="18" charset="0"/>
              </a:rPr>
              <a:t>OBJECTIVES</a:t>
            </a:r>
            <a:endParaRPr lang="en-US" sz="2800" b="1" dirty="0">
              <a:solidFill>
                <a:srgbClr val="0F04EA"/>
              </a:solidFill>
              <a:latin typeface="Times New Roman" pitchFamily="18" charset="0"/>
              <a:cs typeface="Times New Roman" pitchFamily="18" charset="0"/>
            </a:endParaRPr>
          </a:p>
        </p:txBody>
      </p:sp>
      <p:sp>
        <p:nvSpPr>
          <p:cNvPr id="6" name="Rectangle 5"/>
          <p:cNvSpPr/>
          <p:nvPr/>
        </p:nvSpPr>
        <p:spPr>
          <a:xfrm>
            <a:off x="2090383" y="1929000"/>
            <a:ext cx="9233097" cy="2795958"/>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To improve our defense system from traditional or manual to smart.</a:t>
            </a:r>
          </a:p>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To save the manpower.</a:t>
            </a:r>
          </a:p>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To improve secure defense system.</a:t>
            </a:r>
          </a:p>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To develop a cost effective solution for controlling and monitoring critical situations on field.</a:t>
            </a:r>
          </a:p>
        </p:txBody>
      </p:sp>
    </p:spTree>
    <p:extLst>
      <p:ext uri="{BB962C8B-B14F-4D97-AF65-F5344CB8AC3E}">
        <p14:creationId xmlns:p14="http://schemas.microsoft.com/office/powerpoint/2010/main" val="141400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4738" y="1120566"/>
            <a:ext cx="6919715"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WHAT EXACTLY SMART SNIPER IS ???</a:t>
            </a:r>
          </a:p>
        </p:txBody>
      </p:sp>
      <p:sp>
        <p:nvSpPr>
          <p:cNvPr id="3" name="Rectangle 2"/>
          <p:cNvSpPr/>
          <p:nvPr/>
        </p:nvSpPr>
        <p:spPr>
          <a:xfrm>
            <a:off x="1622323" y="1643786"/>
            <a:ext cx="9158748" cy="4457952"/>
          </a:xfrm>
          <a:prstGeom prst="rect">
            <a:avLst/>
          </a:prstGeom>
        </p:spPr>
        <p:txBody>
          <a:bodyPr wrap="square">
            <a:spAutoFit/>
          </a:bodyPr>
          <a:lstStyle/>
          <a:p>
            <a:pPr marL="57150" marR="0" indent="400050" algn="just">
              <a:lnSpc>
                <a:spcPct val="150000"/>
              </a:lnSpc>
              <a:spcBef>
                <a:spcPts val="0"/>
              </a:spcBef>
              <a:spcAft>
                <a:spcPts val="0"/>
              </a:spcAft>
            </a:pPr>
            <a:r>
              <a:rPr lang="en-US" sz="2400" dirty="0">
                <a:solidFill>
                  <a:srgbClr val="000000"/>
                </a:solidFill>
                <a:latin typeface="Times New Roman" panose="02020603050405020304" pitchFamily="18" charset="0"/>
                <a:ea typeface="Times New Roman" panose="02020603050405020304" pitchFamily="18" charset="0"/>
              </a:rPr>
              <a:t>	As per the name suggest, initially we detect the stationary targets and gun will be controlled by the operator to locate the actual target. Sniper will move in Upward, Downward, right and left direction according to the requirement. </a:t>
            </a:r>
          </a:p>
          <a:p>
            <a:pPr marL="57150" marR="0" indent="400050" algn="just">
              <a:lnSpc>
                <a:spcPct val="150000"/>
              </a:lnSpc>
              <a:spcBef>
                <a:spcPts val="0"/>
              </a:spcBef>
              <a:spcAft>
                <a:spcPts val="0"/>
              </a:spcAft>
            </a:pPr>
            <a:r>
              <a:rPr lang="en-US" sz="2400" dirty="0">
                <a:solidFill>
                  <a:srgbClr val="000000"/>
                </a:solidFill>
                <a:latin typeface="Times New Roman" panose="02020603050405020304" pitchFamily="18" charset="0"/>
                <a:ea typeface="Times New Roman" panose="02020603050405020304" pitchFamily="18" charset="0"/>
              </a:rPr>
              <a:t>	For detection we use webcam on sniper that shows actual on field video streaming on monitor at control unit. This advanced feature we have used in our system for providing reliability to operator while operating.</a:t>
            </a:r>
          </a:p>
        </p:txBody>
      </p:sp>
    </p:spTree>
    <p:extLst>
      <p:ext uri="{BB962C8B-B14F-4D97-AF65-F5344CB8AC3E}">
        <p14:creationId xmlns:p14="http://schemas.microsoft.com/office/powerpoint/2010/main" val="2972394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86" y="1032076"/>
            <a:ext cx="7245189"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PRESENT THEORIES AND SOLUTIONS </a:t>
            </a:r>
            <a:r>
              <a:rPr lang="en-US" sz="2800" b="1" dirty="0" smtClean="0">
                <a:solidFill>
                  <a:srgbClr val="2001D9"/>
                </a:solidFill>
                <a:latin typeface="Times New Roman" panose="02020603050405020304" pitchFamily="18" charset="0"/>
                <a:cs typeface="Times New Roman" panose="02020603050405020304" pitchFamily="18" charset="0"/>
              </a:rPr>
              <a:t> </a:t>
            </a:r>
            <a:endParaRPr lang="en-US" sz="2800" b="1" dirty="0">
              <a:solidFill>
                <a:srgbClr val="2001D9"/>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22486" y="1736265"/>
            <a:ext cx="8919372" cy="5150449"/>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Real-time Surveillance Mini-rover Based on open CV-Python-JAVA Using Raspberry Pi 2.</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Low Cost Real-Time System Monitoring using Raspberry Pi.</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Optical target locator developed by Laser Science and Technology  Center(LASTEC).</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Target detecting defense humanoid sniper.</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Computer controlled USB BB sniper with video camera scope sight.</a:t>
            </a:r>
          </a:p>
          <a:p>
            <a:pPr marL="342900" indent="-342900" algn="just">
              <a:lnSpc>
                <a:spcPct val="15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67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687" y="600502"/>
            <a:ext cx="5281683" cy="830997"/>
          </a:xfrm>
          <a:prstGeom prst="rect">
            <a:avLst/>
          </a:prstGeom>
          <a:noFill/>
        </p:spPr>
        <p:txBody>
          <a:bodyPr wrap="square" rtlCol="0">
            <a:spAutoFit/>
          </a:bodyPr>
          <a:lstStyle/>
          <a:p>
            <a:endParaRPr lang="en-US" sz="4800" b="1" dirty="0">
              <a:solidFill>
                <a:schemeClr val="accent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05970" y="497740"/>
            <a:ext cx="9225887" cy="1384995"/>
          </a:xfrm>
          <a:prstGeom prst="rect">
            <a:avLst/>
          </a:prstGeom>
          <a:noFill/>
        </p:spPr>
        <p:txBody>
          <a:bodyPr wrap="square" rtlCol="0">
            <a:spAutoFit/>
          </a:bodyPr>
          <a:lstStyle/>
          <a:p>
            <a:pPr marL="457200" indent="-457200">
              <a:lnSpc>
                <a:spcPct val="150000"/>
              </a:lnSpc>
            </a:pPr>
            <a:r>
              <a:rPr lang="en-US" sz="2800" b="1" dirty="0" smtClean="0">
                <a:solidFill>
                  <a:srgbClr val="0F04EA"/>
                </a:solidFill>
                <a:latin typeface="Times New Roman" pitchFamily="18" charset="0"/>
                <a:cs typeface="Times New Roman" pitchFamily="18" charset="0"/>
              </a:rPr>
              <a:t> BLOCK DIAGRAM</a:t>
            </a:r>
          </a:p>
          <a:p>
            <a:pPr marL="457200" indent="-457200">
              <a:lnSpc>
                <a:spcPct val="150000"/>
              </a:lnSpc>
            </a:pPr>
            <a:endParaRPr lang="en-US" sz="28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10687" y="1304549"/>
            <a:ext cx="9021170" cy="4610903"/>
          </a:xfrm>
          <a:prstGeom prst="rect">
            <a:avLst/>
          </a:prstGeom>
        </p:spPr>
      </p:pic>
    </p:spTree>
    <p:extLst>
      <p:ext uri="{BB962C8B-B14F-4D97-AF65-F5344CB8AC3E}">
        <p14:creationId xmlns:p14="http://schemas.microsoft.com/office/powerpoint/2010/main" val="903943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0759" y="849037"/>
            <a:ext cx="3350084" cy="523220"/>
          </a:xfrm>
          <a:prstGeom prst="rect">
            <a:avLst/>
          </a:prstGeom>
        </p:spPr>
        <p:txBody>
          <a:bodyPr wrap="none">
            <a:spAutoFit/>
          </a:bodyPr>
          <a:lstStyle/>
          <a:p>
            <a:r>
              <a:rPr lang="en-US" sz="2800" b="1" dirty="0">
                <a:solidFill>
                  <a:srgbClr val="2001D9"/>
                </a:solidFill>
                <a:latin typeface="Times New Roman" panose="02020603050405020304" pitchFamily="18" charset="0"/>
                <a:cs typeface="Times New Roman" panose="02020603050405020304" pitchFamily="18" charset="0"/>
              </a:rPr>
              <a:t>METHODOLOGY </a:t>
            </a:r>
          </a:p>
        </p:txBody>
      </p:sp>
      <p:sp>
        <p:nvSpPr>
          <p:cNvPr id="3" name="Rectangle 2"/>
          <p:cNvSpPr/>
          <p:nvPr/>
        </p:nvSpPr>
        <p:spPr>
          <a:xfrm>
            <a:off x="1820759" y="1490989"/>
            <a:ext cx="6096000" cy="1971245"/>
          </a:xfrm>
          <a:prstGeom prst="rect">
            <a:avLst/>
          </a:prstGeom>
        </p:spPr>
        <p:txBody>
          <a:bodyPr>
            <a:spAutoFit/>
          </a:bodyPr>
          <a:lstStyle/>
          <a:p>
            <a:pPr marL="514350" marR="0" indent="-457200" algn="just">
              <a:lnSpc>
                <a:spcPct val="150000"/>
              </a:lnSpc>
              <a:spcBef>
                <a:spcPts val="0"/>
              </a:spcBef>
              <a:spcAft>
                <a:spcPts val="0"/>
              </a:spcAft>
              <a:buFont typeface="Wingdings" panose="05000000000000000000" pitchFamily="2" charset="2"/>
              <a:buChar char="§"/>
              <a:tabLst>
                <a:tab pos="5715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Detection and Firing unit (DFU)</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514350" indent="-457200" algn="just">
              <a:lnSpc>
                <a:spcPct val="150000"/>
              </a:lnSpc>
              <a:buFont typeface="Wingdings" panose="05000000000000000000" pitchFamily="2" charset="2"/>
              <a:buChar char="§"/>
              <a:tabLst>
                <a:tab pos="5715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Control unit (Deadly eye)</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57150" marR="0" indent="400050" algn="just">
              <a:lnSpc>
                <a:spcPct val="107000"/>
              </a:lnSpc>
              <a:spcBef>
                <a:spcPts val="0"/>
              </a:spcBef>
              <a:spcAft>
                <a:spcPts val="0"/>
              </a:spcAft>
              <a:tabLst>
                <a:tab pos="57150" algn="l"/>
              </a:tabLst>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57150" marR="0" indent="400050" algn="just">
              <a:lnSpc>
                <a:spcPct val="107000"/>
              </a:lnSpc>
              <a:spcBef>
                <a:spcPts val="0"/>
              </a:spcBef>
              <a:spcAft>
                <a:spcPts val="0"/>
              </a:spcAft>
              <a:tabLst>
                <a:tab pos="5715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59394" y="2802195"/>
            <a:ext cx="5797911" cy="3323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5678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4784" y="3037857"/>
            <a:ext cx="4028090" cy="584775"/>
          </a:xfrm>
          <a:prstGeom prst="rect">
            <a:avLst/>
          </a:prstGeom>
        </p:spPr>
        <p:txBody>
          <a:bodyPr wrap="none">
            <a:spAutoFit/>
          </a:bodyPr>
          <a:lstStyle/>
          <a:p>
            <a:r>
              <a:rPr lang="en-US" sz="3200" b="1" dirty="0">
                <a:solidFill>
                  <a:srgbClr val="2001D9"/>
                </a:solidFill>
                <a:latin typeface="Times New Roman" panose="02020603050405020304" pitchFamily="18" charset="0"/>
                <a:cs typeface="Times New Roman" panose="02020603050405020304" pitchFamily="18" charset="0"/>
              </a:rPr>
              <a:t>HARDWARE USED  </a:t>
            </a:r>
          </a:p>
        </p:txBody>
      </p:sp>
    </p:spTree>
    <p:extLst>
      <p:ext uri="{BB962C8B-B14F-4D97-AF65-F5344CB8AC3E}">
        <p14:creationId xmlns:p14="http://schemas.microsoft.com/office/powerpoint/2010/main" val="634819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990</TotalTime>
  <Words>586</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shital</dc:creator>
  <cp:lastModifiedBy>Sankalp Shah</cp:lastModifiedBy>
  <cp:revision>76</cp:revision>
  <dcterms:created xsi:type="dcterms:W3CDTF">2016-09-17T14:00:57Z</dcterms:created>
  <dcterms:modified xsi:type="dcterms:W3CDTF">2018-08-02T17:00:08Z</dcterms:modified>
</cp:coreProperties>
</file>