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4fce8b1a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4fce8b1a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53d2cec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53d2cec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4e678fc3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4e678fc3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4e678fc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4e678fc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4e678fc3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4e678fc3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f19613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f19613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f196131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f196131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4fce8b1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4fce8b1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4fce8b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4fce8b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4fce8b1a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4fce8b1a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i.org/10.1038/s41467-022-33859-9" TargetMode="External"/><Relationship Id="rId4" Type="http://schemas.openxmlformats.org/officeDocument/2006/relationships/hyperlink" Target="https://doi.org/10.1038/s41416-019-0603-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50">
                <a:solidFill>
                  <a:srgbClr val="222222"/>
                </a:solidFill>
                <a:highlight>
                  <a:srgbClr val="FFFFFF"/>
                </a:highlight>
                <a:latin typeface="Times New Roman"/>
                <a:ea typeface="Times New Roman"/>
                <a:cs typeface="Times New Roman"/>
                <a:sym typeface="Times New Roman"/>
              </a:rPr>
              <a:t>Literature Presentation </a:t>
            </a:r>
            <a:endParaRPr sz="7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t>Sankalp Mrutyunjaya, Alan Xu, Mahija Mogalipuvvu, Christopher Ahn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7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Markers</a:t>
            </a:r>
            <a:endParaRPr/>
          </a:p>
        </p:txBody>
      </p:sp>
      <p:sp>
        <p:nvSpPr>
          <p:cNvPr id="112" name="Google Shape;112;p22"/>
          <p:cNvSpPr txBox="1"/>
          <p:nvPr>
            <p:ph idx="1" type="body"/>
          </p:nvPr>
        </p:nvSpPr>
        <p:spPr>
          <a:xfrm>
            <a:off x="78675" y="767650"/>
            <a:ext cx="8520600" cy="421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Circulating Tumor Cells (CTCs)</a:t>
            </a:r>
            <a:endParaRPr/>
          </a:p>
          <a:p>
            <a:pPr indent="-317500" lvl="1" marL="914400" rtl="0" algn="l">
              <a:spcBef>
                <a:spcPts val="0"/>
              </a:spcBef>
              <a:spcAft>
                <a:spcPts val="0"/>
              </a:spcAft>
              <a:buSzPts val="1400"/>
              <a:buChar char="○"/>
            </a:pPr>
            <a:r>
              <a:rPr lang="en"/>
              <a:t>Very rare in glioblastoma due to the BBB and low survival rate of metastasis</a:t>
            </a:r>
            <a:endParaRPr/>
          </a:p>
          <a:p>
            <a:pPr indent="-317500" lvl="1" marL="914400" rtl="0" algn="l">
              <a:spcBef>
                <a:spcPts val="0"/>
              </a:spcBef>
              <a:spcAft>
                <a:spcPts val="0"/>
              </a:spcAft>
              <a:buSzPts val="1400"/>
              <a:buChar char="○"/>
            </a:pPr>
            <a:r>
              <a:rPr lang="en"/>
              <a:t>Isolation is done by using specific protein markers to filter out the CTCs in the blood sample</a:t>
            </a:r>
            <a:endParaRPr/>
          </a:p>
          <a:p>
            <a:pPr indent="-317500" lvl="1" marL="914400" rtl="0" algn="l">
              <a:spcBef>
                <a:spcPts val="0"/>
              </a:spcBef>
              <a:spcAft>
                <a:spcPts val="0"/>
              </a:spcAft>
              <a:buSzPts val="1400"/>
              <a:buChar char="○"/>
            </a:pPr>
            <a:r>
              <a:rPr lang="en"/>
              <a:t>Ex: EpCAM, an epithelial cell adhesion marker</a:t>
            </a:r>
            <a:endParaRPr/>
          </a:p>
          <a:p>
            <a:pPr indent="-317500" lvl="1" marL="914400" rtl="0" algn="l">
              <a:spcBef>
                <a:spcPts val="0"/>
              </a:spcBef>
              <a:spcAft>
                <a:spcPts val="0"/>
              </a:spcAft>
              <a:buSzPts val="1400"/>
              <a:buChar char="○"/>
            </a:pPr>
            <a:r>
              <a:rPr lang="en"/>
              <a:t>Small sample size, but using CTCs as a biomarker seems to have promising applications</a:t>
            </a:r>
            <a:endParaRPr/>
          </a:p>
          <a:p>
            <a:pPr indent="-342900" lvl="0" marL="457200" rtl="0" algn="l">
              <a:spcBef>
                <a:spcPts val="0"/>
              </a:spcBef>
              <a:spcAft>
                <a:spcPts val="0"/>
              </a:spcAft>
              <a:buSzPts val="1800"/>
              <a:buChar char="●"/>
            </a:pPr>
            <a:r>
              <a:rPr lang="en"/>
              <a:t>Circulating Tumor Nucleic Acids or Cell-free DNA (cfDNA)</a:t>
            </a:r>
            <a:endParaRPr/>
          </a:p>
          <a:p>
            <a:pPr indent="-317500" lvl="1" marL="914400" rtl="0" algn="l">
              <a:spcBef>
                <a:spcPts val="0"/>
              </a:spcBef>
              <a:spcAft>
                <a:spcPts val="0"/>
              </a:spcAft>
              <a:buSzPts val="1400"/>
              <a:buChar char="○"/>
            </a:pPr>
            <a:r>
              <a:rPr lang="en"/>
              <a:t>Suggested that main source is from apoptotic tumor cells that release RNA and DNA</a:t>
            </a:r>
            <a:endParaRPr/>
          </a:p>
          <a:p>
            <a:pPr indent="-317500" lvl="1" marL="914400" rtl="0" algn="l">
              <a:spcBef>
                <a:spcPts val="0"/>
              </a:spcBef>
              <a:spcAft>
                <a:spcPts val="0"/>
              </a:spcAft>
              <a:buSzPts val="1400"/>
              <a:buChar char="○"/>
            </a:pPr>
            <a:r>
              <a:rPr lang="en"/>
              <a:t>Need to know the tumor variations in the genome</a:t>
            </a:r>
            <a:endParaRPr/>
          </a:p>
          <a:p>
            <a:pPr indent="-317500" lvl="1" marL="914400" rtl="0" algn="l">
              <a:spcBef>
                <a:spcPts val="0"/>
              </a:spcBef>
              <a:spcAft>
                <a:spcPts val="0"/>
              </a:spcAft>
              <a:buSzPts val="1400"/>
              <a:buChar char="○"/>
            </a:pPr>
            <a:r>
              <a:rPr lang="en"/>
              <a:t>Ex: miR-21, associated with lower survival</a:t>
            </a:r>
            <a:endParaRPr/>
          </a:p>
          <a:p>
            <a:pPr indent="-317500" lvl="1" marL="914400" rtl="0" algn="l">
              <a:spcBef>
                <a:spcPts val="0"/>
              </a:spcBef>
              <a:spcAft>
                <a:spcPts val="0"/>
              </a:spcAft>
              <a:buSzPts val="1400"/>
              <a:buChar char="○"/>
            </a:pPr>
            <a:r>
              <a:rPr lang="en"/>
              <a:t>Potentially lncRNA</a:t>
            </a:r>
            <a:endParaRPr/>
          </a:p>
          <a:p>
            <a:pPr indent="-342900" lvl="0" marL="457200" rtl="0" algn="l">
              <a:spcBef>
                <a:spcPts val="0"/>
              </a:spcBef>
              <a:spcAft>
                <a:spcPts val="0"/>
              </a:spcAft>
              <a:buSzPts val="1800"/>
              <a:buChar char="●"/>
            </a:pPr>
            <a:r>
              <a:rPr lang="en"/>
              <a:t>Extracellular Vesicles (EV)</a:t>
            </a:r>
            <a:endParaRPr/>
          </a:p>
          <a:p>
            <a:pPr indent="-317500" lvl="1" marL="914400" rtl="0" algn="l">
              <a:spcBef>
                <a:spcPts val="0"/>
              </a:spcBef>
              <a:spcAft>
                <a:spcPts val="0"/>
              </a:spcAft>
              <a:buSzPts val="1400"/>
              <a:buChar char="○"/>
            </a:pPr>
            <a:r>
              <a:rPr lang="en"/>
              <a:t>Historically thought to be signs of apoptosis</a:t>
            </a:r>
            <a:endParaRPr/>
          </a:p>
          <a:p>
            <a:pPr indent="-317500" lvl="1" marL="914400" rtl="0" algn="l">
              <a:spcBef>
                <a:spcPts val="0"/>
              </a:spcBef>
              <a:spcAft>
                <a:spcPts val="0"/>
              </a:spcAft>
              <a:buSzPts val="1400"/>
              <a:buChar char="○"/>
            </a:pPr>
            <a:r>
              <a:rPr lang="en"/>
              <a:t>Recently recognized as a tool for cell-to-cell communication</a:t>
            </a:r>
            <a:endParaRPr/>
          </a:p>
          <a:p>
            <a:pPr indent="-317500" lvl="1" marL="914400" rtl="0" algn="l">
              <a:spcBef>
                <a:spcPts val="0"/>
              </a:spcBef>
              <a:spcAft>
                <a:spcPts val="0"/>
              </a:spcAft>
              <a:buSzPts val="1400"/>
              <a:buChar char="○"/>
            </a:pPr>
            <a:r>
              <a:rPr lang="en"/>
              <a:t>Detected by using cell surface markers (Ex. integrins)</a:t>
            </a:r>
            <a:endParaRPr/>
          </a:p>
          <a:p>
            <a:pPr indent="-317500" lvl="1" marL="914400" rtl="0" algn="l">
              <a:spcBef>
                <a:spcPts val="0"/>
              </a:spcBef>
              <a:spcAft>
                <a:spcPts val="0"/>
              </a:spcAft>
              <a:buSzPts val="1400"/>
              <a:buChar char="○"/>
            </a:pPr>
            <a:r>
              <a:rPr lang="en"/>
              <a:t>Contents inside of EVs are usually maintained</a:t>
            </a:r>
            <a:endParaRPr/>
          </a:p>
          <a:p>
            <a:pPr indent="-317500" lvl="1" marL="914400" rtl="0" algn="l">
              <a:spcBef>
                <a:spcPts val="0"/>
              </a:spcBef>
              <a:spcAft>
                <a:spcPts val="0"/>
              </a:spcAft>
              <a:buSzPts val="1400"/>
              <a:buChar char="○"/>
            </a:pPr>
            <a:r>
              <a:rPr lang="en"/>
              <a:t>Exosomes and Microvesicles</a:t>
            </a:r>
            <a:endParaRPr/>
          </a:p>
        </p:txBody>
      </p:sp>
      <p:pic>
        <p:nvPicPr>
          <p:cNvPr id="113" name="Google Shape;113;p22"/>
          <p:cNvPicPr preferRelativeResize="0"/>
          <p:nvPr/>
        </p:nvPicPr>
        <p:blipFill>
          <a:blip r:embed="rId3">
            <a:alphaModFix/>
          </a:blip>
          <a:stretch>
            <a:fillRect/>
          </a:stretch>
        </p:blipFill>
        <p:spPr>
          <a:xfrm>
            <a:off x="6195427" y="3236775"/>
            <a:ext cx="2770924" cy="156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lang="en" sz="1100">
                <a:solidFill>
                  <a:schemeClr val="dk1"/>
                </a:solidFill>
                <a:latin typeface="Times New Roman"/>
                <a:ea typeface="Times New Roman"/>
                <a:cs typeface="Times New Roman"/>
                <a:sym typeface="Times New Roman"/>
              </a:rPr>
              <a:t>Chen, C., Zhang, Z., Liu, C., Wang, B., Liu, P., Fang, S., Yang, F., You, Y., &amp; Li, X. (2022). Atf4-dependent fructolysis fuels growth of glioblastoma multiforme. </a:t>
            </a:r>
            <a:r>
              <a:rPr i="1" lang="en" sz="1100">
                <a:solidFill>
                  <a:schemeClr val="dk1"/>
                </a:solidFill>
                <a:latin typeface="Times New Roman"/>
                <a:ea typeface="Times New Roman"/>
                <a:cs typeface="Times New Roman"/>
                <a:sym typeface="Times New Roman"/>
              </a:rPr>
              <a:t>Nature Communications</a:t>
            </a:r>
            <a:r>
              <a:rPr lang="en" sz="1100">
                <a:solidFill>
                  <a:schemeClr val="dk1"/>
                </a:solidFill>
                <a:latin typeface="Times New Roman"/>
                <a:ea typeface="Times New Roman"/>
                <a:cs typeface="Times New Roman"/>
                <a:sym typeface="Times New Roman"/>
              </a:rPr>
              <a:t>, </a:t>
            </a:r>
            <a:r>
              <a:rPr i="1" lang="en" sz="1100">
                <a:solidFill>
                  <a:schemeClr val="dk1"/>
                </a:solidFill>
                <a:latin typeface="Times New Roman"/>
                <a:ea typeface="Times New Roman"/>
                <a:cs typeface="Times New Roman"/>
                <a:sym typeface="Times New Roman"/>
              </a:rPr>
              <a:t>13</a:t>
            </a:r>
            <a:r>
              <a:rPr lang="en" sz="1100">
                <a:solidFill>
                  <a:schemeClr val="dk1"/>
                </a:solidFill>
                <a:latin typeface="Times New Roman"/>
                <a:ea typeface="Times New Roman"/>
                <a:cs typeface="Times New Roman"/>
                <a:sym typeface="Times New Roman"/>
              </a:rPr>
              <a:t>(1). </a:t>
            </a:r>
            <a:r>
              <a:rPr lang="en" sz="1100" u="sng">
                <a:solidFill>
                  <a:schemeClr val="hlink"/>
                </a:solidFill>
                <a:latin typeface="Times New Roman"/>
                <a:ea typeface="Times New Roman"/>
                <a:cs typeface="Times New Roman"/>
                <a:sym typeface="Times New Roman"/>
                <a:hlinkClick r:id="rId3"/>
              </a:rPr>
              <a:t>https://doi.org/10.1038/s41467-022-33859-9</a:t>
            </a:r>
            <a:endParaRPr sz="11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rPr lang="en" sz="1100">
                <a:solidFill>
                  <a:schemeClr val="dk1"/>
                </a:solidFill>
                <a:latin typeface="Times New Roman"/>
                <a:ea typeface="Times New Roman"/>
                <a:cs typeface="Times New Roman"/>
                <a:sym typeface="Times New Roman"/>
              </a:rPr>
              <a:t>Müller Bark, J., Kulasinghe, A., Chua, B., Day, B. W., &amp; Punyadeera, C. (2019). Circulating biomarkers in patients with glioblastoma. </a:t>
            </a:r>
            <a:r>
              <a:rPr i="1" lang="en" sz="1100">
                <a:solidFill>
                  <a:schemeClr val="dk1"/>
                </a:solidFill>
                <a:latin typeface="Times New Roman"/>
                <a:ea typeface="Times New Roman"/>
                <a:cs typeface="Times New Roman"/>
                <a:sym typeface="Times New Roman"/>
              </a:rPr>
              <a:t>British Journal of Cancer</a:t>
            </a:r>
            <a:r>
              <a:rPr lang="en" sz="1100">
                <a:solidFill>
                  <a:schemeClr val="dk1"/>
                </a:solidFill>
                <a:latin typeface="Times New Roman"/>
                <a:ea typeface="Times New Roman"/>
                <a:cs typeface="Times New Roman"/>
                <a:sym typeface="Times New Roman"/>
              </a:rPr>
              <a:t>, </a:t>
            </a:r>
            <a:r>
              <a:rPr i="1" lang="en" sz="1100">
                <a:solidFill>
                  <a:schemeClr val="dk1"/>
                </a:solidFill>
                <a:latin typeface="Times New Roman"/>
                <a:ea typeface="Times New Roman"/>
                <a:cs typeface="Times New Roman"/>
                <a:sym typeface="Times New Roman"/>
              </a:rPr>
              <a:t>122</a:t>
            </a:r>
            <a:r>
              <a:rPr lang="en" sz="1100">
                <a:solidFill>
                  <a:schemeClr val="dk1"/>
                </a:solidFill>
                <a:latin typeface="Times New Roman"/>
                <a:ea typeface="Times New Roman"/>
                <a:cs typeface="Times New Roman"/>
                <a:sym typeface="Times New Roman"/>
              </a:rPr>
              <a:t>(3), 295–305. </a:t>
            </a:r>
            <a:r>
              <a:rPr lang="en" sz="1100" u="sng">
                <a:solidFill>
                  <a:schemeClr val="hlink"/>
                </a:solidFill>
                <a:latin typeface="Times New Roman"/>
                <a:ea typeface="Times New Roman"/>
                <a:cs typeface="Times New Roman"/>
                <a:sym typeface="Times New Roman"/>
                <a:hlinkClick r:id="rId4"/>
              </a:rPr>
              <a:t>https://doi.org/10.1038/s41416-019-0603-6</a:t>
            </a:r>
            <a:endParaRPr sz="11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80"/>
              <a:t>Research Paper: </a:t>
            </a:r>
            <a:r>
              <a:rPr lang="en" sz="3180">
                <a:solidFill>
                  <a:srgbClr val="222222"/>
                </a:solidFill>
                <a:highlight>
                  <a:srgbClr val="FFFFFF"/>
                </a:highlight>
              </a:rPr>
              <a:t>ATF4-dependent fructolysis fuels growth of glioblastoma multiforme</a:t>
            </a:r>
            <a:endParaRPr sz="3180"/>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Hypothesis and Methodology</a:t>
            </a:r>
            <a:endParaRPr sz="24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a:t>Types of Omics: Proteomics and Genomics</a:t>
            </a:r>
            <a:endParaRPr sz="1400">
              <a:solidFill>
                <a:schemeClr val="dk1"/>
              </a:solidFill>
            </a:endParaRPr>
          </a:p>
          <a:p>
            <a:pPr indent="-298450" lvl="0" marL="457200" rtl="0" algn="l">
              <a:spcBef>
                <a:spcPts val="0"/>
              </a:spcBef>
              <a:spcAft>
                <a:spcPts val="0"/>
              </a:spcAft>
              <a:buClr>
                <a:schemeClr val="dk1"/>
              </a:buClr>
              <a:buSzPts val="1100"/>
              <a:buChar char="●"/>
            </a:pPr>
            <a:r>
              <a:rPr lang="en" sz="1400">
                <a:solidFill>
                  <a:schemeClr val="dk1"/>
                </a:solidFill>
              </a:rPr>
              <a:t>Hypothesis: Glucose deprivation affects fructose consumption</a:t>
            </a:r>
            <a:r>
              <a:rPr lang="en" sz="1400">
                <a:solidFill>
                  <a:srgbClr val="222222"/>
                </a:solidFill>
                <a:highlight>
                  <a:srgbClr val="FFFFFF"/>
                </a:highlight>
              </a:rPr>
              <a:t> </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400">
                <a:solidFill>
                  <a:srgbClr val="222222"/>
                </a:solidFill>
                <a:highlight>
                  <a:srgbClr val="FFFFFF"/>
                </a:highlight>
              </a:rPr>
              <a:t>Methods: </a:t>
            </a:r>
            <a:r>
              <a:rPr lang="en" sz="1350">
                <a:solidFill>
                  <a:srgbClr val="222222"/>
                </a:solidFill>
                <a:highlight>
                  <a:srgbClr val="FFFFFF"/>
                </a:highlight>
              </a:rPr>
              <a:t>treated the GBM cell lines including U87, LN229, and A172, genetically characterized primary GBM cells TJ46, as well as GBM stem cell line GSC23 with glucose-deprived media for 18 hours. The researchers then titrated the extracellular glucose concentration needed to activate fructose metabolism by treating the U87 and LN229 cells with media containing different glucose concentrations. To investigate the role of ATF4-dependent fructolysis in GBM growth, we intracranially injected luciferase-expressing U87 cells without or with </a:t>
            </a:r>
            <a:r>
              <a:rPr i="1" lang="en" sz="1350">
                <a:solidFill>
                  <a:srgbClr val="222222"/>
                </a:solidFill>
              </a:rPr>
              <a:t>ATF4</a:t>
            </a:r>
            <a:r>
              <a:rPr lang="en" sz="1350">
                <a:solidFill>
                  <a:srgbClr val="222222"/>
                </a:solidFill>
                <a:highlight>
                  <a:srgbClr val="FFFFFF"/>
                </a:highlight>
              </a:rPr>
              <a:t> KO or ATF4 binding-deficiency in the promoters of </a:t>
            </a:r>
            <a:r>
              <a:rPr i="1" lang="en" sz="1350">
                <a:solidFill>
                  <a:srgbClr val="222222"/>
                </a:solidFill>
              </a:rPr>
              <a:t>SLC2A5</a:t>
            </a:r>
            <a:r>
              <a:rPr lang="en" sz="1350">
                <a:solidFill>
                  <a:srgbClr val="222222"/>
                </a:solidFill>
                <a:highlight>
                  <a:srgbClr val="FFFFFF"/>
                </a:highlight>
              </a:rPr>
              <a:t> or </a:t>
            </a:r>
            <a:r>
              <a:rPr i="1" lang="en" sz="1350">
                <a:solidFill>
                  <a:srgbClr val="222222"/>
                </a:solidFill>
              </a:rPr>
              <a:t>ALDOB</a:t>
            </a:r>
            <a:r>
              <a:rPr lang="en" sz="1350">
                <a:solidFill>
                  <a:srgbClr val="222222"/>
                </a:solidFill>
                <a:highlight>
                  <a:srgbClr val="FFFFFF"/>
                </a:highlight>
              </a:rPr>
              <a:t> into athymic nude mice. To investigate the therapeutic potential of pharmacological blockage of fructose utilization in vivo, we intracranially injected the luciferase-expressing TJ46 and GSC23 cells into athymic nude mice.</a:t>
            </a:r>
            <a:endParaRPr sz="1300">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4325" lvl="0" marL="457200" rtl="0" algn="l">
              <a:spcBef>
                <a:spcPts val="0"/>
              </a:spcBef>
              <a:spcAft>
                <a:spcPts val="0"/>
              </a:spcAft>
              <a:buClr>
                <a:srgbClr val="222222"/>
              </a:buClr>
              <a:buSzPts val="1350"/>
              <a:buChar char="●"/>
            </a:pPr>
            <a:r>
              <a:rPr lang="en" sz="1300">
                <a:solidFill>
                  <a:srgbClr val="222222"/>
                </a:solidFill>
                <a:highlight>
                  <a:srgbClr val="FFFFFF"/>
                </a:highlight>
              </a:rPr>
              <a:t>Treatment of U87 and LN229 cells with the PERK inhibitor GSK2656157 or the GCN2 inhibitor A-92 partially blocked glucose-deprivation-induced mRNA and protein expression of </a:t>
            </a:r>
            <a:r>
              <a:rPr i="1" lang="en" sz="1300">
                <a:solidFill>
                  <a:srgbClr val="222222"/>
                </a:solidFill>
              </a:rPr>
              <a:t>SLC2A5</a:t>
            </a:r>
            <a:r>
              <a:rPr lang="en" sz="1300">
                <a:solidFill>
                  <a:srgbClr val="222222"/>
                </a:solidFill>
                <a:highlight>
                  <a:srgbClr val="FFFFFF"/>
                </a:highlight>
              </a:rPr>
              <a:t> and </a:t>
            </a:r>
            <a:r>
              <a:rPr i="1" lang="en" sz="1300">
                <a:solidFill>
                  <a:srgbClr val="222222"/>
                </a:solidFill>
              </a:rPr>
              <a:t>ALDOB</a:t>
            </a:r>
            <a:r>
              <a:rPr lang="en" sz="1300">
                <a:solidFill>
                  <a:srgbClr val="222222"/>
                </a:solidFill>
                <a:highlight>
                  <a:srgbClr val="FFFFFF"/>
                </a:highlight>
              </a:rPr>
              <a:t>. </a:t>
            </a:r>
            <a:endParaRPr sz="13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300">
                <a:solidFill>
                  <a:srgbClr val="222222"/>
                </a:solidFill>
                <a:highlight>
                  <a:srgbClr val="FFFFFF"/>
                </a:highlight>
              </a:rPr>
              <a:t>The data strongly suggest that glucose deprivation induces expression of fructolytic genes depending on PERK-eIF2α and GCN2-eIF2α, but not AMPK signaling pathways.</a:t>
            </a:r>
            <a:endParaRPr sz="1300">
              <a:solidFill>
                <a:srgbClr val="222222"/>
              </a:solidFill>
              <a:highlight>
                <a:srgbClr val="FFFFFF"/>
              </a:highlight>
            </a:endParaRPr>
          </a:p>
          <a:p>
            <a:pPr indent="-311150" lvl="0" marL="457200" rtl="0" algn="l">
              <a:lnSpc>
                <a:spcPct val="124000"/>
              </a:lnSpc>
              <a:spcBef>
                <a:spcPts val="0"/>
              </a:spcBef>
              <a:spcAft>
                <a:spcPts val="0"/>
              </a:spcAft>
              <a:buClr>
                <a:srgbClr val="222222"/>
              </a:buClr>
              <a:buSzPts val="1300"/>
              <a:buChar char="●"/>
            </a:pPr>
            <a:r>
              <a:rPr lang="en" sz="1300">
                <a:solidFill>
                  <a:srgbClr val="222222"/>
                </a:solidFill>
                <a:latin typeface="Roboto"/>
                <a:ea typeface="Roboto"/>
                <a:cs typeface="Roboto"/>
                <a:sym typeface="Roboto"/>
              </a:rPr>
              <a:t>ATF4 is required for glucose deprivation-induced fructolysis</a:t>
            </a:r>
            <a:endParaRPr sz="1300">
              <a:solidFill>
                <a:srgbClr val="222222"/>
              </a:solidFill>
              <a:latin typeface="Roboto"/>
              <a:ea typeface="Roboto"/>
              <a:cs typeface="Roboto"/>
              <a:sym typeface="Roboto"/>
            </a:endParaRPr>
          </a:p>
          <a:p>
            <a:pPr indent="-311150" lvl="0" marL="457200" rtl="0" algn="l">
              <a:lnSpc>
                <a:spcPct val="124000"/>
              </a:lnSpc>
              <a:spcBef>
                <a:spcPts val="0"/>
              </a:spcBef>
              <a:spcAft>
                <a:spcPts val="0"/>
              </a:spcAft>
              <a:buClr>
                <a:srgbClr val="222222"/>
              </a:buClr>
              <a:buSzPts val="1300"/>
              <a:buChar char="●"/>
            </a:pPr>
            <a:r>
              <a:rPr lang="en" sz="1300">
                <a:solidFill>
                  <a:srgbClr val="222222"/>
                </a:solidFill>
                <a:latin typeface="Roboto"/>
                <a:ea typeface="Roboto"/>
                <a:cs typeface="Roboto"/>
                <a:sym typeface="Roboto"/>
              </a:rPr>
              <a:t>ATF4 binds to promoters of fructolytic genes to activate fructolysis upon glucose deprivation</a:t>
            </a:r>
            <a:endParaRPr sz="1300">
              <a:solidFill>
                <a:srgbClr val="222222"/>
              </a:solidFill>
              <a:latin typeface="Roboto"/>
              <a:ea typeface="Roboto"/>
              <a:cs typeface="Roboto"/>
              <a:sym typeface="Roboto"/>
            </a:endParaRPr>
          </a:p>
          <a:p>
            <a:pPr indent="-311150" lvl="0" marL="457200" rtl="0" algn="l">
              <a:lnSpc>
                <a:spcPct val="124000"/>
              </a:lnSpc>
              <a:spcBef>
                <a:spcPts val="0"/>
              </a:spcBef>
              <a:spcAft>
                <a:spcPts val="0"/>
              </a:spcAft>
              <a:buClr>
                <a:srgbClr val="222222"/>
              </a:buClr>
              <a:buSzPts val="1300"/>
              <a:buChar char="●"/>
            </a:pPr>
            <a:r>
              <a:rPr lang="en" sz="1300">
                <a:solidFill>
                  <a:srgbClr val="222222"/>
                </a:solidFill>
                <a:latin typeface="Roboto"/>
                <a:ea typeface="Roboto"/>
                <a:cs typeface="Roboto"/>
                <a:sym typeface="Roboto"/>
              </a:rPr>
              <a:t>ATF4-dependent fructolysis rescues proliferation and colony formation of GBM cells under glucose-deprived condition</a:t>
            </a:r>
            <a:endParaRPr sz="1300">
              <a:solidFill>
                <a:srgbClr val="222222"/>
              </a:solidFill>
              <a:latin typeface="Roboto"/>
              <a:ea typeface="Roboto"/>
              <a:cs typeface="Roboto"/>
              <a:sym typeface="Roboto"/>
            </a:endParaRPr>
          </a:p>
          <a:p>
            <a:pPr indent="-311150" lvl="0" marL="457200" rtl="0" algn="l">
              <a:lnSpc>
                <a:spcPct val="124000"/>
              </a:lnSpc>
              <a:spcBef>
                <a:spcPts val="0"/>
              </a:spcBef>
              <a:spcAft>
                <a:spcPts val="0"/>
              </a:spcAft>
              <a:buClr>
                <a:srgbClr val="222222"/>
              </a:buClr>
              <a:buSzPts val="1300"/>
              <a:buChar char="●"/>
            </a:pPr>
            <a:r>
              <a:rPr lang="en" sz="1300">
                <a:solidFill>
                  <a:srgbClr val="222222"/>
                </a:solidFill>
                <a:latin typeface="Roboto"/>
                <a:ea typeface="Roboto"/>
                <a:cs typeface="Roboto"/>
                <a:sym typeface="Roboto"/>
              </a:rPr>
              <a:t>ATF4-dependent fructolysis is required to maintain GBM growth</a:t>
            </a:r>
            <a:endParaRPr sz="1300">
              <a:solidFill>
                <a:srgbClr val="222222"/>
              </a:solidFill>
              <a:latin typeface="Roboto"/>
              <a:ea typeface="Roboto"/>
              <a:cs typeface="Roboto"/>
              <a:sym typeface="Roboto"/>
            </a:endParaRPr>
          </a:p>
          <a:p>
            <a:pPr indent="-311150" lvl="0" marL="457200" rtl="0" algn="l">
              <a:lnSpc>
                <a:spcPct val="124000"/>
              </a:lnSpc>
              <a:spcBef>
                <a:spcPts val="0"/>
              </a:spcBef>
              <a:spcAft>
                <a:spcPts val="0"/>
              </a:spcAft>
              <a:buClr>
                <a:srgbClr val="222222"/>
              </a:buClr>
              <a:buSzPts val="1300"/>
              <a:buChar char="●"/>
            </a:pPr>
            <a:r>
              <a:rPr lang="en" sz="1300">
                <a:solidFill>
                  <a:srgbClr val="222222"/>
                </a:solidFill>
                <a:latin typeface="Roboto"/>
                <a:ea typeface="Roboto"/>
                <a:cs typeface="Roboto"/>
                <a:sym typeface="Roboto"/>
              </a:rPr>
              <a:t>Pharmacological blockage of fructose utilization suppresses proliferation and colony formation of GBM cells under glucose-deprived condition</a:t>
            </a:r>
            <a:endParaRPr sz="1300">
              <a:solidFill>
                <a:srgbClr val="222222"/>
              </a:solidFill>
              <a:latin typeface="Roboto"/>
              <a:ea typeface="Roboto"/>
              <a:cs typeface="Roboto"/>
              <a:sym typeface="Roboto"/>
            </a:endParaRPr>
          </a:p>
          <a:p>
            <a:pPr indent="-311150" lvl="0" marL="457200" rtl="0" algn="l">
              <a:lnSpc>
                <a:spcPct val="124000"/>
              </a:lnSpc>
              <a:spcBef>
                <a:spcPts val="0"/>
              </a:spcBef>
              <a:spcAft>
                <a:spcPts val="0"/>
              </a:spcAft>
              <a:buClr>
                <a:srgbClr val="222222"/>
              </a:buClr>
              <a:buSzPts val="1300"/>
              <a:buChar char="●"/>
            </a:pPr>
            <a:r>
              <a:rPr lang="en" sz="1300">
                <a:solidFill>
                  <a:srgbClr val="222222"/>
                </a:solidFill>
                <a:latin typeface="Roboto"/>
                <a:ea typeface="Roboto"/>
                <a:cs typeface="Roboto"/>
                <a:sym typeface="Roboto"/>
              </a:rPr>
              <a:t>Pharmacological blockage of fructose utilization shows therapeutic potential</a:t>
            </a:r>
            <a:endParaRPr sz="1300">
              <a:solidFill>
                <a:srgbClr val="222222"/>
              </a:solidFill>
              <a:latin typeface="Roboto"/>
              <a:ea typeface="Roboto"/>
              <a:cs typeface="Roboto"/>
              <a:sym typeface="Roboto"/>
            </a:endParaRPr>
          </a:p>
          <a:p>
            <a:pPr indent="-311150" lvl="0" marL="457200" rtl="0" algn="l">
              <a:lnSpc>
                <a:spcPct val="124000"/>
              </a:lnSpc>
              <a:spcBef>
                <a:spcPts val="0"/>
              </a:spcBef>
              <a:spcAft>
                <a:spcPts val="0"/>
              </a:spcAft>
              <a:buClr>
                <a:srgbClr val="222222"/>
              </a:buClr>
              <a:buSzPts val="1300"/>
              <a:buChar char="●"/>
            </a:pPr>
            <a:r>
              <a:rPr lang="en" sz="1300">
                <a:solidFill>
                  <a:srgbClr val="222222"/>
                </a:solidFill>
                <a:latin typeface="Roboto"/>
                <a:ea typeface="Roboto"/>
                <a:cs typeface="Roboto"/>
                <a:sym typeface="Roboto"/>
              </a:rPr>
              <a:t>The expression levels of ATF4, GLUT5, and ALDOB positively correlate with each other in GBM specimens and indicate a poor prognosis in GBM patients</a:t>
            </a:r>
            <a:endParaRPr sz="130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5338200" y="445025"/>
            <a:ext cx="3494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Figure 1a. </a:t>
            </a:r>
            <a:endParaRPr/>
          </a:p>
        </p:txBody>
      </p:sp>
      <p:sp>
        <p:nvSpPr>
          <p:cNvPr id="79" name="Google Shape;79;p17"/>
          <p:cNvSpPr txBox="1"/>
          <p:nvPr>
            <p:ph idx="1" type="body"/>
          </p:nvPr>
        </p:nvSpPr>
        <p:spPr>
          <a:xfrm>
            <a:off x="4849850" y="1152475"/>
            <a:ext cx="3982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a:t>
            </a:r>
            <a:r>
              <a:rPr lang="en"/>
              <a:t>lucose deprivation promotes fructolysis</a:t>
            </a:r>
            <a:endParaRPr/>
          </a:p>
          <a:p>
            <a:pPr indent="-342900" lvl="0" marL="457200" rtl="0" algn="l">
              <a:spcBef>
                <a:spcPts val="0"/>
              </a:spcBef>
              <a:spcAft>
                <a:spcPts val="0"/>
              </a:spcAft>
              <a:buSzPts val="1800"/>
              <a:buChar char="●"/>
            </a:pPr>
            <a:r>
              <a:rPr lang="en"/>
              <a:t>shows the fructolytic or fructose metabolic rate of GBM cells that were deprived of glucose for 18 hours</a:t>
            </a:r>
            <a:endParaRPr/>
          </a:p>
          <a:p>
            <a:pPr indent="-342900" lvl="0" marL="457200" rtl="0" algn="l">
              <a:spcBef>
                <a:spcPts val="0"/>
              </a:spcBef>
              <a:spcAft>
                <a:spcPts val="0"/>
              </a:spcAft>
              <a:buSzPts val="1800"/>
              <a:buChar char="●"/>
            </a:pPr>
            <a:r>
              <a:rPr lang="en"/>
              <a:t>fructolytic</a:t>
            </a:r>
            <a:r>
              <a:rPr lang="en"/>
              <a:t> rate measured through conversion of D-[5-3H] fructose to 3H2O </a:t>
            </a:r>
            <a:endParaRPr/>
          </a:p>
          <a:p>
            <a:pPr indent="-342900" lvl="0" marL="457200" rtl="0" algn="l">
              <a:spcBef>
                <a:spcPts val="0"/>
              </a:spcBef>
              <a:spcAft>
                <a:spcPts val="0"/>
              </a:spcAft>
              <a:buSzPts val="1800"/>
              <a:buChar char="●"/>
            </a:pPr>
            <a:r>
              <a:rPr lang="en"/>
              <a:t>a</a:t>
            </a:r>
            <a:r>
              <a:rPr lang="en"/>
              <a:t>ppropriate method to display data</a:t>
            </a:r>
            <a:endParaRPr/>
          </a:p>
        </p:txBody>
      </p:sp>
      <p:pic>
        <p:nvPicPr>
          <p:cNvPr id="80" name="Google Shape;80;p17"/>
          <p:cNvPicPr preferRelativeResize="0"/>
          <p:nvPr/>
        </p:nvPicPr>
        <p:blipFill rotWithShape="1">
          <a:blip r:embed="rId3">
            <a:alphaModFix/>
          </a:blip>
          <a:srcRect b="43936" l="0" r="52412" t="0"/>
          <a:stretch/>
        </p:blipFill>
        <p:spPr>
          <a:xfrm>
            <a:off x="269225" y="546150"/>
            <a:ext cx="4657800" cy="393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411375" y="342850"/>
            <a:ext cx="1623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Figure 6c.</a:t>
            </a:r>
            <a:endParaRPr/>
          </a:p>
        </p:txBody>
      </p:sp>
      <p:sp>
        <p:nvSpPr>
          <p:cNvPr id="86" name="Google Shape;86;p18"/>
          <p:cNvSpPr txBox="1"/>
          <p:nvPr/>
        </p:nvSpPr>
        <p:spPr>
          <a:xfrm>
            <a:off x="201900" y="4096800"/>
            <a:ext cx="8942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data being used comes from 68 patients with glioblastoma multiforme w/ antibodies</a:t>
            </a:r>
            <a:endParaRPr>
              <a:solidFill>
                <a:schemeClr val="dk1"/>
              </a:solidFill>
            </a:endParaRPr>
          </a:p>
          <a:p>
            <a:pPr indent="-317500" lvl="0" marL="457200" rtl="0" algn="l">
              <a:spcBef>
                <a:spcPts val="0"/>
              </a:spcBef>
              <a:spcAft>
                <a:spcPts val="0"/>
              </a:spcAft>
              <a:buSzPts val="1400"/>
              <a:buChar char="●"/>
            </a:pPr>
            <a:r>
              <a:rPr lang="en"/>
              <a:t>c</a:t>
            </a:r>
            <a:r>
              <a:rPr lang="en"/>
              <a:t>ompares the survival time of patients with low levels vs. high levels </a:t>
            </a:r>
            <a:r>
              <a:rPr lang="en">
                <a:solidFill>
                  <a:schemeClr val="dk1"/>
                </a:solidFill>
              </a:rPr>
              <a:t>of ATF4, GLUT5, and ALDOB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appropriate method as it plots survival over time while also taking into account the expression levels of ATF4, GLUT5 and ALDOB</a:t>
            </a:r>
            <a:endParaRPr>
              <a:solidFill>
                <a:schemeClr val="dk1"/>
              </a:solidFill>
            </a:endParaRPr>
          </a:p>
        </p:txBody>
      </p:sp>
      <p:pic>
        <p:nvPicPr>
          <p:cNvPr id="87" name="Google Shape;87;p18"/>
          <p:cNvPicPr preferRelativeResize="0"/>
          <p:nvPr/>
        </p:nvPicPr>
        <p:blipFill rotWithShape="1">
          <a:blip r:embed="rId3">
            <a:alphaModFix/>
          </a:blip>
          <a:srcRect b="2056" l="1038" r="3668" t="0"/>
          <a:stretch/>
        </p:blipFill>
        <p:spPr>
          <a:xfrm>
            <a:off x="411363" y="996213"/>
            <a:ext cx="8321274" cy="315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80"/>
              <a:t>Review</a:t>
            </a:r>
            <a:r>
              <a:rPr lang="en" sz="3180"/>
              <a:t> Paper: </a:t>
            </a:r>
            <a:r>
              <a:rPr lang="en" sz="3180">
                <a:solidFill>
                  <a:srgbClr val="222222"/>
                </a:solidFill>
                <a:highlight>
                  <a:srgbClr val="FFFFFF"/>
                </a:highlight>
              </a:rPr>
              <a:t>Circulating biomarkers in patients with glioblastoma</a:t>
            </a:r>
            <a:endParaRPr sz="3180"/>
          </a:p>
        </p:txBody>
      </p:sp>
      <p:sp>
        <p:nvSpPr>
          <p:cNvPr id="93" name="Google Shape;93;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Approach to Glioblastoma Treatment</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Diagnosis</a:t>
            </a:r>
            <a:endParaRPr/>
          </a:p>
          <a:p>
            <a:pPr indent="-317500" lvl="1" marL="914400" rtl="0" algn="l">
              <a:spcBef>
                <a:spcPts val="0"/>
              </a:spcBef>
              <a:spcAft>
                <a:spcPts val="0"/>
              </a:spcAft>
              <a:buSzPts val="1400"/>
              <a:buChar char="○"/>
            </a:pPr>
            <a:r>
              <a:rPr lang="en"/>
              <a:t>Neuroimaging followed by a biopsy (usually a tissue biopsy) to </a:t>
            </a:r>
            <a:r>
              <a:rPr lang="en"/>
              <a:t>diagnose</a:t>
            </a:r>
            <a:r>
              <a:rPr lang="en"/>
              <a:t>, grade, and characterize the tumor</a:t>
            </a:r>
            <a:endParaRPr/>
          </a:p>
          <a:p>
            <a:pPr indent="-317500" lvl="1" marL="914400" rtl="0" algn="l">
              <a:spcBef>
                <a:spcPts val="0"/>
              </a:spcBef>
              <a:spcAft>
                <a:spcPts val="0"/>
              </a:spcAft>
              <a:buSzPts val="1400"/>
              <a:buChar char="○"/>
            </a:pPr>
            <a:r>
              <a:rPr lang="en"/>
              <a:t>Certain tumors are inaccessible or cause side effects upon removal</a:t>
            </a:r>
            <a:endParaRPr/>
          </a:p>
          <a:p>
            <a:pPr indent="-342900" lvl="0" marL="457200" rtl="0" algn="l">
              <a:spcBef>
                <a:spcPts val="0"/>
              </a:spcBef>
              <a:spcAft>
                <a:spcPts val="0"/>
              </a:spcAft>
              <a:buSzPts val="1800"/>
              <a:buChar char="●"/>
            </a:pPr>
            <a:r>
              <a:rPr lang="en"/>
              <a:t>Treatment</a:t>
            </a:r>
            <a:endParaRPr/>
          </a:p>
          <a:p>
            <a:pPr indent="-317500" lvl="1" marL="914400" rtl="0" algn="l">
              <a:spcBef>
                <a:spcPts val="0"/>
              </a:spcBef>
              <a:spcAft>
                <a:spcPts val="0"/>
              </a:spcAft>
              <a:buSzPts val="1400"/>
              <a:buChar char="○"/>
            </a:pPr>
            <a:r>
              <a:rPr lang="en"/>
              <a:t>Usually surgery followed by chemotherapy and/or radiation</a:t>
            </a:r>
            <a:endParaRPr/>
          </a:p>
          <a:p>
            <a:pPr indent="-342900" lvl="0" marL="457200" rtl="0" algn="l">
              <a:spcBef>
                <a:spcPts val="0"/>
              </a:spcBef>
              <a:spcAft>
                <a:spcPts val="0"/>
              </a:spcAft>
              <a:buSzPts val="1800"/>
              <a:buChar char="●"/>
            </a:pPr>
            <a:r>
              <a:rPr lang="en"/>
              <a:t>Prognosis</a:t>
            </a:r>
            <a:endParaRPr/>
          </a:p>
          <a:p>
            <a:pPr indent="-317500" lvl="1" marL="914400" rtl="0" algn="l">
              <a:spcBef>
                <a:spcPts val="0"/>
              </a:spcBef>
              <a:spcAft>
                <a:spcPts val="0"/>
              </a:spcAft>
              <a:buSzPts val="1400"/>
              <a:buChar char="○"/>
            </a:pPr>
            <a:r>
              <a:rPr lang="en"/>
              <a:t>MRI scans</a:t>
            </a:r>
            <a:endParaRPr/>
          </a:p>
          <a:p>
            <a:pPr indent="-317500" lvl="2" marL="1371600" rtl="0" algn="l">
              <a:spcBef>
                <a:spcPts val="0"/>
              </a:spcBef>
              <a:spcAft>
                <a:spcPts val="0"/>
              </a:spcAft>
              <a:buSzPts val="1400"/>
              <a:buChar char="■"/>
            </a:pPr>
            <a:r>
              <a:rPr lang="en"/>
              <a:t>Difficulty differentiating between tumor progression and post-radiation effects (pseudoprogression)</a:t>
            </a:r>
            <a:endParaRPr/>
          </a:p>
          <a:p>
            <a:pPr indent="-317500" lvl="2" marL="1371600" rtl="0" algn="l">
              <a:spcBef>
                <a:spcPts val="0"/>
              </a:spcBef>
              <a:spcAft>
                <a:spcPts val="0"/>
              </a:spcAft>
              <a:buSzPts val="1400"/>
              <a:buChar char="■"/>
            </a:pPr>
            <a:r>
              <a:rPr lang="en"/>
              <a:t>Most common technique to advise treatment options and surgery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6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Liquid Biopsies</a:t>
            </a:r>
            <a:endParaRPr/>
          </a:p>
        </p:txBody>
      </p:sp>
      <p:sp>
        <p:nvSpPr>
          <p:cNvPr id="105" name="Google Shape;105;p21"/>
          <p:cNvSpPr txBox="1"/>
          <p:nvPr>
            <p:ph idx="1" type="body"/>
          </p:nvPr>
        </p:nvSpPr>
        <p:spPr>
          <a:xfrm>
            <a:off x="78675" y="767650"/>
            <a:ext cx="8520600" cy="421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Samples from the blood, urine, or saliva</a:t>
            </a:r>
            <a:endParaRPr/>
          </a:p>
          <a:p>
            <a:pPr indent="-317500" lvl="1" marL="914400" rtl="0" algn="l">
              <a:spcBef>
                <a:spcPts val="0"/>
              </a:spcBef>
              <a:spcAft>
                <a:spcPts val="0"/>
              </a:spcAft>
              <a:buSzPts val="1400"/>
              <a:buChar char="○"/>
            </a:pPr>
            <a:r>
              <a:rPr lang="en"/>
              <a:t>Tumors shed contents into circulation</a:t>
            </a:r>
            <a:endParaRPr/>
          </a:p>
          <a:p>
            <a:pPr indent="-317500" lvl="1" marL="914400" rtl="0" algn="l">
              <a:spcBef>
                <a:spcPts val="0"/>
              </a:spcBef>
              <a:spcAft>
                <a:spcPts val="0"/>
              </a:spcAft>
              <a:buSzPts val="1400"/>
              <a:buChar char="○"/>
            </a:pPr>
            <a:r>
              <a:rPr lang="en"/>
              <a:t>Majority of biomarkers have a short half-life</a:t>
            </a:r>
            <a:endParaRPr/>
          </a:p>
          <a:p>
            <a:pPr indent="-317500" lvl="1" marL="914400" rtl="0" algn="l">
              <a:spcBef>
                <a:spcPts val="0"/>
              </a:spcBef>
              <a:spcAft>
                <a:spcPts val="0"/>
              </a:spcAft>
              <a:buSzPts val="1400"/>
              <a:buChar char="○"/>
            </a:pPr>
            <a:r>
              <a:rPr lang="en"/>
              <a:t>Assumes contents can pass through the blood brain barrier (BBB)</a:t>
            </a:r>
            <a:endParaRPr/>
          </a:p>
          <a:p>
            <a:pPr indent="-342900" lvl="0" marL="457200" rtl="0" algn="l">
              <a:spcBef>
                <a:spcPts val="0"/>
              </a:spcBef>
              <a:spcAft>
                <a:spcPts val="0"/>
              </a:spcAft>
              <a:buSzPts val="1800"/>
              <a:buChar char="●"/>
            </a:pPr>
            <a:r>
              <a:rPr lang="en"/>
              <a:t>BBB is a tight junction</a:t>
            </a:r>
            <a:endParaRPr/>
          </a:p>
          <a:p>
            <a:pPr indent="-317500" lvl="1" marL="914400" rtl="0" algn="l">
              <a:spcBef>
                <a:spcPts val="0"/>
              </a:spcBef>
              <a:spcAft>
                <a:spcPts val="0"/>
              </a:spcAft>
              <a:buSzPts val="1400"/>
              <a:buChar char="○"/>
            </a:pPr>
            <a:r>
              <a:rPr lang="en"/>
              <a:t>Integrity determined by various proteins (claudin 3,5,12, etc.)</a:t>
            </a:r>
            <a:endParaRPr/>
          </a:p>
          <a:p>
            <a:pPr indent="-317500" lvl="1" marL="914400" rtl="0" algn="l">
              <a:spcBef>
                <a:spcPts val="0"/>
              </a:spcBef>
              <a:spcAft>
                <a:spcPts val="0"/>
              </a:spcAft>
              <a:buSzPts val="1400"/>
              <a:buChar char="○"/>
            </a:pPr>
            <a:r>
              <a:rPr lang="en"/>
              <a:t>GBM induces a proangiogenic </a:t>
            </a:r>
            <a:r>
              <a:rPr lang="en"/>
              <a:t>environment -&gt; “leaky” BBB</a:t>
            </a:r>
            <a:endParaRPr/>
          </a:p>
          <a:p>
            <a:pPr indent="-317500" lvl="1" marL="914400" rtl="0" algn="l">
              <a:spcBef>
                <a:spcPts val="0"/>
              </a:spcBef>
              <a:spcAft>
                <a:spcPts val="0"/>
              </a:spcAft>
              <a:buSzPts val="1400"/>
              <a:buChar char="○"/>
            </a:pPr>
            <a:r>
              <a:rPr lang="en"/>
              <a:t>Hypoxia induced by GBM also seems to promote the proliferation brain microvascular endothelial cells -&gt; “leakly” BBB</a:t>
            </a:r>
            <a:endParaRPr/>
          </a:p>
          <a:p>
            <a:pPr indent="-317500" lvl="1" marL="914400" rtl="0" algn="l">
              <a:spcBef>
                <a:spcPts val="0"/>
              </a:spcBef>
              <a:spcAft>
                <a:spcPts val="0"/>
              </a:spcAft>
              <a:buSzPts val="1400"/>
              <a:buChar char="○"/>
            </a:pPr>
            <a:r>
              <a:rPr lang="en"/>
              <a:t>“Leakiness” is clinically supported by the penetration of gadolinium through BBB under MRI scans</a:t>
            </a:r>
            <a:endParaRPr/>
          </a:p>
          <a:p>
            <a:pPr indent="-317500" lvl="1" marL="914400" rtl="0" algn="l">
              <a:spcBef>
                <a:spcPts val="0"/>
              </a:spcBef>
              <a:spcAft>
                <a:spcPts val="0"/>
              </a:spcAft>
              <a:buSzPts val="1400"/>
              <a:buChar char="○"/>
            </a:pPr>
            <a:r>
              <a:rPr lang="en"/>
              <a:t>Sheds the possibility of performing liquid biopsies with systemic circulating fluids</a:t>
            </a:r>
            <a:endParaRPr/>
          </a:p>
        </p:txBody>
      </p:sp>
      <p:pic>
        <p:nvPicPr>
          <p:cNvPr id="106" name="Google Shape;106;p21"/>
          <p:cNvPicPr preferRelativeResize="0"/>
          <p:nvPr/>
        </p:nvPicPr>
        <p:blipFill>
          <a:blip r:embed="rId3">
            <a:alphaModFix/>
          </a:blip>
          <a:stretch>
            <a:fillRect/>
          </a:stretch>
        </p:blipFill>
        <p:spPr>
          <a:xfrm>
            <a:off x="6211900" y="77950"/>
            <a:ext cx="2909800" cy="153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