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6" r:id="rId2"/>
    <p:sldId id="269" r:id="rId3"/>
    <p:sldId id="270" r:id="rId4"/>
    <p:sldId id="271" r:id="rId5"/>
    <p:sldId id="272" r:id="rId6"/>
    <p:sldId id="273" r:id="rId7"/>
    <p:sldId id="274" r:id="rId8"/>
    <p:sldId id="275" r:id="rId9"/>
    <p:sldId id="2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816620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744797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196185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813707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210671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059166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389056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947477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340514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86315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4/24/2025</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600320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4/24/2025</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76801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408">
          <p15:clr>
            <a:srgbClr val="F26B43"/>
          </p15:clr>
        </p15:guide>
        <p15:guide id="3" pos="7272">
          <p15:clr>
            <a:srgbClr val="F26B43"/>
          </p15:clr>
        </p15:guide>
        <p15:guide id="6" orient="horz" pos="600">
          <p15:clr>
            <a:srgbClr val="F26B43"/>
          </p15:clr>
        </p15:guide>
        <p15:guide id="7" orient="horz" pos="381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472B768-D6CA-45E8-B749-DE0F9D483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33F742B-EB54-2AD3-6750-03BF65790831}"/>
              </a:ext>
            </a:extLst>
          </p:cNvPr>
          <p:cNvPicPr>
            <a:picLocks noChangeAspect="1"/>
          </p:cNvPicPr>
          <p:nvPr/>
        </p:nvPicPr>
        <p:blipFill>
          <a:blip r:embed="rId2"/>
          <a:srcRect t="8207" r="-2" b="12233"/>
          <a:stretch/>
        </p:blipFill>
        <p:spPr>
          <a:xfrm>
            <a:off x="-9" y="10"/>
            <a:ext cx="12191981" cy="6857990"/>
          </a:xfrm>
          <a:prstGeom prst="rect">
            <a:avLst/>
          </a:prstGeom>
        </p:spPr>
      </p:pic>
      <p:sp>
        <p:nvSpPr>
          <p:cNvPr id="12" name="Rectangle 11">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1006337" y="896006"/>
            <a:ext cx="10542196" cy="2359059"/>
          </a:xfrm>
        </p:spPr>
        <p:txBody>
          <a:bodyPr anchor="t">
            <a:normAutofit/>
          </a:bodyPr>
          <a:lstStyle/>
          <a:p>
            <a:pPr algn="ctr"/>
            <a:r>
              <a:rPr lang="en-US">
                <a:solidFill>
                  <a:srgbClr val="FFFFFF"/>
                </a:solidFill>
              </a:rPr>
              <a:t> Dr.</a:t>
            </a:r>
            <a:r>
              <a:rPr lang="en-IN">
                <a:solidFill>
                  <a:srgbClr val="FFFFFF"/>
                </a:solidFill>
              </a:rPr>
              <a:t> </a:t>
            </a:r>
            <a:r>
              <a:rPr lang="en-US">
                <a:solidFill>
                  <a:srgbClr val="FFFFFF"/>
                </a:solidFill>
              </a:rPr>
              <a:t>MGR Educational and Research </a:t>
            </a:r>
            <a:r>
              <a:rPr lang="en-IN">
                <a:solidFill>
                  <a:srgbClr val="FFFFFF"/>
                </a:solidFill>
              </a:rPr>
              <a:t>                 </a:t>
            </a:r>
            <a:r>
              <a:rPr lang="en-US">
                <a:solidFill>
                  <a:srgbClr val="FFFFFF"/>
                </a:solidFill>
              </a:rPr>
              <a:t>Institute Chennai </a:t>
            </a:r>
          </a:p>
        </p:txBody>
      </p:sp>
      <p:sp>
        <p:nvSpPr>
          <p:cNvPr id="3" name="SubTitle"/>
          <p:cNvSpPr>
            <a:spLocks noGrp="1"/>
          </p:cNvSpPr>
          <p:nvPr>
            <p:ph type="subTitle" idx="1"/>
          </p:nvPr>
        </p:nvSpPr>
        <p:spPr>
          <a:xfrm>
            <a:off x="1734197" y="2186429"/>
            <a:ext cx="8900673" cy="1818341"/>
          </a:xfrm>
        </p:spPr>
        <p:txBody>
          <a:bodyPr anchor="t">
            <a:noAutofit/>
          </a:bodyPr>
          <a:lstStyle/>
          <a:p>
            <a:pPr algn="ctr"/>
            <a:r>
              <a:rPr lang="en-US" sz="3200" b="1"/>
              <a:t>Department of Electrical and Electronics Engineering
</a:t>
            </a:r>
          </a:p>
        </p:txBody>
      </p:sp>
      <p:cxnSp>
        <p:nvCxnSpPr>
          <p:cNvPr id="14" name="Straight Connector 13">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80D7A1F-E709-B1F0-3063-07BB73C284AE}"/>
              </a:ext>
            </a:extLst>
          </p:cNvPr>
          <p:cNvSpPr txBox="1"/>
          <p:nvPr/>
        </p:nvSpPr>
        <p:spPr>
          <a:xfrm>
            <a:off x="2744440" y="3777128"/>
            <a:ext cx="7368624" cy="1384995"/>
          </a:xfrm>
          <a:prstGeom prst="rect">
            <a:avLst/>
          </a:prstGeom>
          <a:noFill/>
        </p:spPr>
        <p:txBody>
          <a:bodyPr wrap="square" rtlCol="0" anchor="t">
            <a:spAutoFit/>
          </a:bodyPr>
          <a:lstStyle/>
          <a:p>
            <a:pPr algn="ctr" rtl="1"/>
            <a:r>
              <a:rPr lang="en-IN" sz="2800" b="1" dirty="0"/>
              <a:t>Integrated AI Based Electricity Price 
Forecasting and Energy Management </a:t>
            </a:r>
          </a:p>
          <a:p>
            <a:pPr algn="ctr" rtl="1"/>
            <a:endParaRPr lang="en-US" sz="2800" b="1" dirty="0"/>
          </a:p>
        </p:txBody>
      </p:sp>
      <p:sp>
        <p:nvSpPr>
          <p:cNvPr id="6" name="TextBox 5">
            <a:extLst>
              <a:ext uri="{FF2B5EF4-FFF2-40B4-BE49-F238E27FC236}">
                <a16:creationId xmlns:a16="http://schemas.microsoft.com/office/drawing/2014/main" id="{DA89D3B2-F335-6036-F8E7-5EBF6B618F0E}"/>
              </a:ext>
            </a:extLst>
          </p:cNvPr>
          <p:cNvSpPr txBox="1"/>
          <p:nvPr/>
        </p:nvSpPr>
        <p:spPr>
          <a:xfrm>
            <a:off x="4866051" y="3305631"/>
            <a:ext cx="2636963" cy="523220"/>
          </a:xfrm>
          <a:prstGeom prst="rect">
            <a:avLst/>
          </a:prstGeom>
          <a:noFill/>
        </p:spPr>
        <p:txBody>
          <a:bodyPr wrap="square" rtlCol="0">
            <a:spAutoFit/>
          </a:bodyPr>
          <a:lstStyle/>
          <a:p>
            <a:pPr algn="l"/>
            <a:r>
              <a:rPr lang="en-IN" sz="2800" b="1" dirty="0">
                <a:solidFill>
                  <a:schemeClr val="accent1"/>
                </a:solidFill>
              </a:rPr>
              <a:t>First review </a:t>
            </a:r>
            <a:endParaRPr lang="en-US" sz="2800" b="1" dirty="0">
              <a:solidFill>
                <a:schemeClr val="accent1"/>
              </a:solidFill>
            </a:endParaRPr>
          </a:p>
        </p:txBody>
      </p:sp>
      <p:sp>
        <p:nvSpPr>
          <p:cNvPr id="7" name="TextBox 6">
            <a:extLst>
              <a:ext uri="{FF2B5EF4-FFF2-40B4-BE49-F238E27FC236}">
                <a16:creationId xmlns:a16="http://schemas.microsoft.com/office/drawing/2014/main" id="{A45B5C36-CFA1-0C8D-40AF-436155438A10}"/>
              </a:ext>
            </a:extLst>
          </p:cNvPr>
          <p:cNvSpPr txBox="1"/>
          <p:nvPr/>
        </p:nvSpPr>
        <p:spPr>
          <a:xfrm>
            <a:off x="871851" y="4526833"/>
            <a:ext cx="4442697" cy="2062103"/>
          </a:xfrm>
          <a:prstGeom prst="rect">
            <a:avLst/>
          </a:prstGeom>
          <a:noFill/>
        </p:spPr>
        <p:txBody>
          <a:bodyPr wrap="square" rtlCol="0">
            <a:spAutoFit/>
          </a:bodyPr>
          <a:lstStyle/>
          <a:p>
            <a:pPr algn="l"/>
            <a:r>
              <a:rPr lang="en-IN" sz="2000" b="1" dirty="0"/>
              <a:t>Batch Members:</a:t>
            </a:r>
            <a:r>
              <a:rPr lang="en-IN" dirty="0"/>
              <a:t>
SANJAY E   	211091101014	
AAKASH K	211091101001	
PRASANTH S	211091101602	
ADITHIYAN R	211091101603</a:t>
            </a:r>
          </a:p>
          <a:p>
            <a:pPr algn="l"/>
            <a:endParaRPr lang="en-US" dirty="0"/>
          </a:p>
        </p:txBody>
      </p:sp>
      <p:sp>
        <p:nvSpPr>
          <p:cNvPr id="8" name="TextBox 7">
            <a:extLst>
              <a:ext uri="{FF2B5EF4-FFF2-40B4-BE49-F238E27FC236}">
                <a16:creationId xmlns:a16="http://schemas.microsoft.com/office/drawing/2014/main" id="{CFD91573-17A6-55D6-6341-369AC7CF6284}"/>
              </a:ext>
            </a:extLst>
          </p:cNvPr>
          <p:cNvSpPr txBox="1"/>
          <p:nvPr/>
        </p:nvSpPr>
        <p:spPr>
          <a:xfrm>
            <a:off x="9475017" y="5479820"/>
            <a:ext cx="1828800" cy="646331"/>
          </a:xfrm>
          <a:prstGeom prst="rect">
            <a:avLst/>
          </a:prstGeom>
          <a:noFill/>
        </p:spPr>
        <p:txBody>
          <a:bodyPr wrap="square" rtlCol="0">
            <a:spAutoFit/>
          </a:bodyPr>
          <a:lstStyle/>
          <a:p>
            <a:pPr algn="l"/>
            <a:r>
              <a:rPr lang="en-IN" b="1" dirty="0"/>
              <a:t>Guided by,</a:t>
            </a:r>
            <a:endParaRPr lang="en-IN" dirty="0"/>
          </a:p>
          <a:p>
            <a:pPr algn="l"/>
            <a:r>
              <a:rPr lang="en-IN" dirty="0" err="1"/>
              <a:t>Sivanand</a:t>
            </a:r>
            <a:r>
              <a:rPr lang="en-IN" dirty="0"/>
              <a:t> R</a:t>
            </a:r>
          </a:p>
        </p:txBody>
      </p:sp>
      <p:sp>
        <p:nvSpPr>
          <p:cNvPr id="9" name="TextBox 8">
            <a:extLst>
              <a:ext uri="{FF2B5EF4-FFF2-40B4-BE49-F238E27FC236}">
                <a16:creationId xmlns:a16="http://schemas.microsoft.com/office/drawing/2014/main" id="{D0480ECC-978E-7AC7-60BE-7F059F120073}"/>
              </a:ext>
            </a:extLst>
          </p:cNvPr>
          <p:cNvSpPr txBox="1"/>
          <p:nvPr/>
        </p:nvSpPr>
        <p:spPr>
          <a:xfrm>
            <a:off x="4319067" y="6472701"/>
            <a:ext cx="4864875" cy="430887"/>
          </a:xfrm>
          <a:prstGeom prst="rect">
            <a:avLst/>
          </a:prstGeom>
          <a:noFill/>
        </p:spPr>
        <p:txBody>
          <a:bodyPr wrap="square" rtlCol="0">
            <a:spAutoFit/>
          </a:bodyPr>
          <a:lstStyle/>
          <a:p>
            <a:pPr algn="l"/>
            <a:r>
              <a:rPr lang="en-IN" sz="1100" dirty="0"/>
              <a:t>Integrated AI Based Electricity Price Forecasting and Energy Management</a:t>
            </a:r>
          </a:p>
          <a:p>
            <a:pPr algn="l"/>
            <a:endParaRPr lang="en-US" sz="1100" dirty="0"/>
          </a:p>
        </p:txBody>
      </p:sp>
    </p:spTree>
    <p:extLst>
      <p:ext uri="{BB962C8B-B14F-4D97-AF65-F5344CB8AC3E}">
        <p14:creationId xmlns:p14="http://schemas.microsoft.com/office/powerpoint/2010/main" val="2203852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B957CFC-E9B2-4BC8-BD75-9F3B5E338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7F784426-8AB9-43C9-8340-281290602D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B96E92E-4D99-41CA-848E-4028B6DA2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43C5E338-A6D7-662B-2DFA-2A175D165111}"/>
              </a:ext>
            </a:extLst>
          </p:cNvPr>
          <p:cNvSpPr>
            <a:spLocks noGrp="1"/>
          </p:cNvSpPr>
          <p:nvPr>
            <p:ph type="title"/>
          </p:nvPr>
        </p:nvSpPr>
        <p:spPr>
          <a:xfrm>
            <a:off x="821968" y="1014426"/>
            <a:ext cx="10995659" cy="1077849"/>
          </a:xfrm>
        </p:spPr>
        <p:txBody>
          <a:bodyPr/>
          <a:lstStyle/>
          <a:p>
            <a:r>
              <a:rPr lang="en-IN" dirty="0"/>
              <a:t>CONTENT</a:t>
            </a:r>
            <a:br>
              <a:rPr lang="en-IN" dirty="0"/>
            </a:br>
            <a:endParaRPr lang="en-US" dirty="0"/>
          </a:p>
        </p:txBody>
      </p:sp>
      <p:sp>
        <p:nvSpPr>
          <p:cNvPr id="2" name="TextBox 1">
            <a:extLst>
              <a:ext uri="{FF2B5EF4-FFF2-40B4-BE49-F238E27FC236}">
                <a16:creationId xmlns:a16="http://schemas.microsoft.com/office/drawing/2014/main" id="{6F83654D-CA6A-AA2E-8447-4B4D8FE596AD}"/>
              </a:ext>
            </a:extLst>
          </p:cNvPr>
          <p:cNvSpPr txBox="1"/>
          <p:nvPr/>
        </p:nvSpPr>
        <p:spPr>
          <a:xfrm>
            <a:off x="5179529" y="2514600"/>
            <a:ext cx="1828800" cy="923330"/>
          </a:xfrm>
          <a:prstGeom prst="rect">
            <a:avLst/>
          </a:prstGeom>
          <a:noFill/>
        </p:spPr>
        <p:txBody>
          <a:bodyPr wrap="square" rtlCol="0">
            <a:spAutoFit/>
          </a:bodyPr>
          <a:lstStyle/>
          <a:p>
            <a:pPr algn="l"/>
            <a:endParaRPr lang="en-IN" dirty="0"/>
          </a:p>
          <a:p>
            <a:pPr algn="l"/>
            <a:endParaRPr lang="en-IN" dirty="0"/>
          </a:p>
          <a:p>
            <a:pPr algn="l"/>
            <a:endParaRPr lang="en-US" dirty="0"/>
          </a:p>
        </p:txBody>
      </p:sp>
      <p:sp>
        <p:nvSpPr>
          <p:cNvPr id="5" name="Content Placeholder 4">
            <a:extLst>
              <a:ext uri="{FF2B5EF4-FFF2-40B4-BE49-F238E27FC236}">
                <a16:creationId xmlns:a16="http://schemas.microsoft.com/office/drawing/2014/main" id="{8D6FD144-3A57-98B7-CAD3-545A14CF450D}"/>
              </a:ext>
            </a:extLst>
          </p:cNvPr>
          <p:cNvSpPr>
            <a:spLocks noGrp="1"/>
          </p:cNvSpPr>
          <p:nvPr>
            <p:ph idx="1"/>
          </p:nvPr>
        </p:nvSpPr>
        <p:spPr>
          <a:xfrm>
            <a:off x="2934032" y="1732317"/>
            <a:ext cx="10995660" cy="4029074"/>
          </a:xfrm>
        </p:spPr>
        <p:txBody>
          <a:bodyPr anchor="ctr">
            <a:noAutofit/>
          </a:bodyPr>
          <a:lstStyle/>
          <a:p>
            <a:pPr marL="457200" indent="-457200">
              <a:buFont typeface="+mj-lt"/>
              <a:buAutoNum type="arabicPeriod"/>
            </a:pPr>
            <a:r>
              <a:rPr lang="en-IN" sz="2800" b="1" dirty="0">
                <a:solidFill>
                  <a:schemeClr val="bg2">
                    <a:lumMod val="10000"/>
                  </a:schemeClr>
                </a:solidFill>
              </a:rPr>
              <a:t>Abstract</a:t>
            </a:r>
          </a:p>
          <a:p>
            <a:pPr marL="457200" indent="-457200">
              <a:buFont typeface="+mj-lt"/>
              <a:buAutoNum type="arabicPeriod"/>
            </a:pPr>
            <a:r>
              <a:rPr lang="en-IN" sz="2800" b="1" dirty="0">
                <a:solidFill>
                  <a:schemeClr val="bg2">
                    <a:lumMod val="10000"/>
                  </a:schemeClr>
                </a:solidFill>
              </a:rPr>
              <a:t>Introduction </a:t>
            </a:r>
          </a:p>
          <a:p>
            <a:pPr marL="457200" indent="-457200">
              <a:buFont typeface="+mj-lt"/>
              <a:buAutoNum type="arabicPeriod"/>
            </a:pPr>
            <a:r>
              <a:rPr lang="en-IN" sz="2800" b="1" dirty="0">
                <a:solidFill>
                  <a:schemeClr val="bg2">
                    <a:lumMod val="10000"/>
                  </a:schemeClr>
                </a:solidFill>
              </a:rPr>
              <a:t>Literature survey</a:t>
            </a:r>
          </a:p>
          <a:p>
            <a:pPr marL="457200" indent="-457200">
              <a:buFont typeface="+mj-lt"/>
              <a:buAutoNum type="arabicPeriod"/>
            </a:pPr>
            <a:r>
              <a:rPr lang="en-IN" sz="2800" b="1" dirty="0">
                <a:solidFill>
                  <a:schemeClr val="bg2">
                    <a:lumMod val="10000"/>
                  </a:schemeClr>
                </a:solidFill>
              </a:rPr>
              <a:t>Existing system</a:t>
            </a:r>
          </a:p>
          <a:p>
            <a:pPr marL="457200" indent="-457200">
              <a:buFont typeface="+mj-lt"/>
              <a:buAutoNum type="arabicPeriod"/>
            </a:pPr>
            <a:r>
              <a:rPr lang="en-IN" sz="2800" b="1" dirty="0">
                <a:solidFill>
                  <a:schemeClr val="bg2">
                    <a:lumMod val="10000"/>
                  </a:schemeClr>
                </a:solidFill>
              </a:rPr>
              <a:t>System requirements </a:t>
            </a:r>
          </a:p>
          <a:p>
            <a:pPr marL="457200" indent="-457200">
              <a:buFont typeface="+mj-lt"/>
              <a:buAutoNum type="arabicPeriod"/>
            </a:pPr>
            <a:r>
              <a:rPr lang="en-IN" sz="2800" b="1" dirty="0">
                <a:solidFill>
                  <a:schemeClr val="bg2">
                    <a:lumMod val="10000"/>
                  </a:schemeClr>
                </a:solidFill>
              </a:rPr>
              <a:t>Results and discussion </a:t>
            </a:r>
          </a:p>
          <a:p>
            <a:pPr marL="457200" indent="-457200">
              <a:buFont typeface="+mj-lt"/>
              <a:buAutoNum type="arabicPeriod"/>
            </a:pPr>
            <a:r>
              <a:rPr lang="en-IN" sz="2800" b="1" dirty="0" err="1">
                <a:solidFill>
                  <a:schemeClr val="bg2">
                    <a:lumMod val="10000"/>
                  </a:schemeClr>
                </a:solidFill>
              </a:rPr>
              <a:t>Refrence</a:t>
            </a:r>
            <a:r>
              <a:rPr lang="en-IN" sz="2800" dirty="0">
                <a:solidFill>
                  <a:schemeClr val="bg2">
                    <a:lumMod val="10000"/>
                  </a:schemeClr>
                </a:solidFill>
              </a:rPr>
              <a:t> </a:t>
            </a:r>
          </a:p>
        </p:txBody>
      </p:sp>
    </p:spTree>
    <p:extLst>
      <p:ext uri="{BB962C8B-B14F-4D97-AF65-F5344CB8AC3E}">
        <p14:creationId xmlns:p14="http://schemas.microsoft.com/office/powerpoint/2010/main" val="334671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DD4FDD-37A6-4700-8C33-322F14D7E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48640" y="952499"/>
            <a:ext cx="5205343" cy="1333489"/>
          </a:xfrm>
        </p:spPr>
        <p:txBody>
          <a:bodyPr>
            <a:normAutofit/>
          </a:bodyPr>
          <a:lstStyle/>
          <a:p>
            <a:r>
              <a:rPr lang="en-IN" dirty="0"/>
              <a:t>ABSTRACT</a:t>
            </a:r>
            <a:br>
              <a:rPr lang="en-IN" dirty="0"/>
            </a:br>
            <a:endParaRPr dirty="0"/>
          </a:p>
        </p:txBody>
      </p:sp>
      <p:cxnSp>
        <p:nvCxnSpPr>
          <p:cNvPr id="11" name="Straight Connector 10">
            <a:extLst>
              <a:ext uri="{FF2B5EF4-FFF2-40B4-BE49-F238E27FC236}">
                <a16:creationId xmlns:a16="http://schemas.microsoft.com/office/drawing/2014/main" id="{336F6BB4-DB04-4612-B7DF-8C6A5B5178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643467" y="2012683"/>
            <a:ext cx="10885341" cy="4045215"/>
          </a:xfrm>
        </p:spPr>
        <p:txBody>
          <a:bodyPr>
            <a:normAutofit fontScale="92500" lnSpcReduction="20000"/>
          </a:bodyPr>
          <a:lstStyle/>
          <a:p>
            <a:r>
              <a:rPr lang="en-IN" sz="2400" b="1" dirty="0"/>
              <a:t>In the realm of Industrial Internet of Things (</a:t>
            </a:r>
            <a:r>
              <a:rPr lang="en-IN" sz="2400" b="1" dirty="0" err="1"/>
              <a:t>IoT</a:t>
            </a:r>
            <a:r>
              <a:rPr lang="en-IN" sz="2400" b="1" dirty="0"/>
              <a:t>) systems, efficient Energy management and accurate price forecasting are paramount for operational optimization and cost efficiency. 
This study introduces a novel multi-task learning framework that simultaneously addresses these two critical aspects, leveraging cloud-based architectures to enhance scalability and performance. 
By integrating price forecasting with resource management tasks within a single learning model, our approach exploits the inherent correlations between these tasks to improve the accuracy and reliability of predictions and decisions.
Also calculating bill and Power theft identification</a:t>
            </a:r>
          </a:p>
          <a:p>
            <a:pPr marL="0" indent="0">
              <a:buNone/>
            </a:pPr>
            <a:endParaRPr lang="en-US" dirty="0"/>
          </a:p>
        </p:txBody>
      </p:sp>
      <p:cxnSp>
        <p:nvCxnSpPr>
          <p:cNvPr id="13" name="Straight Connector 12">
            <a:extLst>
              <a:ext uri="{FF2B5EF4-FFF2-40B4-BE49-F238E27FC236}">
                <a16:creationId xmlns:a16="http://schemas.microsoft.com/office/drawing/2014/main" id="{9F8D01F8-1A7E-4F72-89A5-D2B91E0F85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200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5DD4FDD-37A6-4700-8C33-322F14D7E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48640" y="952500"/>
            <a:ext cx="5205343" cy="774424"/>
          </a:xfrm>
        </p:spPr>
        <p:txBody>
          <a:bodyPr>
            <a:normAutofit fontScale="90000"/>
          </a:bodyPr>
          <a:lstStyle/>
          <a:p>
            <a:r>
              <a:rPr lang="en-IN" dirty="0"/>
              <a:t>INTRODUCTION</a:t>
            </a:r>
            <a:br>
              <a:rPr lang="en-IN" dirty="0"/>
            </a:br>
            <a:endParaRPr dirty="0"/>
          </a:p>
        </p:txBody>
      </p:sp>
      <p:cxnSp>
        <p:nvCxnSpPr>
          <p:cNvPr id="11" name="Straight Connector 10">
            <a:extLst>
              <a:ext uri="{FF2B5EF4-FFF2-40B4-BE49-F238E27FC236}">
                <a16:creationId xmlns:a16="http://schemas.microsoft.com/office/drawing/2014/main" id="{336F6BB4-DB04-4612-B7DF-8C6A5B5178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Content Placeholder"/>
          <p:cNvSpPr>
            <a:spLocks noGrp="1"/>
          </p:cNvSpPr>
          <p:nvPr>
            <p:ph idx="1"/>
          </p:nvPr>
        </p:nvSpPr>
        <p:spPr>
          <a:xfrm>
            <a:off x="643467" y="1631220"/>
            <a:ext cx="10885341" cy="4426678"/>
          </a:xfrm>
        </p:spPr>
        <p:txBody>
          <a:bodyPr>
            <a:normAutofit/>
          </a:bodyPr>
          <a:lstStyle/>
          <a:p>
            <a:r>
              <a:rPr lang="en-IN" sz="2400" b="1" dirty="0"/>
              <a:t>Cloud computing is gaining popularity as a storage platform, allowing organizations to reduce hardware and procurement expenses
The exponential growth in data consumption necessitates more data centre requirements, which consume significant electricity. Data </a:t>
            </a:r>
            <a:r>
              <a:rPr lang="en-IN" sz="2400" b="1" dirty="0" err="1"/>
              <a:t>centers</a:t>
            </a:r>
            <a:r>
              <a:rPr lang="en-IN" sz="2400" b="1" dirty="0"/>
              <a:t> are responsible for 2% of the total energy consumption worldwide.
The adoption of distributed computing with virtualization has the potential to significantly enhance productivity, although its usage is still limited. 
Energy markets exhibit high volatility, with prices surging by a factor of 10 within a mere 60 minutes. </a:t>
            </a:r>
          </a:p>
        </p:txBody>
      </p:sp>
      <p:cxnSp>
        <p:nvCxnSpPr>
          <p:cNvPr id="13" name="Straight Connector 12">
            <a:extLst>
              <a:ext uri="{FF2B5EF4-FFF2-40B4-BE49-F238E27FC236}">
                <a16:creationId xmlns:a16="http://schemas.microsoft.com/office/drawing/2014/main" id="{9F8D01F8-1A7E-4F72-89A5-D2B91E0F85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265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8EDF-0570-A22A-A4DA-4A43F60679EC}"/>
              </a:ext>
            </a:extLst>
          </p:cNvPr>
          <p:cNvSpPr>
            <a:spLocks noGrp="1"/>
          </p:cNvSpPr>
          <p:nvPr>
            <p:ph type="title"/>
          </p:nvPr>
        </p:nvSpPr>
        <p:spPr/>
        <p:txBody>
          <a:bodyPr/>
          <a:lstStyle/>
          <a:p>
            <a:r>
              <a:rPr lang="en-IN" dirty="0"/>
              <a:t>LITERATURE SURVEY</a:t>
            </a:r>
            <a:endParaRPr lang="en-US" dirty="0"/>
          </a:p>
        </p:txBody>
      </p:sp>
      <p:sp>
        <p:nvSpPr>
          <p:cNvPr id="3" name="Content Placeholder 2">
            <a:extLst>
              <a:ext uri="{FF2B5EF4-FFF2-40B4-BE49-F238E27FC236}">
                <a16:creationId xmlns:a16="http://schemas.microsoft.com/office/drawing/2014/main" id="{62068AF4-9273-20EC-1C55-79843DC7672E}"/>
              </a:ext>
            </a:extLst>
          </p:cNvPr>
          <p:cNvSpPr>
            <a:spLocks noGrp="1"/>
          </p:cNvSpPr>
          <p:nvPr>
            <p:ph idx="1"/>
          </p:nvPr>
        </p:nvSpPr>
        <p:spPr>
          <a:xfrm>
            <a:off x="548639" y="2028825"/>
            <a:ext cx="10995660" cy="4029074"/>
          </a:xfrm>
        </p:spPr>
        <p:txBody>
          <a:bodyPr>
            <a:normAutofit/>
          </a:bodyPr>
          <a:lstStyle/>
          <a:p>
            <a:pPr marL="0" indent="0">
              <a:buNone/>
            </a:pPr>
            <a:endParaRPr lang="en-IN" dirty="0"/>
          </a:p>
          <a:p>
            <a:endParaRPr lang="en-US" dirty="0"/>
          </a:p>
        </p:txBody>
      </p:sp>
      <p:graphicFrame>
        <p:nvGraphicFramePr>
          <p:cNvPr id="6" name="Table 5">
            <a:extLst>
              <a:ext uri="{FF2B5EF4-FFF2-40B4-BE49-F238E27FC236}">
                <a16:creationId xmlns:a16="http://schemas.microsoft.com/office/drawing/2014/main" id="{D0FE3DCB-6DF6-A751-DB3B-462AA7F524B5}"/>
              </a:ext>
            </a:extLst>
          </p:cNvPr>
          <p:cNvGraphicFramePr>
            <a:graphicFrameLocks noGrp="1"/>
          </p:cNvGraphicFramePr>
          <p:nvPr>
            <p:extLst>
              <p:ext uri="{D42A27DB-BD31-4B8C-83A1-F6EECF244321}">
                <p14:modId xmlns:p14="http://schemas.microsoft.com/office/powerpoint/2010/main" val="3623945991"/>
              </p:ext>
            </p:extLst>
          </p:nvPr>
        </p:nvGraphicFramePr>
        <p:xfrm>
          <a:off x="388204" y="1689258"/>
          <a:ext cx="11415592" cy="4708208"/>
        </p:xfrm>
        <a:graphic>
          <a:graphicData uri="http://schemas.openxmlformats.org/drawingml/2006/table">
            <a:tbl>
              <a:tblPr firstRow="1" bandRow="1">
                <a:tableStyleId>{5C22544A-7EE6-4342-B048-85BDC9FD1C3A}</a:tableStyleId>
              </a:tblPr>
              <a:tblGrid>
                <a:gridCol w="2853898">
                  <a:extLst>
                    <a:ext uri="{9D8B030D-6E8A-4147-A177-3AD203B41FA5}">
                      <a16:colId xmlns:a16="http://schemas.microsoft.com/office/drawing/2014/main" val="3543028819"/>
                    </a:ext>
                  </a:extLst>
                </a:gridCol>
                <a:gridCol w="2853898">
                  <a:extLst>
                    <a:ext uri="{9D8B030D-6E8A-4147-A177-3AD203B41FA5}">
                      <a16:colId xmlns:a16="http://schemas.microsoft.com/office/drawing/2014/main" val="3751283802"/>
                    </a:ext>
                  </a:extLst>
                </a:gridCol>
                <a:gridCol w="2853898">
                  <a:extLst>
                    <a:ext uri="{9D8B030D-6E8A-4147-A177-3AD203B41FA5}">
                      <a16:colId xmlns:a16="http://schemas.microsoft.com/office/drawing/2014/main" val="2012553965"/>
                    </a:ext>
                  </a:extLst>
                </a:gridCol>
                <a:gridCol w="2853898">
                  <a:extLst>
                    <a:ext uri="{9D8B030D-6E8A-4147-A177-3AD203B41FA5}">
                      <a16:colId xmlns:a16="http://schemas.microsoft.com/office/drawing/2014/main" val="623205319"/>
                    </a:ext>
                  </a:extLst>
                </a:gridCol>
              </a:tblGrid>
              <a:tr h="380048">
                <a:tc>
                  <a:txBody>
                    <a:bodyPr/>
                    <a:lstStyle/>
                    <a:p>
                      <a:r>
                        <a:rPr lang="en-IN" dirty="0"/>
                        <a:t>Paper Title and Year</a:t>
                      </a:r>
                      <a:endParaRPr lang="en-US" dirty="0"/>
                    </a:p>
                  </a:txBody>
                  <a:tcPr/>
                </a:tc>
                <a:tc>
                  <a:txBody>
                    <a:bodyPr/>
                    <a:lstStyle/>
                    <a:p>
                      <a:r>
                        <a:rPr lang="en-IN" dirty="0"/>
                        <a:t>Methods Used</a:t>
                      </a:r>
                      <a:endParaRPr lang="en-US" dirty="0"/>
                    </a:p>
                  </a:txBody>
                  <a:tcPr/>
                </a:tc>
                <a:tc>
                  <a:txBody>
                    <a:bodyPr/>
                    <a:lstStyle/>
                    <a:p>
                      <a:r>
                        <a:rPr lang="en-IN" dirty="0"/>
                        <a:t>Merits</a:t>
                      </a:r>
                      <a:endParaRPr lang="en-US" dirty="0"/>
                    </a:p>
                  </a:txBody>
                  <a:tcPr/>
                </a:tc>
                <a:tc>
                  <a:txBody>
                    <a:bodyPr/>
                    <a:lstStyle/>
                    <a:p>
                      <a:r>
                        <a:rPr lang="en-IN" dirty="0"/>
                        <a:t>Demerits </a:t>
                      </a:r>
                      <a:endParaRPr lang="en-US" dirty="0"/>
                    </a:p>
                  </a:txBody>
                  <a:tcPr/>
                </a:tc>
                <a:extLst>
                  <a:ext uri="{0D108BD9-81ED-4DB2-BD59-A6C34878D82A}">
                    <a16:rowId xmlns:a16="http://schemas.microsoft.com/office/drawing/2014/main" val="714613333"/>
                  </a:ext>
                </a:extLst>
              </a:tr>
              <a:tr h="1640866">
                <a:tc>
                  <a:txBody>
                    <a:bodyPr/>
                    <a:lstStyle/>
                    <a:p>
                      <a:pPr marL="285750" indent="-285750">
                        <a:buFont typeface="Arial" panose="020B0604020202020204" pitchFamily="34" charset="0"/>
                        <a:buChar char="•"/>
                      </a:pPr>
                      <a:r>
                        <a:rPr lang="en-IN" sz="1600" dirty="0"/>
                        <a:t> </a:t>
                      </a:r>
                      <a:r>
                        <a:rPr lang="en-IN" sz="1400" dirty="0"/>
                        <a:t>Multi-Objective Grey Wolf Optimizer Algorithm for Task Scheduling in Cloud-Fog Computing 
   </a:t>
                      </a:r>
                      <a:r>
                        <a:rPr lang="en-IN" sz="1400" dirty="0" err="1"/>
                        <a:t>Faten</a:t>
                      </a:r>
                      <a:r>
                        <a:rPr lang="en-IN" sz="1400" dirty="0"/>
                        <a:t> A. </a:t>
                      </a:r>
                      <a:r>
                        <a:rPr lang="en-IN" sz="1400" dirty="0" err="1"/>
                        <a:t>Saif</a:t>
                      </a:r>
                      <a:r>
                        <a:rPr lang="en-IN" sz="1400" dirty="0"/>
                        <a:t> , </a:t>
                      </a:r>
                      <a:r>
                        <a:rPr lang="en-IN" sz="1400" dirty="0" err="1"/>
                        <a:t>Rohaya</a:t>
                      </a:r>
                      <a:r>
                        <a:rPr lang="en-IN" sz="1400" dirty="0"/>
                        <a:t> </a:t>
                      </a:r>
                      <a:r>
                        <a:rPr lang="en-IN" sz="1400" dirty="0" err="1"/>
                        <a:t>Latip</a:t>
                      </a:r>
                      <a:r>
                        <a:rPr lang="en-IN" sz="1400" dirty="0"/>
                        <a:t>, </a:t>
                      </a:r>
                      <a:r>
                        <a:rPr lang="en-IN" sz="1400" dirty="0" err="1"/>
                        <a:t>Zurina</a:t>
                      </a:r>
                      <a:r>
                        <a:rPr lang="en-IN" sz="1400" dirty="0"/>
                        <a:t> </a:t>
                      </a:r>
                      <a:r>
                        <a:rPr lang="en-IN" sz="1400" dirty="0" err="1"/>
                        <a:t>Mohd</a:t>
                      </a:r>
                      <a:r>
                        <a:rPr lang="en-IN" sz="1400" dirty="0"/>
                        <a:t> </a:t>
                      </a:r>
                      <a:r>
                        <a:rPr lang="en-IN" sz="1400" dirty="0" err="1"/>
                        <a:t>Hanapi</a:t>
                      </a:r>
                      <a:r>
                        <a:rPr lang="en-IN" sz="1400" dirty="0"/>
                        <a:t>  2023</a:t>
                      </a:r>
                    </a:p>
                    <a:p>
                      <a:endParaRPr lang="en-US" dirty="0"/>
                    </a:p>
                  </a:txBody>
                  <a:tcPr/>
                </a:tc>
                <a:tc>
                  <a:txBody>
                    <a:bodyPr/>
                    <a:lstStyle/>
                    <a:p>
                      <a:pPr marL="285750" indent="-285750">
                        <a:buFont typeface="Arial" panose="020B0604020202020204" pitchFamily="34" charset="0"/>
                        <a:buChar char="•"/>
                      </a:pPr>
                      <a:r>
                        <a:rPr lang="en-IN" sz="1600" dirty="0"/>
                        <a:t>Inverse mutation operator implemented for population diversity and global search</a:t>
                      </a:r>
                      <a:endParaRPr lang="en-US" sz="1600" dirty="0"/>
                    </a:p>
                  </a:txBody>
                  <a:tcPr/>
                </a:tc>
                <a:tc>
                  <a:txBody>
                    <a:bodyPr/>
                    <a:lstStyle/>
                    <a:p>
                      <a:pPr marL="285750" indent="-285750">
                        <a:buFont typeface="Arial" panose="020B0604020202020204" pitchFamily="34" charset="0"/>
                        <a:buChar char="•"/>
                      </a:pPr>
                      <a:r>
                        <a:rPr lang="en-IN" sz="1600" dirty="0"/>
                        <a:t>MGWO reduces delay and energy consumption effectively.
Fog node minimizes transmission delay and energy consumption</a:t>
                      </a:r>
                    </a:p>
                    <a:p>
                      <a:pPr marL="285750" indent="-285750">
                        <a:buFont typeface="Arial" panose="020B0604020202020204" pitchFamily="34" charset="0"/>
                        <a:buChar char="•"/>
                      </a:pPr>
                      <a:endParaRPr lang="en-US" sz="1600" dirty="0"/>
                    </a:p>
                  </a:txBody>
                  <a:tcPr/>
                </a:tc>
                <a:tc>
                  <a:txBody>
                    <a:bodyPr/>
                    <a:lstStyle/>
                    <a:p>
                      <a:pPr marL="285750" indent="-285750">
                        <a:buFont typeface="Arial" panose="020B0604020202020204" pitchFamily="34" charset="0"/>
                        <a:buChar char="•"/>
                      </a:pPr>
                      <a:r>
                        <a:rPr lang="en-IN" sz="1600" dirty="0"/>
                        <a:t>Challenges include energy consumption, transmission delay, and task allocation.</a:t>
                      </a:r>
                      <a:endParaRPr lang="en-US" sz="1600" dirty="0"/>
                    </a:p>
                  </a:txBody>
                  <a:tcPr/>
                </a:tc>
                <a:extLst>
                  <a:ext uri="{0D108BD9-81ED-4DB2-BD59-A6C34878D82A}">
                    <a16:rowId xmlns:a16="http://schemas.microsoft.com/office/drawing/2014/main" val="2234454035"/>
                  </a:ext>
                </a:extLst>
              </a:tr>
              <a:tr h="2165944">
                <a:tc>
                  <a:txBody>
                    <a:bodyPr/>
                    <a:lstStyle/>
                    <a:p>
                      <a:pPr marL="285750" indent="-285750">
                        <a:buFont typeface="Arial" panose="020B0604020202020204" pitchFamily="34" charset="0"/>
                        <a:buChar char="•"/>
                      </a:pPr>
                      <a:r>
                        <a:rPr lang="en-IN" sz="1400" dirty="0"/>
                        <a:t>   A Method Based on the  Combination of Laxity and Ant Colony System for Cloud-Fog Task Scheduling
      </a:t>
                      </a:r>
                      <a:r>
                        <a:rPr lang="en-IN" sz="1400" dirty="0" err="1"/>
                        <a:t>Jiuyun</a:t>
                      </a:r>
                      <a:r>
                        <a:rPr lang="en-IN" sz="1400" dirty="0"/>
                        <a:t> Xu, </a:t>
                      </a:r>
                      <a:r>
                        <a:rPr lang="en-IN" sz="1400" dirty="0" err="1"/>
                        <a:t>Zhuangyuan</a:t>
                      </a:r>
                      <a:r>
                        <a:rPr lang="en-IN" sz="1400" dirty="0"/>
                        <a:t> Hao1, </a:t>
                      </a:r>
                      <a:r>
                        <a:rPr lang="en-IN" sz="1400" dirty="0" err="1"/>
                        <a:t>Ruru</a:t>
                      </a:r>
                      <a:r>
                        <a:rPr lang="en-IN" sz="1400" dirty="0"/>
                        <a:t> Zhang2, And </a:t>
                      </a:r>
                      <a:r>
                        <a:rPr lang="en-IN" sz="1400" dirty="0" err="1"/>
                        <a:t>Xiaoting</a:t>
                      </a:r>
                      <a:r>
                        <a:rPr lang="en-IN" sz="1400" dirty="0"/>
                        <a:t> Sun 2</a:t>
                      </a:r>
                      <a:r>
                        <a:rPr lang="en-IN" dirty="0"/>
                        <a:t>019</a:t>
                      </a:r>
                    </a:p>
                    <a:p>
                      <a:endParaRPr lang="en-US" dirty="0"/>
                    </a:p>
                  </a:txBody>
                  <a:tcPr/>
                </a:tc>
                <a:tc>
                  <a:txBody>
                    <a:bodyPr/>
                    <a:lstStyle/>
                    <a:p>
                      <a:pPr marL="285750" indent="-285750">
                        <a:buFont typeface="Arial" panose="020B0604020202020204" pitchFamily="34" charset="0"/>
                        <a:buChar char="•"/>
                      </a:pPr>
                      <a:r>
                        <a:rPr lang="en-IN" sz="1600" dirty="0"/>
                        <a:t>Laxity and ant colony system algorithm for task scheduling.
Constraint associated tasks scheduling model in cloud and fog framework</a:t>
                      </a:r>
                    </a:p>
                    <a:p>
                      <a:pPr marL="285750" indent="-285750">
                        <a:buFont typeface="Arial" panose="020B0604020202020204" pitchFamily="34" charset="0"/>
                        <a:buChar char="•"/>
                      </a:pPr>
                      <a:endParaRPr lang="en-US" sz="1600" dirty="0"/>
                    </a:p>
                  </a:txBody>
                  <a:tcPr/>
                </a:tc>
                <a:tc>
                  <a:txBody>
                    <a:bodyPr/>
                    <a:lstStyle/>
                    <a:p>
                      <a:pPr marL="285750" indent="-285750">
                        <a:buFont typeface="Arial" panose="020B0604020202020204" pitchFamily="34" charset="0"/>
                        <a:buChar char="•"/>
                      </a:pPr>
                      <a:r>
                        <a:rPr lang="en-IN" sz="1600" dirty="0"/>
                        <a:t>LBP-ACS algorithm reduces energy consumption while ensuring reasonable scheduling length. [1]
Proposed algorithm minimizes total energy consumption and reduces failure rate.</a:t>
                      </a:r>
                    </a:p>
                    <a:p>
                      <a:pPr marL="285750" indent="-285750">
                        <a:buFont typeface="Arial" panose="020B0604020202020204" pitchFamily="34" charset="0"/>
                        <a:buChar char="•"/>
                      </a:pPr>
                      <a:endParaRPr lang="en-US" sz="1600" dirty="0"/>
                    </a:p>
                  </a:txBody>
                  <a:tcPr/>
                </a:tc>
                <a:tc>
                  <a:txBody>
                    <a:bodyPr/>
                    <a:lstStyle/>
                    <a:p>
                      <a:pPr marL="285750" indent="-285750">
                        <a:buFont typeface="Arial" panose="020B0604020202020204" pitchFamily="34" charset="0"/>
                        <a:buChar char="•"/>
                      </a:pPr>
                      <a:r>
                        <a:rPr lang="en-IN" sz="1600" dirty="0"/>
                        <a:t>Lack of detailed comparison with other existing algorithms.
Limited discussion on potential challenges in real-world implementation</a:t>
                      </a:r>
                    </a:p>
                    <a:p>
                      <a:pPr marL="285750" indent="-285750">
                        <a:buFont typeface="Arial" panose="020B0604020202020204" pitchFamily="34" charset="0"/>
                        <a:buChar char="•"/>
                      </a:pPr>
                      <a:endParaRPr lang="en-US" sz="1600" dirty="0"/>
                    </a:p>
                  </a:txBody>
                  <a:tcPr/>
                </a:tc>
                <a:extLst>
                  <a:ext uri="{0D108BD9-81ED-4DB2-BD59-A6C34878D82A}">
                    <a16:rowId xmlns:a16="http://schemas.microsoft.com/office/drawing/2014/main" val="2961706433"/>
                  </a:ext>
                </a:extLst>
              </a:tr>
            </a:tbl>
          </a:graphicData>
        </a:graphic>
      </p:graphicFrame>
    </p:spTree>
    <p:extLst>
      <p:ext uri="{BB962C8B-B14F-4D97-AF65-F5344CB8AC3E}">
        <p14:creationId xmlns:p14="http://schemas.microsoft.com/office/powerpoint/2010/main" val="2725532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AEE6-DADF-BEE3-79F9-2888CA8F6D1A}"/>
              </a:ext>
            </a:extLst>
          </p:cNvPr>
          <p:cNvSpPr>
            <a:spLocks noGrp="1"/>
          </p:cNvSpPr>
          <p:nvPr>
            <p:ph type="title"/>
          </p:nvPr>
        </p:nvSpPr>
        <p:spPr/>
        <p:txBody>
          <a:bodyPr/>
          <a:lstStyle/>
          <a:p>
            <a:r>
              <a:rPr lang="en-IN" dirty="0"/>
              <a:t>EXISTING SYSTEM</a:t>
            </a:r>
            <a:br>
              <a:rPr lang="en-IN" dirty="0"/>
            </a:br>
            <a:endParaRPr lang="en-US" dirty="0"/>
          </a:p>
        </p:txBody>
      </p:sp>
      <p:sp>
        <p:nvSpPr>
          <p:cNvPr id="3" name="Content Placeholder 2">
            <a:extLst>
              <a:ext uri="{FF2B5EF4-FFF2-40B4-BE49-F238E27FC236}">
                <a16:creationId xmlns:a16="http://schemas.microsoft.com/office/drawing/2014/main" id="{4AE1BCD9-48A1-DB42-33F5-DD598F6EA6F9}"/>
              </a:ext>
            </a:extLst>
          </p:cNvPr>
          <p:cNvSpPr>
            <a:spLocks noGrp="1"/>
          </p:cNvSpPr>
          <p:nvPr>
            <p:ph idx="1"/>
          </p:nvPr>
        </p:nvSpPr>
        <p:spPr/>
        <p:txBody>
          <a:bodyPr/>
          <a:lstStyle/>
          <a:p>
            <a:r>
              <a:rPr lang="en-IN" b="1" dirty="0"/>
              <a:t>The Fog orchestration is performed according to business polices defined by application service providers
</a:t>
            </a:r>
            <a:r>
              <a:rPr lang="en-IN" b="1" dirty="0" err="1"/>
              <a:t>IoT</a:t>
            </a:r>
            <a:r>
              <a:rPr lang="en-IN" b="1" dirty="0"/>
              <a:t> applications may be geospatially distributed, we assumed hierarchical deployment of Fog network. Fog nodes expose a set of APIs (Application Programming Interfaces) for application deployment and development, resource management and control. These APIs allow seamless access to hypervisors, various operating systems and service containers on a physical machine 
Mobile Fog runs the same application code on various devices of the heterogeneous Fog infrastructure. The application consists of multiple processes that perform different tasks with respect to the device capabilities and position in the network hierarchy</a:t>
            </a:r>
            <a:endParaRPr lang="en-US" b="1" dirty="0"/>
          </a:p>
        </p:txBody>
      </p:sp>
    </p:spTree>
    <p:extLst>
      <p:ext uri="{BB962C8B-B14F-4D97-AF65-F5344CB8AC3E}">
        <p14:creationId xmlns:p14="http://schemas.microsoft.com/office/powerpoint/2010/main" val="468659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7CE8A-D116-8FB4-421D-7A9A888D102E}"/>
              </a:ext>
            </a:extLst>
          </p:cNvPr>
          <p:cNvSpPr>
            <a:spLocks noGrp="1"/>
          </p:cNvSpPr>
          <p:nvPr>
            <p:ph type="title"/>
          </p:nvPr>
        </p:nvSpPr>
        <p:spPr/>
        <p:txBody>
          <a:bodyPr/>
          <a:lstStyle/>
          <a:p>
            <a:r>
              <a:rPr lang="en-IN" dirty="0"/>
              <a:t>System  Requirements</a:t>
            </a:r>
            <a:br>
              <a:rPr lang="en-IN" dirty="0"/>
            </a:br>
            <a:endParaRPr lang="en-US" dirty="0"/>
          </a:p>
        </p:txBody>
      </p:sp>
      <p:sp>
        <p:nvSpPr>
          <p:cNvPr id="3" name="Content Placeholder 2">
            <a:extLst>
              <a:ext uri="{FF2B5EF4-FFF2-40B4-BE49-F238E27FC236}">
                <a16:creationId xmlns:a16="http://schemas.microsoft.com/office/drawing/2014/main" id="{41B59663-C4E7-B10C-5904-1EEEC50C16D8}"/>
              </a:ext>
            </a:extLst>
          </p:cNvPr>
          <p:cNvSpPr>
            <a:spLocks noGrp="1"/>
          </p:cNvSpPr>
          <p:nvPr>
            <p:ph idx="1"/>
          </p:nvPr>
        </p:nvSpPr>
        <p:spPr>
          <a:xfrm>
            <a:off x="548641" y="2028826"/>
            <a:ext cx="4383652" cy="4029074"/>
          </a:xfrm>
        </p:spPr>
        <p:txBody>
          <a:bodyPr/>
          <a:lstStyle/>
          <a:p>
            <a:pPr marL="0" indent="0">
              <a:buNone/>
            </a:pPr>
            <a:r>
              <a:rPr lang="en-IN" b="1" dirty="0"/>
              <a:t>HARDWARE REQUIREMENTS </a:t>
            </a:r>
          </a:p>
          <a:p>
            <a:r>
              <a:rPr lang="en-IN" b="1" dirty="0"/>
              <a:t> </a:t>
            </a:r>
            <a:r>
              <a:rPr lang="en-IN" sz="1800" dirty="0"/>
              <a:t>EPS2</a:t>
            </a:r>
          </a:p>
          <a:p>
            <a:r>
              <a:rPr lang="en-IN" sz="1800" dirty="0"/>
              <a:t>Current sensor</a:t>
            </a:r>
          </a:p>
          <a:p>
            <a:r>
              <a:rPr lang="en-IN" sz="1800" dirty="0"/>
              <a:t>Load </a:t>
            </a:r>
          </a:p>
          <a:p>
            <a:r>
              <a:rPr lang="en-IN" sz="1800" dirty="0"/>
              <a:t>Relay</a:t>
            </a:r>
          </a:p>
          <a:p>
            <a:r>
              <a:rPr lang="en-IN" sz="1800" dirty="0"/>
              <a:t>RTC</a:t>
            </a:r>
          </a:p>
          <a:p>
            <a:r>
              <a:rPr lang="en-IN" sz="1800" dirty="0"/>
              <a:t>Push button</a:t>
            </a:r>
          </a:p>
        </p:txBody>
      </p:sp>
      <p:sp>
        <p:nvSpPr>
          <p:cNvPr id="4" name="TextBox 3">
            <a:extLst>
              <a:ext uri="{FF2B5EF4-FFF2-40B4-BE49-F238E27FC236}">
                <a16:creationId xmlns:a16="http://schemas.microsoft.com/office/drawing/2014/main" id="{67D34606-EFFE-FF7E-EB6A-54D70EDEA045}"/>
              </a:ext>
            </a:extLst>
          </p:cNvPr>
          <p:cNvSpPr txBox="1"/>
          <p:nvPr/>
        </p:nvSpPr>
        <p:spPr>
          <a:xfrm>
            <a:off x="6261652" y="2161761"/>
            <a:ext cx="5739847" cy="4247317"/>
          </a:xfrm>
          <a:prstGeom prst="rect">
            <a:avLst/>
          </a:prstGeom>
          <a:noFill/>
        </p:spPr>
        <p:txBody>
          <a:bodyPr wrap="square" rtlCol="0">
            <a:spAutoFit/>
          </a:bodyPr>
          <a:lstStyle/>
          <a:p>
            <a:pPr algn="l"/>
            <a:r>
              <a:rPr lang="en-IN" b="1" dirty="0"/>
              <a:t>SOFTWARE REQUIREMENTS </a:t>
            </a:r>
          </a:p>
          <a:p>
            <a:pPr algn="l"/>
            <a:endParaRPr lang="en-IN" b="1" dirty="0"/>
          </a:p>
          <a:p>
            <a:pPr marL="285750" indent="-285750" algn="l">
              <a:buFont typeface="Arial" panose="020B0604020202020204" pitchFamily="34" charset="0"/>
              <a:buChar char="•"/>
            </a:pPr>
            <a:r>
              <a:rPr lang="en-IN" dirty="0"/>
              <a:t>Arduino IDE</a:t>
            </a:r>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r>
              <a:rPr lang="en-IN" dirty="0"/>
              <a:t>Embedded C</a:t>
            </a:r>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r>
              <a:rPr lang="en-IN" dirty="0"/>
              <a:t>HTML</a:t>
            </a:r>
          </a:p>
          <a:p>
            <a:pPr marL="285750" indent="-285750" algn="l">
              <a:buFont typeface="Arial" panose="020B0604020202020204" pitchFamily="34" charset="0"/>
              <a:buChar char="•"/>
            </a:pPr>
            <a:endParaRPr lang="en-IN" dirty="0"/>
          </a:p>
          <a:p>
            <a:pPr marL="285750" indent="-285750" algn="l">
              <a:buFont typeface="Arial" panose="020B0604020202020204" pitchFamily="34" charset="0"/>
              <a:buChar char="•"/>
            </a:pPr>
            <a:r>
              <a:rPr lang="en-IN" dirty="0"/>
              <a:t>Python</a:t>
            </a:r>
          </a:p>
          <a:p>
            <a:pPr marL="285750" indent="-285750" algn="l">
              <a:buFont typeface="Arial" panose="020B0604020202020204" pitchFamily="34" charset="0"/>
              <a:buChar char="•"/>
            </a:pPr>
            <a:endParaRPr lang="en-IN" dirty="0"/>
          </a:p>
          <a:p>
            <a:pPr algn="l"/>
            <a:endParaRPr lang="en-IN" b="1" dirty="0"/>
          </a:p>
          <a:p>
            <a:pPr algn="l"/>
            <a:endParaRPr lang="en-IN" b="1" dirty="0"/>
          </a:p>
          <a:p>
            <a:pPr algn="l"/>
            <a:endParaRPr lang="en-IN" dirty="0"/>
          </a:p>
          <a:p>
            <a:pPr algn="l"/>
            <a:endParaRPr lang="en-IN" b="1" dirty="0"/>
          </a:p>
          <a:p>
            <a:pPr algn="l"/>
            <a:endParaRPr lang="en-IN" b="1" dirty="0"/>
          </a:p>
        </p:txBody>
      </p:sp>
    </p:spTree>
    <p:extLst>
      <p:ext uri="{BB962C8B-B14F-4D97-AF65-F5344CB8AC3E}">
        <p14:creationId xmlns:p14="http://schemas.microsoft.com/office/powerpoint/2010/main" val="3196175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FA8D7-D9D6-60FA-A464-4D1CD62B2007}"/>
              </a:ext>
            </a:extLst>
          </p:cNvPr>
          <p:cNvSpPr>
            <a:spLocks noGrp="1"/>
          </p:cNvSpPr>
          <p:nvPr>
            <p:ph type="title"/>
          </p:nvPr>
        </p:nvSpPr>
        <p:spPr/>
        <p:txBody>
          <a:bodyPr/>
          <a:lstStyle/>
          <a:p>
            <a:r>
              <a:rPr lang="en-IN" dirty="0"/>
              <a:t>Results and Discussion</a:t>
            </a:r>
            <a:br>
              <a:rPr lang="en-IN" dirty="0"/>
            </a:br>
            <a:endParaRPr lang="en-US" dirty="0"/>
          </a:p>
        </p:txBody>
      </p:sp>
      <p:sp>
        <p:nvSpPr>
          <p:cNvPr id="3" name="Content Placeholder 2">
            <a:extLst>
              <a:ext uri="{FF2B5EF4-FFF2-40B4-BE49-F238E27FC236}">
                <a16:creationId xmlns:a16="http://schemas.microsoft.com/office/drawing/2014/main" id="{5B5AB5B0-4EF2-ED54-5D29-BE56BB3C6EE1}"/>
              </a:ext>
            </a:extLst>
          </p:cNvPr>
          <p:cNvSpPr>
            <a:spLocks noGrp="1"/>
          </p:cNvSpPr>
          <p:nvPr>
            <p:ph idx="1"/>
          </p:nvPr>
        </p:nvSpPr>
        <p:spPr/>
        <p:txBody>
          <a:bodyPr/>
          <a:lstStyle/>
          <a:p>
            <a:r>
              <a:rPr lang="en-IN" sz="1800" dirty="0"/>
              <a:t>A power supply is an electrical device that offers electric power to an electrical load such as laptop computer, server, or other electronic devices. The main function of a power supply is to convert electric current from a source to the correct voltage, current, and frequency to power the load. It could be AC to DC or DC to DC. Consequently, power supplies are sometimes regarded as electric power converters. Some power supplies are standalone and separated from equipment to be external power supplies and others inside the device to be the internal power supplies..</a:t>
            </a:r>
          </a:p>
          <a:p>
            <a:endParaRPr lang="en-US" sz="1800" dirty="0"/>
          </a:p>
        </p:txBody>
      </p:sp>
    </p:spTree>
    <p:extLst>
      <p:ext uri="{BB962C8B-B14F-4D97-AF65-F5344CB8AC3E}">
        <p14:creationId xmlns:p14="http://schemas.microsoft.com/office/powerpoint/2010/main" val="2166063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2C38-4204-3C85-797D-67A7B9A2C549}"/>
              </a:ext>
            </a:extLst>
          </p:cNvPr>
          <p:cNvSpPr>
            <a:spLocks noGrp="1"/>
          </p:cNvSpPr>
          <p:nvPr>
            <p:ph type="title"/>
          </p:nvPr>
        </p:nvSpPr>
        <p:spPr/>
        <p:txBody>
          <a:bodyPr/>
          <a:lstStyle/>
          <a:p>
            <a:r>
              <a:rPr lang="en-IN" dirty="0"/>
              <a:t>REFERENCES</a:t>
            </a:r>
            <a:br>
              <a:rPr lang="en-IN" dirty="0"/>
            </a:br>
            <a:endParaRPr lang="en-US" dirty="0"/>
          </a:p>
        </p:txBody>
      </p:sp>
      <p:sp>
        <p:nvSpPr>
          <p:cNvPr id="3" name="Content Placeholder 2">
            <a:extLst>
              <a:ext uri="{FF2B5EF4-FFF2-40B4-BE49-F238E27FC236}">
                <a16:creationId xmlns:a16="http://schemas.microsoft.com/office/drawing/2014/main" id="{ADB91DCC-8EFA-DA48-55B4-C1DB451CF423}"/>
              </a:ext>
            </a:extLst>
          </p:cNvPr>
          <p:cNvSpPr>
            <a:spLocks noGrp="1"/>
          </p:cNvSpPr>
          <p:nvPr>
            <p:ph idx="1"/>
          </p:nvPr>
        </p:nvSpPr>
        <p:spPr/>
        <p:txBody>
          <a:bodyPr>
            <a:normAutofit/>
          </a:bodyPr>
          <a:lstStyle/>
          <a:p>
            <a:r>
              <a:rPr lang="en-IN" sz="1800" baseline="30000" dirty="0"/>
              <a:t>[1] M. </a:t>
            </a:r>
            <a:r>
              <a:rPr lang="en-IN" sz="1800" baseline="30000" dirty="0" err="1"/>
              <a:t>Uppal</a:t>
            </a:r>
            <a:r>
              <a:rPr lang="en-IN" sz="1800" baseline="30000" dirty="0"/>
              <a:t>, D. Gupta, N. </a:t>
            </a:r>
            <a:r>
              <a:rPr lang="en-IN" sz="1800" baseline="30000" dirty="0" err="1"/>
              <a:t>Goyal</a:t>
            </a:r>
            <a:r>
              <a:rPr lang="en-IN" sz="1800" baseline="30000" dirty="0"/>
              <a:t>, A. L. </a:t>
            </a:r>
            <a:r>
              <a:rPr lang="en-IN" sz="1800" baseline="30000" dirty="0" err="1"/>
              <a:t>Imoize</a:t>
            </a:r>
            <a:r>
              <a:rPr lang="en-IN" sz="1800" baseline="30000" dirty="0"/>
              <a:t>, A. Kumar, S. </a:t>
            </a:r>
            <a:r>
              <a:rPr lang="en-IN" sz="1800" baseline="30000" dirty="0" err="1"/>
              <a:t>Ojo</a:t>
            </a:r>
            <a:r>
              <a:rPr lang="en-IN" sz="1800" baseline="30000" dirty="0"/>
              <a:t>, and J. Choi, ‘‘A real-time data monitoring framework for predictive maintenance based on the Internet of Things,’’ Complexity, vol. 2023, Mar. 2023, Art. No. 9991029.
[2] N. </a:t>
            </a:r>
            <a:r>
              <a:rPr lang="en-IN" sz="1800" baseline="30000" dirty="0" err="1"/>
              <a:t>Talpur</a:t>
            </a:r>
            <a:r>
              <a:rPr lang="en-IN" sz="1800" baseline="30000" dirty="0"/>
              <a:t>, S. J. </a:t>
            </a:r>
            <a:r>
              <a:rPr lang="en-IN" sz="1800" baseline="30000" dirty="0" err="1"/>
              <a:t>Abdulkadir</a:t>
            </a:r>
            <a:r>
              <a:rPr lang="en-IN" sz="1800" baseline="30000" dirty="0"/>
              <a:t>, H. </a:t>
            </a:r>
            <a:r>
              <a:rPr lang="en-IN" sz="1800" baseline="30000" dirty="0" err="1"/>
              <a:t>Alhussian</a:t>
            </a:r>
            <a:r>
              <a:rPr lang="en-IN" sz="1800" baseline="30000" dirty="0"/>
              <a:t>, M. H. Hasan, N. Aziz, and A. </a:t>
            </a:r>
            <a:r>
              <a:rPr lang="en-IN" sz="1800" baseline="30000" dirty="0" err="1"/>
              <a:t>Bamhdi</a:t>
            </a:r>
            <a:r>
              <a:rPr lang="en-IN" sz="1800" baseline="30000" dirty="0"/>
              <a:t>, ‘‘Deep neuro-fuzzy system application trends, challenges, and future perspectives: A systematic survey,’’ </a:t>
            </a:r>
            <a:r>
              <a:rPr lang="en-IN" sz="1800" baseline="30000" dirty="0" err="1"/>
              <a:t>Artif</a:t>
            </a:r>
            <a:r>
              <a:rPr lang="en-IN" sz="1800" baseline="30000" dirty="0"/>
              <a:t>. </a:t>
            </a:r>
            <a:r>
              <a:rPr lang="en-IN" sz="1800" baseline="30000" dirty="0" err="1"/>
              <a:t>Intell</a:t>
            </a:r>
            <a:r>
              <a:rPr lang="en-IN" sz="1800" baseline="30000" dirty="0"/>
              <a:t>. Rev., vol. 56, no. 2, pp. 865–913, Feb. 2023.
[3] J. F. Torres, D. </a:t>
            </a:r>
            <a:r>
              <a:rPr lang="en-IN" sz="1800" baseline="30000" dirty="0" err="1"/>
              <a:t>Hadjout</a:t>
            </a:r>
            <a:r>
              <a:rPr lang="en-IN" sz="1800" baseline="30000" dirty="0"/>
              <a:t>, A. </a:t>
            </a:r>
            <a:r>
              <a:rPr lang="en-IN" sz="1800" baseline="30000" dirty="0" err="1"/>
              <a:t>Sebaa</a:t>
            </a:r>
            <a:r>
              <a:rPr lang="en-IN" sz="1800" baseline="30000" dirty="0"/>
              <a:t>, F. </a:t>
            </a:r>
            <a:r>
              <a:rPr lang="en-IN" sz="1800" baseline="30000" dirty="0" err="1"/>
              <a:t>Martínez-Álvarez</a:t>
            </a:r>
            <a:r>
              <a:rPr lang="en-IN" sz="1800" baseline="30000" dirty="0"/>
              <a:t>, and A. </a:t>
            </a:r>
            <a:r>
              <a:rPr lang="en-IN" sz="1800" baseline="30000" dirty="0" err="1"/>
              <a:t>Troncoso</a:t>
            </a:r>
            <a:r>
              <a:rPr lang="en-IN" sz="1800" baseline="30000" dirty="0"/>
              <a:t>, ‘‘Deep learning for time series forecasting: A survey,’’ Big Data, vol. 9, no. 1, pp. 3–21, Feb. 2021.
[4] T. Wang, Y. Lu, J. Wang, H.-N. Dai, X. Zheng, and W. </a:t>
            </a:r>
            <a:r>
              <a:rPr lang="en-IN" sz="1800" baseline="30000" dirty="0" err="1"/>
              <a:t>Jia</a:t>
            </a:r>
            <a:r>
              <a:rPr lang="en-IN" sz="1800" baseline="30000" dirty="0"/>
              <a:t>, ‘‘EIHDP: Edge-intelligent hierarchical dynamic pricing based on cloud-edge-client collaboration for </a:t>
            </a:r>
            <a:r>
              <a:rPr lang="en-IN" sz="1800" baseline="30000" dirty="0" err="1"/>
              <a:t>IoT</a:t>
            </a:r>
            <a:r>
              <a:rPr lang="en-IN" sz="1800" baseline="30000" dirty="0"/>
              <a:t> systems,’’ IEEE Trans. </a:t>
            </a:r>
            <a:r>
              <a:rPr lang="en-IN" sz="1800" baseline="30000" dirty="0" err="1"/>
              <a:t>Comput</a:t>
            </a:r>
            <a:r>
              <a:rPr lang="en-IN" sz="1800" baseline="30000" dirty="0"/>
              <a:t>., vol. 70, no. 8, pp. 1285–1298, Aug. 2021.
[5] S. Mishra and A. K. </a:t>
            </a:r>
            <a:r>
              <a:rPr lang="en-IN" sz="1800" baseline="30000" dirty="0" err="1"/>
              <a:t>Tyagi</a:t>
            </a:r>
            <a:r>
              <a:rPr lang="en-IN" sz="1800" baseline="30000" dirty="0"/>
              <a:t>, ‘‘The role of machine learning techniques </a:t>
            </a:r>
            <a:r>
              <a:rPr lang="en-IN" sz="1800" baseline="30000" dirty="0" err="1"/>
              <a:t>inInternet</a:t>
            </a:r>
            <a:r>
              <a:rPr lang="en-IN" sz="1800" baseline="30000" dirty="0"/>
              <a:t> of Things-based cloud applications,’’ in Artificial Intelligence Based Internet of Things Systems. </a:t>
            </a:r>
          </a:p>
          <a:p>
            <a:endParaRPr lang="en-US" sz="1800" baseline="30000" dirty="0"/>
          </a:p>
        </p:txBody>
      </p:sp>
    </p:spTree>
    <p:extLst>
      <p:ext uri="{BB962C8B-B14F-4D97-AF65-F5344CB8AC3E}">
        <p14:creationId xmlns:p14="http://schemas.microsoft.com/office/powerpoint/2010/main" val="3729316943"/>
      </p:ext>
    </p:extLst>
  </p:cSld>
  <p:clrMapOvr>
    <a:masterClrMapping/>
  </p:clrMapOvr>
</p:sld>
</file>

<file path=ppt/theme/theme1.xml><?xml version="1.0" encoding="utf-8"?>
<a:theme xmlns:a="http://schemas.openxmlformats.org/drawingml/2006/main" name="TribuneVTI">
  <a:themeElements>
    <a:clrScheme name="amasis">
      <a:dk1>
        <a:sysClr val="windowText" lastClr="000000"/>
      </a:dk1>
      <a:lt1>
        <a:sysClr val="window" lastClr="FFFFFF"/>
      </a:lt1>
      <a:dk2>
        <a:srgbClr val="470401"/>
      </a:dk2>
      <a:lt2>
        <a:srgbClr val="EBE2E2"/>
      </a:lt2>
      <a:accent1>
        <a:srgbClr val="BD1209"/>
      </a:accent1>
      <a:accent2>
        <a:srgbClr val="F40600"/>
      </a:accent2>
      <a:accent3>
        <a:srgbClr val="F26216"/>
      </a:accent3>
      <a:accent4>
        <a:srgbClr val="F0800D"/>
      </a:accent4>
      <a:accent5>
        <a:srgbClr val="3EA8B6"/>
      </a:accent5>
      <a:accent6>
        <a:srgbClr val="005B6B"/>
      </a:accent6>
      <a:hlink>
        <a:srgbClr val="F40600"/>
      </a:hlink>
      <a:folHlink>
        <a:srgbClr val="1C7E8E"/>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TribuneVTI</vt:lpstr>
      <vt:lpstr> Dr. MGR Educational and Research                  Institute Chennai </vt:lpstr>
      <vt:lpstr>CONTENT </vt:lpstr>
      <vt:lpstr>ABSTRACT </vt:lpstr>
      <vt:lpstr>INTRODUCTION </vt:lpstr>
      <vt:lpstr>LITERATURE SURVEY</vt:lpstr>
      <vt:lpstr>EXISTING SYSTEM </vt:lpstr>
      <vt:lpstr>System  Requirements </vt:lpstr>
      <vt:lpstr>Results and Discussion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Dr. MGR Educational and Research                  Institute Chennai </dc:title>
  <dc:creator>Prasanth S</dc:creator>
  <cp:lastModifiedBy>Prasanth S</cp:lastModifiedBy>
  <cp:revision>5</cp:revision>
  <dcterms:created xsi:type="dcterms:W3CDTF">2025-04-23T16:02:18Z</dcterms:created>
  <dcterms:modified xsi:type="dcterms:W3CDTF">2025-04-24T02:01:12Z</dcterms:modified>
</cp:coreProperties>
</file>