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9" r:id="rId3"/>
    <p:sldId id="270" r:id="rId4"/>
    <p:sldId id="271" r:id="rId5"/>
    <p:sldId id="272" r:id="rId6"/>
    <p:sldId id="273" r:id="rId7"/>
    <p:sldId id="274" r:id="rId8"/>
    <p:sldId id="277" r:id="rId9"/>
    <p:sldId id="278" r:id="rId10"/>
    <p:sldId id="279" r:id="rId11"/>
    <p:sldId id="280" r:id="rId12"/>
    <p:sldId id="281" r:id="rId13"/>
    <p:sldId id="282" r:id="rId14"/>
    <p:sldId id="283"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1662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4479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9618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1370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1067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5916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8905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4747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34051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631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0032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4/24/2025</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680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08">
          <p15:clr>
            <a:srgbClr val="F26B43"/>
          </p15:clr>
        </p15:guide>
        <p15:guide id="3" pos="7272">
          <p15:clr>
            <a:srgbClr val="F26B43"/>
          </p15:clr>
        </p15:guide>
        <p15:guide id="6" orient="horz" pos="600">
          <p15:clr>
            <a:srgbClr val="F26B43"/>
          </p15:clr>
        </p15:guide>
        <p15:guide id="7" orient="horz" pos="3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3F742B-EB54-2AD3-6750-03BF65790831}"/>
              </a:ext>
            </a:extLst>
          </p:cNvPr>
          <p:cNvPicPr>
            <a:picLocks noChangeAspect="1"/>
          </p:cNvPicPr>
          <p:nvPr/>
        </p:nvPicPr>
        <p:blipFill>
          <a:blip r:embed="rId2"/>
          <a:srcRect t="8207" r="-2" b="12233"/>
          <a:stretch/>
        </p:blipFill>
        <p:spPr>
          <a:xfrm>
            <a:off x="-9" y="10"/>
            <a:ext cx="12191981" cy="6857990"/>
          </a:xfrm>
          <a:prstGeom prst="rect">
            <a:avLst/>
          </a:prstGeom>
        </p:spPr>
      </p:pic>
      <p:sp>
        <p:nvSpPr>
          <p:cNvPr id="12" name="Rectangle 11">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06337" y="896006"/>
            <a:ext cx="10542196" cy="2359059"/>
          </a:xfrm>
        </p:spPr>
        <p:txBody>
          <a:bodyPr anchor="t">
            <a:normAutofit/>
          </a:bodyPr>
          <a:lstStyle/>
          <a:p>
            <a:pPr algn="ctr"/>
            <a:r>
              <a:rPr lang="en-US">
                <a:solidFill>
                  <a:srgbClr val="FFFFFF"/>
                </a:solidFill>
              </a:rPr>
              <a:t> Dr.</a:t>
            </a:r>
            <a:r>
              <a:rPr lang="en-IN">
                <a:solidFill>
                  <a:srgbClr val="FFFFFF"/>
                </a:solidFill>
              </a:rPr>
              <a:t> </a:t>
            </a:r>
            <a:r>
              <a:rPr lang="en-US">
                <a:solidFill>
                  <a:srgbClr val="FFFFFF"/>
                </a:solidFill>
              </a:rPr>
              <a:t>MGR Educational and Research </a:t>
            </a:r>
            <a:r>
              <a:rPr lang="en-IN">
                <a:solidFill>
                  <a:srgbClr val="FFFFFF"/>
                </a:solidFill>
              </a:rPr>
              <a:t>                 </a:t>
            </a:r>
            <a:r>
              <a:rPr lang="en-US">
                <a:solidFill>
                  <a:srgbClr val="FFFFFF"/>
                </a:solidFill>
              </a:rPr>
              <a:t>Institute Chennai </a:t>
            </a:r>
          </a:p>
        </p:txBody>
      </p:sp>
      <p:sp>
        <p:nvSpPr>
          <p:cNvPr id="3" name="SubTitle"/>
          <p:cNvSpPr>
            <a:spLocks noGrp="1"/>
          </p:cNvSpPr>
          <p:nvPr>
            <p:ph type="subTitle" idx="1"/>
          </p:nvPr>
        </p:nvSpPr>
        <p:spPr>
          <a:xfrm>
            <a:off x="1734197" y="2186429"/>
            <a:ext cx="8900673" cy="1818341"/>
          </a:xfrm>
        </p:spPr>
        <p:txBody>
          <a:bodyPr anchor="t">
            <a:noAutofit/>
          </a:bodyPr>
          <a:lstStyle/>
          <a:p>
            <a:pPr algn="ctr"/>
            <a:r>
              <a:rPr lang="en-US" sz="3200" b="1"/>
              <a:t>Department of Electrical and Electronics Engineering
</a:t>
            </a:r>
          </a:p>
        </p:txBody>
      </p:sp>
      <p:cxnSp>
        <p:nvCxnSpPr>
          <p:cNvPr id="14" name="Straight Connector 13">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0D7A1F-E709-B1F0-3063-07BB73C284AE}"/>
              </a:ext>
            </a:extLst>
          </p:cNvPr>
          <p:cNvSpPr txBox="1"/>
          <p:nvPr/>
        </p:nvSpPr>
        <p:spPr>
          <a:xfrm>
            <a:off x="2744440" y="3777128"/>
            <a:ext cx="7368624" cy="1384995"/>
          </a:xfrm>
          <a:prstGeom prst="rect">
            <a:avLst/>
          </a:prstGeom>
          <a:noFill/>
        </p:spPr>
        <p:txBody>
          <a:bodyPr wrap="square" rtlCol="0" anchor="t">
            <a:spAutoFit/>
          </a:bodyPr>
          <a:lstStyle/>
          <a:p>
            <a:pPr algn="ctr" rtl="1"/>
            <a:r>
              <a:rPr lang="en-IN" sz="2800" b="1" dirty="0"/>
              <a:t>Integrated AI Based Electricity Price 
Forecasting and Energy Management </a:t>
            </a:r>
          </a:p>
          <a:p>
            <a:pPr algn="ctr" rtl="1"/>
            <a:endParaRPr lang="en-US" sz="2800" b="1" dirty="0"/>
          </a:p>
        </p:txBody>
      </p:sp>
      <p:sp>
        <p:nvSpPr>
          <p:cNvPr id="6" name="TextBox 5">
            <a:extLst>
              <a:ext uri="{FF2B5EF4-FFF2-40B4-BE49-F238E27FC236}">
                <a16:creationId xmlns:a16="http://schemas.microsoft.com/office/drawing/2014/main" id="{DA89D3B2-F335-6036-F8E7-5EBF6B618F0E}"/>
              </a:ext>
            </a:extLst>
          </p:cNvPr>
          <p:cNvSpPr txBox="1"/>
          <p:nvPr/>
        </p:nvSpPr>
        <p:spPr>
          <a:xfrm>
            <a:off x="4866051" y="3305631"/>
            <a:ext cx="2636963" cy="523220"/>
          </a:xfrm>
          <a:prstGeom prst="rect">
            <a:avLst/>
          </a:prstGeom>
          <a:noFill/>
        </p:spPr>
        <p:txBody>
          <a:bodyPr wrap="square" rtlCol="0">
            <a:spAutoFit/>
          </a:bodyPr>
          <a:lstStyle/>
          <a:p>
            <a:pPr algn="l"/>
            <a:r>
              <a:rPr lang="en-IN" sz="2800" b="1" dirty="0">
                <a:solidFill>
                  <a:schemeClr val="accent1"/>
                </a:solidFill>
              </a:rPr>
              <a:t>Phase one </a:t>
            </a:r>
            <a:endParaRPr lang="en-US" sz="2800" b="1" dirty="0">
              <a:solidFill>
                <a:schemeClr val="accent1"/>
              </a:solidFill>
            </a:endParaRPr>
          </a:p>
        </p:txBody>
      </p:sp>
      <p:sp>
        <p:nvSpPr>
          <p:cNvPr id="7" name="TextBox 6">
            <a:extLst>
              <a:ext uri="{FF2B5EF4-FFF2-40B4-BE49-F238E27FC236}">
                <a16:creationId xmlns:a16="http://schemas.microsoft.com/office/drawing/2014/main" id="{A45B5C36-CFA1-0C8D-40AF-436155438A10}"/>
              </a:ext>
            </a:extLst>
          </p:cNvPr>
          <p:cNvSpPr txBox="1"/>
          <p:nvPr/>
        </p:nvSpPr>
        <p:spPr>
          <a:xfrm>
            <a:off x="871851" y="4526833"/>
            <a:ext cx="4442697" cy="2062103"/>
          </a:xfrm>
          <a:prstGeom prst="rect">
            <a:avLst/>
          </a:prstGeom>
          <a:noFill/>
        </p:spPr>
        <p:txBody>
          <a:bodyPr wrap="square" rtlCol="0">
            <a:spAutoFit/>
          </a:bodyPr>
          <a:lstStyle/>
          <a:p>
            <a:pPr algn="l"/>
            <a:r>
              <a:rPr lang="en-IN" sz="2000" b="1" dirty="0"/>
              <a:t>Batch Members:</a:t>
            </a:r>
            <a:r>
              <a:rPr lang="en-IN" dirty="0"/>
              <a:t>
SANJAY E   	211091101014	
AAKASH K	211091101001	
PRASANTH S	211091101602	
ADITHIYAN R	211091101603</a:t>
            </a:r>
          </a:p>
          <a:p>
            <a:pPr algn="l"/>
            <a:endParaRPr lang="en-US" dirty="0"/>
          </a:p>
        </p:txBody>
      </p:sp>
      <p:sp>
        <p:nvSpPr>
          <p:cNvPr id="8" name="TextBox 7">
            <a:extLst>
              <a:ext uri="{FF2B5EF4-FFF2-40B4-BE49-F238E27FC236}">
                <a16:creationId xmlns:a16="http://schemas.microsoft.com/office/drawing/2014/main" id="{CFD91573-17A6-55D6-6341-369AC7CF6284}"/>
              </a:ext>
            </a:extLst>
          </p:cNvPr>
          <p:cNvSpPr txBox="1"/>
          <p:nvPr/>
        </p:nvSpPr>
        <p:spPr>
          <a:xfrm>
            <a:off x="9475017" y="5479820"/>
            <a:ext cx="1828800" cy="646331"/>
          </a:xfrm>
          <a:prstGeom prst="rect">
            <a:avLst/>
          </a:prstGeom>
          <a:noFill/>
        </p:spPr>
        <p:txBody>
          <a:bodyPr wrap="square" rtlCol="0">
            <a:spAutoFit/>
          </a:bodyPr>
          <a:lstStyle/>
          <a:p>
            <a:pPr algn="l"/>
            <a:r>
              <a:rPr lang="en-IN" b="1" dirty="0"/>
              <a:t>Guided by,</a:t>
            </a:r>
            <a:endParaRPr lang="en-IN" dirty="0"/>
          </a:p>
          <a:p>
            <a:pPr algn="l"/>
            <a:r>
              <a:rPr lang="en-IN" dirty="0" err="1"/>
              <a:t>Sivanand</a:t>
            </a:r>
            <a:r>
              <a:rPr lang="en-IN" dirty="0"/>
              <a:t> R</a:t>
            </a:r>
          </a:p>
        </p:txBody>
      </p:sp>
      <p:sp>
        <p:nvSpPr>
          <p:cNvPr id="9" name="TextBox 8">
            <a:extLst>
              <a:ext uri="{FF2B5EF4-FFF2-40B4-BE49-F238E27FC236}">
                <a16:creationId xmlns:a16="http://schemas.microsoft.com/office/drawing/2014/main" id="{D0480ECC-978E-7AC7-60BE-7F059F120073}"/>
              </a:ext>
            </a:extLst>
          </p:cNvPr>
          <p:cNvSpPr txBox="1"/>
          <p:nvPr/>
        </p:nvSpPr>
        <p:spPr>
          <a:xfrm>
            <a:off x="4319067" y="6472701"/>
            <a:ext cx="4864875" cy="430887"/>
          </a:xfrm>
          <a:prstGeom prst="rect">
            <a:avLst/>
          </a:prstGeom>
          <a:noFill/>
        </p:spPr>
        <p:txBody>
          <a:bodyPr wrap="square" rtlCol="0">
            <a:spAutoFit/>
          </a:bodyPr>
          <a:lstStyle/>
          <a:p>
            <a:pPr algn="l"/>
            <a:r>
              <a:rPr lang="en-IN" sz="1100" dirty="0"/>
              <a:t>Integrated AI Based Electricity Price Forecasting and Energy Management</a:t>
            </a:r>
          </a:p>
          <a:p>
            <a:pPr algn="l"/>
            <a:endParaRPr lang="en-US" sz="1100" dirty="0"/>
          </a:p>
        </p:txBody>
      </p:sp>
    </p:spTree>
    <p:extLst>
      <p:ext uri="{BB962C8B-B14F-4D97-AF65-F5344CB8AC3E}">
        <p14:creationId xmlns:p14="http://schemas.microsoft.com/office/powerpoint/2010/main" val="2203852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910D-15D8-6985-4322-5F2B85242598}"/>
              </a:ext>
            </a:extLst>
          </p:cNvPr>
          <p:cNvSpPr>
            <a:spLocks noGrp="1"/>
          </p:cNvSpPr>
          <p:nvPr>
            <p:ph type="title"/>
          </p:nvPr>
        </p:nvSpPr>
        <p:spPr/>
        <p:txBody>
          <a:bodyPr/>
          <a:lstStyle/>
          <a:p>
            <a:r>
              <a:rPr lang="en-IN" dirty="0"/>
              <a:t>Circuit diagram </a:t>
            </a:r>
            <a:endParaRPr lang="en-US" dirty="0"/>
          </a:p>
        </p:txBody>
      </p:sp>
      <p:pic>
        <p:nvPicPr>
          <p:cNvPr id="7" name="Content Placeholder 6">
            <a:extLst>
              <a:ext uri="{FF2B5EF4-FFF2-40B4-BE49-F238E27FC236}">
                <a16:creationId xmlns:a16="http://schemas.microsoft.com/office/drawing/2014/main" id="{12CCE722-078D-8464-86E7-51D71FA37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702" y="2028825"/>
            <a:ext cx="9164170" cy="4029075"/>
          </a:xfrm>
        </p:spPr>
      </p:pic>
    </p:spTree>
    <p:extLst>
      <p:ext uri="{BB962C8B-B14F-4D97-AF65-F5344CB8AC3E}">
        <p14:creationId xmlns:p14="http://schemas.microsoft.com/office/powerpoint/2010/main" val="302629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179D-D1EA-2F6B-2D63-BA52423747A7}"/>
              </a:ext>
            </a:extLst>
          </p:cNvPr>
          <p:cNvSpPr>
            <a:spLocks noGrp="1"/>
          </p:cNvSpPr>
          <p:nvPr>
            <p:ph type="title"/>
          </p:nvPr>
        </p:nvSpPr>
        <p:spPr/>
        <p:txBody>
          <a:bodyPr/>
          <a:lstStyle/>
          <a:p>
            <a:r>
              <a:rPr lang="en-IN" dirty="0"/>
              <a:t>Flow chart</a:t>
            </a:r>
            <a:endParaRPr lang="en-US" dirty="0"/>
          </a:p>
        </p:txBody>
      </p:sp>
      <p:pic>
        <p:nvPicPr>
          <p:cNvPr id="4" name="Content Placeholder 3">
            <a:extLst>
              <a:ext uri="{FF2B5EF4-FFF2-40B4-BE49-F238E27FC236}">
                <a16:creationId xmlns:a16="http://schemas.microsoft.com/office/drawing/2014/main" id="{BD5A7DCD-5ABD-39CC-EC7E-1F930D48F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0737" y="2028825"/>
            <a:ext cx="5372100" cy="4029075"/>
          </a:xfrm>
        </p:spPr>
      </p:pic>
    </p:spTree>
    <p:extLst>
      <p:ext uri="{BB962C8B-B14F-4D97-AF65-F5344CB8AC3E}">
        <p14:creationId xmlns:p14="http://schemas.microsoft.com/office/powerpoint/2010/main" val="292920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D319-84A2-0A99-15FD-F357F30C2193}"/>
              </a:ext>
            </a:extLst>
          </p:cNvPr>
          <p:cNvSpPr>
            <a:spLocks noGrp="1"/>
          </p:cNvSpPr>
          <p:nvPr>
            <p:ph type="title"/>
          </p:nvPr>
        </p:nvSpPr>
        <p:spPr/>
        <p:txBody>
          <a:bodyPr/>
          <a:lstStyle/>
          <a:p>
            <a:r>
              <a:rPr lang="en-IN" dirty="0"/>
              <a:t>MQTT Cloud</a:t>
            </a:r>
            <a:br>
              <a:rPr lang="en-IN" dirty="0"/>
            </a:br>
            <a:endParaRPr lang="en-US" dirty="0"/>
          </a:p>
        </p:txBody>
      </p:sp>
      <p:sp>
        <p:nvSpPr>
          <p:cNvPr id="3" name="Content Placeholder 2">
            <a:extLst>
              <a:ext uri="{FF2B5EF4-FFF2-40B4-BE49-F238E27FC236}">
                <a16:creationId xmlns:a16="http://schemas.microsoft.com/office/drawing/2014/main" id="{6F259A97-A881-9AAA-D2E6-D0FB0B1E8957}"/>
              </a:ext>
            </a:extLst>
          </p:cNvPr>
          <p:cNvSpPr>
            <a:spLocks noGrp="1"/>
          </p:cNvSpPr>
          <p:nvPr>
            <p:ph idx="1"/>
          </p:nvPr>
        </p:nvSpPr>
        <p:spPr/>
        <p:txBody>
          <a:bodyPr/>
          <a:lstStyle/>
          <a:p>
            <a:r>
              <a:rPr lang="en-IN" b="1" dirty="0"/>
              <a:t>MQTT is a machine-to-machine (M2M)/”Internet of Things” connectivity protocol designed as an extremely lightweight publish/subscribe messaging transport. It is useful for connections with remote locations where a small code footprint is required and/or network bandwidth is at a premium. 
MQTT facilitates reliable, efficient, and secure data transmission between </a:t>
            </a:r>
            <a:r>
              <a:rPr lang="en-IN" b="1" dirty="0" err="1"/>
              <a:t>IoT</a:t>
            </a:r>
            <a:r>
              <a:rPr lang="en-IN" b="1" dirty="0"/>
              <a:t> devices and the cloud (including </a:t>
            </a:r>
            <a:r>
              <a:rPr lang="en-IN" b="1" dirty="0" err="1"/>
              <a:t>ThingSpeak</a:t>
            </a:r>
            <a:r>
              <a:rPr lang="en-IN" b="1" dirty="0"/>
              <a:t>). It ensures that data from sensors and actuaries are delivered in real-time, allowing for timely decisions and actions.</a:t>
            </a:r>
          </a:p>
          <a:p>
            <a:endParaRPr lang="en-US" dirty="0"/>
          </a:p>
        </p:txBody>
      </p:sp>
    </p:spTree>
    <p:extLst>
      <p:ext uri="{BB962C8B-B14F-4D97-AF65-F5344CB8AC3E}">
        <p14:creationId xmlns:p14="http://schemas.microsoft.com/office/powerpoint/2010/main" val="328217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7A18-8795-0E2E-F90C-8E6CF48B12CC}"/>
              </a:ext>
            </a:extLst>
          </p:cNvPr>
          <p:cNvSpPr>
            <a:spLocks noGrp="1"/>
          </p:cNvSpPr>
          <p:nvPr>
            <p:ph type="title"/>
          </p:nvPr>
        </p:nvSpPr>
        <p:spPr/>
        <p:txBody>
          <a:bodyPr/>
          <a:lstStyle/>
          <a:p>
            <a:r>
              <a:rPr lang="en-IN" dirty="0" err="1"/>
              <a:t>Thingspeak</a:t>
            </a:r>
            <a:r>
              <a:rPr lang="en-IN" dirty="0"/>
              <a:t> Cloud for AI</a:t>
            </a:r>
            <a:br>
              <a:rPr lang="en-IN" dirty="0"/>
            </a:br>
            <a:endParaRPr lang="en-US" dirty="0"/>
          </a:p>
        </p:txBody>
      </p:sp>
      <p:sp>
        <p:nvSpPr>
          <p:cNvPr id="3" name="Content Placeholder 2">
            <a:extLst>
              <a:ext uri="{FF2B5EF4-FFF2-40B4-BE49-F238E27FC236}">
                <a16:creationId xmlns:a16="http://schemas.microsoft.com/office/drawing/2014/main" id="{1B6AE825-B1BC-6A16-BF16-63A88BCA3D7B}"/>
              </a:ext>
            </a:extLst>
          </p:cNvPr>
          <p:cNvSpPr>
            <a:spLocks noGrp="1"/>
          </p:cNvSpPr>
          <p:nvPr>
            <p:ph idx="1"/>
          </p:nvPr>
        </p:nvSpPr>
        <p:spPr/>
        <p:txBody>
          <a:bodyPr/>
          <a:lstStyle/>
          <a:p>
            <a:r>
              <a:rPr lang="en-IN" b="1" dirty="0" err="1"/>
              <a:t>ThingSpeak</a:t>
            </a:r>
            <a:r>
              <a:rPr lang="en-IN" b="1" dirty="0"/>
              <a:t> is an </a:t>
            </a:r>
            <a:r>
              <a:rPr lang="en-IN" b="1" dirty="0" err="1"/>
              <a:t>IoT</a:t>
            </a:r>
            <a:r>
              <a:rPr lang="en-IN" b="1" dirty="0"/>
              <a:t> analytics platform service that allows for the aggregation, visualization, and analysis of live data streams in the cloud.
Users can create visualizations of processed data directly in </a:t>
            </a:r>
            <a:r>
              <a:rPr lang="en-IN" b="1" dirty="0" err="1"/>
              <a:t>ThingSpeak</a:t>
            </a:r>
            <a:r>
              <a:rPr lang="en-IN" b="1" dirty="0"/>
              <a:t>, making it easier to monitor and understand the current state of resources and price levels in real-time.</a:t>
            </a:r>
          </a:p>
          <a:p>
            <a:endParaRPr lang="en-US" dirty="0"/>
          </a:p>
        </p:txBody>
      </p:sp>
    </p:spTree>
    <p:extLst>
      <p:ext uri="{BB962C8B-B14F-4D97-AF65-F5344CB8AC3E}">
        <p14:creationId xmlns:p14="http://schemas.microsoft.com/office/powerpoint/2010/main" val="1892215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DAB5-647F-1D29-E321-F2F79EAF0DEF}"/>
              </a:ext>
            </a:extLst>
          </p:cNvPr>
          <p:cNvSpPr>
            <a:spLocks noGrp="1"/>
          </p:cNvSpPr>
          <p:nvPr>
            <p:ph type="title"/>
          </p:nvPr>
        </p:nvSpPr>
        <p:spPr/>
        <p:txBody>
          <a:bodyPr/>
          <a:lstStyle/>
          <a:p>
            <a:r>
              <a:rPr lang="en-IN" dirty="0"/>
              <a:t>LSTM Algorithm</a:t>
            </a:r>
            <a:br>
              <a:rPr lang="en-IN" dirty="0"/>
            </a:br>
            <a:endParaRPr lang="en-US" dirty="0"/>
          </a:p>
        </p:txBody>
      </p:sp>
      <p:sp>
        <p:nvSpPr>
          <p:cNvPr id="3" name="Content Placeholder 2">
            <a:extLst>
              <a:ext uri="{FF2B5EF4-FFF2-40B4-BE49-F238E27FC236}">
                <a16:creationId xmlns:a16="http://schemas.microsoft.com/office/drawing/2014/main" id="{5DBC645D-358D-6E23-71F7-B1746AA4F350}"/>
              </a:ext>
            </a:extLst>
          </p:cNvPr>
          <p:cNvSpPr>
            <a:spLocks noGrp="1"/>
          </p:cNvSpPr>
          <p:nvPr>
            <p:ph idx="1"/>
          </p:nvPr>
        </p:nvSpPr>
        <p:spPr/>
        <p:txBody>
          <a:bodyPr/>
          <a:lstStyle/>
          <a:p>
            <a:r>
              <a:rPr lang="en-IN" b="1" dirty="0"/>
              <a:t>Long Short-Term Memory (LSTM) networks are a type of recurrent neural network (RNN) well-suited for sequence prediction problems. 
LSTMs are capable of learning long-term dependencies in data, which is critical in scenarios where the relevance of a past event diminishes over time but still impacts the future events.
LSTM networks can predict future prices by learning from historical pricing data. The ability to remember long-term patterns is crucial for predicting prices which are influenced by complex factors evolving over time.</a:t>
            </a:r>
          </a:p>
          <a:p>
            <a:endParaRPr lang="en-US" b="1" dirty="0"/>
          </a:p>
        </p:txBody>
      </p:sp>
    </p:spTree>
    <p:extLst>
      <p:ext uri="{BB962C8B-B14F-4D97-AF65-F5344CB8AC3E}">
        <p14:creationId xmlns:p14="http://schemas.microsoft.com/office/powerpoint/2010/main" val="198144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A8D7-D9D6-60FA-A464-4D1CD62B2007}"/>
              </a:ext>
            </a:extLst>
          </p:cNvPr>
          <p:cNvSpPr>
            <a:spLocks noGrp="1"/>
          </p:cNvSpPr>
          <p:nvPr>
            <p:ph type="title"/>
          </p:nvPr>
        </p:nvSpPr>
        <p:spPr/>
        <p:txBody>
          <a:bodyPr/>
          <a:lstStyle/>
          <a:p>
            <a:r>
              <a:rPr lang="en-IN" dirty="0"/>
              <a:t>Results and Discussion</a:t>
            </a:r>
            <a:br>
              <a:rPr lang="en-IN" dirty="0"/>
            </a:br>
            <a:endParaRPr lang="en-US" dirty="0"/>
          </a:p>
        </p:txBody>
      </p:sp>
      <p:sp>
        <p:nvSpPr>
          <p:cNvPr id="3" name="Content Placeholder 2">
            <a:extLst>
              <a:ext uri="{FF2B5EF4-FFF2-40B4-BE49-F238E27FC236}">
                <a16:creationId xmlns:a16="http://schemas.microsoft.com/office/drawing/2014/main" id="{5B5AB5B0-4EF2-ED54-5D29-BE56BB3C6EE1}"/>
              </a:ext>
            </a:extLst>
          </p:cNvPr>
          <p:cNvSpPr>
            <a:spLocks noGrp="1"/>
          </p:cNvSpPr>
          <p:nvPr>
            <p:ph idx="1"/>
          </p:nvPr>
        </p:nvSpPr>
        <p:spPr>
          <a:xfrm>
            <a:off x="1068457" y="2298424"/>
            <a:ext cx="10475844" cy="3759476"/>
          </a:xfrm>
        </p:spPr>
        <p:txBody>
          <a:bodyPr/>
          <a:lstStyle/>
          <a:p>
            <a:r>
              <a:rPr lang="en-IN" b="1" dirty="0"/>
              <a:t>A power supply is an electrical device that offers electric power to an electrical load such as laptop computer, server, or other electronic devices. The main function of a power supply is to convert electric current from a source to the correct voltage, current, and frequency to power the load. It could be AC to DC or DC to DC. Consequently, power supplies are sometimes regarded as electric power converters. Some power supplies are standalone and separated from equipment to be external power supplies and others inside the device to be the internal power supplies..</a:t>
            </a:r>
          </a:p>
          <a:p>
            <a:endParaRPr lang="en-US" sz="1800" dirty="0"/>
          </a:p>
        </p:txBody>
      </p:sp>
    </p:spTree>
    <p:extLst>
      <p:ext uri="{BB962C8B-B14F-4D97-AF65-F5344CB8AC3E}">
        <p14:creationId xmlns:p14="http://schemas.microsoft.com/office/powerpoint/2010/main" val="2166063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2C38-4204-3C85-797D-67A7B9A2C549}"/>
              </a:ext>
            </a:extLst>
          </p:cNvPr>
          <p:cNvSpPr>
            <a:spLocks noGrp="1"/>
          </p:cNvSpPr>
          <p:nvPr>
            <p:ph type="title"/>
          </p:nvPr>
        </p:nvSpPr>
        <p:spPr/>
        <p:txBody>
          <a:bodyPr/>
          <a:lstStyle/>
          <a:p>
            <a:r>
              <a:rPr lang="en-IN" dirty="0"/>
              <a:t>REFERENCES</a:t>
            </a:r>
            <a:br>
              <a:rPr lang="en-IN" dirty="0"/>
            </a:br>
            <a:endParaRPr lang="en-US" dirty="0"/>
          </a:p>
        </p:txBody>
      </p:sp>
      <p:sp>
        <p:nvSpPr>
          <p:cNvPr id="3" name="Content Placeholder 2">
            <a:extLst>
              <a:ext uri="{FF2B5EF4-FFF2-40B4-BE49-F238E27FC236}">
                <a16:creationId xmlns:a16="http://schemas.microsoft.com/office/drawing/2014/main" id="{ADB91DCC-8EFA-DA48-55B4-C1DB451CF423}"/>
              </a:ext>
            </a:extLst>
          </p:cNvPr>
          <p:cNvSpPr>
            <a:spLocks noGrp="1"/>
          </p:cNvSpPr>
          <p:nvPr>
            <p:ph idx="1"/>
          </p:nvPr>
        </p:nvSpPr>
        <p:spPr/>
        <p:txBody>
          <a:bodyPr>
            <a:normAutofit/>
          </a:bodyPr>
          <a:lstStyle/>
          <a:p>
            <a:r>
              <a:rPr lang="en-IN" sz="1800" baseline="30000" dirty="0"/>
              <a:t>[1] M. </a:t>
            </a:r>
            <a:r>
              <a:rPr lang="en-IN" sz="1800" baseline="30000" dirty="0" err="1"/>
              <a:t>Uppal</a:t>
            </a:r>
            <a:r>
              <a:rPr lang="en-IN" sz="1800" baseline="30000" dirty="0"/>
              <a:t>, D. Gupta, N. </a:t>
            </a:r>
            <a:r>
              <a:rPr lang="en-IN" sz="1800" baseline="30000" dirty="0" err="1"/>
              <a:t>Goyal</a:t>
            </a:r>
            <a:r>
              <a:rPr lang="en-IN" sz="1800" baseline="30000" dirty="0"/>
              <a:t>, A. L. </a:t>
            </a:r>
            <a:r>
              <a:rPr lang="en-IN" sz="1800" baseline="30000" dirty="0" err="1"/>
              <a:t>Imoize</a:t>
            </a:r>
            <a:r>
              <a:rPr lang="en-IN" sz="1800" baseline="30000" dirty="0"/>
              <a:t>, A. Kumar, S. </a:t>
            </a:r>
            <a:r>
              <a:rPr lang="en-IN" sz="1800" baseline="30000" dirty="0" err="1"/>
              <a:t>Ojo</a:t>
            </a:r>
            <a:r>
              <a:rPr lang="en-IN" sz="1800" baseline="30000" dirty="0"/>
              <a:t>, and J. Choi, ‘‘A real-time data monitoring framework for predictive maintenance based on the Internet of Things,’’ Complexity, vol. 2023, Mar. 2023, Art. No. 9991029.
[2] N. </a:t>
            </a:r>
            <a:r>
              <a:rPr lang="en-IN" sz="1800" baseline="30000" dirty="0" err="1"/>
              <a:t>Talpur</a:t>
            </a:r>
            <a:r>
              <a:rPr lang="en-IN" sz="1800" baseline="30000" dirty="0"/>
              <a:t>, S. J. </a:t>
            </a:r>
            <a:r>
              <a:rPr lang="en-IN" sz="1800" baseline="30000" dirty="0" err="1"/>
              <a:t>Abdulkadir</a:t>
            </a:r>
            <a:r>
              <a:rPr lang="en-IN" sz="1800" baseline="30000" dirty="0"/>
              <a:t>, H. </a:t>
            </a:r>
            <a:r>
              <a:rPr lang="en-IN" sz="1800" baseline="30000" dirty="0" err="1"/>
              <a:t>Alhussian</a:t>
            </a:r>
            <a:r>
              <a:rPr lang="en-IN" sz="1800" baseline="30000" dirty="0"/>
              <a:t>, M. H. Hasan, N. Aziz, and A. </a:t>
            </a:r>
            <a:r>
              <a:rPr lang="en-IN" sz="1800" baseline="30000" dirty="0" err="1"/>
              <a:t>Bamhdi</a:t>
            </a:r>
            <a:r>
              <a:rPr lang="en-IN" sz="1800" baseline="30000" dirty="0"/>
              <a:t>, ‘‘Deep neuro-fuzzy system application trends, challenges, and future perspectives: A systematic survey,’’ </a:t>
            </a:r>
            <a:r>
              <a:rPr lang="en-IN" sz="1800" baseline="30000" dirty="0" err="1"/>
              <a:t>Artif</a:t>
            </a:r>
            <a:r>
              <a:rPr lang="en-IN" sz="1800" baseline="30000" dirty="0"/>
              <a:t>. </a:t>
            </a:r>
            <a:r>
              <a:rPr lang="en-IN" sz="1800" baseline="30000" dirty="0" err="1"/>
              <a:t>Intell</a:t>
            </a:r>
            <a:r>
              <a:rPr lang="en-IN" sz="1800" baseline="30000" dirty="0"/>
              <a:t>. Rev., vol. 56, no. 2, pp. 865–913, Feb. 2023.
[3] J. F. Torres, D. </a:t>
            </a:r>
            <a:r>
              <a:rPr lang="en-IN" sz="1800" baseline="30000" dirty="0" err="1"/>
              <a:t>Hadjout</a:t>
            </a:r>
            <a:r>
              <a:rPr lang="en-IN" sz="1800" baseline="30000" dirty="0"/>
              <a:t>, A. </a:t>
            </a:r>
            <a:r>
              <a:rPr lang="en-IN" sz="1800" baseline="30000" dirty="0" err="1"/>
              <a:t>Sebaa</a:t>
            </a:r>
            <a:r>
              <a:rPr lang="en-IN" sz="1800" baseline="30000" dirty="0"/>
              <a:t>, F. </a:t>
            </a:r>
            <a:r>
              <a:rPr lang="en-IN" sz="1800" baseline="30000" dirty="0" err="1"/>
              <a:t>Martínez-Álvarez</a:t>
            </a:r>
            <a:r>
              <a:rPr lang="en-IN" sz="1800" baseline="30000" dirty="0"/>
              <a:t>, and A. </a:t>
            </a:r>
            <a:r>
              <a:rPr lang="en-IN" sz="1800" baseline="30000" dirty="0" err="1"/>
              <a:t>Troncoso</a:t>
            </a:r>
            <a:r>
              <a:rPr lang="en-IN" sz="1800" baseline="30000" dirty="0"/>
              <a:t>, ‘‘Deep learning for time series forecasting: A survey,’’ Big Data, vol. 9, no. 1, pp. 3–21, Feb. 2021.
[4] T. Wang, Y. Lu, J. Wang, H.-N. Dai, X. Zheng, and W. </a:t>
            </a:r>
            <a:r>
              <a:rPr lang="en-IN" sz="1800" baseline="30000" dirty="0" err="1"/>
              <a:t>Jia</a:t>
            </a:r>
            <a:r>
              <a:rPr lang="en-IN" sz="1800" baseline="30000" dirty="0"/>
              <a:t>, ‘‘EIHDP: Edge-intelligent hierarchical dynamic pricing based on cloud-edge-client collaboration for </a:t>
            </a:r>
            <a:r>
              <a:rPr lang="en-IN" sz="1800" baseline="30000" dirty="0" err="1"/>
              <a:t>IoT</a:t>
            </a:r>
            <a:r>
              <a:rPr lang="en-IN" sz="1800" baseline="30000" dirty="0"/>
              <a:t> systems,’’ IEEE Trans. </a:t>
            </a:r>
            <a:r>
              <a:rPr lang="en-IN" sz="1800" baseline="30000" dirty="0" err="1"/>
              <a:t>Comput</a:t>
            </a:r>
            <a:r>
              <a:rPr lang="en-IN" sz="1800" baseline="30000" dirty="0"/>
              <a:t>., vol. 70, no. 8, pp. 1285–1298, Aug. 2021.
[5] S. Mishra and A. K. </a:t>
            </a:r>
            <a:r>
              <a:rPr lang="en-IN" sz="1800" baseline="30000" dirty="0" err="1"/>
              <a:t>Tyagi</a:t>
            </a:r>
            <a:r>
              <a:rPr lang="en-IN" sz="1800" baseline="30000" dirty="0"/>
              <a:t>, ‘‘The role of machine learning techniques </a:t>
            </a:r>
            <a:r>
              <a:rPr lang="en-IN" sz="1800" baseline="30000" dirty="0" err="1"/>
              <a:t>inInternet</a:t>
            </a:r>
            <a:r>
              <a:rPr lang="en-IN" sz="1800" baseline="30000" dirty="0"/>
              <a:t> of Things-based cloud applications,’’ in Artificial Intelligence Based Internet of Things Systems. </a:t>
            </a:r>
          </a:p>
          <a:p>
            <a:endParaRPr lang="en-US" sz="1800" baseline="30000" dirty="0"/>
          </a:p>
        </p:txBody>
      </p:sp>
    </p:spTree>
    <p:extLst>
      <p:ext uri="{BB962C8B-B14F-4D97-AF65-F5344CB8AC3E}">
        <p14:creationId xmlns:p14="http://schemas.microsoft.com/office/powerpoint/2010/main" val="372931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57CFC-E9B2-4BC8-BD75-9F3B5E338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F784426-8AB9-43C9-8340-281290602D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96E92E-4D99-41CA-848E-4028B6DA2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3C5E338-A6D7-662B-2DFA-2A175D165111}"/>
              </a:ext>
            </a:extLst>
          </p:cNvPr>
          <p:cNvSpPr>
            <a:spLocks noGrp="1"/>
          </p:cNvSpPr>
          <p:nvPr>
            <p:ph type="title"/>
          </p:nvPr>
        </p:nvSpPr>
        <p:spPr>
          <a:xfrm>
            <a:off x="821968" y="1014426"/>
            <a:ext cx="10995659" cy="1077849"/>
          </a:xfrm>
        </p:spPr>
        <p:txBody>
          <a:bodyPr/>
          <a:lstStyle/>
          <a:p>
            <a:r>
              <a:rPr lang="en-IN" dirty="0"/>
              <a:t>CONTENT</a:t>
            </a:r>
            <a:br>
              <a:rPr lang="en-IN" dirty="0"/>
            </a:br>
            <a:endParaRPr lang="en-US" dirty="0"/>
          </a:p>
        </p:txBody>
      </p:sp>
      <p:sp>
        <p:nvSpPr>
          <p:cNvPr id="2" name="TextBox 1">
            <a:extLst>
              <a:ext uri="{FF2B5EF4-FFF2-40B4-BE49-F238E27FC236}">
                <a16:creationId xmlns:a16="http://schemas.microsoft.com/office/drawing/2014/main" id="{6F83654D-CA6A-AA2E-8447-4B4D8FE596AD}"/>
              </a:ext>
            </a:extLst>
          </p:cNvPr>
          <p:cNvSpPr txBox="1"/>
          <p:nvPr/>
        </p:nvSpPr>
        <p:spPr>
          <a:xfrm>
            <a:off x="5179529" y="2514600"/>
            <a:ext cx="1828800" cy="923330"/>
          </a:xfrm>
          <a:prstGeom prst="rect">
            <a:avLst/>
          </a:prstGeom>
          <a:noFill/>
        </p:spPr>
        <p:txBody>
          <a:bodyPr wrap="square" rtlCol="0">
            <a:spAutoFit/>
          </a:bodyPr>
          <a:lstStyle/>
          <a:p>
            <a:pPr algn="l"/>
            <a:endParaRPr lang="en-IN" dirty="0"/>
          </a:p>
          <a:p>
            <a:pPr algn="l"/>
            <a:endParaRPr lang="en-IN" dirty="0"/>
          </a:p>
          <a:p>
            <a:pPr algn="l"/>
            <a:endParaRPr lang="en-US" dirty="0"/>
          </a:p>
        </p:txBody>
      </p:sp>
      <p:sp>
        <p:nvSpPr>
          <p:cNvPr id="5" name="Content Placeholder 4">
            <a:extLst>
              <a:ext uri="{FF2B5EF4-FFF2-40B4-BE49-F238E27FC236}">
                <a16:creationId xmlns:a16="http://schemas.microsoft.com/office/drawing/2014/main" id="{8D6FD144-3A57-98B7-CAD3-545A14CF450D}"/>
              </a:ext>
            </a:extLst>
          </p:cNvPr>
          <p:cNvSpPr>
            <a:spLocks noGrp="1"/>
          </p:cNvSpPr>
          <p:nvPr>
            <p:ph idx="1"/>
          </p:nvPr>
        </p:nvSpPr>
        <p:spPr>
          <a:xfrm>
            <a:off x="3800531" y="1482586"/>
            <a:ext cx="12191999" cy="4762501"/>
          </a:xfrm>
        </p:spPr>
        <p:txBody>
          <a:bodyPr anchor="ctr">
            <a:noAutofit/>
          </a:bodyPr>
          <a:lstStyle/>
          <a:p>
            <a:pPr marL="457200" indent="-457200">
              <a:buFont typeface="+mj-lt"/>
              <a:buAutoNum type="arabicPeriod"/>
            </a:pPr>
            <a:r>
              <a:rPr lang="en-IN" b="1" dirty="0">
                <a:solidFill>
                  <a:schemeClr val="bg2">
                    <a:lumMod val="10000"/>
                  </a:schemeClr>
                </a:solidFill>
              </a:rPr>
              <a:t>Abstract</a:t>
            </a:r>
          </a:p>
          <a:p>
            <a:pPr marL="457200" indent="-457200">
              <a:buFont typeface="+mj-lt"/>
              <a:buAutoNum type="arabicPeriod"/>
            </a:pPr>
            <a:r>
              <a:rPr lang="en-IN" b="1" dirty="0">
                <a:solidFill>
                  <a:schemeClr val="bg2">
                    <a:lumMod val="10000"/>
                  </a:schemeClr>
                </a:solidFill>
              </a:rPr>
              <a:t>Introduction </a:t>
            </a:r>
          </a:p>
          <a:p>
            <a:pPr marL="457200" indent="-457200">
              <a:buFont typeface="+mj-lt"/>
              <a:buAutoNum type="arabicPeriod"/>
            </a:pPr>
            <a:r>
              <a:rPr lang="en-IN" b="1" dirty="0">
                <a:solidFill>
                  <a:schemeClr val="bg2">
                    <a:lumMod val="10000"/>
                  </a:schemeClr>
                </a:solidFill>
              </a:rPr>
              <a:t>Literature survey</a:t>
            </a:r>
          </a:p>
          <a:p>
            <a:pPr marL="457200" indent="-457200">
              <a:buFont typeface="+mj-lt"/>
              <a:buAutoNum type="arabicPeriod"/>
            </a:pPr>
            <a:r>
              <a:rPr lang="en-IN" b="1" dirty="0">
                <a:solidFill>
                  <a:schemeClr val="bg2">
                    <a:lumMod val="10000"/>
                  </a:schemeClr>
                </a:solidFill>
              </a:rPr>
              <a:t>Objective </a:t>
            </a:r>
          </a:p>
          <a:p>
            <a:pPr marL="457200" indent="-457200">
              <a:buFont typeface="+mj-lt"/>
              <a:buAutoNum type="arabicPeriod"/>
            </a:pPr>
            <a:r>
              <a:rPr lang="en-IN" b="1" dirty="0">
                <a:solidFill>
                  <a:schemeClr val="bg2">
                    <a:lumMod val="10000"/>
                  </a:schemeClr>
                </a:solidFill>
              </a:rPr>
              <a:t>Proposed system</a:t>
            </a:r>
          </a:p>
          <a:p>
            <a:pPr marL="457200" indent="-457200">
              <a:buFont typeface="+mj-lt"/>
              <a:buAutoNum type="arabicPeriod"/>
            </a:pPr>
            <a:r>
              <a:rPr lang="en-IN" b="1" dirty="0">
                <a:solidFill>
                  <a:schemeClr val="bg2">
                    <a:lumMod val="10000"/>
                  </a:schemeClr>
                </a:solidFill>
              </a:rPr>
              <a:t>Block diagram</a:t>
            </a:r>
          </a:p>
          <a:p>
            <a:pPr marL="457200" indent="-457200">
              <a:buFont typeface="+mj-lt"/>
              <a:buAutoNum type="arabicPeriod"/>
            </a:pPr>
            <a:r>
              <a:rPr lang="en-IN" b="1" dirty="0">
                <a:solidFill>
                  <a:schemeClr val="bg2">
                    <a:lumMod val="10000"/>
                  </a:schemeClr>
                </a:solidFill>
              </a:rPr>
              <a:t>Circuit diagram </a:t>
            </a:r>
          </a:p>
          <a:p>
            <a:pPr marL="457200" indent="-457200">
              <a:buFont typeface="+mj-lt"/>
              <a:buAutoNum type="arabicPeriod"/>
            </a:pPr>
            <a:r>
              <a:rPr lang="en-IN" b="1" dirty="0">
                <a:solidFill>
                  <a:schemeClr val="bg2">
                    <a:lumMod val="10000"/>
                  </a:schemeClr>
                </a:solidFill>
              </a:rPr>
              <a:t>Results and discussion </a:t>
            </a:r>
          </a:p>
          <a:p>
            <a:pPr marL="457200" indent="-457200">
              <a:buFont typeface="+mj-lt"/>
              <a:buAutoNum type="arabicPeriod"/>
            </a:pPr>
            <a:r>
              <a:rPr lang="en-IN" b="1" dirty="0">
                <a:solidFill>
                  <a:schemeClr val="bg2">
                    <a:lumMod val="10000"/>
                  </a:schemeClr>
                </a:solidFill>
              </a:rPr>
              <a:t>Reference</a:t>
            </a:r>
            <a:r>
              <a:rPr lang="en-IN" dirty="0">
                <a:solidFill>
                  <a:schemeClr val="bg2">
                    <a:lumMod val="10000"/>
                  </a:schemeClr>
                </a:solidFill>
              </a:rPr>
              <a:t> </a:t>
            </a:r>
          </a:p>
        </p:txBody>
      </p:sp>
    </p:spTree>
    <p:extLst>
      <p:ext uri="{BB962C8B-B14F-4D97-AF65-F5344CB8AC3E}">
        <p14:creationId xmlns:p14="http://schemas.microsoft.com/office/powerpoint/2010/main" val="33467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DD4FDD-37A6-4700-8C33-322F14D7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8640" y="952499"/>
            <a:ext cx="5205343" cy="1333489"/>
          </a:xfrm>
        </p:spPr>
        <p:txBody>
          <a:bodyPr>
            <a:normAutofit/>
          </a:bodyPr>
          <a:lstStyle/>
          <a:p>
            <a:r>
              <a:rPr lang="en-IN" dirty="0"/>
              <a:t>ABSTRACT</a:t>
            </a:r>
            <a:br>
              <a:rPr lang="en-IN" dirty="0"/>
            </a:br>
            <a:endParaRPr dirty="0"/>
          </a:p>
        </p:txBody>
      </p:sp>
      <p:cxnSp>
        <p:nvCxnSpPr>
          <p:cNvPr id="11" name="Straight Connector 10">
            <a:extLst>
              <a:ext uri="{FF2B5EF4-FFF2-40B4-BE49-F238E27FC236}">
                <a16:creationId xmlns:a16="http://schemas.microsoft.com/office/drawing/2014/main" id="{336F6BB4-DB04-4612-B7DF-8C6A5B517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3467" y="2012683"/>
            <a:ext cx="10885341" cy="4045215"/>
          </a:xfrm>
        </p:spPr>
        <p:txBody>
          <a:bodyPr>
            <a:normAutofit fontScale="92500" lnSpcReduction="20000"/>
          </a:bodyPr>
          <a:lstStyle/>
          <a:p>
            <a:r>
              <a:rPr lang="en-IN" sz="2400" b="1" dirty="0"/>
              <a:t>In the realm of Industrial Internet of Things (</a:t>
            </a:r>
            <a:r>
              <a:rPr lang="en-IN" sz="2400" b="1" dirty="0" err="1"/>
              <a:t>IoT</a:t>
            </a:r>
            <a:r>
              <a:rPr lang="en-IN" sz="2400" b="1" dirty="0"/>
              <a:t>) systems, efficient Energy management and accurate price forecasting are paramount for operational optimization and cost efficiency. 
This study introduces a novel multi-task learning framework that simultaneously addresses these two critical aspects, leveraging cloud-based architectures to enhance scalability and performance. 
By integrating price forecasting with resource management tasks within a single learning model, our approach exploits the inherent correlations between these tasks to improve the accuracy and reliability of predictions and decisions.
Also calculating bill and Power theft identification</a:t>
            </a:r>
          </a:p>
          <a:p>
            <a:pPr marL="0" indent="0">
              <a:buNone/>
            </a:pPr>
            <a:endParaRPr lang="en-US" dirty="0"/>
          </a:p>
        </p:txBody>
      </p:sp>
      <p:cxnSp>
        <p:nvCxnSpPr>
          <p:cNvPr id="13" name="Straight Connector 12">
            <a:extLst>
              <a:ext uri="{FF2B5EF4-FFF2-40B4-BE49-F238E27FC236}">
                <a16:creationId xmlns:a16="http://schemas.microsoft.com/office/drawing/2014/main" id="{9F8D01F8-1A7E-4F72-89A5-D2B91E0F85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20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DD4FDD-37A6-4700-8C33-322F14D7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8640" y="952500"/>
            <a:ext cx="5205343" cy="774424"/>
          </a:xfrm>
        </p:spPr>
        <p:txBody>
          <a:bodyPr>
            <a:normAutofit fontScale="90000"/>
          </a:bodyPr>
          <a:lstStyle/>
          <a:p>
            <a:r>
              <a:rPr lang="en-IN" dirty="0"/>
              <a:t>INTRODUCTION</a:t>
            </a:r>
            <a:br>
              <a:rPr lang="en-IN" dirty="0"/>
            </a:br>
            <a:endParaRPr dirty="0"/>
          </a:p>
        </p:txBody>
      </p:sp>
      <p:cxnSp>
        <p:nvCxnSpPr>
          <p:cNvPr id="11" name="Straight Connector 10">
            <a:extLst>
              <a:ext uri="{FF2B5EF4-FFF2-40B4-BE49-F238E27FC236}">
                <a16:creationId xmlns:a16="http://schemas.microsoft.com/office/drawing/2014/main" id="{336F6BB4-DB04-4612-B7DF-8C6A5B517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3467" y="1631220"/>
            <a:ext cx="10885341" cy="4426678"/>
          </a:xfrm>
        </p:spPr>
        <p:txBody>
          <a:bodyPr>
            <a:normAutofit/>
          </a:bodyPr>
          <a:lstStyle/>
          <a:p>
            <a:r>
              <a:rPr lang="en-IN" sz="2400" b="1" dirty="0"/>
              <a:t>Cloud computing is gaining popularity as a storage platform, allowing organizations to reduce hardware and procurement expenses
The exponential growth in data consumption necessitates more data centre requirements, which consume significant electricity. Data </a:t>
            </a:r>
            <a:r>
              <a:rPr lang="en-IN" sz="2400" b="1" dirty="0" err="1"/>
              <a:t>centers</a:t>
            </a:r>
            <a:r>
              <a:rPr lang="en-IN" sz="2400" b="1" dirty="0"/>
              <a:t> are responsible for 2% of the total energy consumption worldwide.
The adoption of distributed computing with virtualization has the potential to significantly enhance productivity, although its usage is still limited. 
Energy markets exhibit high volatility, with prices surging by a factor of 10 within a mere 60 minutes. </a:t>
            </a:r>
          </a:p>
        </p:txBody>
      </p:sp>
      <p:cxnSp>
        <p:nvCxnSpPr>
          <p:cNvPr id="13" name="Straight Connector 12">
            <a:extLst>
              <a:ext uri="{FF2B5EF4-FFF2-40B4-BE49-F238E27FC236}">
                <a16:creationId xmlns:a16="http://schemas.microsoft.com/office/drawing/2014/main" id="{9F8D01F8-1A7E-4F72-89A5-D2B91E0F85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26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EDF-0570-A22A-A4DA-4A43F60679EC}"/>
              </a:ext>
            </a:extLst>
          </p:cNvPr>
          <p:cNvSpPr>
            <a:spLocks noGrp="1"/>
          </p:cNvSpPr>
          <p:nvPr>
            <p:ph type="title"/>
          </p:nvPr>
        </p:nvSpPr>
        <p:spPr/>
        <p:txBody>
          <a:bodyPr/>
          <a:lstStyle/>
          <a:p>
            <a:r>
              <a:rPr lang="en-IN" dirty="0"/>
              <a:t>LITERATURE SURVEY</a:t>
            </a:r>
            <a:endParaRPr lang="en-US" dirty="0"/>
          </a:p>
        </p:txBody>
      </p:sp>
      <p:sp>
        <p:nvSpPr>
          <p:cNvPr id="3" name="Content Placeholder 2">
            <a:extLst>
              <a:ext uri="{FF2B5EF4-FFF2-40B4-BE49-F238E27FC236}">
                <a16:creationId xmlns:a16="http://schemas.microsoft.com/office/drawing/2014/main" id="{62068AF4-9273-20EC-1C55-79843DC7672E}"/>
              </a:ext>
            </a:extLst>
          </p:cNvPr>
          <p:cNvSpPr>
            <a:spLocks noGrp="1"/>
          </p:cNvSpPr>
          <p:nvPr>
            <p:ph idx="1"/>
          </p:nvPr>
        </p:nvSpPr>
        <p:spPr>
          <a:xfrm>
            <a:off x="548639" y="2028825"/>
            <a:ext cx="10995660" cy="4029074"/>
          </a:xfrm>
        </p:spPr>
        <p:txBody>
          <a:bodyPr>
            <a:normAutofit/>
          </a:bodyPr>
          <a:lstStyle/>
          <a:p>
            <a:pPr marL="0" indent="0">
              <a:buNone/>
            </a:pPr>
            <a:endParaRPr lang="en-IN" dirty="0"/>
          </a:p>
          <a:p>
            <a:endParaRPr lang="en-US" dirty="0"/>
          </a:p>
        </p:txBody>
      </p:sp>
      <p:graphicFrame>
        <p:nvGraphicFramePr>
          <p:cNvPr id="6" name="Table 5">
            <a:extLst>
              <a:ext uri="{FF2B5EF4-FFF2-40B4-BE49-F238E27FC236}">
                <a16:creationId xmlns:a16="http://schemas.microsoft.com/office/drawing/2014/main" id="{D0FE3DCB-6DF6-A751-DB3B-462AA7F524B5}"/>
              </a:ext>
            </a:extLst>
          </p:cNvPr>
          <p:cNvGraphicFramePr>
            <a:graphicFrameLocks noGrp="1"/>
          </p:cNvGraphicFramePr>
          <p:nvPr>
            <p:extLst>
              <p:ext uri="{D42A27DB-BD31-4B8C-83A1-F6EECF244321}">
                <p14:modId xmlns:p14="http://schemas.microsoft.com/office/powerpoint/2010/main" val="2865982631"/>
              </p:ext>
            </p:extLst>
          </p:nvPr>
        </p:nvGraphicFramePr>
        <p:xfrm>
          <a:off x="388204" y="1689259"/>
          <a:ext cx="11415592" cy="5019040"/>
        </p:xfrm>
        <a:graphic>
          <a:graphicData uri="http://schemas.openxmlformats.org/drawingml/2006/table">
            <a:tbl>
              <a:tblPr firstRow="1" bandRow="1">
                <a:tableStyleId>{5C22544A-7EE6-4342-B048-85BDC9FD1C3A}</a:tableStyleId>
              </a:tblPr>
              <a:tblGrid>
                <a:gridCol w="2853898">
                  <a:extLst>
                    <a:ext uri="{9D8B030D-6E8A-4147-A177-3AD203B41FA5}">
                      <a16:colId xmlns:a16="http://schemas.microsoft.com/office/drawing/2014/main" val="3543028819"/>
                    </a:ext>
                  </a:extLst>
                </a:gridCol>
                <a:gridCol w="2853898">
                  <a:extLst>
                    <a:ext uri="{9D8B030D-6E8A-4147-A177-3AD203B41FA5}">
                      <a16:colId xmlns:a16="http://schemas.microsoft.com/office/drawing/2014/main" val="3751283802"/>
                    </a:ext>
                  </a:extLst>
                </a:gridCol>
                <a:gridCol w="2853898">
                  <a:extLst>
                    <a:ext uri="{9D8B030D-6E8A-4147-A177-3AD203B41FA5}">
                      <a16:colId xmlns:a16="http://schemas.microsoft.com/office/drawing/2014/main" val="2012553965"/>
                    </a:ext>
                  </a:extLst>
                </a:gridCol>
                <a:gridCol w="2853898">
                  <a:extLst>
                    <a:ext uri="{9D8B030D-6E8A-4147-A177-3AD203B41FA5}">
                      <a16:colId xmlns:a16="http://schemas.microsoft.com/office/drawing/2014/main" val="623205319"/>
                    </a:ext>
                  </a:extLst>
                </a:gridCol>
              </a:tblGrid>
              <a:tr h="337461">
                <a:tc>
                  <a:txBody>
                    <a:bodyPr/>
                    <a:lstStyle/>
                    <a:p>
                      <a:r>
                        <a:rPr lang="en-IN" dirty="0"/>
                        <a:t>Paper Title and Year</a:t>
                      </a:r>
                      <a:endParaRPr lang="en-US" dirty="0"/>
                    </a:p>
                  </a:txBody>
                  <a:tcPr/>
                </a:tc>
                <a:tc>
                  <a:txBody>
                    <a:bodyPr/>
                    <a:lstStyle/>
                    <a:p>
                      <a:r>
                        <a:rPr lang="en-IN" dirty="0"/>
                        <a:t>Methods Used</a:t>
                      </a:r>
                      <a:endParaRPr lang="en-US" dirty="0"/>
                    </a:p>
                  </a:txBody>
                  <a:tcPr/>
                </a:tc>
                <a:tc>
                  <a:txBody>
                    <a:bodyPr/>
                    <a:lstStyle/>
                    <a:p>
                      <a:r>
                        <a:rPr lang="en-IN" dirty="0"/>
                        <a:t>Merits</a:t>
                      </a:r>
                      <a:endParaRPr lang="en-US" dirty="0"/>
                    </a:p>
                  </a:txBody>
                  <a:tcPr/>
                </a:tc>
                <a:tc>
                  <a:txBody>
                    <a:bodyPr/>
                    <a:lstStyle/>
                    <a:p>
                      <a:r>
                        <a:rPr lang="en-IN" dirty="0"/>
                        <a:t>Demerits </a:t>
                      </a:r>
                      <a:endParaRPr lang="en-US" dirty="0"/>
                    </a:p>
                  </a:txBody>
                  <a:tcPr/>
                </a:tc>
                <a:extLst>
                  <a:ext uri="{0D108BD9-81ED-4DB2-BD59-A6C34878D82A}">
                    <a16:rowId xmlns:a16="http://schemas.microsoft.com/office/drawing/2014/main" val="714613333"/>
                  </a:ext>
                </a:extLst>
              </a:tr>
              <a:tr h="2502839">
                <a:tc>
                  <a:txBody>
                    <a:bodyPr/>
                    <a:lstStyle/>
                    <a:p>
                      <a:pPr marL="285750" indent="-285750">
                        <a:buFont typeface="Arial" panose="020B0604020202020204" pitchFamily="34" charset="0"/>
                        <a:buChar char="•"/>
                      </a:pPr>
                      <a:r>
                        <a:rPr lang="en-IN" sz="1400" dirty="0"/>
                        <a:t>    </a:t>
                      </a:r>
                      <a:r>
                        <a:rPr lang="en-IN" sz="1400" dirty="0" err="1"/>
                        <a:t>IoT</a:t>
                      </a:r>
                      <a:r>
                        <a:rPr lang="en-IN" sz="1400" dirty="0"/>
                        <a:t>-Based Data Logger for Weather Monitoring Using Arduino-Based Wireless Sensor Networks with Remote Graphical Application and Alerts
   Jamal </a:t>
                      </a:r>
                      <a:r>
                        <a:rPr lang="en-IN" sz="1400" dirty="0" err="1"/>
                        <a:t>Mabrouki</a:t>
                      </a:r>
                      <a:r>
                        <a:rPr lang="en-IN" sz="1400" dirty="0"/>
                        <a:t>, </a:t>
                      </a:r>
                      <a:r>
                        <a:rPr lang="en-IN" sz="1400" dirty="0" err="1"/>
                        <a:t>Mourade</a:t>
                      </a:r>
                      <a:r>
                        <a:rPr lang="en-IN" sz="1400" dirty="0"/>
                        <a:t> </a:t>
                      </a:r>
                      <a:r>
                        <a:rPr lang="en-IN" sz="1400" dirty="0" err="1"/>
                        <a:t>Azrour</a:t>
                      </a:r>
                      <a:r>
                        <a:rPr lang="en-IN" sz="1400" dirty="0"/>
                        <a:t>, </a:t>
                      </a:r>
                      <a:r>
                        <a:rPr lang="en-IN" sz="1400" dirty="0" err="1"/>
                        <a:t>Driss</a:t>
                      </a:r>
                      <a:r>
                        <a:rPr lang="en-IN" sz="1400" dirty="0"/>
                        <a:t> </a:t>
                      </a:r>
                      <a:r>
                        <a:rPr lang="en-IN" sz="1400" dirty="0" err="1"/>
                        <a:t>Dhiba</a:t>
                      </a:r>
                      <a:r>
                        <a:rPr lang="en-IN" sz="1400" dirty="0"/>
                        <a:t>, Yousef </a:t>
                      </a:r>
                      <a:r>
                        <a:rPr lang="en-IN" sz="1400" dirty="0" err="1"/>
                        <a:t>Farhaoui</a:t>
                      </a:r>
                      <a:r>
                        <a:rPr lang="en-IN" sz="1400" dirty="0"/>
                        <a:t>, and </a:t>
                      </a:r>
                      <a:r>
                        <a:rPr lang="en-IN" sz="1400" dirty="0" err="1"/>
                        <a:t>Souad</a:t>
                      </a:r>
                      <a:r>
                        <a:rPr lang="en-IN" sz="1400" dirty="0"/>
                        <a:t> El </a:t>
                      </a:r>
                      <a:r>
                        <a:rPr lang="en-IN" sz="1400" dirty="0" err="1"/>
                        <a:t>Hajjaji</a:t>
                      </a:r>
                      <a:r>
                        <a:rPr lang="en-IN" sz="1400" dirty="0"/>
                        <a:t>.   2021</a:t>
                      </a:r>
                    </a:p>
                    <a:p>
                      <a:pPr marL="285750" indent="-285750">
                        <a:buFont typeface="Arial" panose="020B0604020202020204" pitchFamily="34" charset="0"/>
                        <a:buChar char="•"/>
                      </a:pPr>
                      <a:endParaRPr lang="en-IN" sz="1400" dirty="0"/>
                    </a:p>
                    <a:p>
                      <a:endParaRPr lang="en-US" dirty="0"/>
                    </a:p>
                  </a:txBody>
                  <a:tcPr/>
                </a:tc>
                <a:tc>
                  <a:txBody>
                    <a:bodyPr/>
                    <a:lstStyle/>
                    <a:p>
                      <a:pPr marL="285750" indent="-285750">
                        <a:buFont typeface="Arial" panose="020B0604020202020204" pitchFamily="34" charset="0"/>
                        <a:buChar char="•"/>
                      </a:pPr>
                      <a:r>
                        <a:rPr lang="en-IN" sz="1600" dirty="0" err="1"/>
                        <a:t>IoT</a:t>
                      </a:r>
                      <a:r>
                        <a:rPr lang="en-IN" sz="1600" dirty="0"/>
                        <a:t> technology, embedded system, electronic devices, sensors, wireless technology
Humidity and temperature sensor experiment with DHT22 sensor</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IN" sz="1600" dirty="0" err="1"/>
                        <a:t>IoT</a:t>
                      </a:r>
                      <a:r>
                        <a:rPr lang="en-IN" sz="1600" dirty="0"/>
                        <a:t> enables remote monitoring of climate parameters like temperature and humidity. 
Traditional tools for measuring environmental parameters have been replaced by </a:t>
                      </a:r>
                      <a:r>
                        <a:rPr lang="en-IN" sz="1600" dirty="0" err="1"/>
                        <a:t>IoT</a:t>
                      </a:r>
                      <a:r>
                        <a:rPr lang="en-IN" sz="1600" dirty="0"/>
                        <a:t>.</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IN" sz="1600" dirty="0"/>
                        <a:t>It highlights the importance of remote monitoring and data visualization.
The system captures climate parameters like temperature, humidity, and gases.</a:t>
                      </a:r>
                    </a:p>
                    <a:p>
                      <a:pPr marL="285750" indent="-285750">
                        <a:buFont typeface="Arial" panose="020B0604020202020204" pitchFamily="34" charset="0"/>
                        <a:buChar char="•"/>
                      </a:pPr>
                      <a:endParaRPr lang="en-US" sz="1600" dirty="0"/>
                    </a:p>
                  </a:txBody>
                  <a:tcPr/>
                </a:tc>
                <a:extLst>
                  <a:ext uri="{0D108BD9-81ED-4DB2-BD59-A6C34878D82A}">
                    <a16:rowId xmlns:a16="http://schemas.microsoft.com/office/drawing/2014/main" val="2234454035"/>
                  </a:ext>
                </a:extLst>
              </a:tr>
              <a:tr h="1794213">
                <a:tc>
                  <a:txBody>
                    <a:bodyPr/>
                    <a:lstStyle/>
                    <a:p>
                      <a:pPr marL="285750" indent="-285750">
                        <a:buFont typeface="Arial" panose="020B0604020202020204" pitchFamily="34" charset="0"/>
                        <a:buChar char="•"/>
                      </a:pPr>
                      <a:r>
                        <a:rPr lang="en-IN" sz="1400" baseline="0" dirty="0"/>
                        <a:t>A Load Balancing Algorithm for the Data Centres to Optimize Cloud Computing Applications
   Dalia </a:t>
                      </a:r>
                      <a:r>
                        <a:rPr lang="en-IN" sz="1400" baseline="0" dirty="0" err="1"/>
                        <a:t>Abdulkareem</a:t>
                      </a:r>
                      <a:r>
                        <a:rPr lang="en-IN" sz="1400" baseline="0" dirty="0"/>
                        <a:t> </a:t>
                      </a:r>
                      <a:r>
                        <a:rPr lang="en-IN" sz="1400" baseline="0" dirty="0" err="1"/>
                        <a:t>Shafiq</a:t>
                      </a:r>
                      <a:r>
                        <a:rPr lang="en-IN" sz="1400" baseline="0" dirty="0"/>
                        <a:t>, Noor Zaman </a:t>
                      </a:r>
                      <a:r>
                        <a:rPr lang="en-IN" sz="1400" baseline="0" dirty="0" err="1"/>
                        <a:t>Jhanjhi</a:t>
                      </a:r>
                      <a:r>
                        <a:rPr lang="en-IN" sz="1400" baseline="0" dirty="0"/>
                        <a:t>,
</a:t>
                      </a:r>
                      <a:r>
                        <a:rPr lang="en-IN" sz="1400" baseline="0" dirty="0" err="1"/>
                        <a:t>Azween</a:t>
                      </a:r>
                      <a:r>
                        <a:rPr lang="en-IN" sz="1400" baseline="0" dirty="0"/>
                        <a:t> Abdullah  And Mohammed A. </a:t>
                      </a:r>
                      <a:r>
                        <a:rPr lang="en-IN" sz="1400" baseline="0" dirty="0" err="1"/>
                        <a:t>Alzain</a:t>
                      </a:r>
                      <a:r>
                        <a:rPr lang="en-IN" sz="1400" baseline="0" dirty="0"/>
                        <a:t> 2021</a:t>
                      </a:r>
                    </a:p>
                    <a:p>
                      <a:endParaRPr lang="en-US" sz="1400" baseline="30000" dirty="0"/>
                    </a:p>
                  </a:txBody>
                  <a:tcPr/>
                </a:tc>
                <a:tc>
                  <a:txBody>
                    <a:bodyPr/>
                    <a:lstStyle/>
                    <a:p>
                      <a:pPr marL="285750" indent="-285750">
                        <a:buFont typeface="Arial" panose="020B0604020202020204" pitchFamily="34" charset="0"/>
                        <a:buChar char="•"/>
                      </a:pPr>
                      <a:r>
                        <a:rPr lang="en-IN" sz="1600" dirty="0"/>
                        <a:t>To optimize resources and improve Load Balancing. 
Dynamic Task Scheduling algorithm considering Deadline and Completion time.</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IN" sz="1600" dirty="0"/>
                        <a:t>Optimize resources improves load balancing in cloud computing applications achieves 78% resources utilization and Good performance execution time </a:t>
                      </a:r>
                    </a:p>
                  </a:txBody>
                  <a:tcPr/>
                </a:tc>
                <a:tc>
                  <a:txBody>
                    <a:bodyPr/>
                    <a:lstStyle/>
                    <a:p>
                      <a:pPr marL="285750" indent="-285750">
                        <a:buFont typeface="Arial" panose="020B0604020202020204" pitchFamily="34" charset="0"/>
                        <a:buChar char="•"/>
                      </a:pPr>
                      <a:r>
                        <a:rPr lang="en-IN" sz="1600" dirty="0"/>
                        <a:t>  Load unbalancing due to improper task-resource </a:t>
                      </a:r>
                      <a:r>
                        <a:rPr lang="en-IN" sz="1600" dirty="0" err="1"/>
                        <a:t>mpping</a:t>
                      </a:r>
                      <a:r>
                        <a:rPr lang="en-IN" sz="1600" dirty="0"/>
                        <a:t> in IAAS clouds.</a:t>
                      </a:r>
                    </a:p>
                    <a:p>
                      <a:pPr marL="285750" indent="-285750">
                        <a:buFont typeface="Arial" panose="020B0604020202020204" pitchFamily="34" charset="0"/>
                        <a:buChar char="•"/>
                      </a:pPr>
                      <a:r>
                        <a:rPr lang="en-IN" sz="1600" dirty="0"/>
                        <a:t>Challenges in meeting SLA due to high </a:t>
                      </a:r>
                      <a:r>
                        <a:rPr lang="en-IN" sz="1600" dirty="0" err="1"/>
                        <a:t>makespan</a:t>
                      </a:r>
                      <a:r>
                        <a:rPr lang="en-IN" sz="1600" dirty="0"/>
                        <a:t> time</a:t>
                      </a:r>
                    </a:p>
                  </a:txBody>
                  <a:tcPr/>
                </a:tc>
                <a:extLst>
                  <a:ext uri="{0D108BD9-81ED-4DB2-BD59-A6C34878D82A}">
                    <a16:rowId xmlns:a16="http://schemas.microsoft.com/office/drawing/2014/main" val="2961706433"/>
                  </a:ext>
                </a:extLst>
              </a:tr>
            </a:tbl>
          </a:graphicData>
        </a:graphic>
      </p:graphicFrame>
    </p:spTree>
    <p:extLst>
      <p:ext uri="{BB962C8B-B14F-4D97-AF65-F5344CB8AC3E}">
        <p14:creationId xmlns:p14="http://schemas.microsoft.com/office/powerpoint/2010/main" val="272553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AEE6-DADF-BEE3-79F9-2888CA8F6D1A}"/>
              </a:ext>
            </a:extLst>
          </p:cNvPr>
          <p:cNvSpPr>
            <a:spLocks noGrp="1"/>
          </p:cNvSpPr>
          <p:nvPr>
            <p:ph type="title"/>
          </p:nvPr>
        </p:nvSpPr>
        <p:spPr/>
        <p:txBody>
          <a:bodyPr>
            <a:normAutofit fontScale="90000"/>
          </a:bodyPr>
          <a:lstStyle/>
          <a:p>
            <a:r>
              <a:rPr lang="en-IN" dirty="0"/>
              <a:t>OBJECTIVE</a:t>
            </a:r>
            <a:br>
              <a:rPr lang="en-IN" dirty="0"/>
            </a:br>
            <a:br>
              <a:rPr lang="en-IN" dirty="0"/>
            </a:br>
            <a:endParaRPr lang="en-US" dirty="0"/>
          </a:p>
        </p:txBody>
      </p:sp>
      <p:sp>
        <p:nvSpPr>
          <p:cNvPr id="5" name="Content Placeholder 4">
            <a:extLst>
              <a:ext uri="{FF2B5EF4-FFF2-40B4-BE49-F238E27FC236}">
                <a16:creationId xmlns:a16="http://schemas.microsoft.com/office/drawing/2014/main" id="{961E0BF7-FB4E-2840-6EC9-97E79CF35BA5}"/>
              </a:ext>
            </a:extLst>
          </p:cNvPr>
          <p:cNvSpPr>
            <a:spLocks noGrp="1"/>
          </p:cNvSpPr>
          <p:nvPr>
            <p:ph idx="1"/>
          </p:nvPr>
        </p:nvSpPr>
        <p:spPr/>
        <p:txBody>
          <a:bodyPr>
            <a:normAutofit/>
          </a:bodyPr>
          <a:lstStyle/>
          <a:p>
            <a:r>
              <a:rPr lang="en-IN" b="1" dirty="0"/>
              <a:t>To carry out automatic peak clipping of the nodes during a particular period for achieving effective DSM</a:t>
            </a:r>
          </a:p>
          <a:p>
            <a:r>
              <a:rPr lang="en-IN" b="1" dirty="0"/>
              <a:t>Automatic bill generation and power theft detection</a:t>
            </a:r>
          </a:p>
          <a:p>
            <a:r>
              <a:rPr lang="en-IN" b="1" dirty="0"/>
              <a:t>To manage the demand for electricity, peak clipping can help to  optimize the use of energy resources and reduce wastage. This can help to reduce overall energy consumption and improve energy efficiency</a:t>
            </a:r>
          </a:p>
          <a:p>
            <a:r>
              <a:rPr lang="en-IN" b="1" dirty="0"/>
              <a:t>By managing the supply and demand of electricity in real-time, smart grids can improve the stability and reliability of the grid .</a:t>
            </a:r>
          </a:p>
        </p:txBody>
      </p:sp>
    </p:spTree>
    <p:extLst>
      <p:ext uri="{BB962C8B-B14F-4D97-AF65-F5344CB8AC3E}">
        <p14:creationId xmlns:p14="http://schemas.microsoft.com/office/powerpoint/2010/main" val="46865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CE8A-D116-8FB4-421D-7A9A888D102E}"/>
              </a:ext>
            </a:extLst>
          </p:cNvPr>
          <p:cNvSpPr>
            <a:spLocks noGrp="1"/>
          </p:cNvSpPr>
          <p:nvPr>
            <p:ph type="title"/>
          </p:nvPr>
        </p:nvSpPr>
        <p:spPr/>
        <p:txBody>
          <a:bodyPr>
            <a:normAutofit fontScale="90000"/>
          </a:bodyPr>
          <a:lstStyle/>
          <a:p>
            <a:r>
              <a:rPr lang="en-IN" dirty="0"/>
              <a:t>PROPOSED SYSTEM</a:t>
            </a:r>
            <a:br>
              <a:rPr lang="en-IN" dirty="0"/>
            </a:br>
            <a:br>
              <a:rPr lang="en-IN" dirty="0"/>
            </a:br>
            <a:endParaRPr lang="en-US" dirty="0"/>
          </a:p>
        </p:txBody>
      </p:sp>
      <p:sp>
        <p:nvSpPr>
          <p:cNvPr id="6" name="Content Placeholder 5">
            <a:extLst>
              <a:ext uri="{FF2B5EF4-FFF2-40B4-BE49-F238E27FC236}">
                <a16:creationId xmlns:a16="http://schemas.microsoft.com/office/drawing/2014/main" id="{1B10FECC-B12D-F043-129F-576A352823D3}"/>
              </a:ext>
            </a:extLst>
          </p:cNvPr>
          <p:cNvSpPr>
            <a:spLocks noGrp="1"/>
          </p:cNvSpPr>
          <p:nvPr>
            <p:ph idx="1"/>
          </p:nvPr>
        </p:nvSpPr>
        <p:spPr>
          <a:xfrm>
            <a:off x="548640" y="1652380"/>
            <a:ext cx="10819239" cy="4405519"/>
          </a:xfrm>
        </p:spPr>
        <p:txBody>
          <a:bodyPr/>
          <a:lstStyle/>
          <a:p>
            <a:r>
              <a:rPr lang="en-IN" b="1" dirty="0"/>
              <a:t>Peak clipping is a technique used by power distribution companies to reduce peak loads by limiting the amount of power consumed during peak periods. This technique involves controlling the power consumption of individual customers during peak periods to avoid overloading the power distribution network. 
The central controller uses data analytics techniques to identify peak demand periods and control algorithms to reduce power consumption during those periods. The control signals are transmitted to the distribution substation, which reduces the power supply to the customers. The transformer steps down the reduced voltage to the customer premises, resulting in reduced power consumption during peak demand periods. </a:t>
            </a:r>
          </a:p>
          <a:p>
            <a:endParaRPr lang="en-US" dirty="0"/>
          </a:p>
        </p:txBody>
      </p:sp>
    </p:spTree>
    <p:extLst>
      <p:ext uri="{BB962C8B-B14F-4D97-AF65-F5344CB8AC3E}">
        <p14:creationId xmlns:p14="http://schemas.microsoft.com/office/powerpoint/2010/main" val="319617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53A7-8805-76FA-0680-951B96276F1E}"/>
              </a:ext>
            </a:extLst>
          </p:cNvPr>
          <p:cNvSpPr>
            <a:spLocks noGrp="1"/>
          </p:cNvSpPr>
          <p:nvPr>
            <p:ph type="title"/>
          </p:nvPr>
        </p:nvSpPr>
        <p:spPr/>
        <p:txBody>
          <a:bodyPr/>
          <a:lstStyle/>
          <a:p>
            <a:r>
              <a:rPr lang="en-IN" dirty="0"/>
              <a:t>Block diagram </a:t>
            </a:r>
            <a:endParaRPr lang="en-US" dirty="0"/>
          </a:p>
        </p:txBody>
      </p:sp>
      <p:pic>
        <p:nvPicPr>
          <p:cNvPr id="4" name="Content Placeholder 3">
            <a:extLst>
              <a:ext uri="{FF2B5EF4-FFF2-40B4-BE49-F238E27FC236}">
                <a16:creationId xmlns:a16="http://schemas.microsoft.com/office/drawing/2014/main" id="{127EE6CF-A9CA-3EEF-507E-94EC38D6D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7548" y="1724405"/>
            <a:ext cx="7070103" cy="4182619"/>
          </a:xfrm>
        </p:spPr>
      </p:pic>
    </p:spTree>
    <p:extLst>
      <p:ext uri="{BB962C8B-B14F-4D97-AF65-F5344CB8AC3E}">
        <p14:creationId xmlns:p14="http://schemas.microsoft.com/office/powerpoint/2010/main" val="72199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7E4A-447B-CE02-1B60-7CD781F782A8}"/>
              </a:ext>
            </a:extLst>
          </p:cNvPr>
          <p:cNvSpPr>
            <a:spLocks noGrp="1"/>
          </p:cNvSpPr>
          <p:nvPr>
            <p:ph type="title"/>
          </p:nvPr>
        </p:nvSpPr>
        <p:spPr/>
        <p:txBody>
          <a:bodyPr/>
          <a:lstStyle/>
          <a:p>
            <a:r>
              <a:rPr lang="en-IN" dirty="0"/>
              <a:t>BLOCK DIAGRAM DESCRIPTION</a:t>
            </a:r>
            <a:endParaRPr lang="en-US" dirty="0"/>
          </a:p>
        </p:txBody>
      </p:sp>
      <p:sp>
        <p:nvSpPr>
          <p:cNvPr id="3" name="Content Placeholder 2">
            <a:extLst>
              <a:ext uri="{FF2B5EF4-FFF2-40B4-BE49-F238E27FC236}">
                <a16:creationId xmlns:a16="http://schemas.microsoft.com/office/drawing/2014/main" id="{218992B9-2632-B59F-CCFE-9C1347DD520D}"/>
              </a:ext>
            </a:extLst>
          </p:cNvPr>
          <p:cNvSpPr>
            <a:spLocks noGrp="1"/>
          </p:cNvSpPr>
          <p:nvPr>
            <p:ph idx="1"/>
          </p:nvPr>
        </p:nvSpPr>
        <p:spPr/>
        <p:txBody>
          <a:bodyPr/>
          <a:lstStyle/>
          <a:p>
            <a:r>
              <a:rPr lang="en-IN" sz="1800" b="1" dirty="0"/>
              <a:t>During peak hours, for maintaining the power supply and demand ratio, the heavy loads in both nodes are operated alternatively on a load-scheduling basis. For a particular period, node 1 is in ON condition at the same time node 2 is in OFF condition. 
When the scheduled period is going to finish then alert message will send to the node 1 customer before a minute of power supply shut down. After that, node 2 will get a power supply and node 1 is in OFF condition by performing an automatic peak clipping method based on a pre-defined timing program loaded in the controller. 
Then EB can monitor and analyse the node’s status whether it is in active state or inactive state using the </a:t>
            </a:r>
            <a:r>
              <a:rPr lang="en-IN" sz="1800" b="1" dirty="0" err="1"/>
              <a:t>Thingspeak</a:t>
            </a:r>
            <a:r>
              <a:rPr lang="en-IN" sz="1800" b="1" dirty="0"/>
              <a:t> cloud webpage designed based on the values received from the current sensor. </a:t>
            </a:r>
          </a:p>
          <a:p>
            <a:endParaRPr lang="en-US" sz="1800" dirty="0"/>
          </a:p>
        </p:txBody>
      </p:sp>
    </p:spTree>
    <p:extLst>
      <p:ext uri="{BB962C8B-B14F-4D97-AF65-F5344CB8AC3E}">
        <p14:creationId xmlns:p14="http://schemas.microsoft.com/office/powerpoint/2010/main" val="526907202"/>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TribuneVTI</vt:lpstr>
      <vt:lpstr> Dr. MGR Educational and Research                  Institute Chennai </vt:lpstr>
      <vt:lpstr>CONTENT </vt:lpstr>
      <vt:lpstr>ABSTRACT </vt:lpstr>
      <vt:lpstr>INTRODUCTION </vt:lpstr>
      <vt:lpstr>LITERATURE SURVEY</vt:lpstr>
      <vt:lpstr>OBJECTIVE  </vt:lpstr>
      <vt:lpstr>PROPOSED SYSTEM  </vt:lpstr>
      <vt:lpstr>Block diagram </vt:lpstr>
      <vt:lpstr>BLOCK DIAGRAM DESCRIPTION</vt:lpstr>
      <vt:lpstr>Circuit diagram </vt:lpstr>
      <vt:lpstr>Flow chart</vt:lpstr>
      <vt:lpstr>MQTT Cloud </vt:lpstr>
      <vt:lpstr>Thingspeak Cloud for AI </vt:lpstr>
      <vt:lpstr>LSTM Algorithm </vt:lpstr>
      <vt:lpstr>Results and Discussion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Dr. MGR Educational and Research                  Institute Chennai </dc:title>
  <dc:creator>Prasanth S</dc:creator>
  <cp:lastModifiedBy>Prasanth S</cp:lastModifiedBy>
  <cp:revision>8</cp:revision>
  <dcterms:created xsi:type="dcterms:W3CDTF">2025-04-23T16:02:18Z</dcterms:created>
  <dcterms:modified xsi:type="dcterms:W3CDTF">2025-04-24T02:48:42Z</dcterms:modified>
</cp:coreProperties>
</file>