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311" r:id="rId3"/>
    <p:sldId id="259" r:id="rId4"/>
    <p:sldId id="260" r:id="rId5"/>
    <p:sldId id="262" r:id="rId6"/>
    <p:sldId id="273" r:id="rId7"/>
    <p:sldId id="274" r:id="rId8"/>
    <p:sldId id="275" r:id="rId9"/>
    <p:sldId id="263" r:id="rId10"/>
    <p:sldId id="276" r:id="rId11"/>
    <p:sldId id="261" r:id="rId12"/>
    <p:sldId id="264" r:id="rId13"/>
    <p:sldId id="265" r:id="rId14"/>
    <p:sldId id="268" r:id="rId15"/>
    <p:sldId id="299" r:id="rId16"/>
    <p:sldId id="284" r:id="rId17"/>
    <p:sldId id="303" r:id="rId18"/>
    <p:sldId id="304" r:id="rId19"/>
    <p:sldId id="305" r:id="rId20"/>
    <p:sldId id="298" r:id="rId21"/>
    <p:sldId id="302" r:id="rId22"/>
    <p:sldId id="272" r:id="rId23"/>
    <p:sldId id="31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EAC13C-2A60-4DA4-AE61-78845741215E}" v="4" dt="2024-11-11T06:17:03.64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1" autoAdjust="0"/>
    <p:restoredTop sz="94660"/>
  </p:normalViewPr>
  <p:slideViewPr>
    <p:cSldViewPr snapToGrid="0">
      <p:cViewPr>
        <p:scale>
          <a:sx n="88" d="100"/>
          <a:sy n="88" d="100"/>
        </p:scale>
        <p:origin x="37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158A95-F96B-4CB3-A026-727D4EF95640}" type="datetimeFigureOut">
              <a:rPr lang="en-IN" smtClean="0"/>
              <a:t>11-11-2024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43D11-65BA-4549-8010-FFE98B37738A}"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B962C8B-B14F-4D97-AF65-F5344CB8AC3E}" type="datetime3">
              <a:rPr lang="en-US"/>
              <a:t>11 November 2024</a:t>
            </a:fld>
            <a:endParaRPr lang="en-US"/>
          </a:p>
        </p:txBody>
      </p:sp>
      <p:sp>
        <p:nvSpPr>
          <p:cNvPr id="6" name="Footer Placeholder 5"/>
          <p:cNvSpPr>
            <a:spLocks noGrp="1"/>
          </p:cNvSpPr>
          <p:nvPr>
            <p:ph type="ftr" sz="quarter" idx="11"/>
          </p:nvPr>
        </p:nvSpPr>
        <p:spPr/>
        <p:txBody>
          <a:bodyPr/>
          <a:lstStyle/>
          <a:p>
            <a:r>
              <a:rPr lang="en-US"/>
              <a:t>Integrated AI Based Electricity Price Forecasting and Energy Management</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B962C8B-B14F-4D97-AF65-F5344CB8AC3E}" type="datetime3">
              <a:rPr lang="en-US"/>
              <a:t>11 November 2024</a:t>
            </a:fld>
            <a:endParaRPr lang="en-US"/>
          </a:p>
        </p:txBody>
      </p:sp>
      <p:sp>
        <p:nvSpPr>
          <p:cNvPr id="8" name="Footer Placeholder 7"/>
          <p:cNvSpPr>
            <a:spLocks noGrp="1"/>
          </p:cNvSpPr>
          <p:nvPr>
            <p:ph type="ftr" sz="quarter" idx="11"/>
          </p:nvPr>
        </p:nvSpPr>
        <p:spPr/>
        <p:txBody>
          <a:bodyPr/>
          <a:lstStyle/>
          <a:p>
            <a:r>
              <a:rPr lang="en-US"/>
              <a:t>Integrated AI Based Electricity Price Forecasting and Energy Management</a:t>
            </a:r>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B962C8B-B14F-4D97-AF65-F5344CB8AC3E}" type="datetime3">
              <a:rPr lang="en-US"/>
              <a:t>11 November 2024</a:t>
            </a:fld>
            <a:endParaRPr lang="en-US"/>
          </a:p>
        </p:txBody>
      </p:sp>
      <p:sp>
        <p:nvSpPr>
          <p:cNvPr id="4" name="Footer Placeholder 3"/>
          <p:cNvSpPr>
            <a:spLocks noGrp="1"/>
          </p:cNvSpPr>
          <p:nvPr>
            <p:ph type="ftr" sz="quarter" idx="11"/>
          </p:nvPr>
        </p:nvSpPr>
        <p:spPr/>
        <p:txBody>
          <a:bodyPr/>
          <a:lstStyle/>
          <a:p>
            <a:r>
              <a:rPr lang="en-US"/>
              <a:t>Integrated AI Based Electricity Price Forecasting and Energy Management</a:t>
            </a:r>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962C8B-B14F-4D97-AF65-F5344CB8AC3E}" type="datetime3">
              <a:rPr lang="en-US"/>
              <a:t>11 November 2024</a:t>
            </a:fld>
            <a:endParaRPr lang="en-US"/>
          </a:p>
        </p:txBody>
      </p:sp>
      <p:sp>
        <p:nvSpPr>
          <p:cNvPr id="3" name="Footer Placeholder 2"/>
          <p:cNvSpPr>
            <a:spLocks noGrp="1"/>
          </p:cNvSpPr>
          <p:nvPr>
            <p:ph type="ftr" sz="quarter" idx="11"/>
          </p:nvPr>
        </p:nvSpPr>
        <p:spPr/>
        <p:txBody>
          <a:bodyPr/>
          <a:lstStyle/>
          <a:p>
            <a:r>
              <a:rPr lang="en-US"/>
              <a:t>Integrated AI Based Electricity Price Forecasting and Energy Management</a:t>
            </a:r>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962C8B-B14F-4D97-AF65-F5344CB8AC3E}" type="datetime3">
              <a:rPr lang="en-US"/>
              <a:t>11 November 2024</a:t>
            </a:fld>
            <a:endParaRPr lang="en-US"/>
          </a:p>
        </p:txBody>
      </p:sp>
      <p:sp>
        <p:nvSpPr>
          <p:cNvPr id="6" name="Footer Placeholder 5"/>
          <p:cNvSpPr>
            <a:spLocks noGrp="1"/>
          </p:cNvSpPr>
          <p:nvPr>
            <p:ph type="ftr" sz="quarter" idx="11"/>
          </p:nvPr>
        </p:nvSpPr>
        <p:spPr/>
        <p:txBody>
          <a:bodyPr/>
          <a:lstStyle/>
          <a:p>
            <a:r>
              <a:rPr lang="en-US"/>
              <a:t>Integrated AI Based Electricity Price Forecasting and Energy Management</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962C8B-B14F-4D97-AF65-F5344CB8AC3E}" type="datetime3">
              <a:rPr lang="en-US"/>
              <a:t>11 November 2024</a:t>
            </a:fld>
            <a:endParaRPr lang="en-US"/>
          </a:p>
        </p:txBody>
      </p:sp>
      <p:sp>
        <p:nvSpPr>
          <p:cNvPr id="6" name="Footer Placeholder 5"/>
          <p:cNvSpPr>
            <a:spLocks noGrp="1"/>
          </p:cNvSpPr>
          <p:nvPr>
            <p:ph type="ftr" sz="quarter" idx="11"/>
          </p:nvPr>
        </p:nvSpPr>
        <p:spPr/>
        <p:txBody>
          <a:bodyPr/>
          <a:lstStyle/>
          <a:p>
            <a:r>
              <a:rPr lang="en-US"/>
              <a:t>Integrated AI Based Electricity Price Forecasting and Energy Management</a:t>
            </a:r>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62C8B-B14F-4D97-AF65-F5344CB8AC3E}" type="datetime3">
              <a:rPr lang="en-US"/>
              <a:t>11 November 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Integrated AI Based Electricity Price Forecasting and Energy Management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32803" y="292456"/>
            <a:ext cx="9110763" cy="1089529"/>
          </a:xfrm>
        </p:spPr>
        <p:txBody>
          <a:bodyPr wrap="none">
            <a:spAutoFit/>
          </a:bodyPr>
          <a:lstStyle/>
          <a:p>
            <a:r>
              <a:rPr lang="en-US" sz="3600" dirty="0"/>
              <a:t> </a:t>
            </a:r>
            <a:r>
              <a:rPr lang="en-US" sz="3600" b="1" dirty="0" err="1"/>
              <a:t>Dr.MGR</a:t>
            </a:r>
            <a:r>
              <a:rPr lang="en-US" sz="3600" b="1" dirty="0"/>
              <a:t> Educational and Research Institute</a:t>
            </a:r>
            <a:br>
              <a:rPr lang="en-US" sz="3600" b="1" dirty="0"/>
            </a:br>
            <a:r>
              <a:rPr lang="en-US" sz="3600" b="1" dirty="0"/>
              <a:t> Chennai </a:t>
            </a:r>
            <a:endParaRPr lang="en-US" sz="1600" dirty="0"/>
          </a:p>
        </p:txBody>
      </p:sp>
      <p:sp>
        <p:nvSpPr>
          <p:cNvPr id="10" name="TextBox 9"/>
          <p:cNvSpPr txBox="1"/>
          <p:nvPr/>
        </p:nvSpPr>
        <p:spPr>
          <a:xfrm>
            <a:off x="2255119" y="2537490"/>
            <a:ext cx="7582525" cy="1307859"/>
          </a:xfrm>
          <a:prstGeom prst="rect">
            <a:avLst/>
          </a:prstGeom>
          <a:noFill/>
        </p:spPr>
        <p:txBody>
          <a:bodyPr wrap="none" rtlCol="0">
            <a:spAutoFit/>
          </a:bodyPr>
          <a:lstStyle/>
          <a:p>
            <a:pPr algn="ctr">
              <a:lnSpc>
                <a:spcPts val="4950"/>
              </a:lnSpc>
            </a:pPr>
            <a:r>
              <a:rPr lang="en-US" sz="3200" b="1" dirty="0">
                <a:latin typeface="Arial" panose="020B0604020202020204" pitchFamily="34" charset="0"/>
                <a:ea typeface="Cambria" panose="02040503050406030204" pitchFamily="18" charset="0"/>
                <a:cs typeface="Arial" panose="020B0604020202020204" pitchFamily="34" charset="0"/>
              </a:rPr>
              <a:t>Integrated AI Based Electricity Price </a:t>
            </a:r>
          </a:p>
          <a:p>
            <a:pPr algn="ctr">
              <a:lnSpc>
                <a:spcPts val="4950"/>
              </a:lnSpc>
            </a:pPr>
            <a:r>
              <a:rPr lang="en-US" sz="3200" b="1" dirty="0">
                <a:latin typeface="Arial" panose="020B0604020202020204" pitchFamily="34" charset="0"/>
                <a:ea typeface="Cambria" panose="02040503050406030204" pitchFamily="18" charset="0"/>
                <a:cs typeface="Arial" panose="020B0604020202020204" pitchFamily="34" charset="0"/>
              </a:rPr>
              <a:t>Forecasting and Energy Management </a:t>
            </a:r>
          </a:p>
        </p:txBody>
      </p:sp>
      <p:sp>
        <p:nvSpPr>
          <p:cNvPr id="9" name="Date Placeholder 8"/>
          <p:cNvSpPr>
            <a:spLocks noGrp="1"/>
          </p:cNvSpPr>
          <p:nvPr>
            <p:ph type="dt" sz="half" idx="10"/>
          </p:nvPr>
        </p:nvSpPr>
        <p:spPr/>
        <p:txBody>
          <a:bodyPr/>
          <a:lstStyle/>
          <a:p>
            <a:fld id="{BB962C8B-B14F-4D97-AF65-F5344CB8AC3E}" type="datetime3">
              <a:rPr lang="en-US" dirty="0"/>
              <a:t>11 November 2024</a:t>
            </a:fld>
            <a:endParaRPr lang="en-US" dirty="0"/>
          </a:p>
        </p:txBody>
      </p:sp>
      <p:sp>
        <p:nvSpPr>
          <p:cNvPr id="13" name="Slide Number Placeholder 12"/>
          <p:cNvSpPr>
            <a:spLocks noGrp="1"/>
          </p:cNvSpPr>
          <p:nvPr>
            <p:ph type="sldNum" sz="quarter" idx="12"/>
          </p:nvPr>
        </p:nvSpPr>
        <p:spPr/>
        <p:txBody>
          <a:bodyPr/>
          <a:lstStyle/>
          <a:p>
            <a:fld id="{47FBC3E3-46E0-4D59-BF78-6290537ECA0E}" type="slidenum">
              <a:rPr lang="en-US" smtClean="0"/>
              <a:t>1</a:t>
            </a:fld>
            <a:endParaRPr lang="en-US" dirty="0"/>
          </a:p>
        </p:txBody>
      </p:sp>
      <p:sp>
        <p:nvSpPr>
          <p:cNvPr id="14" name="Footer Placeholder 13"/>
          <p:cNvSpPr>
            <a:spLocks noGrp="1"/>
          </p:cNvSpPr>
          <p:nvPr>
            <p:ph type="ftr" sz="quarter" idx="11"/>
          </p:nvPr>
        </p:nvSpPr>
        <p:spPr/>
        <p:txBody>
          <a:bodyPr/>
          <a:lstStyle/>
          <a:p>
            <a:r>
              <a:rPr lang="en-US"/>
              <a:t>Integrated AI Based Electricity Price Forecasting and </a:t>
            </a:r>
            <a:r>
              <a:rPr lang="en-US" b="1" dirty="0">
                <a:latin typeface="Arial" panose="020B0604020202020204" pitchFamily="34" charset="0"/>
                <a:ea typeface="Cambria" panose="02040503050406030204" pitchFamily="18" charset="0"/>
                <a:cs typeface="Arial" panose="020B0604020202020204" pitchFamily="34" charset="0"/>
                <a:sym typeface="+mn-ea"/>
              </a:rPr>
              <a:t>Energy</a:t>
            </a:r>
            <a:r>
              <a:rPr lang="en-US"/>
              <a:t> Management</a:t>
            </a:r>
            <a:endParaRPr lang="en-US" dirty="0"/>
          </a:p>
        </p:txBody>
      </p:sp>
      <p:sp>
        <p:nvSpPr>
          <p:cNvPr id="2" name="Title 4">
            <a:extLst>
              <a:ext uri="{FF2B5EF4-FFF2-40B4-BE49-F238E27FC236}">
                <a16:creationId xmlns:a16="http://schemas.microsoft.com/office/drawing/2014/main" id="{59E6DDB6-2AF5-8AE3-AF77-18F4597B16A4}"/>
              </a:ext>
            </a:extLst>
          </p:cNvPr>
          <p:cNvSpPr txBox="1">
            <a:spLocks/>
          </p:cNvSpPr>
          <p:nvPr/>
        </p:nvSpPr>
        <p:spPr>
          <a:xfrm>
            <a:off x="2105238" y="1428599"/>
            <a:ext cx="7882286" cy="480131"/>
          </a:xfrm>
          <a:prstGeom prst="rect">
            <a:avLst/>
          </a:prstGeom>
        </p:spPr>
        <p:txBody>
          <a:bodyPr vert="horz" wrap="none" lIns="91440" tIns="45720" rIns="91440" bIns="45720" rtlCol="0" anchor="ctr">
            <a:spAutoFit/>
          </a:bodyPr>
          <a:lstStyle>
            <a:lvl1pPr algn="ct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sz="2800" dirty="0"/>
              <a:t>Department of Electrical and Electronics Engineering</a:t>
            </a:r>
            <a:endParaRPr lang="en-US" sz="1600" dirty="0"/>
          </a:p>
        </p:txBody>
      </p:sp>
      <p:sp>
        <p:nvSpPr>
          <p:cNvPr id="3" name="Title 4">
            <a:extLst>
              <a:ext uri="{FF2B5EF4-FFF2-40B4-BE49-F238E27FC236}">
                <a16:creationId xmlns:a16="http://schemas.microsoft.com/office/drawing/2014/main" id="{329DFD11-06E3-9958-9ED6-2BDF517CB3F4}"/>
              </a:ext>
            </a:extLst>
          </p:cNvPr>
          <p:cNvSpPr txBox="1">
            <a:spLocks/>
          </p:cNvSpPr>
          <p:nvPr/>
        </p:nvSpPr>
        <p:spPr>
          <a:xfrm>
            <a:off x="4903205" y="2010745"/>
            <a:ext cx="2385589" cy="535531"/>
          </a:xfrm>
          <a:prstGeom prst="rect">
            <a:avLst/>
          </a:prstGeom>
        </p:spPr>
        <p:txBody>
          <a:bodyPr vert="horz" wrap="none" lIns="91440" tIns="45720" rIns="91440" bIns="45720" rtlCol="0" anchor="ctr">
            <a:spAutoFit/>
          </a:bodyPr>
          <a:lstStyle>
            <a:lvl1pPr algn="ct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r>
              <a:rPr lang="en-US" sz="3200" dirty="0">
                <a:solidFill>
                  <a:srgbClr val="C00000"/>
                </a:solidFill>
              </a:rPr>
              <a:t>Final Review</a:t>
            </a:r>
            <a:endParaRPr lang="en-US" sz="1800" dirty="0">
              <a:solidFill>
                <a:srgbClr val="C00000"/>
              </a:solidFill>
            </a:endParaRPr>
          </a:p>
        </p:txBody>
      </p:sp>
      <p:sp>
        <p:nvSpPr>
          <p:cNvPr id="4" name="Title 4">
            <a:extLst>
              <a:ext uri="{FF2B5EF4-FFF2-40B4-BE49-F238E27FC236}">
                <a16:creationId xmlns:a16="http://schemas.microsoft.com/office/drawing/2014/main" id="{75A5D163-78B7-D861-9836-D9DC57F6681F}"/>
              </a:ext>
            </a:extLst>
          </p:cNvPr>
          <p:cNvSpPr txBox="1">
            <a:spLocks/>
          </p:cNvSpPr>
          <p:nvPr/>
        </p:nvSpPr>
        <p:spPr>
          <a:xfrm>
            <a:off x="420974" y="4168287"/>
            <a:ext cx="5724644" cy="1865126"/>
          </a:xfrm>
          <a:prstGeom prst="rect">
            <a:avLst/>
          </a:prstGeom>
        </p:spPr>
        <p:txBody>
          <a:bodyPr vert="horz" wrap="square" lIns="91440" tIns="45720" rIns="91440" bIns="45720" rtlCol="0" anchor="ctr">
            <a:spAutoFit/>
          </a:bodyPr>
          <a:lstStyle>
            <a:lvl1pPr algn="ctr"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a:lstStyle>
          <a:p>
            <a:pPr algn="l"/>
            <a:r>
              <a:rPr lang="en-US" sz="2800" b="1" dirty="0"/>
              <a:t>Batch Members:</a:t>
            </a:r>
          </a:p>
          <a:p>
            <a:pPr algn="l"/>
            <a:endParaRPr lang="en-US" sz="2800" b="1" dirty="0"/>
          </a:p>
          <a:p>
            <a:pPr marR="0" algn="l" rtl="0"/>
            <a:r>
              <a:rPr lang="en-US" sz="1800" i="0" u="none" strike="noStrike" baseline="0" dirty="0">
                <a:latin typeface="Times New Roman" panose="02020603050405020304" pitchFamily="18" charset="0"/>
              </a:rPr>
              <a:t>SANJAY E   	211091101014	</a:t>
            </a:r>
          </a:p>
          <a:p>
            <a:pPr marR="0" algn="l" rtl="0"/>
            <a:r>
              <a:rPr lang="en-US" sz="1800" i="0" u="none" strike="noStrike" baseline="0" dirty="0">
                <a:latin typeface="Times New Roman" panose="02020603050405020304" pitchFamily="18" charset="0"/>
              </a:rPr>
              <a:t>AAKASH K	211091101001	</a:t>
            </a:r>
          </a:p>
          <a:p>
            <a:pPr marR="0" algn="l" rtl="0"/>
            <a:r>
              <a:rPr lang="en-US" sz="1800" i="0" u="none" strike="noStrike" baseline="0" dirty="0">
                <a:latin typeface="Times New Roman" panose="02020603050405020304" pitchFamily="18" charset="0"/>
              </a:rPr>
              <a:t>PRASANTH S	211091101602	</a:t>
            </a:r>
          </a:p>
          <a:p>
            <a:pPr marR="0" algn="l" rtl="0"/>
            <a:r>
              <a:rPr lang="en-US" sz="1800" i="0" u="none" strike="noStrike" baseline="0" dirty="0">
                <a:latin typeface="Times New Roman" panose="02020603050405020304" pitchFamily="18" charset="0"/>
              </a:rPr>
              <a:t>ADITHIYAN R	211091101603</a:t>
            </a:r>
          </a:p>
        </p:txBody>
      </p:sp>
      <p:sp>
        <p:nvSpPr>
          <p:cNvPr id="11" name="TextBox 10">
            <a:extLst>
              <a:ext uri="{FF2B5EF4-FFF2-40B4-BE49-F238E27FC236}">
                <a16:creationId xmlns:a16="http://schemas.microsoft.com/office/drawing/2014/main" id="{5DD8D9EF-AF02-9E56-5EFF-1BF73E8E16FD}"/>
              </a:ext>
            </a:extLst>
          </p:cNvPr>
          <p:cNvSpPr txBox="1"/>
          <p:nvPr/>
        </p:nvSpPr>
        <p:spPr>
          <a:xfrm>
            <a:off x="9188694" y="4168287"/>
            <a:ext cx="2331361" cy="1384995"/>
          </a:xfrm>
          <a:prstGeom prst="rect">
            <a:avLst/>
          </a:prstGeom>
          <a:noFill/>
        </p:spPr>
        <p:txBody>
          <a:bodyPr wrap="square">
            <a:spAutoFit/>
          </a:bodyPr>
          <a:lstStyle/>
          <a:p>
            <a:pPr algn="l"/>
            <a:r>
              <a:rPr lang="en-US" sz="2800" b="1" i="0" u="none" strike="noStrike" baseline="0" dirty="0">
                <a:latin typeface="Times New Roman" panose="02020603050405020304" pitchFamily="18" charset="0"/>
              </a:rPr>
              <a:t>Guided by,</a:t>
            </a:r>
            <a:endParaRPr lang="en-US" sz="2800" b="1" dirty="0">
              <a:latin typeface="Times New Roman" panose="02020603050405020304" pitchFamily="18" charset="0"/>
            </a:endParaRPr>
          </a:p>
          <a:p>
            <a:pPr algn="l"/>
            <a:r>
              <a:rPr lang="en-US" sz="2800" dirty="0" err="1">
                <a:latin typeface="Times New Roman" panose="02020603050405020304" pitchFamily="18" charset="0"/>
              </a:rPr>
              <a:t>Sivanand</a:t>
            </a:r>
            <a:r>
              <a:rPr lang="en-US" sz="2800" dirty="0">
                <a:latin typeface="Times New Roman" panose="02020603050405020304" pitchFamily="18" charset="0"/>
              </a:rPr>
              <a:t> R</a:t>
            </a:r>
          </a:p>
          <a:p>
            <a:pPr algn="l"/>
            <a:endParaRPr lang="en-US" sz="2800" b="1" i="0" u="none" strike="noStrike" baseline="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algn="just"/>
            <a:r>
              <a:rPr lang="en-US" sz="2600" dirty="0"/>
              <a:t>These policies are stored in SDN controllers and the Fog nodes hosting the provider’s application. The end-device connects to application process running on the Fog computing instance that covers the location of the end-device. </a:t>
            </a:r>
          </a:p>
          <a:p>
            <a:pPr algn="just"/>
            <a:r>
              <a:rPr lang="en-US" sz="2600" dirty="0"/>
              <a:t>The new Fog node that runs the same application process on the same level of network hierarchy as the previous one. SDN controller provides dynamic, policy-based management of Fog services</a:t>
            </a:r>
            <a:r>
              <a:rPr lang="en-US" sz="1800" dirty="0">
                <a:effectLst/>
                <a:latin typeface="Times New Roman" panose="02020603050405020304" pitchFamily="18" charset="0"/>
                <a:ea typeface="Calibri" panose="020F0502020204030204" charset="0"/>
              </a:rPr>
              <a:t>. </a:t>
            </a:r>
            <a:endParaRPr lang="en-IN" dirty="0"/>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solidFill>
                  <a:srgbClr val="FF0000"/>
                </a:solidFill>
              </a:rPr>
              <a:t>OBJECTIVE</a:t>
            </a:r>
          </a:p>
        </p:txBody>
      </p:sp>
      <p:sp>
        <p:nvSpPr>
          <p:cNvPr id="5" name="Content Placeholder 4"/>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rPr>
              <a:t>To carry out automatic Peak clipping of the nodes during a particular period for achieving effective DSM.</a:t>
            </a:r>
          </a:p>
          <a:p>
            <a:pPr algn="just">
              <a:buFont typeface="Arial" panose="020B0604020202020204" pitchFamily="34" charset="0"/>
              <a:buChar char="•"/>
            </a:pPr>
            <a:r>
              <a:rPr lang="en-US" b="0" i="0" dirty="0">
                <a:solidFill>
                  <a:srgbClr val="000000"/>
                </a:solidFill>
                <a:effectLst/>
              </a:rPr>
              <a:t>Automatic bill genaration and power theft detection.</a:t>
            </a:r>
          </a:p>
          <a:p>
            <a:pPr algn="just">
              <a:buFont typeface="Arial" panose="020B0604020202020204" pitchFamily="34" charset="0"/>
              <a:buChar char="•"/>
            </a:pPr>
            <a:r>
              <a:rPr lang="en-US" b="0" i="0" dirty="0">
                <a:solidFill>
                  <a:srgbClr val="000000"/>
                </a:solidFill>
                <a:effectLst/>
              </a:rPr>
              <a:t>To manage the demand for electricity, peak clipping can help to optimize the use of energy resources and reduce wastage. This can help to reduce overall energy consumption and improve energy efficiency.</a:t>
            </a:r>
          </a:p>
          <a:p>
            <a:pPr algn="just">
              <a:buFont typeface="Arial" panose="020B0604020202020204" pitchFamily="34" charset="0"/>
              <a:buChar char="•"/>
            </a:pPr>
            <a:r>
              <a:rPr lang="en-US" b="0" i="0" dirty="0">
                <a:solidFill>
                  <a:srgbClr val="000000"/>
                </a:solidFill>
                <a:effectLst/>
              </a:rPr>
              <a:t>By managing the supply and demand of electricity in real-time, smart grids can improve the stability and reliability of the grid. Peak clipping can help to prevent blackouts or brownouts during periods of high electricity demand.</a:t>
            </a:r>
          </a:p>
          <a:p>
            <a:pPr algn="just">
              <a:buFont typeface="Arial" panose="020B0604020202020204" pitchFamily="34" charset="0"/>
              <a:buChar char="•"/>
            </a:pPr>
            <a:endParaRPr lang="en-US" b="0" i="0" dirty="0">
              <a:solidFill>
                <a:srgbClr val="000000"/>
              </a:solidFill>
              <a:effectLst/>
            </a:endParaRPr>
          </a:p>
        </p:txBody>
      </p:sp>
      <p:sp>
        <p:nvSpPr>
          <p:cNvPr id="2" name="Date Placeholder 1"/>
          <p:cNvSpPr>
            <a:spLocks noGrp="1"/>
          </p:cNvSpPr>
          <p:nvPr>
            <p:ph type="dt" sz="half" idx="10"/>
          </p:nvPr>
        </p:nvSpPr>
        <p:spPr/>
        <p:txBody>
          <a:bodyPr/>
          <a:lstStyle/>
          <a:p>
            <a:fld id="{BB962C8B-B14F-4D97-AF65-F5344CB8AC3E}" type="datetime3">
              <a:rPr lang="en-US"/>
              <a:t>11 November 2024</a:t>
            </a:fld>
            <a:endParaRPr lang="en-US"/>
          </a:p>
        </p:txBody>
      </p:sp>
      <p:sp>
        <p:nvSpPr>
          <p:cNvPr id="3" name="Footer Placeholder 2"/>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11</a:t>
            </a:fld>
            <a:endParaRPr lang="en-US"/>
          </a:p>
        </p:txBody>
      </p:sp>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PROPOSED SYSTEM</a:t>
            </a:r>
          </a:p>
        </p:txBody>
      </p:sp>
      <p:sp>
        <p:nvSpPr>
          <p:cNvPr id="3" name="Content Placeholder 2"/>
          <p:cNvSpPr>
            <a:spLocks noGrp="1"/>
          </p:cNvSpPr>
          <p:nvPr>
            <p:ph idx="1"/>
          </p:nvPr>
        </p:nvSpPr>
        <p:spPr/>
        <p:txBody>
          <a:bodyPr>
            <a:normAutofit lnSpcReduction="10000"/>
          </a:bodyPr>
          <a:lstStyle/>
          <a:p>
            <a:pPr algn="just">
              <a:lnSpc>
                <a:spcPct val="100000"/>
              </a:lnSpc>
            </a:pPr>
            <a:r>
              <a:rPr lang="en-US" sz="2600" dirty="0"/>
              <a:t>Peak clipping is a technique used by power distribution companies to reduce peak loads by limiting the amount of power consumed during peak periods. This technique involves controlling the power consumption of individual customers during peak periods to avoid overloading the power distribution network. </a:t>
            </a:r>
          </a:p>
          <a:p>
            <a:pPr algn="just">
              <a:lnSpc>
                <a:spcPct val="100000"/>
              </a:lnSpc>
            </a:pPr>
            <a:r>
              <a:rPr lang="en-US" sz="2600" dirty="0"/>
              <a:t>The central controller uses data analytics techniques to identify peak demand periods and control algorithms to reduce power consumption during those periods. The control signals are transmitted to the distribution substation, which reduces the power supply to the customers. The transformer steps down the reduced voltage to the customer premises, resulting in reduced power consumption during peak demand periods. </a:t>
            </a:r>
          </a:p>
          <a:p>
            <a:pPr algn="just">
              <a:lnSpc>
                <a:spcPct val="100000"/>
              </a:lnSpc>
            </a:pPr>
            <a:endParaRPr lang="en-US" sz="2600" dirty="0"/>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597" y="114077"/>
            <a:ext cx="10515600" cy="1042918"/>
          </a:xfrm>
        </p:spPr>
        <p:txBody>
          <a:bodyPr/>
          <a:lstStyle/>
          <a:p>
            <a:pPr algn="ctr"/>
            <a:r>
              <a:rPr lang="en-US" b="1" dirty="0">
                <a:solidFill>
                  <a:srgbClr val="FF0000"/>
                </a:solidFill>
              </a:rPr>
              <a:t>BLOCK DIAGRAM</a:t>
            </a:r>
          </a:p>
        </p:txBody>
      </p:sp>
      <p:sp>
        <p:nvSpPr>
          <p:cNvPr id="18" name="Date Placeholder 17"/>
          <p:cNvSpPr>
            <a:spLocks noGrp="1"/>
          </p:cNvSpPr>
          <p:nvPr>
            <p:ph type="dt" sz="half" idx="10"/>
          </p:nvPr>
        </p:nvSpPr>
        <p:spPr/>
        <p:txBody>
          <a:bodyPr/>
          <a:lstStyle/>
          <a:p>
            <a:fld id="{BB962C8B-B14F-4D97-AF65-F5344CB8AC3E}" type="datetime3">
              <a:rPr lang="en-US"/>
              <a:t>11 November 2024</a:t>
            </a:fld>
            <a:endParaRPr lang="en-US"/>
          </a:p>
        </p:txBody>
      </p:sp>
      <p:sp>
        <p:nvSpPr>
          <p:cNvPr id="19" name="Footer Placeholder 18"/>
          <p:cNvSpPr>
            <a:spLocks noGrp="1"/>
          </p:cNvSpPr>
          <p:nvPr>
            <p:ph type="ftr" sz="quarter" idx="11"/>
          </p:nvPr>
        </p:nvSpPr>
        <p:spPr/>
        <p:txBody>
          <a:bodyPr/>
          <a:lstStyle/>
          <a:p>
            <a:r>
              <a:rPr lang="en-US"/>
              <a:t>Integrated AI Based Electricity Price Forecasting and Energy Management</a:t>
            </a:r>
          </a:p>
        </p:txBody>
      </p:sp>
      <p:sp>
        <p:nvSpPr>
          <p:cNvPr id="20" name="Slide Number Placeholder 19"/>
          <p:cNvSpPr>
            <a:spLocks noGrp="1"/>
          </p:cNvSpPr>
          <p:nvPr>
            <p:ph type="sldNum" sz="quarter" idx="12"/>
          </p:nvPr>
        </p:nvSpPr>
        <p:spPr/>
        <p:txBody>
          <a:bodyPr/>
          <a:lstStyle/>
          <a:p>
            <a:fld id="{9B618960-8005-486C-9A75-10CB2AAC16F9}" type="slidenum">
              <a:rPr lang="en-US" smtClean="0"/>
              <a:t>13</a:t>
            </a:fld>
            <a:endParaRPr lang="en-US"/>
          </a:p>
        </p:txBody>
      </p:sp>
      <p:grpSp>
        <p:nvGrpSpPr>
          <p:cNvPr id="71" name="Group 38"/>
          <p:cNvGrpSpPr/>
          <p:nvPr/>
        </p:nvGrpSpPr>
        <p:grpSpPr>
          <a:xfrm>
            <a:off x="2928620" y="1232535"/>
            <a:ext cx="6334760" cy="4392930"/>
            <a:chOff x="2243" y="2210"/>
            <a:chExt cx="13949" cy="7652"/>
          </a:xfrm>
        </p:grpSpPr>
        <p:grpSp>
          <p:nvGrpSpPr>
            <p:cNvPr id="72" name="Group 2"/>
            <p:cNvGrpSpPr/>
            <p:nvPr/>
          </p:nvGrpSpPr>
          <p:grpSpPr>
            <a:xfrm>
              <a:off x="2746" y="2210"/>
              <a:ext cx="13446" cy="7652"/>
              <a:chOff x="2213114" y="993914"/>
              <a:chExt cx="8403534" cy="5102084"/>
            </a:xfrm>
          </p:grpSpPr>
          <p:grpSp>
            <p:nvGrpSpPr>
              <p:cNvPr id="73" name="Group 3"/>
              <p:cNvGrpSpPr/>
              <p:nvPr/>
            </p:nvGrpSpPr>
            <p:grpSpPr>
              <a:xfrm>
                <a:off x="2213114" y="993914"/>
                <a:ext cx="8403534" cy="5102084"/>
                <a:chOff x="2213114" y="993914"/>
                <a:chExt cx="8403534" cy="5102084"/>
              </a:xfrm>
            </p:grpSpPr>
            <p:grpSp>
              <p:nvGrpSpPr>
                <p:cNvPr id="74" name="Group 8"/>
                <p:cNvGrpSpPr/>
                <p:nvPr/>
              </p:nvGrpSpPr>
              <p:grpSpPr>
                <a:xfrm>
                  <a:off x="2213114" y="993914"/>
                  <a:ext cx="7835419" cy="5102084"/>
                  <a:chOff x="2213114" y="993914"/>
                  <a:chExt cx="7835419" cy="5102084"/>
                </a:xfrm>
              </p:grpSpPr>
              <p:grpSp>
                <p:nvGrpSpPr>
                  <p:cNvPr id="75" name="Group 12"/>
                  <p:cNvGrpSpPr/>
                  <p:nvPr/>
                </p:nvGrpSpPr>
                <p:grpSpPr>
                  <a:xfrm>
                    <a:off x="2213114" y="1863353"/>
                    <a:ext cx="7835419" cy="4232645"/>
                    <a:chOff x="2213114" y="1863353"/>
                    <a:chExt cx="7835419" cy="4232645"/>
                  </a:xfrm>
                </p:grpSpPr>
                <p:grpSp>
                  <p:nvGrpSpPr>
                    <p:cNvPr id="76" name="Group 15"/>
                    <p:cNvGrpSpPr/>
                    <p:nvPr/>
                  </p:nvGrpSpPr>
                  <p:grpSpPr>
                    <a:xfrm>
                      <a:off x="2213114" y="1863353"/>
                      <a:ext cx="7835419" cy="4232645"/>
                      <a:chOff x="2213114" y="1863353"/>
                      <a:chExt cx="7835419" cy="4232645"/>
                    </a:xfrm>
                  </p:grpSpPr>
                  <p:grpSp>
                    <p:nvGrpSpPr>
                      <p:cNvPr id="77" name="Group 21"/>
                      <p:cNvGrpSpPr/>
                      <p:nvPr/>
                    </p:nvGrpSpPr>
                    <p:grpSpPr>
                      <a:xfrm>
                        <a:off x="2213114" y="1863353"/>
                        <a:ext cx="7835419" cy="4232645"/>
                        <a:chOff x="2213114" y="1863353"/>
                        <a:chExt cx="7835419" cy="4232645"/>
                      </a:xfrm>
                    </p:grpSpPr>
                    <p:grpSp>
                      <p:nvGrpSpPr>
                        <p:cNvPr id="78" name="Group 25"/>
                        <p:cNvGrpSpPr/>
                        <p:nvPr/>
                      </p:nvGrpSpPr>
                      <p:grpSpPr>
                        <a:xfrm>
                          <a:off x="2213114" y="1863353"/>
                          <a:ext cx="7835419" cy="4232645"/>
                          <a:chOff x="2226366" y="1889857"/>
                          <a:chExt cx="7835419" cy="4232645"/>
                        </a:xfrm>
                      </p:grpSpPr>
                      <p:grpSp>
                        <p:nvGrpSpPr>
                          <p:cNvPr id="79" name="Group 27"/>
                          <p:cNvGrpSpPr/>
                          <p:nvPr/>
                        </p:nvGrpSpPr>
                        <p:grpSpPr>
                          <a:xfrm>
                            <a:off x="2239619" y="1889857"/>
                            <a:ext cx="7822166" cy="4232645"/>
                            <a:chOff x="2782958" y="1850100"/>
                            <a:chExt cx="7822166" cy="4232645"/>
                          </a:xfrm>
                        </p:grpSpPr>
                        <p:sp>
                          <p:nvSpPr>
                            <p:cNvPr id="80" name="Rectangle: Rounded Corners 31"/>
                            <p:cNvSpPr/>
                            <p:nvPr/>
                          </p:nvSpPr>
                          <p:spPr>
                            <a:xfrm>
                              <a:off x="4797288" y="2040834"/>
                              <a:ext cx="2040834" cy="4041911"/>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marL="0" marR="0" algn="ctr"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ESP32</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sp>
                          <p:nvSpPr>
                            <p:cNvPr id="81" name="Rectangle: Diagonal Corners Rounded 32"/>
                            <p:cNvSpPr/>
                            <p:nvPr/>
                          </p:nvSpPr>
                          <p:spPr>
                            <a:xfrm>
                              <a:off x="2782958" y="2186609"/>
                              <a:ext cx="1325218" cy="874643"/>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algn="ctr" eaLnBrk="1">
                                <a:spcBef>
                                  <a:spcPts val="0"/>
                                </a:spcBef>
                                <a:spcAft>
                                  <a:spcPts val="0"/>
                                </a:spcAft>
                              </a:pPr>
                              <a:r>
                                <a:rPr lang="en-US" altLang="zh-CN" sz="1400" kern="1200">
                                  <a:solidFill>
                                    <a:srgbClr val="000000"/>
                                  </a:solidFill>
                                  <a:latin typeface="Times New Roman" panose="02020603050405020304"/>
                                  <a:ea typeface="等线"/>
                                  <a:cs typeface="Times New Roman" panose="02020603050405020304"/>
                                  <a:sym typeface="Times New Roman" panose="02020603050405020304"/>
                                </a:rPr>
                                <a:t>Current Sensor 1</a:t>
                              </a:r>
                              <a:endParaRPr lang="en-US" altLang="zh-CN" sz="1400" kern="0">
                                <a:latin typeface="Times New Roman" panose="02020603050405020304"/>
                                <a:ea typeface="SimSun" panose="02010600030101010101" pitchFamily="2" charset="-122"/>
                                <a:cs typeface="Times New Roman" panose="02020603050405020304"/>
                                <a:sym typeface="Times New Roman" panose="02020603050405020304"/>
                              </a:endParaRPr>
                            </a:p>
                          </p:txBody>
                        </p:sp>
                        <p:cxnSp>
                          <p:nvCxnSpPr>
                            <p:cNvPr id="82" name="Straight Arrow Connector 33"/>
                            <p:cNvCxnSpPr/>
                            <p:nvPr/>
                          </p:nvCxnSpPr>
                          <p:spPr>
                            <a:xfrm flipV="1">
                              <a:off x="4108176" y="2623930"/>
                              <a:ext cx="68911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3" name="Cloud 34"/>
                            <p:cNvSpPr/>
                            <p:nvPr/>
                          </p:nvSpPr>
                          <p:spPr>
                            <a:xfrm>
                              <a:off x="7434469" y="1850100"/>
                              <a:ext cx="1338469" cy="1113182"/>
                            </a:xfrm>
                            <a:prstGeom prst="cloud">
                              <a:avLst/>
                            </a:prstGeom>
                          </p:spPr>
                          <p:style>
                            <a:lnRef idx="1">
                              <a:schemeClr val="accent3"/>
                            </a:lnRef>
                            <a:fillRef idx="2">
                              <a:schemeClr val="accent3"/>
                            </a:fillRef>
                            <a:effectRef idx="1">
                              <a:schemeClr val="accent3"/>
                            </a:effectRef>
                            <a:fontRef idx="minor">
                              <a:schemeClr val="dk1"/>
                            </a:fontRef>
                          </p:style>
                          <p:txBody>
                            <a:bodyPr rtlCol="0" anchor="ctr"/>
                            <a:lstStyle/>
                            <a:p>
                              <a:pPr marL="0" marR="0" algn="ctr"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IoT</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cxnSp>
                          <p:nvCxnSpPr>
                            <p:cNvPr id="21" name="Straight Arrow Connector 20"/>
                            <p:cNvCxnSpPr/>
                            <p:nvPr/>
                          </p:nvCxnSpPr>
                          <p:spPr>
                            <a:xfrm>
                              <a:off x="6864628" y="2477137"/>
                              <a:ext cx="56984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4" name="Rectangle: Diagonal Corners Rounded 36"/>
                            <p:cNvSpPr/>
                            <p:nvPr/>
                          </p:nvSpPr>
                          <p:spPr>
                            <a:xfrm>
                              <a:off x="7379804" y="3982565"/>
                              <a:ext cx="1649897" cy="874643"/>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algn="ctr" eaLnBrk="1">
                                <a:spcBef>
                                  <a:spcPts val="0"/>
                                </a:spcBef>
                                <a:spcAft>
                                  <a:spcPts val="0"/>
                                </a:spcAft>
                              </a:pPr>
                              <a:r>
                                <a:rPr lang="en-US" altLang="zh-CN" sz="1200" kern="0">
                                  <a:latin typeface="Times New Roman" panose="02020603050405020304"/>
                                  <a:ea typeface="SimSun" panose="02010600030101010101" pitchFamily="2" charset="-122"/>
                                  <a:cs typeface="Times New Roman" panose="02020603050405020304"/>
                                  <a:sym typeface="Times New Roman" panose="02020603050405020304"/>
                                </a:rPr>
                                <a:t> </a:t>
                              </a:r>
                            </a:p>
                            <a:p>
                              <a:pPr marL="0" marR="0" algn="ctr"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Relay - 1</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sp>
                          <p:nvSpPr>
                            <p:cNvPr id="85" name="Rectangle: Diagonal Corners Rounded 37"/>
                            <p:cNvSpPr/>
                            <p:nvPr/>
                          </p:nvSpPr>
                          <p:spPr>
                            <a:xfrm>
                              <a:off x="7300292" y="5153960"/>
                              <a:ext cx="1822174" cy="801750"/>
                            </a:xfrm>
                            <a:prstGeom prst="round2DiagRect">
                              <a:avLst/>
                            </a:prstGeom>
                          </p:spPr>
                          <p:style>
                            <a:lnRef idx="0">
                              <a:schemeClr val="accent6"/>
                            </a:lnRef>
                            <a:fillRef idx="3">
                              <a:schemeClr val="accent6"/>
                            </a:fillRef>
                            <a:effectRef idx="3">
                              <a:schemeClr val="accent6"/>
                            </a:effectRef>
                            <a:fontRef idx="minor">
                              <a:schemeClr val="lt1"/>
                            </a:fontRef>
                          </p:style>
                          <p:txBody>
                            <a:bodyPr rtlCol="0" anchor="ctr"/>
                            <a:lstStyle/>
                            <a:p>
                              <a:pPr marL="0" marR="0" algn="ctr" eaLnBrk="1">
                                <a:spcBef>
                                  <a:spcPts val="0"/>
                                </a:spcBef>
                                <a:spcAft>
                                  <a:spcPts val="0"/>
                                </a:spcAft>
                              </a:pPr>
                              <a:r>
                                <a:rPr lang="en-US" altLang="zh-CN" sz="1200" kern="0">
                                  <a:latin typeface="Times New Roman" panose="02020603050405020304"/>
                                  <a:ea typeface="SimSun" panose="02010600030101010101" pitchFamily="2" charset="-122"/>
                                  <a:cs typeface="Times New Roman" panose="02020603050405020304"/>
                                  <a:sym typeface="Times New Roman" panose="02020603050405020304"/>
                                </a:rPr>
                                <a:t> </a:t>
                              </a:r>
                            </a:p>
                            <a:p>
                              <a:pPr marL="0" marR="0" algn="ctr"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Relay - 2</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cxnSp>
                          <p:nvCxnSpPr>
                            <p:cNvPr id="86" name="Straight Arrow Connector 39"/>
                            <p:cNvCxnSpPr/>
                            <p:nvPr/>
                          </p:nvCxnSpPr>
                          <p:spPr>
                            <a:xfrm>
                              <a:off x="6862972" y="5591282"/>
                              <a:ext cx="43731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7" name="Straight Arrow Connector 40"/>
                            <p:cNvCxnSpPr/>
                            <p:nvPr/>
                          </p:nvCxnSpPr>
                          <p:spPr>
                            <a:xfrm>
                              <a:off x="9029702" y="4460364"/>
                              <a:ext cx="25841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8" name="Flowchart: Terminator 41"/>
                            <p:cNvSpPr/>
                            <p:nvPr/>
                          </p:nvSpPr>
                          <p:spPr>
                            <a:xfrm>
                              <a:off x="9288176" y="4081801"/>
                              <a:ext cx="1264515" cy="703583"/>
                            </a:xfrm>
                            <a:prstGeom prst="flowChartTerminator">
                              <a:avLst/>
                            </a:prstGeom>
                          </p:spPr>
                          <p:style>
                            <a:lnRef idx="1">
                              <a:schemeClr val="accent4"/>
                            </a:lnRef>
                            <a:fillRef idx="3">
                              <a:schemeClr val="accent4"/>
                            </a:fillRef>
                            <a:effectRef idx="2">
                              <a:schemeClr val="accent4"/>
                            </a:effectRef>
                            <a:fontRef idx="minor">
                              <a:schemeClr val="lt1"/>
                            </a:fontRef>
                          </p:style>
                          <p:txBody>
                            <a:bodyPr rtlCol="0" anchor="ctr"/>
                            <a:lstStyle/>
                            <a:p>
                              <a:pPr marL="0" marR="0" algn="ctr"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Loads</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sp>
                          <p:nvSpPr>
                            <p:cNvPr id="89" name="Flowchart: Terminator 42"/>
                            <p:cNvSpPr/>
                            <p:nvPr/>
                          </p:nvSpPr>
                          <p:spPr>
                            <a:xfrm>
                              <a:off x="9421007" y="5213876"/>
                              <a:ext cx="1184117" cy="728658"/>
                            </a:xfrm>
                            <a:prstGeom prst="flowChartTerminator">
                              <a:avLst/>
                            </a:prstGeom>
                          </p:spPr>
                          <p:style>
                            <a:lnRef idx="1">
                              <a:schemeClr val="accent4"/>
                            </a:lnRef>
                            <a:fillRef idx="3">
                              <a:schemeClr val="accent4"/>
                            </a:fillRef>
                            <a:effectRef idx="2">
                              <a:schemeClr val="accent4"/>
                            </a:effectRef>
                            <a:fontRef idx="minor">
                              <a:schemeClr val="lt1"/>
                            </a:fontRef>
                          </p:style>
                          <p:txBody>
                            <a:bodyPr rtlCol="0" anchor="ctr"/>
                            <a:lstStyle/>
                            <a:p>
                              <a:pPr marL="0" marR="0" algn="ctr"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Loads</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grpSp>
                      <p:sp>
                        <p:nvSpPr>
                          <p:cNvPr id="90" name="Rectangle: Diagonal Corners Rounded 29"/>
                          <p:cNvSpPr/>
                          <p:nvPr/>
                        </p:nvSpPr>
                        <p:spPr>
                          <a:xfrm>
                            <a:off x="2226366" y="4773361"/>
                            <a:ext cx="1325218" cy="874643"/>
                          </a:xfrm>
                          <a:prstGeom prst="round2DiagRect">
                            <a:avLst/>
                          </a:prstGeom>
                        </p:spPr>
                        <p:style>
                          <a:lnRef idx="1">
                            <a:schemeClr val="accent6"/>
                          </a:lnRef>
                          <a:fillRef idx="2">
                            <a:schemeClr val="accent6"/>
                          </a:fillRef>
                          <a:effectRef idx="1">
                            <a:schemeClr val="accent6"/>
                          </a:effectRef>
                          <a:fontRef idx="minor">
                            <a:schemeClr val="dk1"/>
                          </a:fontRef>
                        </p:style>
                        <p:txBody>
                          <a:bodyPr rtlCol="0" anchor="ctr"/>
                          <a:lstStyle/>
                          <a:p>
                            <a:pPr marL="0" marR="0" algn="ctr"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RTC</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grpSp>
                    <p:cxnSp>
                      <p:nvCxnSpPr>
                        <p:cNvPr id="91" name="Straight Arrow Connector 26"/>
                        <p:cNvCxnSpPr/>
                        <p:nvPr/>
                      </p:nvCxnSpPr>
                      <p:spPr>
                        <a:xfrm>
                          <a:off x="8565875" y="5591839"/>
                          <a:ext cx="2981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92" name="Straight Arrow Connector 22"/>
                      <p:cNvCxnSpPr/>
                      <p:nvPr/>
                    </p:nvCxnSpPr>
                    <p:spPr>
                      <a:xfrm>
                        <a:off x="6306381" y="4532531"/>
                        <a:ext cx="5168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3" name="TextBox 23"/>
                      <p:cNvSpPr txBox="1"/>
                      <p:nvPr/>
                    </p:nvSpPr>
                    <p:spPr>
                      <a:xfrm>
                        <a:off x="6823212" y="4060495"/>
                        <a:ext cx="1636642" cy="369332"/>
                      </a:xfrm>
                      <a:prstGeom prst="rect">
                        <a:avLst/>
                      </a:prstGeom>
                      <a:noFill/>
                    </p:spPr>
                    <p:txBody>
                      <a:bodyPr wrap="square" rtlCol="0">
                        <a:noAutofit/>
                      </a:bodyPr>
                      <a:lstStyle/>
                      <a:p>
                        <a:pPr marL="0" marR="0" algn="ctr"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Normal </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sp>
                    <p:nvSpPr>
                      <p:cNvPr id="94" name="TextBox 24"/>
                      <p:cNvSpPr txBox="1"/>
                      <p:nvPr/>
                    </p:nvSpPr>
                    <p:spPr>
                      <a:xfrm>
                        <a:off x="6737074" y="5189690"/>
                        <a:ext cx="1822174" cy="369332"/>
                      </a:xfrm>
                      <a:prstGeom prst="rect">
                        <a:avLst/>
                      </a:prstGeom>
                      <a:noFill/>
                    </p:spPr>
                    <p:txBody>
                      <a:bodyPr wrap="square" rtlCol="0">
                        <a:noAutofit/>
                      </a:bodyPr>
                      <a:lstStyle/>
                      <a:p>
                        <a:pPr marL="0" marR="0" algn="ctr"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Maximum </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grpSp>
                <p:cxnSp>
                  <p:nvCxnSpPr>
                    <p:cNvPr id="95" name="Straight Arrow Connector 16"/>
                    <p:cNvCxnSpPr/>
                    <p:nvPr/>
                  </p:nvCxnSpPr>
                  <p:spPr>
                    <a:xfrm flipV="1">
                      <a:off x="3544958" y="5180730"/>
                      <a:ext cx="68911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96" name="Rectangle: Diagonal Corners Rounded 13"/>
                  <p:cNvSpPr/>
                  <p:nvPr/>
                </p:nvSpPr>
                <p:spPr>
                  <a:xfrm>
                    <a:off x="4485861" y="993914"/>
                    <a:ext cx="1550505" cy="650172"/>
                  </a:xfrm>
                  <a:prstGeom prst="round2DiagRect">
                    <a:avLst/>
                  </a:prstGeom>
                </p:spPr>
                <p:style>
                  <a:lnRef idx="1">
                    <a:schemeClr val="accent4"/>
                  </a:lnRef>
                  <a:fillRef idx="2">
                    <a:schemeClr val="accent4"/>
                  </a:fillRef>
                  <a:effectRef idx="1">
                    <a:schemeClr val="accent4"/>
                  </a:effectRef>
                  <a:fontRef idx="minor">
                    <a:schemeClr val="dk1"/>
                  </a:fontRef>
                </p:style>
                <p:txBody>
                  <a:bodyPr rtlCol="0" anchor="ctr"/>
                  <a:lstStyle/>
                  <a:p>
                    <a:pPr marL="0" marR="0" algn="ctr" eaLnBrk="1">
                      <a:spcBef>
                        <a:spcPts val="0"/>
                      </a:spcBef>
                      <a:spcAft>
                        <a:spcPts val="0"/>
                      </a:spcAft>
                    </a:pPr>
                    <a:r>
                      <a:rPr lang="en-US" altLang="zh-CN" sz="1200" kern="1200">
                        <a:solidFill>
                          <a:srgbClr val="000000"/>
                        </a:solidFill>
                        <a:latin typeface="Times New Roman" panose="02020603050405020304"/>
                        <a:ea typeface="等线"/>
                        <a:cs typeface="Times New Roman" panose="02020603050405020304"/>
                        <a:sym typeface="Times New Roman" panose="02020603050405020304"/>
                      </a:rPr>
                      <a:t>Power Supply</a:t>
                    </a:r>
                    <a:endParaRPr lang="en-US" altLang="zh-CN" sz="1000" kern="0">
                      <a:latin typeface="Times New Roman" panose="02020603050405020304"/>
                      <a:ea typeface="SimSun" panose="02010600030101010101" pitchFamily="2" charset="-122"/>
                      <a:cs typeface="Times New Roman" panose="02020603050405020304"/>
                      <a:sym typeface="Times New Roman" panose="02020603050405020304"/>
                    </a:endParaRPr>
                  </a:p>
                </p:txBody>
              </p:sp>
              <p:cxnSp>
                <p:nvCxnSpPr>
                  <p:cNvPr id="97" name="Straight Arrow Connector 14"/>
                  <p:cNvCxnSpPr/>
                  <p:nvPr/>
                </p:nvCxnSpPr>
                <p:spPr>
                  <a:xfrm>
                    <a:off x="5261114" y="1644086"/>
                    <a:ext cx="0" cy="4100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pic>
              <p:nvPicPr>
                <p:cNvPr id="98" name="Graphic 9" descr="Wireless router with solid fill"/>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0270" y="1937110"/>
                  <a:ext cx="914400" cy="914400"/>
                </a:xfrm>
                <a:prstGeom prst="rect">
                  <a:avLst/>
                </a:prstGeom>
              </p:spPr>
            </p:pic>
            <p:pic>
              <p:nvPicPr>
                <p:cNvPr id="99" name="Picture 10" descr="Diagram&#10;&#10;Description automatically generated"/>
                <p:cNvPicPr>
                  <a:picLocks noChangeAspect="1"/>
                </p:cNvPicPr>
                <p:nvPr/>
              </p:nvPicPr>
              <p:blipFill>
                <a:blip r:embed="rId4" cstate="print">
                  <a:extLst>
                    <a:ext uri="{28A0092B-C50C-407E-A947-70E740481C1C}">
                      <a14:useLocalDpi xmlns:a14="http://schemas.microsoft.com/office/drawing/2010/main" val="0"/>
                    </a:ext>
                  </a:extLst>
                </a:blip>
                <a:srcRect l="32793" t="35127" r="6721"/>
                <a:stretch>
                  <a:fillRect/>
                </a:stretch>
              </p:blipFill>
              <p:spPr>
                <a:xfrm>
                  <a:off x="9021416" y="1710400"/>
                  <a:ext cx="1422717" cy="1113183"/>
                </a:xfrm>
                <a:prstGeom prst="rect">
                  <a:avLst/>
                </a:prstGeom>
              </p:spPr>
            </p:pic>
            <p:sp>
              <p:nvSpPr>
                <p:cNvPr id="100" name="TextBox 11"/>
                <p:cNvSpPr txBox="1"/>
                <p:nvPr/>
              </p:nvSpPr>
              <p:spPr>
                <a:xfrm>
                  <a:off x="8864047" y="1364013"/>
                  <a:ext cx="1752601" cy="369332"/>
                </a:xfrm>
                <a:prstGeom prst="rect">
                  <a:avLst/>
                </a:prstGeom>
                <a:noFill/>
              </p:spPr>
              <p:txBody>
                <a:bodyPr wrap="square" rtlCol="0">
                  <a:noAutofit/>
                </a:bodyPr>
                <a:lstStyle/>
                <a:p>
                  <a:pPr marL="0" marR="0" algn="l" eaLnBrk="1">
                    <a:spcBef>
                      <a:spcPts val="0"/>
                    </a:spcBef>
                    <a:spcAft>
                      <a:spcPts val="0"/>
                    </a:spcAft>
                  </a:pPr>
                  <a:r>
                    <a:rPr lang="en-US" altLang="zh-CN" sz="1800" kern="1200">
                      <a:solidFill>
                        <a:srgbClr val="000000"/>
                      </a:solidFill>
                      <a:latin typeface="Times New Roman" panose="02020603050405020304"/>
                      <a:ea typeface="等线"/>
                      <a:cs typeface="Times New Roman" panose="02020603050405020304"/>
                      <a:sym typeface="Times New Roman" panose="02020603050405020304"/>
                    </a:rPr>
                    <a:t>Thingspeak IoT</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grpSp>
          <p:sp>
            <p:nvSpPr>
              <p:cNvPr id="101" name="Rectangle 4"/>
              <p:cNvSpPr/>
              <p:nvPr/>
            </p:nvSpPr>
            <p:spPr>
              <a:xfrm>
                <a:off x="6809957" y="3060763"/>
                <a:ext cx="1649897" cy="6245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algn="ctr" eaLnBrk="1">
                  <a:spcBef>
                    <a:spcPts val="0"/>
                  </a:spcBef>
                  <a:spcAft>
                    <a:spcPts val="0"/>
                  </a:spcAft>
                </a:pPr>
                <a:r>
                  <a:rPr lang="en-US" altLang="zh-CN" sz="1400" kern="1200">
                    <a:solidFill>
                      <a:srgbClr val="000000"/>
                    </a:solidFill>
                    <a:latin typeface="Times New Roman" panose="02020603050405020304"/>
                    <a:ea typeface="等线"/>
                    <a:cs typeface="Times New Roman" panose="02020603050405020304"/>
                    <a:sym typeface="Times New Roman" panose="02020603050405020304"/>
                  </a:rPr>
                  <a:t>LCD Module</a:t>
                </a:r>
                <a:endParaRPr lang="en-US" altLang="zh-CN" sz="1200" kern="0">
                  <a:latin typeface="Times New Roman" panose="02020603050405020304"/>
                  <a:ea typeface="SimSun" panose="02010600030101010101" pitchFamily="2" charset="-122"/>
                  <a:cs typeface="Times New Roman" panose="02020603050405020304"/>
                  <a:sym typeface="Times New Roman" panose="02020603050405020304"/>
                </a:endParaRPr>
              </a:p>
            </p:txBody>
          </p:sp>
          <p:sp>
            <p:nvSpPr>
              <p:cNvPr id="102" name="Rectangle 5"/>
              <p:cNvSpPr/>
              <p:nvPr/>
            </p:nvSpPr>
            <p:spPr>
              <a:xfrm>
                <a:off x="8792821" y="3088653"/>
                <a:ext cx="1649897" cy="624561"/>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marL="0" marR="0" algn="ctr" eaLnBrk="1">
                  <a:spcBef>
                    <a:spcPts val="0"/>
                  </a:spcBef>
                  <a:spcAft>
                    <a:spcPts val="0"/>
                  </a:spcAft>
                </a:pPr>
                <a:r>
                  <a:rPr lang="en-US" altLang="zh-CN" sz="1400" kern="1200">
                    <a:solidFill>
                      <a:srgbClr val="000000"/>
                    </a:solidFill>
                    <a:latin typeface="Times New Roman" panose="02020603050405020304"/>
                    <a:ea typeface="等线"/>
                    <a:cs typeface="Times New Roman" panose="02020603050405020304"/>
                    <a:sym typeface="Times New Roman" panose="02020603050405020304"/>
                  </a:rPr>
                  <a:t>LCD Display</a:t>
                </a:r>
                <a:endParaRPr lang="en-US" altLang="zh-CN" sz="1050" kern="0">
                  <a:latin typeface="Times New Roman" panose="02020603050405020304"/>
                  <a:ea typeface="SimSun" panose="02010600030101010101" pitchFamily="2" charset="-122"/>
                  <a:cs typeface="Times New Roman" panose="02020603050405020304"/>
                  <a:sym typeface="Times New Roman" panose="02020603050405020304"/>
                </a:endParaRPr>
              </a:p>
            </p:txBody>
          </p:sp>
          <p:cxnSp>
            <p:nvCxnSpPr>
              <p:cNvPr id="103" name="Straight Arrow Connector 6"/>
              <p:cNvCxnSpPr/>
              <p:nvPr/>
            </p:nvCxnSpPr>
            <p:spPr>
              <a:xfrm>
                <a:off x="6281531" y="3380446"/>
                <a:ext cx="5168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4" name="Straight Arrow Connector 7"/>
              <p:cNvCxnSpPr/>
              <p:nvPr/>
            </p:nvCxnSpPr>
            <p:spPr>
              <a:xfrm>
                <a:off x="8459854" y="3373044"/>
                <a:ext cx="3329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05" name="Text Box 28"/>
            <p:cNvSpPr txBox="1"/>
            <p:nvPr/>
          </p:nvSpPr>
          <p:spPr>
            <a:xfrm>
              <a:off x="2243" y="3319"/>
              <a:ext cx="3549" cy="580"/>
            </a:xfrm>
            <a:prstGeom prst="rect">
              <a:avLst/>
            </a:prstGeom>
            <a:noFill/>
          </p:spPr>
          <p:txBody>
            <a:bodyPr wrap="square" rtlCol="0">
              <a:noAutofit/>
            </a:bodyPr>
            <a:lstStyle/>
            <a:p>
              <a:pPr marL="0" marR="0" algn="l" eaLnBrk="1">
                <a:spcBef>
                  <a:spcPts val="0"/>
                </a:spcBef>
                <a:spcAft>
                  <a:spcPts val="0"/>
                </a:spcAft>
              </a:pPr>
              <a:r>
                <a:rPr lang="en-US" altLang="zh-CN" sz="1400" kern="1200">
                  <a:solidFill>
                    <a:srgbClr val="000000"/>
                  </a:solidFill>
                  <a:latin typeface="Calibri" panose="020F0502020204030204"/>
                  <a:ea typeface="等线"/>
                  <a:cs typeface="Times New Roman" panose="02020603050405020304"/>
                  <a:sym typeface="Times New Roman" panose="02020603050405020304"/>
                </a:rPr>
                <a:t>Before the Meter</a:t>
              </a:r>
              <a:endParaRPr lang="en-US" altLang="zh-CN" sz="1400" kern="0">
                <a:latin typeface="Times New Roman" panose="02020603050405020304"/>
                <a:ea typeface="SimSun" panose="02010600030101010101" pitchFamily="2" charset="-122"/>
                <a:cs typeface="Times New Roman" panose="02020603050405020304"/>
                <a:sym typeface="Times New Roman" panose="02020603050405020304"/>
              </a:endParaRPr>
            </a:p>
          </p:txBody>
        </p:sp>
        <p:sp>
          <p:nvSpPr>
            <p:cNvPr id="106" name="Text Box 30"/>
            <p:cNvSpPr txBox="1"/>
            <p:nvPr/>
          </p:nvSpPr>
          <p:spPr>
            <a:xfrm>
              <a:off x="2244" y="5401"/>
              <a:ext cx="3017" cy="580"/>
            </a:xfrm>
            <a:prstGeom prst="rect">
              <a:avLst/>
            </a:prstGeom>
            <a:noFill/>
          </p:spPr>
          <p:txBody>
            <a:bodyPr wrap="square" rtlCol="0">
              <a:noAutofit/>
            </a:bodyPr>
            <a:lstStyle/>
            <a:p>
              <a:pPr marL="0" marR="0" algn="l" eaLnBrk="1">
                <a:spcBef>
                  <a:spcPts val="0"/>
                </a:spcBef>
                <a:spcAft>
                  <a:spcPts val="0"/>
                </a:spcAft>
              </a:pPr>
              <a:r>
                <a:rPr lang="en-US" altLang="zh-CN" sz="1400" kern="1200">
                  <a:solidFill>
                    <a:srgbClr val="000000"/>
                  </a:solidFill>
                  <a:latin typeface="Calibri" panose="020F0502020204030204"/>
                  <a:ea typeface="等线"/>
                  <a:cs typeface="Times New Roman" panose="02020603050405020304"/>
                  <a:sym typeface="Times New Roman" panose="02020603050405020304"/>
                </a:rPr>
                <a:t>After the Meter</a:t>
              </a:r>
              <a:endParaRPr lang="en-US" altLang="zh-CN" sz="1050" kern="0">
                <a:latin typeface="Times New Roman" panose="02020603050405020304"/>
                <a:ea typeface="SimSun" panose="02010600030101010101" pitchFamily="2" charset="-122"/>
                <a:cs typeface="Times New Roman" panose="02020603050405020304"/>
                <a:sym typeface="Times New Roman" panose="02020603050405020304"/>
              </a:endParaRPr>
            </a:p>
          </p:txBody>
        </p:sp>
      </p:grpSp>
      <p:sp>
        <p:nvSpPr>
          <p:cNvPr id="29" name="Rectangle: Diagonal Corners Rounded 32"/>
          <p:cNvSpPr/>
          <p:nvPr/>
        </p:nvSpPr>
        <p:spPr>
          <a:xfrm>
            <a:off x="3184461" y="3400530"/>
            <a:ext cx="962954" cy="753074"/>
          </a:xfrm>
          <a:prstGeom prst="round2DiagRect">
            <a:avLst/>
          </a:prstGeom>
        </p:spPr>
        <p:style>
          <a:lnRef idx="1">
            <a:schemeClr val="accent1"/>
          </a:lnRef>
          <a:fillRef idx="2">
            <a:schemeClr val="accent1"/>
          </a:fillRef>
          <a:effectRef idx="1">
            <a:schemeClr val="accent1"/>
          </a:effectRef>
          <a:fontRef idx="minor">
            <a:schemeClr val="dk1"/>
          </a:fontRef>
        </p:style>
        <p:txBody>
          <a:bodyPr rtlCol="0" anchor="ctr"/>
          <a:lstStyle/>
          <a:p>
            <a:pPr marL="0" marR="0" algn="ctr" eaLnBrk="1">
              <a:spcBef>
                <a:spcPts val="0"/>
              </a:spcBef>
              <a:spcAft>
                <a:spcPts val="0"/>
              </a:spcAft>
            </a:pPr>
            <a:r>
              <a:rPr lang="en-US" altLang="zh-CN" sz="1400" kern="1200">
                <a:solidFill>
                  <a:srgbClr val="000000"/>
                </a:solidFill>
                <a:latin typeface="Times New Roman" panose="02020603050405020304"/>
                <a:ea typeface="等线"/>
                <a:cs typeface="Times New Roman" panose="02020603050405020304"/>
                <a:sym typeface="Times New Roman" panose="02020603050405020304"/>
              </a:rPr>
              <a:t>Current Sensor 2</a:t>
            </a:r>
            <a:endParaRPr lang="en-US" altLang="zh-CN" sz="1400" kern="0">
              <a:latin typeface="Times New Roman" panose="02020603050405020304"/>
              <a:ea typeface="SimSun" panose="02010600030101010101" pitchFamily="2" charset="-122"/>
              <a:cs typeface="Times New Roman" panose="02020603050405020304"/>
              <a:sym typeface="Times New Roman" panose="02020603050405020304"/>
            </a:endParaRPr>
          </a:p>
        </p:txBody>
      </p:sp>
      <p:cxnSp>
        <p:nvCxnSpPr>
          <p:cNvPr id="31" name="Straight Arrow Connector 33"/>
          <p:cNvCxnSpPr/>
          <p:nvPr/>
        </p:nvCxnSpPr>
        <p:spPr>
          <a:xfrm flipV="1">
            <a:off x="4147415" y="3756746"/>
            <a:ext cx="50073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FF0000"/>
                </a:solidFill>
              </a:rPr>
              <a:t>BLOCK DIAGRAM DESCRIPTION</a:t>
            </a:r>
          </a:p>
        </p:txBody>
      </p:sp>
      <p:sp>
        <p:nvSpPr>
          <p:cNvPr id="5" name="Content Placeholder 4"/>
          <p:cNvSpPr>
            <a:spLocks noGrp="1"/>
          </p:cNvSpPr>
          <p:nvPr>
            <p:ph idx="1"/>
          </p:nvPr>
        </p:nvSpPr>
        <p:spPr/>
        <p:txBody>
          <a:bodyPr>
            <a:normAutofit fontScale="70000" lnSpcReduction="20000"/>
          </a:bodyPr>
          <a:lstStyle/>
          <a:p>
            <a:pPr algn="just">
              <a:lnSpc>
                <a:spcPct val="150000"/>
              </a:lnSpc>
            </a:pPr>
            <a:r>
              <a:rPr lang="en-US" sz="2800" dirty="0">
                <a:latin typeface="Times New Roman" panose="02020603050405020304" pitchFamily="18" charset="0"/>
                <a:cs typeface="Times New Roman" panose="02020603050405020304" pitchFamily="18" charset="0"/>
              </a:rPr>
              <a:t>During peak hours, for maintaining the power supply and demand ratio, the heavy loads in both nodes are operated alternatively on a load-scheduling basis. For a particular period, node 1 is in ON condition at the same time node 2 is in OFF condition. </a:t>
            </a:r>
          </a:p>
          <a:p>
            <a:pPr algn="just">
              <a:lnSpc>
                <a:spcPct val="150000"/>
              </a:lnSpc>
            </a:pPr>
            <a:r>
              <a:rPr lang="en-US" sz="2800" dirty="0">
                <a:latin typeface="Times New Roman" panose="02020603050405020304" pitchFamily="18" charset="0"/>
                <a:cs typeface="Times New Roman" panose="02020603050405020304" pitchFamily="18" charset="0"/>
              </a:rPr>
              <a:t>When the scheduled period is going to finish then alert message will send to the node 1 customer before a minute of power supply shut down. After that, node 2 will get a power supply and node 1 is in OFF condition by performing an automatic peak clipping method based on a pre-defined timing program loaded in the controller. </a:t>
            </a:r>
          </a:p>
          <a:p>
            <a:pPr algn="just">
              <a:lnSpc>
                <a:spcPct val="150000"/>
              </a:lnSpc>
            </a:pPr>
            <a:r>
              <a:rPr lang="en-US" sz="2800" dirty="0">
                <a:latin typeface="Times New Roman" panose="02020603050405020304" pitchFamily="18" charset="0"/>
                <a:cs typeface="Times New Roman" panose="02020603050405020304" pitchFamily="18" charset="0"/>
              </a:rPr>
              <a:t>Then EB can monitor and </a:t>
            </a:r>
            <a:r>
              <a:rPr lang="en-US" sz="2800" dirty="0" err="1">
                <a:latin typeface="Times New Roman" panose="02020603050405020304" pitchFamily="18" charset="0"/>
                <a:cs typeface="Times New Roman" panose="02020603050405020304" pitchFamily="18" charset="0"/>
              </a:rPr>
              <a:t>analyse</a:t>
            </a:r>
            <a:r>
              <a:rPr lang="en-US" sz="2800" dirty="0">
                <a:latin typeface="Times New Roman" panose="02020603050405020304" pitchFamily="18" charset="0"/>
                <a:cs typeface="Times New Roman" panose="02020603050405020304" pitchFamily="18" charset="0"/>
              </a:rPr>
              <a:t> the node's status whether it is in active state or inactive state using the </a:t>
            </a:r>
            <a:r>
              <a:rPr lang="en-US" sz="2800" dirty="0" err="1">
                <a:latin typeface="Times New Roman" panose="02020603050405020304" pitchFamily="18" charset="0"/>
                <a:cs typeface="Times New Roman" panose="02020603050405020304" pitchFamily="18" charset="0"/>
              </a:rPr>
              <a:t>Thingspeak</a:t>
            </a:r>
            <a:r>
              <a:rPr lang="en-US" sz="2800" dirty="0">
                <a:latin typeface="Times New Roman" panose="02020603050405020304" pitchFamily="18" charset="0"/>
                <a:cs typeface="Times New Roman" panose="02020603050405020304" pitchFamily="18" charset="0"/>
              </a:rPr>
              <a:t> cloud webpage designed based on the values received from the current sensor. </a:t>
            </a:r>
            <a:endParaRPr lang="en-IN" sz="2800" dirty="0">
              <a:latin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fld id="{BB962C8B-B14F-4D97-AF65-F5344CB8AC3E}" type="datetime3">
              <a:rPr lang="en-US"/>
              <a:t>11 November 2024</a:t>
            </a:fld>
            <a:endParaRPr lang="en-US"/>
          </a:p>
        </p:txBody>
      </p:sp>
      <p:sp>
        <p:nvSpPr>
          <p:cNvPr id="4" name="Footer Placeholder 3"/>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pPr algn="ctr"/>
            <a:r>
              <a:rPr lang="en-US" sz="3500" b="1" dirty="0">
                <a:solidFill>
                  <a:srgbClr val="FF0000"/>
                </a:solidFill>
                <a:latin typeface="Times New Roman" panose="02020603050405020304" pitchFamily="18" charset="0"/>
                <a:cs typeface="Times New Roman" panose="02020603050405020304" pitchFamily="18" charset="0"/>
              </a:rPr>
              <a:t>Circuit Diagram</a:t>
            </a:r>
            <a:endParaRPr lang="en-IN" sz="3500" b="1" dirty="0">
              <a:solidFill>
                <a:srgbClr val="FF000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2"/>
          <a:stretch>
            <a:fillRect/>
          </a:stretch>
        </p:blipFill>
        <p:spPr>
          <a:xfrm>
            <a:off x="294465" y="1299411"/>
            <a:ext cx="11603069" cy="5325672"/>
          </a:xfrm>
          <a:prstGeom prst="rect">
            <a:avLst/>
          </a:prstGeom>
        </p:spPr>
      </p:pic>
      <p:sp>
        <p:nvSpPr>
          <p:cNvPr id="3" name="Date Placeholder 2"/>
          <p:cNvSpPr>
            <a:spLocks noGrp="1"/>
          </p:cNvSpPr>
          <p:nvPr>
            <p:ph type="dt" sz="half" idx="10"/>
          </p:nvPr>
        </p:nvSpPr>
        <p:spPr/>
        <p:txBody>
          <a:bodyPr/>
          <a:lstStyle/>
          <a:p>
            <a:fld id="{BB962C8B-B14F-4D97-AF65-F5344CB8AC3E}" type="datetime3">
              <a:rPr lang="en-US"/>
              <a:t>11 November 2024</a:t>
            </a:fld>
            <a:endParaRPr lang="en-US"/>
          </a:p>
        </p:txBody>
      </p:sp>
      <p:sp>
        <p:nvSpPr>
          <p:cNvPr id="4" name="Footer Placeholder 3"/>
          <p:cNvSpPr>
            <a:spLocks noGrp="1"/>
          </p:cNvSpPr>
          <p:nvPr>
            <p:ph type="ftr" sz="quarter" idx="11"/>
          </p:nvPr>
        </p:nvSpPr>
        <p:spPr/>
        <p:txBody>
          <a:bodyPr/>
          <a:lstStyle/>
          <a:p>
            <a:r>
              <a:rPr lang="en-US"/>
              <a:t>Integrated AI Based Electricity Price Forecasting and Energy Management</a:t>
            </a:r>
          </a:p>
        </p:txBody>
      </p:sp>
      <p:sp>
        <p:nvSpPr>
          <p:cNvPr id="5" name="Slide Number Placeholder 4"/>
          <p:cNvSpPr>
            <a:spLocks noGrp="1"/>
          </p:cNvSpPr>
          <p:nvPr>
            <p:ph type="sldNum" sz="quarter" idx="12"/>
          </p:nvPr>
        </p:nvSpPr>
        <p:spPr/>
        <p:txBody>
          <a:bodyPr/>
          <a:lstStyle/>
          <a:p>
            <a:fld id="{9B618960-8005-486C-9A75-10CB2AAC16F9}" type="slidenum">
              <a:rPr lang="en-US" smtClean="0"/>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5" y="324006"/>
            <a:ext cx="10515600" cy="632402"/>
          </a:xfrm>
        </p:spPr>
        <p:txBody>
          <a:bodyPr>
            <a:normAutofit/>
          </a:bodyPr>
          <a:lstStyle/>
          <a:p>
            <a:pPr algn="ctr"/>
            <a:r>
              <a:rPr lang="en-IN" sz="3500" b="1" dirty="0">
                <a:solidFill>
                  <a:srgbClr val="FF0000"/>
                </a:solidFill>
                <a:latin typeface="Times New Roman" panose="02020603050405020304" pitchFamily="18" charset="0"/>
                <a:cs typeface="Times New Roman" panose="02020603050405020304" pitchFamily="18" charset="0"/>
              </a:rPr>
              <a:t>Flow Chart</a:t>
            </a:r>
          </a:p>
        </p:txBody>
      </p:sp>
      <p:pic>
        <p:nvPicPr>
          <p:cNvPr id="46" name="Picture 45"/>
          <p:cNvPicPr>
            <a:picLocks noChangeAspect="1"/>
          </p:cNvPicPr>
          <p:nvPr/>
        </p:nvPicPr>
        <p:blipFill rotWithShape="1">
          <a:blip r:embed="rId2"/>
          <a:srcRect t="6487" r="2462" b="-1"/>
          <a:stretch>
            <a:fillRect/>
          </a:stretch>
        </p:blipFill>
        <p:spPr>
          <a:xfrm>
            <a:off x="2804436" y="1190445"/>
            <a:ext cx="6149783" cy="4339086"/>
          </a:xfrm>
          <a:prstGeom prst="rect">
            <a:avLst/>
          </a:prstGeom>
        </p:spPr>
      </p:pic>
      <p:sp>
        <p:nvSpPr>
          <p:cNvPr id="3" name="Date Placeholder 2"/>
          <p:cNvSpPr>
            <a:spLocks noGrp="1"/>
          </p:cNvSpPr>
          <p:nvPr>
            <p:ph type="dt" sz="half" idx="10"/>
          </p:nvPr>
        </p:nvSpPr>
        <p:spPr/>
        <p:txBody>
          <a:bodyPr/>
          <a:lstStyle/>
          <a:p>
            <a:fld id="{BB962C8B-B14F-4D97-AF65-F5344CB8AC3E}" type="datetime3">
              <a:rPr lang="en-US"/>
              <a:t>11 November 2024</a:t>
            </a:fld>
            <a:endParaRPr lang="en-US"/>
          </a:p>
        </p:txBody>
      </p:sp>
      <p:sp>
        <p:nvSpPr>
          <p:cNvPr id="4" name="Footer Placeholder 3"/>
          <p:cNvSpPr>
            <a:spLocks noGrp="1"/>
          </p:cNvSpPr>
          <p:nvPr>
            <p:ph type="ftr" sz="quarter" idx="11"/>
          </p:nvPr>
        </p:nvSpPr>
        <p:spPr/>
        <p:txBody>
          <a:bodyPr/>
          <a:lstStyle/>
          <a:p>
            <a:r>
              <a:rPr lang="en-US"/>
              <a:t>Integrated AI Based Electricity Price Forecasting and Energy Management</a:t>
            </a:r>
          </a:p>
        </p:txBody>
      </p:sp>
      <p:sp>
        <p:nvSpPr>
          <p:cNvPr id="5" name="Slide Number Placeholder 4"/>
          <p:cNvSpPr>
            <a:spLocks noGrp="1"/>
          </p:cNvSpPr>
          <p:nvPr>
            <p:ph type="sldNum" sz="quarter" idx="12"/>
          </p:nvPr>
        </p:nvSpPr>
        <p:spPr/>
        <p:txBody>
          <a:bodyPr/>
          <a:lstStyle/>
          <a:p>
            <a:fld id="{9B618960-8005-486C-9A75-10CB2AAC16F9}" type="slidenum">
              <a:rPr lang="en-US" smtClean="0"/>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MQTT</a:t>
            </a:r>
            <a:r>
              <a:rPr lang="en-IN" dirty="0">
                <a:solidFill>
                  <a:srgbClr val="FF0000"/>
                </a:solidFill>
              </a:rPr>
              <a:t> </a:t>
            </a:r>
            <a:r>
              <a:rPr lang="en-IN" b="1" dirty="0">
                <a:solidFill>
                  <a:srgbClr val="FF0000"/>
                </a:solidFill>
              </a:rPr>
              <a:t>Cloud</a:t>
            </a:r>
          </a:p>
        </p:txBody>
      </p:sp>
      <p:sp>
        <p:nvSpPr>
          <p:cNvPr id="3" name="Content Placeholder 2"/>
          <p:cNvSpPr>
            <a:spLocks noGrp="1"/>
          </p:cNvSpPr>
          <p:nvPr>
            <p:ph idx="1"/>
          </p:nvPr>
        </p:nvSpPr>
        <p:spPr/>
        <p:txBody>
          <a:bodyPr/>
          <a:lstStyle/>
          <a:p>
            <a:pPr algn="just"/>
            <a:r>
              <a:rPr lang="en-US" dirty="0"/>
              <a:t>MQTT is a machine-to-machine (M2M)/"Internet of Things" connectivity protocol designed as an extremely lightweight publish/subscribe messaging transport. It is useful for connections with remote locations where a small code footprint is required and/or network bandwidth is at a premium. </a:t>
            </a:r>
          </a:p>
          <a:p>
            <a:pPr algn="just"/>
            <a:r>
              <a:rPr lang="en-US" dirty="0"/>
              <a:t>MQTT facilitates reliable, efficient, and secure data transmission between IoT devices and the cloud (including </a:t>
            </a:r>
            <a:r>
              <a:rPr lang="en-US" dirty="0" err="1"/>
              <a:t>ThingSpeak</a:t>
            </a:r>
            <a:r>
              <a:rPr lang="en-US" dirty="0"/>
              <a:t>). It ensures that data from sensors and actuaries are delivered in real-time, allowing for timely decisions and actions.</a:t>
            </a:r>
            <a:endParaRPr lang="en-IN" dirty="0"/>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a:solidFill>
                  <a:srgbClr val="FF0000"/>
                </a:solidFill>
              </a:rPr>
              <a:t>Thingspeak</a:t>
            </a:r>
            <a:r>
              <a:rPr lang="en-IN" b="1" dirty="0">
                <a:solidFill>
                  <a:srgbClr val="FF0000"/>
                </a:solidFill>
              </a:rPr>
              <a:t> Cloud for AI</a:t>
            </a:r>
          </a:p>
        </p:txBody>
      </p:sp>
      <p:sp>
        <p:nvSpPr>
          <p:cNvPr id="3" name="Content Placeholder 2"/>
          <p:cNvSpPr>
            <a:spLocks noGrp="1"/>
          </p:cNvSpPr>
          <p:nvPr>
            <p:ph idx="1"/>
          </p:nvPr>
        </p:nvSpPr>
        <p:spPr/>
        <p:txBody>
          <a:bodyPr/>
          <a:lstStyle/>
          <a:p>
            <a:pPr algn="just"/>
            <a:r>
              <a:rPr lang="en-US" dirty="0" err="1"/>
              <a:t>ThingSpeak</a:t>
            </a:r>
            <a:r>
              <a:rPr lang="en-US" dirty="0"/>
              <a:t> is an IoT analytics platform service that allows for the aggregation, visualization, and analysis of live data streams in the cloud.</a:t>
            </a:r>
          </a:p>
          <a:p>
            <a:pPr algn="just"/>
            <a:r>
              <a:rPr lang="en-US" dirty="0"/>
              <a:t>Users can create visualizations of processed data directly in </a:t>
            </a:r>
            <a:r>
              <a:rPr lang="en-US" dirty="0" err="1"/>
              <a:t>ThingSpeak</a:t>
            </a:r>
            <a:r>
              <a:rPr lang="en-US" dirty="0"/>
              <a:t>, making it easier to monitor and understand the current state of resources and price levels in real-time.</a:t>
            </a:r>
            <a:endParaRPr lang="en-IN" dirty="0"/>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LSTM Algorithm</a:t>
            </a:r>
          </a:p>
        </p:txBody>
      </p:sp>
      <p:sp>
        <p:nvSpPr>
          <p:cNvPr id="3" name="Content Placeholder 2"/>
          <p:cNvSpPr>
            <a:spLocks noGrp="1"/>
          </p:cNvSpPr>
          <p:nvPr>
            <p:ph idx="1"/>
          </p:nvPr>
        </p:nvSpPr>
        <p:spPr/>
        <p:txBody>
          <a:bodyPr/>
          <a:lstStyle/>
          <a:p>
            <a:pPr algn="just"/>
            <a:r>
              <a:rPr lang="en-US" dirty="0"/>
              <a:t>Long Short-Term Memory (LSTM) networks are a type of recurrent neural network (RNN) well-suited for sequence prediction problems. </a:t>
            </a:r>
          </a:p>
          <a:p>
            <a:pPr algn="just"/>
            <a:r>
              <a:rPr lang="en-US" dirty="0"/>
              <a:t>LSTMs are capable of learning long-term dependencies in data, which is critical in scenarios where the relevance of a past event diminishes over time but still impacts the future events.</a:t>
            </a:r>
          </a:p>
          <a:p>
            <a:pPr algn="just"/>
            <a:r>
              <a:rPr lang="en-US" dirty="0"/>
              <a:t>LSTM networks can predict future prices by learning from historical pricing data. The ability to remember long-term patterns is crucial for predicting prices which are influenced by complex factors evolving over time.</a:t>
            </a:r>
            <a:endParaRPr lang="en-IN" dirty="0"/>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981200" y="274638"/>
            <a:ext cx="8229600" cy="1143000"/>
          </a:xfrm>
        </p:spPr>
        <p:txBody>
          <a:bodyPr>
            <a:normAutofit/>
          </a:bodyPr>
          <a:lstStyle/>
          <a:p>
            <a:r>
              <a:rPr lang="en-US" sz="6000" dirty="0">
                <a:solidFill>
                  <a:srgbClr val="FF0000"/>
                </a:solidFill>
              </a:rPr>
              <a:t>CONTENT</a:t>
            </a:r>
          </a:p>
        </p:txBody>
      </p:sp>
      <p:sp>
        <p:nvSpPr>
          <p:cNvPr id="11" name="Title 1"/>
          <p:cNvSpPr txBox="1"/>
          <p:nvPr/>
        </p:nvSpPr>
        <p:spPr>
          <a:xfrm>
            <a:off x="1754372" y="1254643"/>
            <a:ext cx="8952614" cy="4901608"/>
          </a:xfrm>
          <a:prstGeom prst="rect">
            <a:avLst/>
          </a:prstGeom>
        </p:spPr>
        <p:txBody>
          <a:bodyPr vert="horz" lIns="91440" tIns="45720" rIns="91440" bIns="45720" rtlCol="0" anchor="ctr">
            <a:normAutofit fontScale="40000" lnSpcReduction="20000"/>
          </a:bodyPr>
          <a:lstStyle/>
          <a:p>
            <a:pPr marL="742950" indent="-742950">
              <a:spcBef>
                <a:spcPct val="0"/>
              </a:spcBef>
              <a:buFont typeface="+mj-lt"/>
              <a:buAutoNum type="arabicPeriod"/>
              <a:defRPr/>
            </a:pPr>
            <a:endParaRPr lang="en-US" sz="4400" dirty="0">
              <a:latin typeface="+mj-lt"/>
              <a:ea typeface="+mj-ea"/>
              <a:cs typeface="+mj-cs"/>
            </a:endParaRPr>
          </a:p>
          <a:p>
            <a:pPr marL="742950" indent="-742950">
              <a:spcBef>
                <a:spcPct val="0"/>
              </a:spcBef>
              <a:buFont typeface="+mj-lt"/>
              <a:buAutoNum type="arabicPeriod"/>
              <a:defRPr/>
            </a:pPr>
            <a:endParaRPr lang="en-US" sz="4400" dirty="0">
              <a:latin typeface="+mj-lt"/>
              <a:ea typeface="+mj-ea"/>
              <a:cs typeface="+mj-cs"/>
            </a:endParaRPr>
          </a:p>
          <a:p>
            <a:pPr marL="742950" indent="-742950">
              <a:spcBef>
                <a:spcPct val="0"/>
              </a:spcBef>
              <a:buFont typeface="+mj-lt"/>
              <a:buAutoNum type="arabicPeriod"/>
              <a:defRPr/>
            </a:pPr>
            <a:endParaRPr lang="en-US" sz="4400" dirty="0">
              <a:latin typeface="+mj-lt"/>
              <a:ea typeface="+mj-ea"/>
              <a:cs typeface="+mj-cs"/>
            </a:endParaRPr>
          </a:p>
          <a:p>
            <a:pPr marL="742950" indent="-742950">
              <a:spcBef>
                <a:spcPct val="0"/>
              </a:spcBef>
              <a:buFont typeface="+mj-lt"/>
              <a:buAutoNum type="arabicPeriod"/>
              <a:defRPr/>
            </a:pPr>
            <a:endParaRPr lang="en-US" sz="4400" dirty="0">
              <a:latin typeface="+mj-lt"/>
              <a:ea typeface="+mj-ea"/>
              <a:cs typeface="+mj-cs"/>
            </a:endParaRPr>
          </a:p>
          <a:p>
            <a:pPr marL="742950" indent="-742950">
              <a:spcBef>
                <a:spcPct val="0"/>
              </a:spcBef>
              <a:buFont typeface="+mj-lt"/>
              <a:buAutoNum type="arabicPeriod"/>
              <a:defRPr/>
            </a:pPr>
            <a:r>
              <a:rPr lang="en-US" sz="7800" b="1" dirty="0">
                <a:latin typeface="+mj-lt"/>
                <a:ea typeface="+mj-ea"/>
                <a:cs typeface="+mj-cs"/>
              </a:rPr>
              <a:t>Abstract</a:t>
            </a:r>
          </a:p>
          <a:p>
            <a:pPr marL="742950" indent="-742950">
              <a:spcBef>
                <a:spcPct val="0"/>
              </a:spcBef>
              <a:buFont typeface="+mj-lt"/>
              <a:buAutoNum type="arabicPeriod"/>
              <a:defRPr/>
            </a:pPr>
            <a:r>
              <a:rPr lang="en-US" sz="7800" b="1" dirty="0">
                <a:latin typeface="+mj-lt"/>
              </a:rPr>
              <a:t>Introduction</a:t>
            </a:r>
            <a:endParaRPr lang="en-US" sz="7800" b="1" dirty="0">
              <a:latin typeface="+mj-lt"/>
              <a:ea typeface="+mj-ea"/>
              <a:cs typeface="+mj-cs"/>
            </a:endParaRPr>
          </a:p>
          <a:p>
            <a:pPr marL="742950" indent="-742950">
              <a:spcBef>
                <a:spcPct val="0"/>
              </a:spcBef>
              <a:buFont typeface="+mj-lt"/>
              <a:buAutoNum type="arabicPeriod"/>
              <a:defRPr/>
            </a:pPr>
            <a:r>
              <a:rPr lang="en-US" sz="7800" b="1" dirty="0">
                <a:latin typeface="+mj-lt"/>
                <a:ea typeface="+mj-ea"/>
                <a:cs typeface="+mj-cs"/>
              </a:rPr>
              <a:t>Literature Survey</a:t>
            </a:r>
          </a:p>
          <a:p>
            <a:pPr marL="742950" indent="-742950">
              <a:spcBef>
                <a:spcPct val="0"/>
              </a:spcBef>
              <a:buFont typeface="+mj-lt"/>
              <a:buAutoNum type="arabicPeriod"/>
              <a:defRPr/>
            </a:pPr>
            <a:r>
              <a:rPr lang="en-US" sz="7800" b="1" dirty="0">
                <a:latin typeface="+mj-lt"/>
              </a:rPr>
              <a:t>Existing System</a:t>
            </a:r>
          </a:p>
          <a:p>
            <a:pPr marL="742950" indent="-742950">
              <a:spcBef>
                <a:spcPct val="0"/>
              </a:spcBef>
              <a:buFont typeface="+mj-lt"/>
              <a:buAutoNum type="arabicPeriod"/>
              <a:defRPr/>
            </a:pPr>
            <a:r>
              <a:rPr lang="en-US" sz="7800" b="1" dirty="0">
                <a:latin typeface="+mj-lt"/>
                <a:ea typeface="+mj-ea"/>
                <a:cs typeface="+mj-cs"/>
              </a:rPr>
              <a:t>Objective</a:t>
            </a:r>
          </a:p>
          <a:p>
            <a:pPr marL="742950" indent="-742950">
              <a:spcBef>
                <a:spcPct val="0"/>
              </a:spcBef>
              <a:buFont typeface="+mj-lt"/>
              <a:buAutoNum type="arabicPeriod"/>
              <a:defRPr/>
            </a:pPr>
            <a:r>
              <a:rPr lang="en-US" sz="7800" b="1" dirty="0">
                <a:latin typeface="+mj-lt"/>
                <a:ea typeface="+mj-ea"/>
                <a:cs typeface="+mj-cs"/>
              </a:rPr>
              <a:t>Proposed System</a:t>
            </a:r>
          </a:p>
          <a:p>
            <a:pPr marL="742950" indent="-742950">
              <a:spcBef>
                <a:spcPct val="0"/>
              </a:spcBef>
              <a:buFont typeface="+mj-lt"/>
              <a:buAutoNum type="arabicPeriod"/>
              <a:defRPr/>
            </a:pPr>
            <a:r>
              <a:rPr lang="en-US" sz="7800" b="1" dirty="0">
                <a:latin typeface="+mj-lt"/>
                <a:ea typeface="+mj-ea"/>
                <a:cs typeface="+mj-cs"/>
              </a:rPr>
              <a:t>Block Diagram</a:t>
            </a:r>
          </a:p>
          <a:p>
            <a:pPr marL="742950" indent="-742950">
              <a:spcBef>
                <a:spcPct val="0"/>
              </a:spcBef>
              <a:buFont typeface="+mj-lt"/>
              <a:buAutoNum type="arabicPeriod"/>
              <a:defRPr/>
            </a:pPr>
            <a:r>
              <a:rPr lang="en-US" sz="7800" b="1" dirty="0">
                <a:latin typeface="+mj-lt"/>
                <a:ea typeface="+mj-ea"/>
                <a:cs typeface="+mj-cs"/>
              </a:rPr>
              <a:t>Circuit Diagram</a:t>
            </a:r>
          </a:p>
          <a:p>
            <a:pPr marL="742950" indent="-742950">
              <a:spcBef>
                <a:spcPct val="0"/>
              </a:spcBef>
              <a:buFont typeface="+mj-lt"/>
              <a:buAutoNum type="arabicPeriod"/>
              <a:defRPr/>
            </a:pPr>
            <a:r>
              <a:rPr lang="en-US" sz="7800" b="1" dirty="0">
                <a:latin typeface="+mj-lt"/>
                <a:cs typeface="Times New Roman" panose="02020603050405020304" pitchFamily="18" charset="0"/>
              </a:rPr>
              <a:t>System  Requirements</a:t>
            </a:r>
          </a:p>
          <a:p>
            <a:pPr marL="742950" indent="-742950">
              <a:spcBef>
                <a:spcPct val="0"/>
              </a:spcBef>
              <a:buFont typeface="+mj-lt"/>
              <a:buAutoNum type="arabicPeriod"/>
              <a:defRPr/>
            </a:pPr>
            <a:r>
              <a:rPr lang="en-US" sz="7800" b="1" dirty="0">
                <a:latin typeface="+mj-lt"/>
                <a:ea typeface="+mj-ea"/>
                <a:cs typeface="+mj-cs"/>
              </a:rPr>
              <a:t>References</a:t>
            </a:r>
          </a:p>
          <a:p>
            <a:pPr marL="742950" indent="-742950">
              <a:spcBef>
                <a:spcPct val="0"/>
              </a:spcBef>
              <a:buFont typeface="+mj-lt"/>
              <a:buAutoNum type="arabicPeriod"/>
              <a:defRPr/>
            </a:pPr>
            <a:endParaRPr lang="en-US" sz="4400" b="1" dirty="0">
              <a:latin typeface="Times New Roman" panose="02020603050405020304" pitchFamily="18" charset="0"/>
              <a:cs typeface="Times New Roman" panose="02020603050405020304" pitchFamily="18" charset="0"/>
            </a:endParaRPr>
          </a:p>
          <a:p>
            <a:pPr marL="742950" indent="-742950">
              <a:spcBef>
                <a:spcPct val="0"/>
              </a:spcBef>
              <a:buFont typeface="+mj-lt"/>
              <a:buAutoNum type="arabicPeriod"/>
              <a:defRPr/>
            </a:pPr>
            <a:endParaRPr lang="en-US" sz="4400" b="1" dirty="0">
              <a:latin typeface="+mj-lt"/>
              <a:ea typeface="+mj-ea"/>
              <a:cs typeface="+mj-cs"/>
            </a:endParaRPr>
          </a:p>
          <a:p>
            <a:pPr>
              <a:spcBef>
                <a:spcPct val="0"/>
              </a:spcBef>
              <a:defRPr/>
            </a:pPr>
            <a:endParaRPr lang="en-US" sz="4400" dirty="0">
              <a:latin typeface="+mj-lt"/>
              <a:ea typeface="+mj-ea"/>
              <a:cs typeface="+mj-cs"/>
            </a:endParaRPr>
          </a:p>
          <a:p>
            <a:pPr marL="742950" indent="-742950">
              <a:spcBef>
                <a:spcPct val="0"/>
              </a:spcBef>
              <a:buFont typeface="+mj-lt"/>
              <a:buAutoNum type="arabicPeriod"/>
              <a:defRPr/>
            </a:pPr>
            <a:endParaRPr lang="en-US" sz="4400" dirty="0">
              <a:latin typeface="+mj-lt"/>
              <a:ea typeface="+mj-ea"/>
              <a:cs typeface="+mj-cs"/>
            </a:endParaRPr>
          </a:p>
        </p:txBody>
      </p:sp>
      <p:sp>
        <p:nvSpPr>
          <p:cNvPr id="2" name="Date Placeholder 1"/>
          <p:cNvSpPr>
            <a:spLocks noGrp="1"/>
          </p:cNvSpPr>
          <p:nvPr>
            <p:ph type="dt" sz="half" idx="10"/>
          </p:nvPr>
        </p:nvSpPr>
        <p:spPr/>
        <p:txBody>
          <a:bodyPr/>
          <a:lstStyle/>
          <a:p>
            <a:fld id="{BB962C8B-B14F-4D97-AF65-F5344CB8AC3E}" type="datetime3">
              <a:rPr lang="en-US"/>
              <a:t>11 November 2024</a:t>
            </a:fld>
            <a:endParaRPr lang="en-US"/>
          </a:p>
        </p:txBody>
      </p:sp>
      <p:sp>
        <p:nvSpPr>
          <p:cNvPr id="3" name="Footer Placeholder 2"/>
          <p:cNvSpPr>
            <a:spLocks noGrp="1"/>
          </p:cNvSpPr>
          <p:nvPr>
            <p:ph type="ftr" sz="quarter" idx="11"/>
          </p:nvPr>
        </p:nvSpPr>
        <p:spPr/>
        <p:txBody>
          <a:bodyPr/>
          <a:lstStyle/>
          <a:p>
            <a:r>
              <a:rPr lang="en-US"/>
              <a:t>Integrated AI Based Electricity Price Forecasting and Energy Management</a:t>
            </a:r>
          </a:p>
        </p:txBody>
      </p:sp>
      <p:sp>
        <p:nvSpPr>
          <p:cNvPr id="4" name="Slide Number Placeholder 3"/>
          <p:cNvSpPr>
            <a:spLocks noGrp="1"/>
          </p:cNvSpPr>
          <p:nvPr>
            <p:ph type="sldNum" sz="quarter" idx="12"/>
          </p:nvPr>
        </p:nvSpPr>
        <p:spPr/>
        <p:txBody>
          <a:bodyPr/>
          <a:lstStyle/>
          <a:p>
            <a:fld id="{9B618960-8005-486C-9A75-10CB2AAC16F9}"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pPr algn="ctr"/>
            <a:r>
              <a:rPr lang="en-US" b="1" dirty="0">
                <a:solidFill>
                  <a:srgbClr val="FF0000"/>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838199" y="1219200"/>
            <a:ext cx="4777597" cy="4957763"/>
          </a:xfrm>
        </p:spPr>
        <p:txBody>
          <a:bodyPr>
            <a:normAutofit/>
          </a:bodyPr>
          <a:lstStyle/>
          <a:p>
            <a:pPr marL="0" indent="0" algn="just">
              <a:lnSpc>
                <a:spcPct val="150000"/>
              </a:lnSpc>
              <a:buNone/>
            </a:pPr>
            <a:r>
              <a:rPr lang="en-US" sz="2000" b="1" dirty="0">
                <a:latin typeface="Times New Roman" panose="02020603050405020304" pitchFamily="18" charset="0"/>
                <a:cs typeface="Times New Roman" panose="02020603050405020304" pitchFamily="18" charset="0"/>
              </a:rPr>
              <a:t>HARDWARE REQURIMENTS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ESP32</a:t>
            </a:r>
          </a:p>
          <a:p>
            <a:pPr algn="just">
              <a:lnSpc>
                <a:spcPct val="150000"/>
              </a:lnSpc>
            </a:pPr>
            <a:r>
              <a:rPr lang="en-IN" sz="2000" dirty="0">
                <a:latin typeface="Times New Roman" panose="02020603050405020304" pitchFamily="18" charset="0"/>
                <a:cs typeface="Times New Roman" panose="02020603050405020304" pitchFamily="18" charset="0"/>
              </a:rPr>
              <a:t>Current Sensor</a:t>
            </a:r>
          </a:p>
          <a:p>
            <a:pPr algn="just">
              <a:lnSpc>
                <a:spcPct val="150000"/>
              </a:lnSpc>
            </a:pPr>
            <a:r>
              <a:rPr lang="en-IN" sz="2000" dirty="0">
                <a:latin typeface="Times New Roman" panose="02020603050405020304" pitchFamily="18" charset="0"/>
                <a:cs typeface="Times New Roman" panose="02020603050405020304" pitchFamily="18" charset="0"/>
              </a:rPr>
              <a:t>Load</a:t>
            </a:r>
          </a:p>
          <a:p>
            <a:pPr algn="just">
              <a:lnSpc>
                <a:spcPct val="150000"/>
              </a:lnSpc>
            </a:pPr>
            <a:r>
              <a:rPr lang="en-IN" sz="2000" dirty="0">
                <a:latin typeface="Times New Roman" panose="02020603050405020304" pitchFamily="18" charset="0"/>
                <a:cs typeface="Times New Roman" panose="02020603050405020304" pitchFamily="18" charset="0"/>
              </a:rPr>
              <a:t>Relay</a:t>
            </a:r>
          </a:p>
          <a:p>
            <a:pPr algn="just">
              <a:lnSpc>
                <a:spcPct val="150000"/>
              </a:lnSpc>
            </a:pPr>
            <a:r>
              <a:rPr lang="en-IN" sz="2000" dirty="0">
                <a:latin typeface="Times New Roman" panose="02020603050405020304" pitchFamily="18" charset="0"/>
                <a:cs typeface="Times New Roman" panose="02020603050405020304" pitchFamily="18" charset="0"/>
              </a:rPr>
              <a:t>RTC</a:t>
            </a:r>
          </a:p>
          <a:p>
            <a:pPr algn="just">
              <a:lnSpc>
                <a:spcPct val="150000"/>
              </a:lnSpc>
            </a:pPr>
            <a:r>
              <a:rPr lang="en-IN" sz="2000" dirty="0">
                <a:latin typeface="Times New Roman" panose="02020603050405020304" pitchFamily="18" charset="0"/>
                <a:cs typeface="Times New Roman" panose="02020603050405020304" pitchFamily="18" charset="0"/>
              </a:rPr>
              <a:t>Push Button</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461957" y="1331343"/>
            <a:ext cx="4777597" cy="49577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US" sz="2000" b="1" dirty="0">
                <a:latin typeface="Times New Roman" panose="02020603050405020304" pitchFamily="18" charset="0"/>
                <a:cs typeface="Times New Roman" panose="02020603050405020304" pitchFamily="18" charset="0"/>
              </a:rPr>
              <a:t>SOFTWARE REQURIMENTS</a:t>
            </a:r>
            <a:endParaRPr lang="en-IN" sz="2000" dirty="0">
              <a:latin typeface="Times New Roman" panose="02020603050405020304" pitchFamily="18" charset="0"/>
              <a:cs typeface="Times New Roman" panose="02020603050405020304" pitchFamily="18" charset="0"/>
            </a:endParaRPr>
          </a:p>
          <a:p>
            <a:pPr algn="just">
              <a:lnSpc>
                <a:spcPct val="150000"/>
              </a:lnSpc>
            </a:pPr>
            <a:r>
              <a:rPr lang="en-IN" sz="2000" dirty="0">
                <a:latin typeface="Times New Roman" panose="02020603050405020304" pitchFamily="18" charset="0"/>
                <a:cs typeface="Times New Roman" panose="02020603050405020304" pitchFamily="18" charset="0"/>
              </a:rPr>
              <a:t>Arduino IDE</a:t>
            </a:r>
          </a:p>
          <a:p>
            <a:pPr algn="just">
              <a:lnSpc>
                <a:spcPct val="150000"/>
              </a:lnSpc>
            </a:pPr>
            <a:r>
              <a:rPr lang="en-IN" sz="2000" dirty="0">
                <a:latin typeface="Times New Roman" panose="02020603050405020304" pitchFamily="18" charset="0"/>
                <a:cs typeface="Times New Roman" panose="02020603050405020304" pitchFamily="18" charset="0"/>
              </a:rPr>
              <a:t>Embedded C</a:t>
            </a:r>
          </a:p>
          <a:p>
            <a:pPr algn="just">
              <a:lnSpc>
                <a:spcPct val="150000"/>
              </a:lnSpc>
            </a:pPr>
            <a:r>
              <a:rPr lang="en-IN" sz="2000" dirty="0">
                <a:latin typeface="Times New Roman" panose="02020603050405020304" pitchFamily="18" charset="0"/>
                <a:cs typeface="Times New Roman" panose="02020603050405020304" pitchFamily="18" charset="0"/>
              </a:rPr>
              <a:t>HTML</a:t>
            </a:r>
          </a:p>
          <a:p>
            <a:pPr algn="just">
              <a:lnSpc>
                <a:spcPct val="150000"/>
              </a:lnSpc>
            </a:pPr>
            <a:r>
              <a:rPr lang="en-IN" sz="2000" dirty="0">
                <a:latin typeface="Times New Roman" panose="02020603050405020304" pitchFamily="18" charset="0"/>
                <a:cs typeface="Times New Roman" panose="02020603050405020304" pitchFamily="18" charset="0"/>
              </a:rPr>
              <a:t>Python</a:t>
            </a: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5" name="Date Placeholder 4"/>
          <p:cNvSpPr>
            <a:spLocks noGrp="1"/>
          </p:cNvSpPr>
          <p:nvPr>
            <p:ph type="dt" sz="half" idx="10"/>
          </p:nvPr>
        </p:nvSpPr>
        <p:spPr/>
        <p:txBody>
          <a:bodyPr/>
          <a:lstStyle/>
          <a:p>
            <a:fld id="{BB962C8B-B14F-4D97-AF65-F5344CB8AC3E}" type="datetime3">
              <a:rPr lang="en-US"/>
              <a:t>11 November 2024</a:t>
            </a:fld>
            <a:endParaRPr lang="en-US"/>
          </a:p>
        </p:txBody>
      </p:sp>
      <p:sp>
        <p:nvSpPr>
          <p:cNvPr id="6" name="Footer Placeholder 5"/>
          <p:cNvSpPr>
            <a:spLocks noGrp="1"/>
          </p:cNvSpPr>
          <p:nvPr>
            <p:ph type="ftr" sz="quarter" idx="11"/>
          </p:nvPr>
        </p:nvSpPr>
        <p:spPr/>
        <p:txBody>
          <a:bodyPr/>
          <a:lstStyle/>
          <a:p>
            <a:r>
              <a:rPr lang="en-US"/>
              <a:t>Integrated AI Based Electricity Price Forecasting and Energy Management</a:t>
            </a:r>
          </a:p>
        </p:txBody>
      </p:sp>
      <p:sp>
        <p:nvSpPr>
          <p:cNvPr id="7" name="Slide Number Placeholder 6"/>
          <p:cNvSpPr>
            <a:spLocks noGrp="1"/>
          </p:cNvSpPr>
          <p:nvPr>
            <p:ph type="sldNum" sz="quarter" idx="12"/>
          </p:nvPr>
        </p:nvSpPr>
        <p:spPr/>
        <p:txBody>
          <a:bodyPr/>
          <a:lstStyle/>
          <a:p>
            <a:fld id="{9B618960-8005-486C-9A75-10CB2AAC16F9}"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Autofit/>
          </a:bodyPr>
          <a:lstStyle/>
          <a:p>
            <a:pPr algn="ctr"/>
            <a:r>
              <a:rPr lang="en-US" b="1" dirty="0">
                <a:solidFill>
                  <a:srgbClr val="FF0000"/>
                </a:solidFill>
                <a:latin typeface="Times New Roman" panose="02020603050405020304" pitchFamily="18" charset="0"/>
                <a:cs typeface="Times New Roman" panose="02020603050405020304" pitchFamily="18" charset="0"/>
              </a:rPr>
              <a:t>Results and Discussion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8028"/>
            <a:ext cx="10515600" cy="5124017"/>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power supply is an electrical device that offers electric power to an electrical load such as laptop computer, server, or other electronic devices. The main function of a power supply is to convert electric current from a source to the correct voltage, current, and frequency to power the load. It could be AC to DC or DC to DC. Consequently, power supplies are sometimes regarded as electric power converters. Some power supplies are standalone and separated from equipment to be external power supplies and others inside the device to be the internal power supplies..</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488557"/>
          </a:xfrm>
        </p:spPr>
        <p:txBody>
          <a:bodyPr/>
          <a:lstStyle/>
          <a:p>
            <a:pPr algn="ctr"/>
            <a:r>
              <a:rPr lang="en-US" b="1" dirty="0">
                <a:solidFill>
                  <a:srgbClr val="FF0000"/>
                </a:solidFill>
              </a:rPr>
              <a:t>REFERENCES</a:t>
            </a:r>
          </a:p>
        </p:txBody>
      </p:sp>
      <p:sp>
        <p:nvSpPr>
          <p:cNvPr id="5" name="Content Placeholder 4"/>
          <p:cNvSpPr>
            <a:spLocks noGrp="1"/>
          </p:cNvSpPr>
          <p:nvPr>
            <p:ph idx="1"/>
          </p:nvPr>
        </p:nvSpPr>
        <p:spPr>
          <a:xfrm>
            <a:off x="838200" y="1233182"/>
            <a:ext cx="10515600" cy="4943781"/>
          </a:xfrm>
        </p:spPr>
        <p:txBody>
          <a:bodyPr>
            <a:noAutofit/>
          </a:bodyPr>
          <a:lstStyle/>
          <a:p>
            <a:pPr marR="0">
              <a:lnSpc>
                <a:spcPct val="110000"/>
              </a:lnSpc>
              <a:spcAft>
                <a:spcPts val="1000"/>
              </a:spcAft>
            </a:pPr>
            <a:r>
              <a:rPr lang="en-US" sz="1700" dirty="0">
                <a:solidFill>
                  <a:srgbClr val="000000"/>
                </a:solidFill>
              </a:rPr>
              <a:t>[1] M. Uppal, D. Gupta, N. Goyal, A. L. </a:t>
            </a:r>
            <a:r>
              <a:rPr lang="en-US" sz="1700" dirty="0" err="1">
                <a:solidFill>
                  <a:srgbClr val="000000"/>
                </a:solidFill>
              </a:rPr>
              <a:t>Imoize</a:t>
            </a:r>
            <a:r>
              <a:rPr lang="en-US" sz="1700" dirty="0">
                <a:solidFill>
                  <a:srgbClr val="000000"/>
                </a:solidFill>
              </a:rPr>
              <a:t>, A. Kumar, S. Ojo, and J. Choi, ‘‘A real-time data monitoring framework for predictive maintenance based on the Internet of Things,’’ Complexity, vol. 2023, Mar. 2023, Art. no. 9991029.</a:t>
            </a:r>
          </a:p>
          <a:p>
            <a:pPr marR="0">
              <a:lnSpc>
                <a:spcPct val="110000"/>
              </a:lnSpc>
              <a:spcAft>
                <a:spcPts val="1000"/>
              </a:spcAft>
            </a:pPr>
            <a:r>
              <a:rPr lang="en-US" sz="1700" dirty="0">
                <a:solidFill>
                  <a:srgbClr val="000000"/>
                </a:solidFill>
              </a:rPr>
              <a:t>[2] N. </a:t>
            </a:r>
            <a:r>
              <a:rPr lang="en-US" sz="1700" dirty="0" err="1">
                <a:solidFill>
                  <a:srgbClr val="000000"/>
                </a:solidFill>
              </a:rPr>
              <a:t>Talpur</a:t>
            </a:r>
            <a:r>
              <a:rPr lang="en-US" sz="1700" dirty="0">
                <a:solidFill>
                  <a:srgbClr val="000000"/>
                </a:solidFill>
              </a:rPr>
              <a:t>, S. J. Abdulkadir, H. </a:t>
            </a:r>
            <a:r>
              <a:rPr lang="en-US" sz="1700" dirty="0" err="1">
                <a:solidFill>
                  <a:srgbClr val="000000"/>
                </a:solidFill>
              </a:rPr>
              <a:t>Alhussian</a:t>
            </a:r>
            <a:r>
              <a:rPr lang="en-US" sz="1700" dirty="0">
                <a:solidFill>
                  <a:srgbClr val="000000"/>
                </a:solidFill>
              </a:rPr>
              <a:t>, M. H. Hasan, N. Aziz, and A. </a:t>
            </a:r>
            <a:r>
              <a:rPr lang="en-US" sz="1700" dirty="0" err="1">
                <a:solidFill>
                  <a:srgbClr val="000000"/>
                </a:solidFill>
              </a:rPr>
              <a:t>Bamhdi</a:t>
            </a:r>
            <a:r>
              <a:rPr lang="en-US" sz="1700" dirty="0">
                <a:solidFill>
                  <a:srgbClr val="000000"/>
                </a:solidFill>
              </a:rPr>
              <a:t>, ‘‘Deep neuro-fuzzy system application trends, challenges, and future perspectives: A systematic survey,’’ </a:t>
            </a:r>
            <a:r>
              <a:rPr lang="en-US" sz="1700" dirty="0" err="1">
                <a:solidFill>
                  <a:srgbClr val="000000"/>
                </a:solidFill>
              </a:rPr>
              <a:t>Artif</a:t>
            </a:r>
            <a:r>
              <a:rPr lang="en-US" sz="1700" dirty="0">
                <a:solidFill>
                  <a:srgbClr val="000000"/>
                </a:solidFill>
              </a:rPr>
              <a:t>. </a:t>
            </a:r>
            <a:r>
              <a:rPr lang="en-US" sz="1700" dirty="0" err="1">
                <a:solidFill>
                  <a:srgbClr val="000000"/>
                </a:solidFill>
              </a:rPr>
              <a:t>Intell</a:t>
            </a:r>
            <a:r>
              <a:rPr lang="en-US" sz="1700" dirty="0">
                <a:solidFill>
                  <a:srgbClr val="000000"/>
                </a:solidFill>
              </a:rPr>
              <a:t>. Rev., vol. 56, no. 2, pp. 865–913, Feb. 2023.</a:t>
            </a:r>
          </a:p>
          <a:p>
            <a:pPr marR="0">
              <a:lnSpc>
                <a:spcPct val="110000"/>
              </a:lnSpc>
              <a:spcAft>
                <a:spcPts val="1000"/>
              </a:spcAft>
            </a:pPr>
            <a:r>
              <a:rPr lang="en-US" sz="1700" dirty="0">
                <a:solidFill>
                  <a:srgbClr val="000000"/>
                </a:solidFill>
              </a:rPr>
              <a:t>[3] J. F. Torres, D. </a:t>
            </a:r>
            <a:r>
              <a:rPr lang="en-US" sz="1700" dirty="0" err="1">
                <a:solidFill>
                  <a:srgbClr val="000000"/>
                </a:solidFill>
              </a:rPr>
              <a:t>Hadjout</a:t>
            </a:r>
            <a:r>
              <a:rPr lang="en-US" sz="1700" dirty="0">
                <a:solidFill>
                  <a:srgbClr val="000000"/>
                </a:solidFill>
              </a:rPr>
              <a:t>, A. </a:t>
            </a:r>
            <a:r>
              <a:rPr lang="en-US" sz="1700" dirty="0" err="1">
                <a:solidFill>
                  <a:srgbClr val="000000"/>
                </a:solidFill>
              </a:rPr>
              <a:t>Sebaa</a:t>
            </a:r>
            <a:r>
              <a:rPr lang="en-US" sz="1700" dirty="0">
                <a:solidFill>
                  <a:srgbClr val="000000"/>
                </a:solidFill>
              </a:rPr>
              <a:t>, F. Martínez-Álvarez, and A. </a:t>
            </a:r>
            <a:r>
              <a:rPr lang="en-US" sz="1700" dirty="0" err="1">
                <a:solidFill>
                  <a:srgbClr val="000000"/>
                </a:solidFill>
              </a:rPr>
              <a:t>Troncoso</a:t>
            </a:r>
            <a:r>
              <a:rPr lang="en-US" sz="1700" dirty="0">
                <a:solidFill>
                  <a:srgbClr val="000000"/>
                </a:solidFill>
              </a:rPr>
              <a:t>, ‘‘Deep learning for time series forecasting: A survey,’’ Big Data, vol. 9, no. 1, pp. 3–21, Feb. 2021.</a:t>
            </a:r>
          </a:p>
          <a:p>
            <a:pPr marR="0">
              <a:lnSpc>
                <a:spcPct val="110000"/>
              </a:lnSpc>
              <a:spcAft>
                <a:spcPts val="1000"/>
              </a:spcAft>
            </a:pPr>
            <a:r>
              <a:rPr lang="en-US" sz="1700" dirty="0">
                <a:solidFill>
                  <a:srgbClr val="000000"/>
                </a:solidFill>
              </a:rPr>
              <a:t>[4] T. Wang, Y. Lu, J. Wang, H.-N. Dai, X. Zheng, and W. Jia, ‘‘EIHDP: Edge-intelligent hierarchical dynamic pricing based on cloud-edge-client collaboration for IoT systems,’’ IEEE Trans. </a:t>
            </a:r>
            <a:r>
              <a:rPr lang="en-US" sz="1700" dirty="0" err="1">
                <a:solidFill>
                  <a:srgbClr val="000000"/>
                </a:solidFill>
              </a:rPr>
              <a:t>Comput</a:t>
            </a:r>
            <a:r>
              <a:rPr lang="en-US" sz="1700" dirty="0">
                <a:solidFill>
                  <a:srgbClr val="000000"/>
                </a:solidFill>
              </a:rPr>
              <a:t>., vol. 70, no. 8, pp. 1285–1298, Aug. 2021.</a:t>
            </a:r>
          </a:p>
          <a:p>
            <a:pPr>
              <a:lnSpc>
                <a:spcPct val="110000"/>
              </a:lnSpc>
            </a:pPr>
            <a:r>
              <a:rPr lang="en-US" sz="1700" dirty="0">
                <a:solidFill>
                  <a:srgbClr val="000000"/>
                </a:solidFill>
              </a:rPr>
              <a:t>[5] S. Mishra and A. K. Tyagi, ‘‘The role of machine learning techniques </a:t>
            </a:r>
            <a:r>
              <a:rPr lang="en-US" sz="1700" dirty="0" err="1">
                <a:solidFill>
                  <a:srgbClr val="000000"/>
                </a:solidFill>
              </a:rPr>
              <a:t>inInternet</a:t>
            </a:r>
            <a:r>
              <a:rPr lang="en-US" sz="1700" dirty="0">
                <a:solidFill>
                  <a:srgbClr val="000000"/>
                </a:solidFill>
              </a:rPr>
              <a:t> of Things-based cloud applications,’’ in Artificial Intelligence Based Internet of Things Systems. </a:t>
            </a:r>
          </a:p>
        </p:txBody>
      </p:sp>
      <p:sp>
        <p:nvSpPr>
          <p:cNvPr id="3" name="Date Placeholder 2"/>
          <p:cNvSpPr>
            <a:spLocks noGrp="1"/>
          </p:cNvSpPr>
          <p:nvPr>
            <p:ph type="dt" sz="half" idx="10"/>
          </p:nvPr>
        </p:nvSpPr>
        <p:spPr/>
        <p:txBody>
          <a:bodyPr/>
          <a:lstStyle/>
          <a:p>
            <a:fld id="{BB962C8B-B14F-4D97-AF65-F5344CB8AC3E}" type="datetime3">
              <a:rPr lang="en-US"/>
              <a:t>11 November 2024</a:t>
            </a:fld>
            <a:endParaRPr lang="en-US"/>
          </a:p>
        </p:txBody>
      </p:sp>
      <p:sp>
        <p:nvSpPr>
          <p:cNvPr id="4" name="Footer Placeholder 3"/>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22</a:t>
            </a:fld>
            <a:endParaRPr lang="en-US"/>
          </a:p>
        </p:txBody>
      </p:sp>
    </p:spTree>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6429D-B5EC-D61E-4680-D9AE81065222}"/>
              </a:ext>
            </a:extLst>
          </p:cNvPr>
          <p:cNvSpPr>
            <a:spLocks noGrp="1"/>
          </p:cNvSpPr>
          <p:nvPr>
            <p:ph type="title"/>
          </p:nvPr>
        </p:nvSpPr>
        <p:spPr>
          <a:xfrm>
            <a:off x="838200" y="2796699"/>
            <a:ext cx="10515600" cy="1325563"/>
          </a:xfrm>
        </p:spPr>
        <p:txBody>
          <a:bodyPr/>
          <a:lstStyle/>
          <a:p>
            <a:r>
              <a:rPr lang="en-US" b="1" dirty="0">
                <a:solidFill>
                  <a:srgbClr val="FF0000"/>
                </a:solidFill>
              </a:rPr>
              <a:t>THANK YOU…</a:t>
            </a:r>
            <a:br>
              <a:rPr lang="en-US" b="1" dirty="0">
                <a:solidFill>
                  <a:srgbClr val="FF0000"/>
                </a:solidFill>
              </a:rPr>
            </a:br>
            <a:endParaRPr lang="en-IN" b="1" dirty="0">
              <a:solidFill>
                <a:srgbClr val="FF0000"/>
              </a:solidFill>
            </a:endParaRPr>
          </a:p>
        </p:txBody>
      </p:sp>
      <p:sp>
        <p:nvSpPr>
          <p:cNvPr id="4" name="Date Placeholder 3">
            <a:extLst>
              <a:ext uri="{FF2B5EF4-FFF2-40B4-BE49-F238E27FC236}">
                <a16:creationId xmlns:a16="http://schemas.microsoft.com/office/drawing/2014/main" id="{52A7E32B-6058-E5F3-5757-0EC0FEF5587D}"/>
              </a:ext>
            </a:extLst>
          </p:cNvPr>
          <p:cNvSpPr>
            <a:spLocks noGrp="1"/>
          </p:cNvSpPr>
          <p:nvPr>
            <p:ph type="dt" sz="half" idx="10"/>
          </p:nvPr>
        </p:nvSpPr>
        <p:spPr/>
        <p:txBody>
          <a:bodyPr/>
          <a:lstStyle/>
          <a:p>
            <a:fld id="{BB962C8B-B14F-4D97-AF65-F5344CB8AC3E}" type="datetime3">
              <a:rPr lang="en-US" smtClean="0"/>
              <a:t>11 November 2024</a:t>
            </a:fld>
            <a:endParaRPr lang="en-US"/>
          </a:p>
        </p:txBody>
      </p:sp>
      <p:sp>
        <p:nvSpPr>
          <p:cNvPr id="5" name="Footer Placeholder 4">
            <a:extLst>
              <a:ext uri="{FF2B5EF4-FFF2-40B4-BE49-F238E27FC236}">
                <a16:creationId xmlns:a16="http://schemas.microsoft.com/office/drawing/2014/main" id="{E118E9F5-904E-9EEB-8282-7B07CD270D7D}"/>
              </a:ext>
            </a:extLst>
          </p:cNvPr>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a:extLst>
              <a:ext uri="{FF2B5EF4-FFF2-40B4-BE49-F238E27FC236}">
                <a16:creationId xmlns:a16="http://schemas.microsoft.com/office/drawing/2014/main" id="{23680371-63FD-C167-C3BD-69794A7A054B}"/>
              </a:ext>
            </a:extLst>
          </p:cNvPr>
          <p:cNvSpPr>
            <a:spLocks noGrp="1"/>
          </p:cNvSpPr>
          <p:nvPr>
            <p:ph type="sldNum" sz="quarter" idx="12"/>
          </p:nvPr>
        </p:nvSpPr>
        <p:spPr/>
        <p:txBody>
          <a:bodyPr/>
          <a:lstStyle/>
          <a:p>
            <a:fld id="{9B618960-8005-486C-9A75-10CB2AAC16F9}" type="slidenum">
              <a:rPr lang="en-US" smtClean="0"/>
              <a:t>23</a:t>
            </a:fld>
            <a:endParaRPr lang="en-US"/>
          </a:p>
        </p:txBody>
      </p:sp>
      <p:pic>
        <p:nvPicPr>
          <p:cNvPr id="2050" name="Picture 2" descr="Folded ">
            <a:extLst>
              <a:ext uri="{FF2B5EF4-FFF2-40B4-BE49-F238E27FC236}">
                <a16:creationId xmlns:a16="http://schemas.microsoft.com/office/drawing/2014/main" id="{DAE54681-A37E-078E-4E29-B45E38A7D7C6}"/>
              </a:ext>
            </a:extLst>
          </p:cNvPr>
          <p:cNvPicPr>
            <a:picLocks noChangeAspect="1" noChangeArrowheads="1"/>
          </p:cNvPicPr>
          <p:nvPr/>
        </p:nvPicPr>
        <p:blipFill>
          <a:blip r:embed="rId2">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6512"/>
                    </a14:imgEffect>
                  </a14:imgLayer>
                </a14:imgProps>
              </a:ext>
              <a:ext uri="{28A0092B-C50C-407E-A947-70E740481C1C}">
                <a14:useLocalDpi xmlns:a14="http://schemas.microsoft.com/office/drawing/2010/main" val="0"/>
              </a:ext>
            </a:extLst>
          </a:blip>
          <a:srcRect/>
          <a:stretch>
            <a:fillRect/>
          </a:stretch>
        </p:blipFill>
        <p:spPr bwMode="auto">
          <a:xfrm>
            <a:off x="8168640" y="2796699"/>
            <a:ext cx="609600" cy="609600"/>
          </a:xfrm>
          <a:prstGeom prst="rect">
            <a:avLst/>
          </a:prstGeom>
          <a:solidFill>
            <a:schemeClr val="bg1"/>
          </a:solidFill>
        </p:spPr>
      </p:pic>
    </p:spTree>
    <p:extLst>
      <p:ext uri="{BB962C8B-B14F-4D97-AF65-F5344CB8AC3E}">
        <p14:creationId xmlns:p14="http://schemas.microsoft.com/office/powerpoint/2010/main" val="3134065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solidFill>
                  <a:srgbClr val="FF0000"/>
                </a:solidFill>
              </a:rPr>
              <a:t>ABSTRACT</a:t>
            </a:r>
          </a:p>
        </p:txBody>
      </p:sp>
      <p:sp>
        <p:nvSpPr>
          <p:cNvPr id="5" name="Content Placeholder 4"/>
          <p:cNvSpPr>
            <a:spLocks noGrp="1"/>
          </p:cNvSpPr>
          <p:nvPr>
            <p:ph idx="1"/>
          </p:nvPr>
        </p:nvSpPr>
        <p:spPr/>
        <p:txBody>
          <a:bodyPr>
            <a:normAutofit lnSpcReduction="10000"/>
          </a:bodyPr>
          <a:lstStyle/>
          <a:p>
            <a:pPr algn="just"/>
            <a:r>
              <a:rPr lang="en-US" dirty="0"/>
              <a:t>In the realm of Industrial Internet of Things (IoT) systems, efficient Energy management and accurate price forecasting are paramount for operational optimization and cost efficiency. </a:t>
            </a:r>
          </a:p>
          <a:p>
            <a:pPr algn="just"/>
            <a:r>
              <a:rPr lang="en-US" dirty="0"/>
              <a:t>This study introduces a novel multi-task learning framework that simultaneously addresses these two critical aspects, leveraging cloud-based architectures to enhance scalability and performance. </a:t>
            </a:r>
          </a:p>
          <a:p>
            <a:pPr algn="just"/>
            <a:r>
              <a:rPr lang="en-US" dirty="0"/>
              <a:t>By integrating price forecasting with resource management tasks within a single learning model, our approach exploits the inherent correlations between these tasks to improve the accuracy and reliability of predictions and decisions.</a:t>
            </a:r>
          </a:p>
          <a:p>
            <a:pPr algn="just"/>
            <a:r>
              <a:rPr lang="en-US" dirty="0"/>
              <a:t>Also calculating bill and Power theft identification</a:t>
            </a:r>
          </a:p>
        </p:txBody>
      </p:sp>
      <p:sp>
        <p:nvSpPr>
          <p:cNvPr id="2" name="Date Placeholder 1"/>
          <p:cNvSpPr>
            <a:spLocks noGrp="1"/>
          </p:cNvSpPr>
          <p:nvPr>
            <p:ph type="dt" sz="half" idx="10"/>
          </p:nvPr>
        </p:nvSpPr>
        <p:spPr/>
        <p:txBody>
          <a:bodyPr/>
          <a:lstStyle/>
          <a:p>
            <a:fld id="{BB962C8B-B14F-4D97-AF65-F5344CB8AC3E}" type="datetime3">
              <a:rPr lang="en-US"/>
              <a:t>11 November 2024</a:t>
            </a:fld>
            <a:endParaRPr lang="en-US"/>
          </a:p>
        </p:txBody>
      </p:sp>
      <p:sp>
        <p:nvSpPr>
          <p:cNvPr id="3" name="Footer Placeholder 2"/>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solidFill>
                  <a:srgbClr val="FF0000"/>
                </a:solidFill>
              </a:rPr>
              <a:t>INTRODUCTION</a:t>
            </a:r>
          </a:p>
        </p:txBody>
      </p:sp>
      <p:sp>
        <p:nvSpPr>
          <p:cNvPr id="5" name="Content Placeholder 4"/>
          <p:cNvSpPr>
            <a:spLocks noGrp="1"/>
          </p:cNvSpPr>
          <p:nvPr>
            <p:ph idx="1"/>
          </p:nvPr>
        </p:nvSpPr>
        <p:spPr/>
        <p:txBody>
          <a:bodyPr>
            <a:normAutofit lnSpcReduction="10000"/>
          </a:bodyPr>
          <a:lstStyle/>
          <a:p>
            <a:pPr algn="just"/>
            <a:r>
              <a:rPr lang="en-US" dirty="0"/>
              <a:t>Cloud computing is gaining popularity as a storage platform, allowing organizations to reduce hardware and procurement expenses</a:t>
            </a:r>
          </a:p>
          <a:p>
            <a:pPr algn="just"/>
            <a:r>
              <a:rPr lang="en-US" dirty="0"/>
              <a:t>The exponential growth in data consumption necessitates more data centre requirements, which consume significant electricity. Data centers are responsible for 2% of the total energy consumption worldwide.</a:t>
            </a:r>
          </a:p>
          <a:p>
            <a:pPr algn="just"/>
            <a:r>
              <a:rPr lang="en-US" dirty="0"/>
              <a:t>The adoption of distributed computing with virtualization has the potential to significantly enhance productivity, although its usage is still limited. </a:t>
            </a:r>
          </a:p>
          <a:p>
            <a:pPr algn="just"/>
            <a:r>
              <a:rPr lang="en-US" dirty="0"/>
              <a:t>Energy markets exhibit high volatility, with prices surging by a factor of 10 within a mere 60 minutes. </a:t>
            </a:r>
          </a:p>
        </p:txBody>
      </p:sp>
      <p:sp>
        <p:nvSpPr>
          <p:cNvPr id="2" name="Date Placeholder 1"/>
          <p:cNvSpPr>
            <a:spLocks noGrp="1"/>
          </p:cNvSpPr>
          <p:nvPr>
            <p:ph type="dt" sz="half" idx="10"/>
          </p:nvPr>
        </p:nvSpPr>
        <p:spPr/>
        <p:txBody>
          <a:bodyPr/>
          <a:lstStyle/>
          <a:p>
            <a:fld id="{BB962C8B-B14F-4D97-AF65-F5344CB8AC3E}" type="datetime3">
              <a:rPr lang="en-US"/>
              <a:t>11 November 2024</a:t>
            </a:fld>
            <a:endParaRPr lang="en-US"/>
          </a:p>
        </p:txBody>
      </p:sp>
      <p:sp>
        <p:nvSpPr>
          <p:cNvPr id="3" name="Footer Placeholder 2"/>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solidFill>
                  <a:srgbClr val="FF0000"/>
                </a:solidFill>
              </a:rPr>
              <a:t>LITERATURE</a:t>
            </a:r>
            <a:r>
              <a:rPr lang="en-US" b="1" dirty="0"/>
              <a:t> </a:t>
            </a:r>
            <a:r>
              <a:rPr lang="en-US" b="1" dirty="0">
                <a:solidFill>
                  <a:srgbClr val="FF0000"/>
                </a:solidFill>
              </a:rPr>
              <a:t>SURVEY</a:t>
            </a:r>
          </a:p>
        </p:txBody>
      </p:sp>
      <p:graphicFrame>
        <p:nvGraphicFramePr>
          <p:cNvPr id="2" name="Content Placeholder 1"/>
          <p:cNvGraphicFramePr>
            <a:graphicFrameLocks noGrp="1"/>
          </p:cNvGraphicFramePr>
          <p:nvPr>
            <p:ph idx="1"/>
          </p:nvPr>
        </p:nvGraphicFramePr>
        <p:xfrm>
          <a:off x="134472" y="1825625"/>
          <a:ext cx="11793068" cy="4466794"/>
        </p:xfrm>
        <a:graphic>
          <a:graphicData uri="http://schemas.openxmlformats.org/drawingml/2006/table">
            <a:tbl>
              <a:tblPr firstRow="1" bandRow="1">
                <a:tableStyleId>{5940675A-B579-460E-94D1-54222C63F5DA}</a:tableStyleId>
              </a:tblPr>
              <a:tblGrid>
                <a:gridCol w="2689410">
                  <a:extLst>
                    <a:ext uri="{9D8B030D-6E8A-4147-A177-3AD203B41FA5}">
                      <a16:colId xmlns:a16="http://schemas.microsoft.com/office/drawing/2014/main" val="20000"/>
                    </a:ext>
                  </a:extLst>
                </a:gridCol>
                <a:gridCol w="3207124">
                  <a:extLst>
                    <a:ext uri="{9D8B030D-6E8A-4147-A177-3AD203B41FA5}">
                      <a16:colId xmlns:a16="http://schemas.microsoft.com/office/drawing/2014/main" val="20001"/>
                    </a:ext>
                  </a:extLst>
                </a:gridCol>
                <a:gridCol w="2948267">
                  <a:extLst>
                    <a:ext uri="{9D8B030D-6E8A-4147-A177-3AD203B41FA5}">
                      <a16:colId xmlns:a16="http://schemas.microsoft.com/office/drawing/2014/main" val="20002"/>
                    </a:ext>
                  </a:extLst>
                </a:gridCol>
                <a:gridCol w="2948267">
                  <a:extLst>
                    <a:ext uri="{9D8B030D-6E8A-4147-A177-3AD203B41FA5}">
                      <a16:colId xmlns:a16="http://schemas.microsoft.com/office/drawing/2014/main" val="20003"/>
                    </a:ext>
                  </a:extLst>
                </a:gridCol>
              </a:tblGrid>
              <a:tr h="382474">
                <a:tc>
                  <a:txBody>
                    <a:bodyPr/>
                    <a:lstStyle/>
                    <a:p>
                      <a:r>
                        <a:rPr lang="en-IN" b="1" dirty="0">
                          <a:latin typeface="Times New Roman" panose="02020603050405020304" pitchFamily="18" charset="0"/>
                          <a:cs typeface="Times New Roman" panose="02020603050405020304" pitchFamily="18" charset="0"/>
                        </a:rPr>
                        <a:t>Paper Title and Year</a:t>
                      </a:r>
                    </a:p>
                  </a:txBody>
                  <a:tcPr/>
                </a:tc>
                <a:tc>
                  <a:txBody>
                    <a:bodyPr/>
                    <a:lstStyle/>
                    <a:p>
                      <a:r>
                        <a:rPr lang="en-IN" b="1" dirty="0">
                          <a:latin typeface="Times New Roman" panose="02020603050405020304" pitchFamily="18" charset="0"/>
                          <a:cs typeface="Times New Roman" panose="02020603050405020304" pitchFamily="18" charset="0"/>
                        </a:rPr>
                        <a:t>Methods Used</a:t>
                      </a:r>
                    </a:p>
                  </a:txBody>
                  <a:tcPr/>
                </a:tc>
                <a:tc>
                  <a:txBody>
                    <a:bodyPr/>
                    <a:lstStyle/>
                    <a:p>
                      <a:r>
                        <a:rPr lang="en-IN" b="1" dirty="0">
                          <a:latin typeface="Times New Roman" panose="02020603050405020304" pitchFamily="18" charset="0"/>
                          <a:cs typeface="Times New Roman" panose="02020603050405020304" pitchFamily="18" charset="0"/>
                        </a:rPr>
                        <a:t>Merits</a:t>
                      </a:r>
                    </a:p>
                  </a:txBody>
                  <a:tcPr/>
                </a:tc>
                <a:tc>
                  <a:txBody>
                    <a:bodyPr/>
                    <a:lstStyle/>
                    <a:p>
                      <a:r>
                        <a:rPr lang="en-IN" b="1"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0000"/>
                  </a:ext>
                </a:extLst>
              </a:tr>
              <a:tr h="943088">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   Multi-Objective Grey Wolf Optimizer Algorithm for Task Scheduling in Cloud-Fog Computing </a:t>
                      </a:r>
                    </a:p>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Faten</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 Saif , Rohaya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Latip</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Zurina</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Mohd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Hanapi</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2023</a:t>
                      </a:r>
                      <a:endParaRPr lang="en-IN" sz="1600" b="0" dirty="0">
                        <a:latin typeface="Times New Roman" panose="02020603050405020304" pitchFamily="18" charset="0"/>
                        <a:cs typeface="Times New Roman" panose="02020603050405020304" pitchFamily="18" charset="0"/>
                      </a:endParaRPr>
                    </a:p>
                  </a:txBody>
                  <a:tcPr/>
                </a:tc>
                <a:tc>
                  <a:txBody>
                    <a:bodyPr/>
                    <a:lstStyle/>
                    <a:p>
                      <a:pPr marL="285750" indent="-285750" algn="just">
                        <a:buFont typeface="Arial" panose="020B0604020202020204" pitchFamily="34" charset="0"/>
                        <a:buChar cha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Inverse mutation operator implemented for population diversity and global search</a:t>
                      </a:r>
                      <a:endParaRPr lang="en-IN" sz="16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u="none" kern="1200" dirty="0">
                          <a:solidFill>
                            <a:schemeClr val="tx1"/>
                          </a:solidFill>
                          <a:effectLst/>
                          <a:latin typeface="Times New Roman" panose="02020603050405020304" pitchFamily="18" charset="0"/>
                          <a:ea typeface="+mn-ea"/>
                          <a:cs typeface="Times New Roman" panose="02020603050405020304" pitchFamily="18" charset="0"/>
                        </a:rPr>
                        <a:t>MGWO reduces delay and energy consumption effectively.</a:t>
                      </a:r>
                    </a:p>
                    <a:p>
                      <a:pPr marL="285750" indent="-285750">
                        <a:buFont typeface="Arial" panose="020B0604020202020204" pitchFamily="34" charset="0"/>
                        <a:buChar char="•"/>
                      </a:pPr>
                      <a:r>
                        <a:rPr lang="en-US" sz="1600" b="0" i="0" u="none" kern="1200" dirty="0">
                          <a:solidFill>
                            <a:schemeClr val="tx1"/>
                          </a:solidFill>
                          <a:effectLst/>
                          <a:latin typeface="Times New Roman" panose="02020603050405020304" pitchFamily="18" charset="0"/>
                          <a:ea typeface="+mn-ea"/>
                          <a:cs typeface="Times New Roman" panose="02020603050405020304" pitchFamily="18" charset="0"/>
                        </a:rPr>
                        <a:t>Fog node minimizes transmission delay and energy consumption</a:t>
                      </a:r>
                    </a:p>
                    <a:p>
                      <a:pPr marL="285750" indent="-285750" algn="just">
                        <a:buFont typeface="Arial" panose="020B0604020202020204" pitchFamily="34" charset="0"/>
                        <a:buChar char="•"/>
                      </a:pPr>
                      <a:endParaRPr lang="en-IN" sz="1600" b="0" dirty="0">
                        <a:latin typeface="Times New Roman" panose="02020603050405020304" pitchFamily="18" charset="0"/>
                        <a:cs typeface="Times New Roman" panose="02020603050405020304" pitchFamily="18" charset="0"/>
                      </a:endParaRPr>
                    </a:p>
                  </a:txBody>
                  <a:tcP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Challenges include energy consumption, transmission delay, and task allocation.</a:t>
                      </a:r>
                    </a:p>
                    <a:p>
                      <a:pPr marL="285750" indent="-285750" algn="just">
                        <a:buFont typeface="Arial" panose="020B0604020202020204" pitchFamily="34" charset="0"/>
                        <a:buChar char="•"/>
                      </a:pP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43088">
                <a:tc>
                  <a:txBody>
                    <a:bodyPr/>
                    <a:lstStyle/>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 Method Based on the  Combination of Laxity and Ant Colony System for Cloud-Fog Task Scheduling</a:t>
                      </a:r>
                    </a:p>
                    <a:p>
                      <a:pPr algn="just"/>
                      <a:r>
                        <a:rPr lang="en-US" sz="16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Jiuyun</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Xu,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Zhuangyuan</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Hao1,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Ruru</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Zhang2, And </a:t>
                      </a:r>
                      <a:r>
                        <a:rPr lang="en-US" sz="1600" b="0" kern="1200" dirty="0" err="1">
                          <a:solidFill>
                            <a:schemeClr val="tx1"/>
                          </a:solidFill>
                          <a:effectLst/>
                          <a:latin typeface="Times New Roman" panose="02020603050405020304" pitchFamily="18" charset="0"/>
                          <a:ea typeface="+mn-ea"/>
                          <a:cs typeface="Times New Roman" panose="02020603050405020304" pitchFamily="18" charset="0"/>
                        </a:rPr>
                        <a:t>Xiaoting</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Sun 2019</a:t>
                      </a:r>
                    </a:p>
                    <a:p>
                      <a:pPr algn="just"/>
                      <a:endParaRPr lang="en-IN" sz="1600" b="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Laxity and ant colony system algorithm for task scheduling.</a:t>
                      </a:r>
                    </a:p>
                    <a:p>
                      <a:pPr marL="285750" lvl="0" indent="-285750">
                        <a:buFont typeface="Arial" panose="020B0604020202020204" pitchFamily="34" charset="0"/>
                        <a:buChar cha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Constraint associated tasks scheduling model in cloud and fog framework</a:t>
                      </a:r>
                    </a:p>
                    <a:p>
                      <a:pPr marL="285750" indent="-285750" algn="just">
                        <a:buFont typeface="Arial" panose="020B0604020202020204" pitchFamily="34" charset="0"/>
                        <a:buChar char="•"/>
                      </a:pPr>
                      <a:endParaRPr lang="en-IN" sz="16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LBP-ACS algorithm reduces energy consumption while ensuring reasonable scheduling length. [1]</a:t>
                      </a:r>
                    </a:p>
                    <a:p>
                      <a:pPr marL="285750" indent="-285750">
                        <a:buFont typeface="Arial" panose="020B0604020202020204" pitchFamily="34" charset="0"/>
                        <a:buChar cha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Proposed algorithm minimizes total energy consumption and reduces failure rate.</a:t>
                      </a:r>
                    </a:p>
                    <a:p>
                      <a:pPr marL="285750" indent="-285750" algn="just">
                        <a:buFont typeface="Arial" panose="020B0604020202020204" pitchFamily="34" charset="0"/>
                        <a:buChar char="•"/>
                      </a:pPr>
                      <a:endParaRPr lang="en-IN" sz="1600" b="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Lack of detailed comparison with other existing algorithms.</a:t>
                      </a:r>
                    </a:p>
                    <a:p>
                      <a:pPr marL="285750" indent="-285750">
                        <a:buFont typeface="Arial" panose="020B0604020202020204" pitchFamily="34" charset="0"/>
                        <a:buChar cha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Limited discussion on potential challenges in real-world implementation</a:t>
                      </a:r>
                      <a:endParaRPr lang="en-IN"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solidFill>
                  <a:srgbClr val="FF0000"/>
                </a:solidFill>
              </a:rPr>
              <a:t>LITERATURE SURVEY</a:t>
            </a:r>
          </a:p>
        </p:txBody>
      </p:sp>
      <p:graphicFrame>
        <p:nvGraphicFramePr>
          <p:cNvPr id="2" name="Content Placeholder 1"/>
          <p:cNvGraphicFramePr>
            <a:graphicFrameLocks noGrp="1"/>
          </p:cNvGraphicFramePr>
          <p:nvPr>
            <p:ph idx="1"/>
          </p:nvPr>
        </p:nvGraphicFramePr>
        <p:xfrm>
          <a:off x="134472" y="1825625"/>
          <a:ext cx="11793068" cy="4405834"/>
        </p:xfrm>
        <a:graphic>
          <a:graphicData uri="http://schemas.openxmlformats.org/drawingml/2006/table">
            <a:tbl>
              <a:tblPr firstRow="1" bandRow="1">
                <a:tableStyleId>{5940675A-B579-460E-94D1-54222C63F5DA}</a:tableStyleId>
              </a:tblPr>
              <a:tblGrid>
                <a:gridCol w="2689410">
                  <a:extLst>
                    <a:ext uri="{9D8B030D-6E8A-4147-A177-3AD203B41FA5}">
                      <a16:colId xmlns:a16="http://schemas.microsoft.com/office/drawing/2014/main" val="20000"/>
                    </a:ext>
                  </a:extLst>
                </a:gridCol>
                <a:gridCol w="3207124">
                  <a:extLst>
                    <a:ext uri="{9D8B030D-6E8A-4147-A177-3AD203B41FA5}">
                      <a16:colId xmlns:a16="http://schemas.microsoft.com/office/drawing/2014/main" val="20001"/>
                    </a:ext>
                  </a:extLst>
                </a:gridCol>
                <a:gridCol w="2948267">
                  <a:extLst>
                    <a:ext uri="{9D8B030D-6E8A-4147-A177-3AD203B41FA5}">
                      <a16:colId xmlns:a16="http://schemas.microsoft.com/office/drawing/2014/main" val="20002"/>
                    </a:ext>
                  </a:extLst>
                </a:gridCol>
                <a:gridCol w="2948267">
                  <a:extLst>
                    <a:ext uri="{9D8B030D-6E8A-4147-A177-3AD203B41FA5}">
                      <a16:colId xmlns:a16="http://schemas.microsoft.com/office/drawing/2014/main" val="20003"/>
                    </a:ext>
                  </a:extLst>
                </a:gridCol>
              </a:tblGrid>
              <a:tr h="382474">
                <a:tc>
                  <a:txBody>
                    <a:bodyPr/>
                    <a:lstStyle/>
                    <a:p>
                      <a:r>
                        <a:rPr lang="en-IN" b="1" dirty="0">
                          <a:latin typeface="Times New Roman" panose="02020603050405020304" pitchFamily="18" charset="0"/>
                          <a:cs typeface="Times New Roman" panose="02020603050405020304" pitchFamily="18" charset="0"/>
                        </a:rPr>
                        <a:t>Paper Title and Year</a:t>
                      </a:r>
                    </a:p>
                  </a:txBody>
                  <a:tcPr/>
                </a:tc>
                <a:tc>
                  <a:txBody>
                    <a:bodyPr/>
                    <a:lstStyle/>
                    <a:p>
                      <a:r>
                        <a:rPr lang="en-IN" b="1" dirty="0">
                          <a:latin typeface="Times New Roman" panose="02020603050405020304" pitchFamily="18" charset="0"/>
                          <a:cs typeface="Times New Roman" panose="02020603050405020304" pitchFamily="18" charset="0"/>
                        </a:rPr>
                        <a:t>Methods Used</a:t>
                      </a:r>
                    </a:p>
                  </a:txBody>
                  <a:tcPr/>
                </a:tc>
                <a:tc>
                  <a:txBody>
                    <a:bodyPr/>
                    <a:lstStyle/>
                    <a:p>
                      <a:r>
                        <a:rPr lang="en-IN" b="1" dirty="0">
                          <a:latin typeface="Times New Roman" panose="02020603050405020304" pitchFamily="18" charset="0"/>
                          <a:cs typeface="Times New Roman" panose="02020603050405020304" pitchFamily="18" charset="0"/>
                        </a:rPr>
                        <a:t>Merits</a:t>
                      </a:r>
                    </a:p>
                  </a:txBody>
                  <a:tcPr/>
                </a:tc>
                <a:tc>
                  <a:txBody>
                    <a:bodyPr/>
                    <a:lstStyle/>
                    <a:p>
                      <a:r>
                        <a:rPr lang="en-IN" b="1"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0000"/>
                  </a:ext>
                </a:extLst>
              </a:tr>
              <a:tr h="943088">
                <a:tc>
                  <a:txBody>
                    <a:bodyPr/>
                    <a:lstStyle/>
                    <a:p>
                      <a:pPr algn="just"/>
                      <a:r>
                        <a:rPr lang="en-IN" sz="1400" b="0" dirty="0">
                          <a:latin typeface="Times New Roman" panose="02020603050405020304" pitchFamily="18" charset="0"/>
                          <a:cs typeface="Times New Roman" panose="02020603050405020304" pitchFamily="18" charset="0"/>
                        </a:rPr>
                        <a:t>    </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IoT-Based Data Logger for Weather Monitoring Using Arduino-Based Wireless Sensor Networks with Remote Graphical Application and Alerts</a:t>
                      </a:r>
                    </a:p>
                    <a:p>
                      <a:pPr algn="just"/>
                      <a:r>
                        <a:rPr lang="en-US" sz="1400" b="0" kern="1200" dirty="0">
                          <a:solidFill>
                            <a:schemeClr val="tx1"/>
                          </a:solidFill>
                          <a:effectLst/>
                          <a:latin typeface="Times New Roman" panose="02020603050405020304" pitchFamily="18" charset="0"/>
                          <a:ea typeface="+mn-ea"/>
                          <a:cs typeface="Times New Roman" panose="02020603050405020304" pitchFamily="18" charset="0"/>
                        </a:rPr>
                        <a:t>   Jamal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Mabrouki</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Mourade</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Azrour</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Driss</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Dhiba</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Yousef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Farhaoui</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and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Souad</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El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Hajjaji</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2021</a:t>
                      </a:r>
                      <a:endParaRPr lang="en-IN" sz="1400" b="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IoT technology, embedded system, electronic devices, sensors, wireless technology</a:t>
                      </a:r>
                    </a:p>
                    <a:p>
                      <a:pPr marL="285750" lvl="0" indent="-285750">
                        <a:buFont typeface="Arial" panose="020B0604020202020204" pitchFamily="34" charset="0"/>
                        <a:buChar cha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Humidity and temperature sensor experiment with DHT22 sensor</a:t>
                      </a:r>
                    </a:p>
                    <a:p>
                      <a:pPr marL="285750" indent="-285750" algn="just">
                        <a:buFont typeface="Arial" panose="020B0604020202020204" pitchFamily="34" charset="0"/>
                        <a:buChar char="•"/>
                      </a:pPr>
                      <a:endParaRPr lang="en-IN" sz="14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IoT enables remote monitoring of climate parameters like temperature and humidity. </a:t>
                      </a:r>
                    </a:p>
                    <a:p>
                      <a:pPr marL="285750" indent="-285750">
                        <a:buFont typeface="Arial" panose="020B0604020202020204" pitchFamily="34" charset="0"/>
                        <a:buChar char="•"/>
                      </a:pP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Traditional tools for measuring environmental parameters have been replaced by IoT.</a:t>
                      </a:r>
                    </a:p>
                    <a:p>
                      <a:pPr marL="285750" indent="-285750" algn="just">
                        <a:buFont typeface="Arial" panose="020B0604020202020204" pitchFamily="34" charset="0"/>
                        <a:buChar char="•"/>
                      </a:pPr>
                      <a:endParaRPr lang="en-IN" sz="1400" b="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It highlights the importance of remote monitoring and data visualization.</a:t>
                      </a:r>
                    </a:p>
                    <a:p>
                      <a:pPr marL="285750" lvl="0" indent="-285750">
                        <a:buFont typeface="Arial" panose="020B0604020202020204" pitchFamily="34" charset="0"/>
                        <a:buChar cha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The system captures climate parameters like temperature, humidity, and gases.</a:t>
                      </a:r>
                    </a:p>
                    <a:p>
                      <a:pPr marL="285750" indent="-285750" algn="just">
                        <a:buFont typeface="Arial" panose="020B0604020202020204" pitchFamily="34" charset="0"/>
                        <a:buChar char="•"/>
                      </a:pP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943088">
                <a:tc>
                  <a:txBody>
                    <a:bodyPr/>
                    <a:lstStyle/>
                    <a:p>
                      <a:pPr algn="just"/>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 Load Balancing Algorithm for the Data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Centres</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to Optimize Cloud Computing Applications</a:t>
                      </a:r>
                    </a:p>
                    <a:p>
                      <a:r>
                        <a:rPr lang="en-US" sz="1400" b="0" kern="1200" dirty="0">
                          <a:solidFill>
                            <a:schemeClr val="tx1"/>
                          </a:solidFill>
                          <a:effectLst/>
                          <a:latin typeface="Times New Roman" panose="02020603050405020304" pitchFamily="18" charset="0"/>
                          <a:ea typeface="+mn-ea"/>
                          <a:cs typeface="Times New Roman" panose="02020603050405020304" pitchFamily="18" charset="0"/>
                        </a:rPr>
                        <a:t>   Dalia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Abdulkareem</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Shafiq, Noor Zaman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Jhanjhi</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a:t>
                      </a:r>
                    </a:p>
                    <a:p>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Azween</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Abdullah  And Mohammed A.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Alzain</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2021</a:t>
                      </a:r>
                    </a:p>
                    <a:p>
                      <a:pPr algn="just"/>
                      <a:endParaRPr lang="en-IN" sz="1400" b="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To optimize resources and improve Load Balancing. </a:t>
                      </a:r>
                    </a:p>
                    <a:p>
                      <a:pPr marL="285750" lvl="0" indent="-285750">
                        <a:buFont typeface="Arial" panose="020B0604020202020204" pitchFamily="34" charset="0"/>
                        <a:buChar cha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Dynamic Task Scheduling algorithm considering Deadline and Completion time.</a:t>
                      </a:r>
                    </a:p>
                    <a:p>
                      <a:pPr marL="285750" indent="-285750" algn="just">
                        <a:buFont typeface="Arial" panose="020B0604020202020204" pitchFamily="34" charset="0"/>
                        <a:buChar char="•"/>
                      </a:pPr>
                      <a:endParaRPr lang="en-IN" sz="1400" b="0" dirty="0">
                        <a:latin typeface="Times New Roman" panose="02020603050405020304" pitchFamily="18" charset="0"/>
                        <a:cs typeface="Times New Roman" panose="02020603050405020304" pitchFamily="18" charset="0"/>
                      </a:endParaRPr>
                    </a:p>
                  </a:txBody>
                  <a:tcPr/>
                </a:tc>
                <a:tc>
                  <a:txBody>
                    <a:bodyPr/>
                    <a:lstStyle/>
                    <a:p>
                      <a:pPr algn="l">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Optimizes resources and improves load balancing in cloud computing applications. </a:t>
                      </a:r>
                    </a:p>
                    <a:p>
                      <a:pPr algn="l">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Achieves 78% resource utilization and good performance in execution time. </a:t>
                      </a:r>
                    </a:p>
                    <a:p>
                      <a:pPr algn="l">
                        <a:buFont typeface="Arial" panose="020B0604020202020204" pitchFamily="34" charset="0"/>
                        <a:buChar char="•"/>
                      </a:pPr>
                      <a:r>
                        <a:rPr lang="en-US" sz="1400" b="0" i="0" dirty="0">
                          <a:solidFill>
                            <a:srgbClr val="000000"/>
                          </a:solidFill>
                          <a:effectLst/>
                          <a:latin typeface="Times New Roman" panose="02020603050405020304" pitchFamily="18" charset="0"/>
                          <a:cs typeface="Times New Roman" panose="02020603050405020304" pitchFamily="18" charset="0"/>
                        </a:rPr>
                        <a:t>Addresses load unbalancing issues in IaaS clouds. </a:t>
                      </a:r>
                    </a:p>
                    <a:p>
                      <a:pPr marL="285750" indent="-285750" algn="just">
                        <a:buFont typeface="Arial" panose="020B0604020202020204" pitchFamily="34" charset="0"/>
                        <a:buChar char="•"/>
                      </a:pPr>
                      <a:endParaRPr lang="en-IN" sz="1400" b="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Load unbalancing due to improper task-resource mapping in IaaS clouds. </a:t>
                      </a:r>
                    </a:p>
                    <a:p>
                      <a:pPr marL="285750" indent="-285750">
                        <a:buFont typeface="Arial" panose="020B0604020202020204" pitchFamily="34" charset="0"/>
                        <a:buChar char="•"/>
                      </a:pPr>
                      <a:r>
                        <a:rPr lang="en-US" sz="1400" b="0" kern="1200" dirty="0">
                          <a:solidFill>
                            <a:schemeClr val="tx1"/>
                          </a:solidFill>
                          <a:effectLst/>
                          <a:latin typeface="Times New Roman" panose="02020603050405020304" pitchFamily="18" charset="0"/>
                          <a:ea typeface="+mn-ea"/>
                          <a:cs typeface="Times New Roman" panose="02020603050405020304" pitchFamily="18" charset="0"/>
                        </a:rPr>
                        <a:t>Challenges in meeting SLA due to high </a:t>
                      </a:r>
                      <a:r>
                        <a:rPr lang="en-US" sz="1400" b="0" kern="1200" dirty="0" err="1">
                          <a:solidFill>
                            <a:schemeClr val="tx1"/>
                          </a:solidFill>
                          <a:effectLst/>
                          <a:latin typeface="Times New Roman" panose="02020603050405020304" pitchFamily="18" charset="0"/>
                          <a:ea typeface="+mn-ea"/>
                          <a:cs typeface="Times New Roman" panose="02020603050405020304" pitchFamily="18" charset="0"/>
                        </a:rPr>
                        <a:t>Makespan</a:t>
                      </a:r>
                      <a:r>
                        <a:rPr lang="en-US" sz="1400" b="0" kern="1200" dirty="0">
                          <a:solidFill>
                            <a:schemeClr val="tx1"/>
                          </a:solidFill>
                          <a:effectLst/>
                          <a:latin typeface="Times New Roman" panose="02020603050405020304" pitchFamily="18" charset="0"/>
                          <a:ea typeface="+mn-ea"/>
                          <a:cs typeface="Times New Roman" panose="02020603050405020304" pitchFamily="18" charset="0"/>
                        </a:rPr>
                        <a:t> time</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Date Placeholder 2"/>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solidFill>
                  <a:srgbClr val="FF0000"/>
                </a:solidFill>
              </a:rPr>
              <a:t>LITERATURE SURVEY</a:t>
            </a:r>
          </a:p>
        </p:txBody>
      </p:sp>
      <p:graphicFrame>
        <p:nvGraphicFramePr>
          <p:cNvPr id="2" name="Content Placeholder 1"/>
          <p:cNvGraphicFramePr>
            <a:graphicFrameLocks noGrp="1"/>
          </p:cNvGraphicFramePr>
          <p:nvPr>
            <p:ph idx="1"/>
          </p:nvPr>
        </p:nvGraphicFramePr>
        <p:xfrm>
          <a:off x="134472" y="1825625"/>
          <a:ext cx="11793068" cy="2941000"/>
        </p:xfrm>
        <a:graphic>
          <a:graphicData uri="http://schemas.openxmlformats.org/drawingml/2006/table">
            <a:tbl>
              <a:tblPr firstRow="1" bandRow="1">
                <a:tableStyleId>{5940675A-B579-460E-94D1-54222C63F5DA}</a:tableStyleId>
              </a:tblPr>
              <a:tblGrid>
                <a:gridCol w="2689410">
                  <a:extLst>
                    <a:ext uri="{9D8B030D-6E8A-4147-A177-3AD203B41FA5}">
                      <a16:colId xmlns:a16="http://schemas.microsoft.com/office/drawing/2014/main" val="20000"/>
                    </a:ext>
                  </a:extLst>
                </a:gridCol>
                <a:gridCol w="3207124">
                  <a:extLst>
                    <a:ext uri="{9D8B030D-6E8A-4147-A177-3AD203B41FA5}">
                      <a16:colId xmlns:a16="http://schemas.microsoft.com/office/drawing/2014/main" val="20001"/>
                    </a:ext>
                  </a:extLst>
                </a:gridCol>
                <a:gridCol w="2948267">
                  <a:extLst>
                    <a:ext uri="{9D8B030D-6E8A-4147-A177-3AD203B41FA5}">
                      <a16:colId xmlns:a16="http://schemas.microsoft.com/office/drawing/2014/main" val="20002"/>
                    </a:ext>
                  </a:extLst>
                </a:gridCol>
                <a:gridCol w="2948267">
                  <a:extLst>
                    <a:ext uri="{9D8B030D-6E8A-4147-A177-3AD203B41FA5}">
                      <a16:colId xmlns:a16="http://schemas.microsoft.com/office/drawing/2014/main" val="20003"/>
                    </a:ext>
                  </a:extLst>
                </a:gridCol>
              </a:tblGrid>
              <a:tr h="380680">
                <a:tc>
                  <a:txBody>
                    <a:bodyPr/>
                    <a:lstStyle/>
                    <a:p>
                      <a:r>
                        <a:rPr lang="en-IN" b="1" dirty="0">
                          <a:latin typeface="Times New Roman" panose="02020603050405020304" pitchFamily="18" charset="0"/>
                          <a:cs typeface="Times New Roman" panose="02020603050405020304" pitchFamily="18" charset="0"/>
                        </a:rPr>
                        <a:t>Paper Title and Year</a:t>
                      </a:r>
                    </a:p>
                  </a:txBody>
                  <a:tcPr/>
                </a:tc>
                <a:tc>
                  <a:txBody>
                    <a:bodyPr/>
                    <a:lstStyle/>
                    <a:p>
                      <a:r>
                        <a:rPr lang="en-IN" b="1" dirty="0">
                          <a:latin typeface="Times New Roman" panose="02020603050405020304" pitchFamily="18" charset="0"/>
                          <a:cs typeface="Times New Roman" panose="02020603050405020304" pitchFamily="18" charset="0"/>
                        </a:rPr>
                        <a:t>Methods Used</a:t>
                      </a:r>
                    </a:p>
                  </a:txBody>
                  <a:tcPr/>
                </a:tc>
                <a:tc>
                  <a:txBody>
                    <a:bodyPr/>
                    <a:lstStyle/>
                    <a:p>
                      <a:r>
                        <a:rPr lang="en-IN" b="1" dirty="0">
                          <a:latin typeface="Times New Roman" panose="02020603050405020304" pitchFamily="18" charset="0"/>
                          <a:cs typeface="Times New Roman" panose="02020603050405020304" pitchFamily="18" charset="0"/>
                        </a:rPr>
                        <a:t>Merits</a:t>
                      </a:r>
                    </a:p>
                  </a:txBody>
                  <a:tcPr/>
                </a:tc>
                <a:tc>
                  <a:txBody>
                    <a:bodyPr/>
                    <a:lstStyle/>
                    <a:p>
                      <a:r>
                        <a:rPr lang="en-IN" b="1" dirty="0">
                          <a:latin typeface="Times New Roman" panose="02020603050405020304" pitchFamily="18" charset="0"/>
                          <a:cs typeface="Times New Roman" panose="02020603050405020304" pitchFamily="18" charset="0"/>
                        </a:rPr>
                        <a:t>Demerits</a:t>
                      </a:r>
                    </a:p>
                  </a:txBody>
                  <a:tcPr/>
                </a:tc>
                <a:extLst>
                  <a:ext uri="{0D108BD9-81ED-4DB2-BD59-A6C34878D82A}">
                    <a16:rowId xmlns:a16="http://schemas.microsoft.com/office/drawing/2014/main" val="10000"/>
                  </a:ext>
                </a:extLst>
              </a:tr>
              <a:tr h="943088">
                <a:tc>
                  <a:txBody>
                    <a:bodyPr/>
                    <a:lstStyle/>
                    <a:p>
                      <a:pPr algn="just"/>
                      <a:r>
                        <a:rPr lang="en-IN" b="0" dirty="0">
                          <a:latin typeface="Times New Roman" panose="02020603050405020304" pitchFamily="18" charset="0"/>
                          <a:cs typeface="Times New Roman" panose="02020603050405020304" pitchFamily="18" charset="0"/>
                        </a:rPr>
                        <a:t>    </a:t>
                      </a:r>
                      <a:r>
                        <a:rPr lang="en-US" sz="1800" b="0" kern="1200" dirty="0">
                          <a:solidFill>
                            <a:schemeClr val="tx1"/>
                          </a:solidFill>
                          <a:effectLst/>
                          <a:latin typeface="+mn-lt"/>
                          <a:ea typeface="+mn-ea"/>
                          <a:cs typeface="+mn-cs"/>
                        </a:rPr>
                        <a:t>Data Center Energy Efficiency and Productivity</a:t>
                      </a:r>
                    </a:p>
                    <a:p>
                      <a:pPr algn="just"/>
                      <a:r>
                        <a:rPr lang="en-US" sz="1800" b="0" kern="1200" dirty="0">
                          <a:solidFill>
                            <a:schemeClr val="tx1"/>
                          </a:solidFill>
                          <a:effectLst/>
                          <a:latin typeface="+mn-lt"/>
                          <a:ea typeface="+mn-ea"/>
                          <a:cs typeface="+mn-cs"/>
                        </a:rPr>
                        <a:t>  Kenneth G. Brill    2007</a:t>
                      </a:r>
                    </a:p>
                    <a:p>
                      <a:pPr algn="just"/>
                      <a:endParaRPr lang="en-IN" b="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b="0" kern="1200" dirty="0">
                          <a:solidFill>
                            <a:schemeClr val="tx1"/>
                          </a:solidFill>
                          <a:effectLst/>
                          <a:latin typeface="+mn-lt"/>
                          <a:ea typeface="+mn-ea"/>
                          <a:cs typeface="+mn-cs"/>
                        </a:rPr>
                        <a:t>Analysis of energy waste in commercial building standards.</a:t>
                      </a:r>
                    </a:p>
                    <a:p>
                      <a:pPr marL="285750" lvl="0" indent="-285750">
                        <a:buFont typeface="Arial" panose="020B0604020202020204" pitchFamily="34" charset="0"/>
                        <a:buChar char="•"/>
                      </a:pPr>
                      <a:r>
                        <a:rPr lang="en-US" sz="1800" b="0" kern="1200" dirty="0">
                          <a:solidFill>
                            <a:schemeClr val="tx1"/>
                          </a:solidFill>
                          <a:effectLst/>
                          <a:latin typeface="+mn-lt"/>
                          <a:ea typeface="+mn-ea"/>
                          <a:cs typeface="+mn-cs"/>
                        </a:rPr>
                        <a:t>Comparison of energy consumption in data centers versus office buildings</a:t>
                      </a:r>
                    </a:p>
                  </a:txBody>
                  <a:tcPr/>
                </a:tc>
                <a:tc>
                  <a:txBody>
                    <a:bodyPr/>
                    <a:lstStyle/>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Data centers consume 15 times more energy per square foot. </a:t>
                      </a:r>
                    </a:p>
                    <a:p>
                      <a:pPr marL="285750" indent="-285750">
                        <a:buFont typeface="Arial" panose="020B0604020202020204" pitchFamily="34" charset="0"/>
                        <a:buChar char="•"/>
                      </a:pPr>
                      <a:r>
                        <a:rPr lang="en-US" sz="1800" b="0" i="0" kern="1200" dirty="0">
                          <a:solidFill>
                            <a:schemeClr val="tx1"/>
                          </a:solidFill>
                          <a:effectLst/>
                          <a:latin typeface="+mn-lt"/>
                          <a:ea typeface="+mn-ea"/>
                          <a:cs typeface="+mn-cs"/>
                        </a:rPr>
                        <a:t>Lawrence Berkeley National Laboratory provides resources to improve data center energy performance.</a:t>
                      </a:r>
                    </a:p>
                    <a:p>
                      <a:pPr marL="285750" indent="-285750" algn="just">
                        <a:buFont typeface="Arial" panose="020B0604020202020204" pitchFamily="34" charset="0"/>
                        <a:buChar char="•"/>
                      </a:pPr>
                      <a:endParaRPr lang="en-IN" b="0" dirty="0">
                        <a:latin typeface="Times New Roman" panose="02020603050405020304" pitchFamily="18" charset="0"/>
                        <a:cs typeface="Times New Roman" panose="02020603050405020304" pitchFamily="18" charset="0"/>
                      </a:endParaRPr>
                    </a:p>
                  </a:txBody>
                  <a:tcPr/>
                </a:tc>
                <a:tc>
                  <a:txBody>
                    <a:bodyPr/>
                    <a:lstStyle/>
                    <a:p>
                      <a:pPr marL="285750" lvl="0" indent="-285750">
                        <a:buFont typeface="Arial" panose="020B0604020202020204" pitchFamily="34" charset="0"/>
                        <a:buChar char="•"/>
                      </a:pPr>
                      <a:r>
                        <a:rPr lang="en-US" sz="1800" b="0" kern="1200" dirty="0">
                          <a:solidFill>
                            <a:schemeClr val="tx1"/>
                          </a:solidFill>
                          <a:effectLst/>
                          <a:latin typeface="+mn-lt"/>
                          <a:ea typeface="+mn-ea"/>
                          <a:cs typeface="+mn-cs"/>
                        </a:rPr>
                        <a:t>The data centers include high energy consumption.</a:t>
                      </a:r>
                    </a:p>
                    <a:p>
                      <a:pPr marL="285750" lvl="0" indent="-285750">
                        <a:buFont typeface="Arial" panose="020B0604020202020204" pitchFamily="34" charset="0"/>
                        <a:buChar char="•"/>
                      </a:pPr>
                      <a:r>
                        <a:rPr lang="en-US" sz="1800" b="0" kern="1200" dirty="0">
                          <a:solidFill>
                            <a:schemeClr val="tx1"/>
                          </a:solidFill>
                          <a:effectLst/>
                          <a:latin typeface="+mn-lt"/>
                          <a:ea typeface="+mn-ea"/>
                          <a:cs typeface="+mn-cs"/>
                        </a:rPr>
                        <a:t>Cost and economic barriers often impede energy-saving opportunities in data centers. </a:t>
                      </a:r>
                    </a:p>
                    <a:p>
                      <a:pPr marL="285750" indent="-285750">
                        <a:buFont typeface="Arial" panose="020B0604020202020204" pitchFamily="34" charset="0"/>
                        <a:buChar char="•"/>
                      </a:pPr>
                      <a:r>
                        <a:rPr lang="en-US" sz="1800" b="0" kern="1200" dirty="0">
                          <a:solidFill>
                            <a:schemeClr val="tx1"/>
                          </a:solidFill>
                          <a:effectLst/>
                          <a:latin typeface="+mn-lt"/>
                          <a:ea typeface="+mn-ea"/>
                          <a:cs typeface="+mn-cs"/>
                        </a:rPr>
                        <a:t>Room best practices for energy efficiency</a:t>
                      </a:r>
                      <a:endParaRPr lang="en-IN"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
        <p:nvSpPr>
          <p:cNvPr id="3" name="Date Placeholder 2"/>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rgbClr val="FF0000"/>
                </a:solidFill>
              </a:rPr>
              <a:t>PROBLEM STATEMENT</a:t>
            </a:r>
          </a:p>
        </p:txBody>
      </p:sp>
      <p:sp>
        <p:nvSpPr>
          <p:cNvPr id="3" name="Content Placeholder 2"/>
          <p:cNvSpPr>
            <a:spLocks noGrp="1"/>
          </p:cNvSpPr>
          <p:nvPr>
            <p:ph idx="1"/>
          </p:nvPr>
        </p:nvSpPr>
        <p:spPr/>
        <p:txBody>
          <a:bodyPr>
            <a:normAutofit lnSpcReduction="10000"/>
          </a:bodyPr>
          <a:lstStyle/>
          <a:p>
            <a:pPr algn="just">
              <a:buFont typeface="Arial" panose="020B0604020202020204" pitchFamily="34" charset="0"/>
              <a:buChar char="•"/>
            </a:pPr>
            <a:r>
              <a:rPr lang="en-US" b="0" i="0" dirty="0">
                <a:solidFill>
                  <a:srgbClr val="000000"/>
                </a:solidFill>
                <a:effectLst/>
              </a:rPr>
              <a:t>In the industrial sector, particularly within the framework of the IoT organizations face significant challenges in managing resources efficiently and forecasting prices accurately due to the dynamic and complex nature of modern industrial environments. </a:t>
            </a:r>
          </a:p>
          <a:p>
            <a:pPr algn="just">
              <a:buFont typeface="Arial" panose="020B0604020202020204" pitchFamily="34" charset="0"/>
              <a:buChar char="•"/>
            </a:pPr>
            <a:r>
              <a:rPr lang="en-US" b="0" i="0" dirty="0">
                <a:solidFill>
                  <a:srgbClr val="000000"/>
                </a:solidFill>
                <a:effectLst/>
              </a:rPr>
              <a:t>These challenges are compounded by the vast amounts of data generated by IoT devices, which require robust, scalable solutions that can adapt to changing conditions and optimize operations in real-time.</a:t>
            </a:r>
          </a:p>
          <a:p>
            <a:pPr algn="just">
              <a:buFont typeface="Arial" panose="020B0604020202020204" pitchFamily="34" charset="0"/>
              <a:buChar char="•"/>
            </a:pPr>
            <a:r>
              <a:rPr lang="en-US" b="0" i="0" dirty="0">
                <a:solidFill>
                  <a:srgbClr val="000000"/>
                </a:solidFill>
                <a:effectLst/>
              </a:rPr>
              <a:t>Traditional approaches often handle price forecasting and resource management as distinct tasks, which may lead to suboptimal performance and increased operational costs due to the lack of integration and shared learning. </a:t>
            </a:r>
          </a:p>
        </p:txBody>
      </p:sp>
      <p:sp>
        <p:nvSpPr>
          <p:cNvPr id="4" name="Date Placeholder 3"/>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b="1" dirty="0">
                <a:solidFill>
                  <a:srgbClr val="FF0000"/>
                </a:solidFill>
              </a:rPr>
              <a:t>EXISTING SYSTEM</a:t>
            </a:r>
          </a:p>
        </p:txBody>
      </p:sp>
      <p:sp>
        <p:nvSpPr>
          <p:cNvPr id="3" name="Content Placeholder 2"/>
          <p:cNvSpPr>
            <a:spLocks noGrp="1"/>
          </p:cNvSpPr>
          <p:nvPr>
            <p:ph idx="1"/>
          </p:nvPr>
        </p:nvSpPr>
        <p:spPr>
          <a:xfrm>
            <a:off x="838200" y="1585519"/>
            <a:ext cx="10515600" cy="4591444"/>
          </a:xfrm>
        </p:spPr>
        <p:txBody>
          <a:bodyPr>
            <a:normAutofit fontScale="92500" lnSpcReduction="10000"/>
          </a:bodyPr>
          <a:lstStyle/>
          <a:p>
            <a:pPr algn="just"/>
            <a:r>
              <a:rPr lang="en-US" dirty="0"/>
              <a:t>The Fog orchestration is performed according to business polices defined by application service providers</a:t>
            </a:r>
          </a:p>
          <a:p>
            <a:pPr algn="just">
              <a:buFont typeface="Arial" panose="020B0604020202020204" pitchFamily="34" charset="0"/>
              <a:buChar char="•"/>
            </a:pPr>
            <a:r>
              <a:rPr lang="en-US" dirty="0"/>
              <a:t>IoT applications may be geospatially distributed, we assumed hierarchical deployment of Fog network. Fog nodes expose a set of APIs (Application Programming Interfaces) for application deployment and development, resource management and control. These APIs allow seamless access to hypervisors, various operating systems and service containers on a physical machine </a:t>
            </a:r>
          </a:p>
          <a:p>
            <a:pPr algn="just">
              <a:buFont typeface="Arial" panose="020B0604020202020204" pitchFamily="34" charset="0"/>
              <a:buChar char="•"/>
            </a:pPr>
            <a:r>
              <a:rPr lang="en-US" dirty="0"/>
              <a:t>Mobile Fog runs the same application code on various devices of the heterogeneous Fog infrastructure. The application consists of multiple processes that perform different tasks with respect to the device capabilities and position in the </a:t>
            </a:r>
            <a:r>
              <a:rPr lang="en-US" sz="3000" dirty="0"/>
              <a:t>network</a:t>
            </a:r>
            <a:r>
              <a:rPr lang="en-US" dirty="0"/>
              <a:t> hierarchy</a:t>
            </a:r>
          </a:p>
        </p:txBody>
      </p:sp>
      <p:sp>
        <p:nvSpPr>
          <p:cNvPr id="2" name="Date Placeholder 1"/>
          <p:cNvSpPr>
            <a:spLocks noGrp="1"/>
          </p:cNvSpPr>
          <p:nvPr>
            <p:ph type="dt" sz="half" idx="10"/>
          </p:nvPr>
        </p:nvSpPr>
        <p:spPr/>
        <p:txBody>
          <a:bodyPr/>
          <a:lstStyle/>
          <a:p>
            <a:fld id="{BB962C8B-B14F-4D97-AF65-F5344CB8AC3E}" type="datetime3">
              <a:rPr lang="en-US"/>
              <a:t>11 November 2024</a:t>
            </a:fld>
            <a:endParaRPr lang="en-US"/>
          </a:p>
        </p:txBody>
      </p:sp>
      <p:sp>
        <p:nvSpPr>
          <p:cNvPr id="5" name="Footer Placeholder 4"/>
          <p:cNvSpPr>
            <a:spLocks noGrp="1"/>
          </p:cNvSpPr>
          <p:nvPr>
            <p:ph type="ftr" sz="quarter" idx="11"/>
          </p:nvPr>
        </p:nvSpPr>
        <p:spPr/>
        <p:txBody>
          <a:bodyPr/>
          <a:lstStyle/>
          <a:p>
            <a:r>
              <a:rPr lang="en-US"/>
              <a:t>Integrated AI Based Electricity Price Forecasting and Energy Management</a:t>
            </a:r>
          </a:p>
        </p:txBody>
      </p:sp>
      <p:sp>
        <p:nvSpPr>
          <p:cNvPr id="6" name="Slide Number Placeholder 5"/>
          <p:cNvSpPr>
            <a:spLocks noGrp="1"/>
          </p:cNvSpPr>
          <p:nvPr>
            <p:ph type="sldNum" sz="quarter" idx="12"/>
          </p:nvPr>
        </p:nvSpPr>
        <p:spPr/>
        <p:txBody>
          <a:bodyPr/>
          <a:lstStyle/>
          <a:p>
            <a:fld id="{9B618960-8005-486C-9A75-10CB2AAC16F9}" type="slidenum">
              <a:rPr lang="en-US" smtClean="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104</TotalTime>
  <Words>2339</Words>
  <Application>Microsoft Office PowerPoint</Application>
  <PresentationFormat>Widescreen</PresentationFormat>
  <Paragraphs>242</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Calibri</vt:lpstr>
      <vt:lpstr>Times New Roman</vt:lpstr>
      <vt:lpstr>Office Theme</vt:lpstr>
      <vt:lpstr> Dr.MGR Educational and Research Institute  Chennai </vt:lpstr>
      <vt:lpstr>CONTENT</vt:lpstr>
      <vt:lpstr>ABSTRACT</vt:lpstr>
      <vt:lpstr>INTRODUCTION</vt:lpstr>
      <vt:lpstr>LITERATURE SURVEY</vt:lpstr>
      <vt:lpstr>LITERATURE SURVEY</vt:lpstr>
      <vt:lpstr>LITERATURE SURVEY</vt:lpstr>
      <vt:lpstr>PROBLEM STATEMENT</vt:lpstr>
      <vt:lpstr>EXISTING SYSTEM</vt:lpstr>
      <vt:lpstr>PowerPoint Presentation</vt:lpstr>
      <vt:lpstr>OBJECTIVE</vt:lpstr>
      <vt:lpstr>PROPOSED SYSTEM</vt:lpstr>
      <vt:lpstr>BLOCK DIAGRAM</vt:lpstr>
      <vt:lpstr>BLOCK DIAGRAM DESCRIPTION</vt:lpstr>
      <vt:lpstr>Circuit Diagram</vt:lpstr>
      <vt:lpstr>Flow Chart</vt:lpstr>
      <vt:lpstr>MQTT Cloud</vt:lpstr>
      <vt:lpstr>Thingspeak Cloud for AI</vt:lpstr>
      <vt:lpstr>LSTM Algorithm</vt:lpstr>
      <vt:lpstr>System  Requirements</vt:lpstr>
      <vt:lpstr>Results and Discussion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ADMIN</dc:creator>
  <cp:lastModifiedBy>sanjay s</cp:lastModifiedBy>
  <cp:revision>71</cp:revision>
  <dcterms:created xsi:type="dcterms:W3CDTF">2024-01-05T11:00:00Z</dcterms:created>
  <dcterms:modified xsi:type="dcterms:W3CDTF">2024-11-11T07:08:36Z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9EB6FBBF41854A179089CCF181BD2CCF_13</vt:lpwstr>
  </property>
  <property fmtid="{D5CDD505-2E9C-101B-9397-08002B2CF9AE}" pid="3" name="KSOProductBuildVer">
    <vt:lpwstr>1033-12.2.0.18607</vt:lpwstr>
  </property>
</Properties>
</file>