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69" r:id="rId3"/>
    <p:sldId id="268" r:id="rId4"/>
    <p:sldId id="271" r:id="rId5"/>
    <p:sldId id="272" r:id="rId6"/>
    <p:sldId id="273" r:id="rId7"/>
    <p:sldId id="270" r:id="rId8"/>
    <p:sldId id="284" r:id="rId9"/>
    <p:sldId id="285" r:id="rId10"/>
    <p:sldId id="286" r:id="rId11"/>
    <p:sldId id="287" r:id="rId12"/>
    <p:sldId id="288" r:id="rId13"/>
    <p:sldId id="289" r:id="rId14"/>
    <p:sldId id="290" r:id="rId15"/>
    <p:sldId id="291" r:id="rId16"/>
    <p:sldId id="292" r:id="rId17"/>
    <p:sldId id="294" r:id="rId18"/>
    <p:sldId id="295" r:id="rId19"/>
    <p:sldId id="296" r:id="rId20"/>
    <p:sldId id="293" r:id="rId21"/>
  </p:sldIdLst>
  <p:sldSz cx="9144000" cy="6858000" type="screen4x3"/>
  <p:notesSz cx="6811963" cy="9942513"/>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cnf837T0Js84+hHp2SIhjOziZ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12D47-393D-45EF-92E1-105B9223F5BC}" v="228" dt="2023-11-04T09:00:19.124"/>
  </p1510:revLst>
</p1510:revInfo>
</file>

<file path=ppt/tableStyles.xml><?xml version="1.0" encoding="utf-8"?>
<a:tblStyleLst xmlns:a="http://schemas.openxmlformats.org/drawingml/2006/main" def="{CCE11219-FFA0-49C9-8602-9047F819DA6D}">
  <a:tblStyle styleId="{CCE11219-FFA0-49C9-8602-9047F819DA6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80208EC-32B6-4EC8-BA4C-7D4BB301E5E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87" d="100"/>
          <a:sy n="87" d="100"/>
        </p:scale>
        <p:origin x="129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51850" cy="497126"/>
          </a:xfrm>
          <a:prstGeom prst="rect">
            <a:avLst/>
          </a:prstGeom>
          <a:noFill/>
          <a:ln>
            <a:noFill/>
          </a:ln>
        </p:spPr>
        <p:txBody>
          <a:bodyPr spcFirstLastPara="1" wrap="square" lIns="95725" tIns="47850" rIns="95725" bIns="4785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8536" y="0"/>
            <a:ext cx="2951850" cy="497126"/>
          </a:xfrm>
          <a:prstGeom prst="rect">
            <a:avLst/>
          </a:prstGeom>
          <a:noFill/>
          <a:ln>
            <a:noFill/>
          </a:ln>
        </p:spPr>
        <p:txBody>
          <a:bodyPr spcFirstLastPara="1" wrap="square" lIns="95725" tIns="47850" rIns="95725" bIns="4785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1197" y="4722694"/>
            <a:ext cx="5449570" cy="4474131"/>
          </a:xfrm>
          <a:prstGeom prst="rect">
            <a:avLst/>
          </a:prstGeom>
          <a:noFill/>
          <a:ln>
            <a:noFill/>
          </a:ln>
        </p:spPr>
        <p:txBody>
          <a:bodyPr spcFirstLastPara="1" wrap="square" lIns="95725" tIns="47850" rIns="95725" bIns="4785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443661"/>
            <a:ext cx="2951850" cy="497126"/>
          </a:xfrm>
          <a:prstGeom prst="rect">
            <a:avLst/>
          </a:prstGeom>
          <a:noFill/>
          <a:ln>
            <a:noFill/>
          </a:ln>
        </p:spPr>
        <p:txBody>
          <a:bodyPr spcFirstLastPara="1" wrap="square" lIns="95725" tIns="47850" rIns="95725" bIns="4785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8536" y="9443661"/>
            <a:ext cx="2951850" cy="497126"/>
          </a:xfrm>
          <a:prstGeom prst="rect">
            <a:avLst/>
          </a:prstGeom>
          <a:noFill/>
          <a:ln>
            <a:noFill/>
          </a:ln>
        </p:spPr>
        <p:txBody>
          <a:bodyPr spcFirstLastPara="1" wrap="square" lIns="95725" tIns="47850" rIns="95725" bIns="478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1197" y="4722694"/>
            <a:ext cx="5449570" cy="4474131"/>
          </a:xfrm>
          <a:prstGeom prst="rect">
            <a:avLst/>
          </a:prstGeom>
          <a:noFill/>
          <a:ln>
            <a:noFill/>
          </a:ln>
        </p:spPr>
        <p:txBody>
          <a:bodyPr spcFirstLastPara="1" wrap="square" lIns="95725" tIns="47850" rIns="95725" bIns="47850" anchor="t" anchorCtr="0">
            <a:norm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58536" y="0"/>
            <a:ext cx="2951850" cy="497126"/>
          </a:xfrm>
          <a:prstGeom prst="rect">
            <a:avLst/>
          </a:prstGeom>
          <a:noFill/>
          <a:ln>
            <a:noFill/>
          </a:ln>
        </p:spPr>
        <p:txBody>
          <a:bodyPr spcFirstLastPara="1" wrap="square" lIns="95725" tIns="47850" rIns="95725" bIns="47850" anchor="t" anchorCtr="0">
            <a:noAutofit/>
          </a:bodyPr>
          <a:lstStyle/>
          <a:p>
            <a:pPr marL="0" lvl="0" indent="0" algn="r" rtl="0">
              <a:lnSpc>
                <a:spcPct val="100000"/>
              </a:lnSpc>
              <a:spcBef>
                <a:spcPts val="0"/>
              </a:spcBef>
              <a:spcAft>
                <a:spcPts val="0"/>
              </a:spcAft>
              <a:buSzPts val="1400"/>
              <a:buNone/>
            </a:pPr>
            <a:r>
              <a:rPr lang="en-US"/>
              <a:t>22 September 2022</a:t>
            </a:r>
            <a:endParaRPr/>
          </a:p>
        </p:txBody>
      </p:sp>
      <p:sp>
        <p:nvSpPr>
          <p:cNvPr id="83" name="Google Shape;83;p1:notes"/>
          <p:cNvSpPr txBox="1">
            <a:spLocks noGrp="1"/>
          </p:cNvSpPr>
          <p:nvPr>
            <p:ph type="ftr" idx="11"/>
          </p:nvPr>
        </p:nvSpPr>
        <p:spPr>
          <a:xfrm>
            <a:off x="1" y="9443661"/>
            <a:ext cx="2951850" cy="497126"/>
          </a:xfrm>
          <a:prstGeom prst="rect">
            <a:avLst/>
          </a:prstGeom>
          <a:noFill/>
          <a:ln>
            <a:noFill/>
          </a:ln>
        </p:spPr>
        <p:txBody>
          <a:bodyPr spcFirstLastPara="1" wrap="square" lIns="95725" tIns="47850" rIns="95725" bIns="47850" anchor="b" anchorCtr="0">
            <a:noAutofit/>
          </a:bodyPr>
          <a:lstStyle/>
          <a:p>
            <a:pPr marL="0" lvl="0" indent="0" algn="l" rtl="0">
              <a:lnSpc>
                <a:spcPct val="100000"/>
              </a:lnSpc>
              <a:spcBef>
                <a:spcPts val="0"/>
              </a:spcBef>
              <a:spcAft>
                <a:spcPts val="0"/>
              </a:spcAft>
              <a:buSzPts val="1400"/>
              <a:buNone/>
            </a:pPr>
            <a:r>
              <a:rPr lang="en-US"/>
              <a:t>1-59</a:t>
            </a:r>
            <a:endParaRPr/>
          </a:p>
        </p:txBody>
      </p:sp>
      <p:sp>
        <p:nvSpPr>
          <p:cNvPr id="84" name="Google Shape;84;p1:notes"/>
          <p:cNvSpPr txBox="1">
            <a:spLocks noGrp="1"/>
          </p:cNvSpPr>
          <p:nvPr>
            <p:ph type="sldNum" idx="12"/>
          </p:nvPr>
        </p:nvSpPr>
        <p:spPr>
          <a:xfrm>
            <a:off x="3858536" y="9443661"/>
            <a:ext cx="2951850" cy="497126"/>
          </a:xfrm>
          <a:prstGeom prst="rect">
            <a:avLst/>
          </a:prstGeom>
          <a:noFill/>
          <a:ln>
            <a:noFill/>
          </a:ln>
        </p:spPr>
        <p:txBody>
          <a:bodyPr spcFirstLastPara="1" wrap="square" lIns="95725" tIns="47850" rIns="95725" bIns="4785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114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618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81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Arial"/>
                <a:buNone/>
              </a:pPr>
              <a:t>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646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6" name="Google Shape;16;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 name="Google Shape;21;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2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22"/>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22"/>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2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2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2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2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99995" sy="80002" flip="none" algn="tl"/>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22-Sep-22</a:t>
            </a:r>
            <a:endParaRPr>
              <a:latin typeface="Times New Roman"/>
              <a:ea typeface="Times New Roman"/>
              <a:cs typeface="Times New Roman"/>
              <a:sym typeface="Times New Roman"/>
            </a:endParaRPr>
          </a:p>
        </p:txBody>
      </p:sp>
      <p:sp>
        <p:nvSpPr>
          <p:cNvPr id="87" name="Google Shape;87;p1"/>
          <p:cNvSpPr txBox="1"/>
          <p:nvPr/>
        </p:nvSpPr>
        <p:spPr>
          <a:xfrm>
            <a:off x="2987824" y="-2416"/>
            <a:ext cx="6108000" cy="197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Times New Roman"/>
                <a:ea typeface="Times New Roman"/>
                <a:cs typeface="Times New Roman"/>
                <a:sym typeface="Times New Roman"/>
              </a:rPr>
              <a:t>KONGU ENGINEERING COLLEGE</a:t>
            </a:r>
            <a:r>
              <a:rPr lang="en-US" sz="1800" b="1" i="0" u="none" strike="noStrike" cap="none" dirty="0">
                <a:solidFill>
                  <a:schemeClr val="accent1"/>
                </a:solidFill>
                <a:latin typeface="Times New Roman"/>
                <a:ea typeface="Times New Roman"/>
                <a:cs typeface="Times New Roman"/>
                <a:sym typeface="Times New Roman"/>
              </a:rPr>
              <a:t> </a:t>
            </a:r>
            <a:endParaRPr sz="1800" b="1" i="0" u="none" strike="noStrike" cap="none" dirty="0">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546321"/>
                </a:solidFill>
                <a:latin typeface="Times New Roman"/>
                <a:ea typeface="Times New Roman"/>
                <a:cs typeface="Times New Roman"/>
                <a:sym typeface="Times New Roman"/>
              </a:rPr>
              <a:t>PERUNDURAI ERODE-638060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050"/>
              <a:buFont typeface="Arial"/>
              <a:buNone/>
            </a:pPr>
            <a:endParaRPr sz="1050" b="1" i="0" u="none" strike="noStrike" cap="none" dirty="0">
              <a:solidFill>
                <a:schemeClr val="accen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Times New Roman"/>
                <a:ea typeface="Times New Roman"/>
                <a:cs typeface="Times New Roman"/>
                <a:sym typeface="Times New Roman"/>
              </a:rPr>
              <a:t>DEPARTMENT OF</a:t>
            </a:r>
            <a:endParaRPr sz="2400" b="1" i="0" u="none" strike="noStrike" cap="none" dirty="0">
              <a:solidFill>
                <a:srgbClr val="0000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Times New Roman"/>
                <a:ea typeface="Times New Roman"/>
                <a:cs typeface="Times New Roman"/>
                <a:sym typeface="Times New Roman"/>
              </a:rPr>
              <a:t>ARTIFICIAL INTELLIGENCE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800"/>
              <a:buFont typeface="Arial"/>
              <a:buNone/>
            </a:pPr>
            <a:r>
              <a:rPr lang="en-US" sz="1800" b="1" dirty="0">
                <a:solidFill>
                  <a:srgbClr val="FF0000"/>
                </a:solidFill>
                <a:latin typeface="Times New Roman"/>
                <a:ea typeface="Times New Roman"/>
                <a:cs typeface="Times New Roman"/>
                <a:sym typeface="Times New Roman"/>
              </a:rPr>
              <a:t>Big Data Analysis </a:t>
            </a:r>
            <a:r>
              <a:rPr lang="en-US" sz="1800" b="1" i="0" u="none" strike="noStrike" cap="none" dirty="0">
                <a:solidFill>
                  <a:srgbClr val="FF0000"/>
                </a:solidFill>
                <a:latin typeface="Times New Roman"/>
                <a:ea typeface="Times New Roman"/>
                <a:cs typeface="Times New Roman"/>
                <a:sym typeface="Times New Roman"/>
              </a:rPr>
              <a:t>Project</a:t>
            </a:r>
            <a:endParaRPr sz="1800" b="0" i="0" u="none" strike="noStrike" cap="none" dirty="0">
              <a:solidFill>
                <a:srgbClr val="FF0000"/>
              </a:solidFill>
              <a:latin typeface="Times New Roman"/>
              <a:ea typeface="Times New Roman"/>
              <a:cs typeface="Times New Roman"/>
              <a:sym typeface="Times New Roman"/>
            </a:endParaRPr>
          </a:p>
        </p:txBody>
      </p:sp>
      <p:sp>
        <p:nvSpPr>
          <p:cNvPr id="88" name="Google Shape;88;p1"/>
          <p:cNvSpPr txBox="1"/>
          <p:nvPr/>
        </p:nvSpPr>
        <p:spPr>
          <a:xfrm>
            <a:off x="3022199" y="2080823"/>
            <a:ext cx="6108000" cy="16619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600" b="1" i="0" u="none" strike="noStrike" cap="none" dirty="0">
                <a:solidFill>
                  <a:srgbClr val="FF0000"/>
                </a:solidFill>
                <a:latin typeface="Times New Roman"/>
                <a:ea typeface="Times New Roman"/>
                <a:cs typeface="Times New Roman"/>
                <a:sym typeface="Times New Roman"/>
              </a:rPr>
              <a:t>[STOCK MARKET ANALYSIS]</a:t>
            </a:r>
            <a:endParaRPr sz="36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000"/>
              <a:buFont typeface="Arial"/>
              <a:buNone/>
            </a:pPr>
            <a:endParaRPr sz="3000" b="1" i="0" u="none" strike="noStrike" cap="none" dirty="0">
              <a:solidFill>
                <a:srgbClr val="FF0000"/>
              </a:solidFill>
              <a:latin typeface="Times New Roman"/>
              <a:ea typeface="Times New Roman"/>
              <a:cs typeface="Times New Roman"/>
              <a:sym typeface="Times New Roman"/>
            </a:endParaRPr>
          </a:p>
        </p:txBody>
      </p:sp>
      <p:sp>
        <p:nvSpPr>
          <p:cNvPr id="89" name="Google Shape;89;p1"/>
          <p:cNvSpPr txBox="1"/>
          <p:nvPr/>
        </p:nvSpPr>
        <p:spPr>
          <a:xfrm>
            <a:off x="2401678" y="4769101"/>
            <a:ext cx="6694148" cy="17235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rgbClr val="FF0000"/>
                </a:solidFill>
                <a:latin typeface="Times New Roman"/>
                <a:ea typeface="Times New Roman"/>
                <a:cs typeface="Times New Roman"/>
                <a:sym typeface="Times New Roman"/>
              </a:rPr>
              <a:t>  Team Mentor       :   </a:t>
            </a:r>
            <a:r>
              <a:rPr lang="en-US" sz="1800" b="1" i="0" u="none" strike="noStrike" cap="none" dirty="0">
                <a:solidFill>
                  <a:srgbClr val="0C0C0C"/>
                </a:solidFill>
                <a:latin typeface="Times New Roman"/>
                <a:ea typeface="Times New Roman"/>
                <a:cs typeface="Times New Roman"/>
                <a:sym typeface="Times New Roman"/>
              </a:rPr>
              <a:t>Mrs. </a:t>
            </a:r>
            <a:r>
              <a:rPr lang="en-US" sz="1800" b="1" dirty="0">
                <a:solidFill>
                  <a:srgbClr val="0C0C0C"/>
                </a:solidFill>
                <a:latin typeface="Times New Roman"/>
                <a:ea typeface="Times New Roman"/>
                <a:cs typeface="Times New Roman"/>
                <a:sym typeface="Times New Roman"/>
              </a:rPr>
              <a:t>P</a:t>
            </a:r>
            <a:r>
              <a:rPr lang="en-US" sz="1800" b="1" i="0" u="none" strike="noStrike" cap="none" dirty="0">
                <a:solidFill>
                  <a:srgbClr val="0C0C0C"/>
                </a:solidFill>
                <a:latin typeface="Times New Roman"/>
                <a:ea typeface="Times New Roman"/>
                <a:cs typeface="Times New Roman"/>
                <a:sym typeface="Times New Roman"/>
              </a:rPr>
              <a:t> . JAYA DHARSHINI </a:t>
            </a:r>
            <a:endParaRPr sz="1800" b="1" i="0" u="none" strike="noStrike" cap="none" dirty="0">
              <a:solidFill>
                <a:srgbClr val="0C0C0C"/>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C0C0C"/>
                </a:solidFill>
                <a:latin typeface="Times New Roman"/>
                <a:ea typeface="Times New Roman"/>
                <a:cs typeface="Times New Roman"/>
                <a:sym typeface="Times New Roman"/>
              </a:rPr>
              <a:t>			</a:t>
            </a:r>
            <a:endParaRPr lang="en-US"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2000" b="1" i="0" u="none" strike="noStrike" cap="none" dirty="0">
                <a:solidFill>
                  <a:srgbClr val="FF0000"/>
                </a:solidFill>
                <a:latin typeface="Times New Roman"/>
                <a:ea typeface="Times New Roman"/>
                <a:cs typeface="Times New Roman"/>
                <a:sym typeface="Times New Roman"/>
              </a:rPr>
              <a:t>Team Members   :  </a:t>
            </a:r>
            <a:r>
              <a:rPr lang="en-US" sz="1600" b="1" i="0" u="none" strike="noStrike" cap="none" dirty="0">
                <a:solidFill>
                  <a:schemeClr val="dk1"/>
                </a:solidFill>
                <a:latin typeface="Times New Roman"/>
                <a:ea typeface="Times New Roman"/>
                <a:cs typeface="Times New Roman"/>
                <a:sym typeface="Times New Roman"/>
              </a:rPr>
              <a:t>RITHANYA G        - 21ADR039</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1600" b="1" i="0" u="none" strike="noStrike" cap="none" dirty="0">
                <a:solidFill>
                  <a:srgbClr val="0C0C0C"/>
                </a:solidFill>
                <a:latin typeface="Times New Roman"/>
                <a:ea typeface="Times New Roman"/>
                <a:cs typeface="Times New Roman"/>
                <a:sym typeface="Times New Roman"/>
              </a:rPr>
              <a:t>		      SANKAR V             - 21ADL066</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1600" b="1" i="0" u="none" strike="noStrike" cap="none" dirty="0">
                <a:solidFill>
                  <a:srgbClr val="0C0C0C"/>
                </a:solidFill>
                <a:latin typeface="Times New Roman"/>
                <a:ea typeface="Times New Roman"/>
                <a:cs typeface="Times New Roman"/>
                <a:sym typeface="Times New Roman"/>
              </a:rPr>
              <a:t>		         MANIKANDAN T    - 21ADR026  </a:t>
            </a:r>
            <a:endParaRPr sz="1600" b="1" i="0" u="none" strike="noStrike" cap="none" dirty="0">
              <a:solidFill>
                <a:srgbClr val="0C0C0C"/>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C0C0C"/>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4">
            <a:alphaModFix/>
          </a:blip>
          <a:srcRect/>
          <a:stretch/>
        </p:blipFill>
        <p:spPr>
          <a:xfrm>
            <a:off x="48675" y="-2417"/>
            <a:ext cx="1259632" cy="1517856"/>
          </a:xfrm>
          <a:prstGeom prst="rect">
            <a:avLst/>
          </a:prstGeom>
          <a:noFill/>
          <a:ln>
            <a:noFill/>
          </a:ln>
        </p:spPr>
      </p:pic>
      <p:pic>
        <p:nvPicPr>
          <p:cNvPr id="91" name="Google Shape;91;p1" descr="G:\TBI\TBI@KEC Logos\K Transform\6-5x4 product centre.jpg"/>
          <p:cNvPicPr preferRelativeResize="0"/>
          <p:nvPr/>
        </p:nvPicPr>
        <p:blipFill rotWithShape="1">
          <a:blip r:embed="rId5">
            <a:alphaModFix/>
          </a:blip>
          <a:srcRect/>
          <a:stretch/>
        </p:blipFill>
        <p:spPr>
          <a:xfrm>
            <a:off x="1308301" y="1335590"/>
            <a:ext cx="1713898" cy="1490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598C-0909-4F8E-9958-CF530141117C}"/>
              </a:ext>
            </a:extLst>
          </p:cNvPr>
          <p:cNvSpPr>
            <a:spLocks noGrp="1"/>
          </p:cNvSpPr>
          <p:nvPr>
            <p:ph type="title"/>
          </p:nvPr>
        </p:nvSpPr>
        <p:spPr>
          <a:xfrm>
            <a:off x="1393794" y="390617"/>
            <a:ext cx="7293006" cy="621437"/>
          </a:xfrm>
        </p:spPr>
        <p:txBody>
          <a:bodyPr/>
          <a:lstStyle/>
          <a:p>
            <a:br>
              <a:rPr lang="en-IN" b="0" dirty="0">
                <a:solidFill>
                  <a:srgbClr val="000000"/>
                </a:solidFill>
                <a:effectLst/>
                <a:latin typeface="Courier New" panose="02070309020205020404" pitchFamily="49" charset="0"/>
              </a:rPr>
            </a:br>
            <a:r>
              <a:rPr lang="en-IN" b="0" dirty="0">
                <a:solidFill>
                  <a:srgbClr val="000000"/>
                </a:solidFill>
                <a:effectLst/>
                <a:latin typeface="Consolas" panose="020B0609020204030204" pitchFamily="49" charset="0"/>
              </a:rPr>
              <a:t>RANDOM FOREST[PIPELINE]</a:t>
            </a:r>
            <a:endParaRPr lang="en-IN" dirty="0">
              <a:latin typeface="Consolas" panose="020B0609020204030204" pitchFamily="49" charset="0"/>
            </a:endParaRPr>
          </a:p>
        </p:txBody>
      </p:sp>
      <p:sp>
        <p:nvSpPr>
          <p:cNvPr id="3" name="Text Placeholder 2">
            <a:extLst>
              <a:ext uri="{FF2B5EF4-FFF2-40B4-BE49-F238E27FC236}">
                <a16:creationId xmlns:a16="http://schemas.microsoft.com/office/drawing/2014/main" id="{992908ED-7BFB-47A4-B50E-D5D749418730}"/>
              </a:ext>
            </a:extLst>
          </p:cNvPr>
          <p:cNvSpPr>
            <a:spLocks noGrp="1"/>
          </p:cNvSpPr>
          <p:nvPr>
            <p:ph type="body" idx="1"/>
          </p:nvPr>
        </p:nvSpPr>
        <p:spPr>
          <a:xfrm>
            <a:off x="825622" y="1287263"/>
            <a:ext cx="7861177" cy="5037338"/>
          </a:xfrm>
        </p:spPr>
        <p:txBody>
          <a:bodyPr/>
          <a:lstStyle/>
          <a:p>
            <a:endParaRPr lang="en-IN" dirty="0"/>
          </a:p>
        </p:txBody>
      </p:sp>
      <p:pic>
        <p:nvPicPr>
          <p:cNvPr id="5" name="Picture 4">
            <a:extLst>
              <a:ext uri="{FF2B5EF4-FFF2-40B4-BE49-F238E27FC236}">
                <a16:creationId xmlns:a16="http://schemas.microsoft.com/office/drawing/2014/main" id="{30B3827F-9FB5-4853-A8DF-EB7E04508451}"/>
              </a:ext>
            </a:extLst>
          </p:cNvPr>
          <p:cNvPicPr>
            <a:picLocks noChangeAspect="1"/>
          </p:cNvPicPr>
          <p:nvPr/>
        </p:nvPicPr>
        <p:blipFill>
          <a:blip r:embed="rId2"/>
          <a:stretch>
            <a:fillRect/>
          </a:stretch>
        </p:blipFill>
        <p:spPr>
          <a:xfrm>
            <a:off x="825621" y="1287263"/>
            <a:ext cx="7861177" cy="5037338"/>
          </a:xfrm>
          <a:prstGeom prst="rect">
            <a:avLst/>
          </a:prstGeom>
        </p:spPr>
      </p:pic>
    </p:spTree>
    <p:extLst>
      <p:ext uri="{BB962C8B-B14F-4D97-AF65-F5344CB8AC3E}">
        <p14:creationId xmlns:p14="http://schemas.microsoft.com/office/powerpoint/2010/main" val="351708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8B48-F329-40A8-B2C8-84E9350FEFC4}"/>
              </a:ext>
            </a:extLst>
          </p:cNvPr>
          <p:cNvSpPr>
            <a:spLocks noGrp="1"/>
          </p:cNvSpPr>
          <p:nvPr>
            <p:ph type="title"/>
          </p:nvPr>
        </p:nvSpPr>
        <p:spPr>
          <a:xfrm>
            <a:off x="1624614" y="310718"/>
            <a:ext cx="7062186" cy="550416"/>
          </a:xfrm>
        </p:spPr>
        <p:txBody>
          <a:bodyPr/>
          <a:lstStyle/>
          <a:p>
            <a:r>
              <a:rPr lang="en-US" dirty="0"/>
              <a:t>DECISION TREE[PIPELINE]</a:t>
            </a:r>
            <a:endParaRPr lang="en-IN" dirty="0"/>
          </a:p>
        </p:txBody>
      </p:sp>
      <p:sp>
        <p:nvSpPr>
          <p:cNvPr id="3" name="Text Placeholder 2">
            <a:extLst>
              <a:ext uri="{FF2B5EF4-FFF2-40B4-BE49-F238E27FC236}">
                <a16:creationId xmlns:a16="http://schemas.microsoft.com/office/drawing/2014/main" id="{45424108-2BFF-4573-BCF6-C602FFD11540}"/>
              </a:ext>
            </a:extLst>
          </p:cNvPr>
          <p:cNvSpPr>
            <a:spLocks noGrp="1"/>
          </p:cNvSpPr>
          <p:nvPr>
            <p:ph type="body" idx="1"/>
          </p:nvPr>
        </p:nvSpPr>
        <p:spPr>
          <a:xfrm>
            <a:off x="798990" y="1047565"/>
            <a:ext cx="7887810" cy="5277035"/>
          </a:xfrm>
        </p:spPr>
        <p:txBody>
          <a:bodyPr/>
          <a:lstStyle/>
          <a:p>
            <a:endParaRPr lang="en-IN" dirty="0"/>
          </a:p>
        </p:txBody>
      </p:sp>
      <p:pic>
        <p:nvPicPr>
          <p:cNvPr id="5" name="Picture 4">
            <a:extLst>
              <a:ext uri="{FF2B5EF4-FFF2-40B4-BE49-F238E27FC236}">
                <a16:creationId xmlns:a16="http://schemas.microsoft.com/office/drawing/2014/main" id="{23C57859-99E1-468D-AEAF-C24546D64FBA}"/>
              </a:ext>
            </a:extLst>
          </p:cNvPr>
          <p:cNvPicPr>
            <a:picLocks noChangeAspect="1"/>
          </p:cNvPicPr>
          <p:nvPr/>
        </p:nvPicPr>
        <p:blipFill>
          <a:blip r:embed="rId2"/>
          <a:stretch>
            <a:fillRect/>
          </a:stretch>
        </p:blipFill>
        <p:spPr>
          <a:xfrm>
            <a:off x="798989" y="1047565"/>
            <a:ext cx="7887811" cy="5277035"/>
          </a:xfrm>
          <a:prstGeom prst="rect">
            <a:avLst/>
          </a:prstGeom>
        </p:spPr>
      </p:pic>
    </p:spTree>
    <p:extLst>
      <p:ext uri="{BB962C8B-B14F-4D97-AF65-F5344CB8AC3E}">
        <p14:creationId xmlns:p14="http://schemas.microsoft.com/office/powerpoint/2010/main" val="196125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2C33-4CA5-4744-AB9C-048D4BC3A1CD}"/>
              </a:ext>
            </a:extLst>
          </p:cNvPr>
          <p:cNvSpPr>
            <a:spLocks noGrp="1"/>
          </p:cNvSpPr>
          <p:nvPr>
            <p:ph type="title"/>
          </p:nvPr>
        </p:nvSpPr>
        <p:spPr>
          <a:xfrm>
            <a:off x="1509204" y="372862"/>
            <a:ext cx="7177596" cy="488272"/>
          </a:xfrm>
        </p:spPr>
        <p:txBody>
          <a:bodyPr/>
          <a:lstStyle/>
          <a:p>
            <a:r>
              <a:rPr lang="en-US" dirty="0"/>
              <a:t>GBT REGRESSION[PIPELINE]</a:t>
            </a:r>
            <a:endParaRPr lang="en-IN" dirty="0"/>
          </a:p>
        </p:txBody>
      </p:sp>
      <p:sp>
        <p:nvSpPr>
          <p:cNvPr id="3" name="Text Placeholder 2">
            <a:extLst>
              <a:ext uri="{FF2B5EF4-FFF2-40B4-BE49-F238E27FC236}">
                <a16:creationId xmlns:a16="http://schemas.microsoft.com/office/drawing/2014/main" id="{4B88F82A-60F2-4908-BE95-7698092A1BDE}"/>
              </a:ext>
            </a:extLst>
          </p:cNvPr>
          <p:cNvSpPr>
            <a:spLocks noGrp="1"/>
          </p:cNvSpPr>
          <p:nvPr>
            <p:ph type="body" idx="1"/>
          </p:nvPr>
        </p:nvSpPr>
        <p:spPr>
          <a:xfrm>
            <a:off x="870012" y="1136172"/>
            <a:ext cx="7892248" cy="5348966"/>
          </a:xfrm>
        </p:spPr>
        <p:txBody>
          <a:bodyPr/>
          <a:lstStyle/>
          <a:p>
            <a:endParaRPr lang="en-IN" dirty="0"/>
          </a:p>
        </p:txBody>
      </p:sp>
      <p:pic>
        <p:nvPicPr>
          <p:cNvPr id="5" name="Picture 4">
            <a:extLst>
              <a:ext uri="{FF2B5EF4-FFF2-40B4-BE49-F238E27FC236}">
                <a16:creationId xmlns:a16="http://schemas.microsoft.com/office/drawing/2014/main" id="{2AF10F58-D20A-40A6-855C-CF2B2136BE26}"/>
              </a:ext>
            </a:extLst>
          </p:cNvPr>
          <p:cNvPicPr>
            <a:picLocks noChangeAspect="1"/>
          </p:cNvPicPr>
          <p:nvPr/>
        </p:nvPicPr>
        <p:blipFill>
          <a:blip r:embed="rId2"/>
          <a:stretch>
            <a:fillRect/>
          </a:stretch>
        </p:blipFill>
        <p:spPr>
          <a:xfrm>
            <a:off x="870012" y="1136172"/>
            <a:ext cx="7892248" cy="5348966"/>
          </a:xfrm>
          <a:prstGeom prst="rect">
            <a:avLst/>
          </a:prstGeom>
        </p:spPr>
      </p:pic>
    </p:spTree>
    <p:extLst>
      <p:ext uri="{BB962C8B-B14F-4D97-AF65-F5344CB8AC3E}">
        <p14:creationId xmlns:p14="http://schemas.microsoft.com/office/powerpoint/2010/main" val="321179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A10D-61F8-41DC-949D-B2E352D22D43}"/>
              </a:ext>
            </a:extLst>
          </p:cNvPr>
          <p:cNvSpPr>
            <a:spLocks noGrp="1"/>
          </p:cNvSpPr>
          <p:nvPr>
            <p:ph type="title"/>
          </p:nvPr>
        </p:nvSpPr>
        <p:spPr>
          <a:xfrm>
            <a:off x="1553592" y="355107"/>
            <a:ext cx="7133208" cy="656947"/>
          </a:xfrm>
        </p:spPr>
        <p:txBody>
          <a:bodyPr/>
          <a:lstStyle/>
          <a:p>
            <a:r>
              <a:rPr lang="en-US" sz="2400" dirty="0"/>
              <a:t>LINEAR REGRESSION[HYPERPARAMETER]</a:t>
            </a:r>
            <a:endParaRPr lang="en-IN" sz="2400" dirty="0"/>
          </a:p>
        </p:txBody>
      </p:sp>
      <p:sp>
        <p:nvSpPr>
          <p:cNvPr id="3" name="Text Placeholder 2">
            <a:extLst>
              <a:ext uri="{FF2B5EF4-FFF2-40B4-BE49-F238E27FC236}">
                <a16:creationId xmlns:a16="http://schemas.microsoft.com/office/drawing/2014/main" id="{AA5D979C-1A75-4FA9-821C-9AF3BDD1FC5D}"/>
              </a:ext>
            </a:extLst>
          </p:cNvPr>
          <p:cNvSpPr>
            <a:spLocks noGrp="1"/>
          </p:cNvSpPr>
          <p:nvPr>
            <p:ph type="body" idx="1"/>
          </p:nvPr>
        </p:nvSpPr>
        <p:spPr>
          <a:xfrm>
            <a:off x="958788" y="1242875"/>
            <a:ext cx="7728012" cy="5081726"/>
          </a:xfrm>
        </p:spPr>
        <p:txBody>
          <a:bodyPr/>
          <a:lstStyle/>
          <a:p>
            <a:endParaRPr lang="en-IN" dirty="0"/>
          </a:p>
        </p:txBody>
      </p:sp>
      <p:pic>
        <p:nvPicPr>
          <p:cNvPr id="5" name="Picture 4">
            <a:extLst>
              <a:ext uri="{FF2B5EF4-FFF2-40B4-BE49-F238E27FC236}">
                <a16:creationId xmlns:a16="http://schemas.microsoft.com/office/drawing/2014/main" id="{4483B0F3-5612-4179-857C-72AB389A24DE}"/>
              </a:ext>
            </a:extLst>
          </p:cNvPr>
          <p:cNvPicPr>
            <a:picLocks noChangeAspect="1"/>
          </p:cNvPicPr>
          <p:nvPr/>
        </p:nvPicPr>
        <p:blipFill>
          <a:blip r:embed="rId2"/>
          <a:stretch>
            <a:fillRect/>
          </a:stretch>
        </p:blipFill>
        <p:spPr>
          <a:xfrm>
            <a:off x="958789" y="1242875"/>
            <a:ext cx="7728012" cy="5115471"/>
          </a:xfrm>
          <a:prstGeom prst="rect">
            <a:avLst/>
          </a:prstGeom>
        </p:spPr>
      </p:pic>
    </p:spTree>
    <p:extLst>
      <p:ext uri="{BB962C8B-B14F-4D97-AF65-F5344CB8AC3E}">
        <p14:creationId xmlns:p14="http://schemas.microsoft.com/office/powerpoint/2010/main" val="108503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D354-54F4-4739-9E90-5447AC505029}"/>
              </a:ext>
            </a:extLst>
          </p:cNvPr>
          <p:cNvSpPr>
            <a:spLocks noGrp="1"/>
          </p:cNvSpPr>
          <p:nvPr>
            <p:ph type="title"/>
          </p:nvPr>
        </p:nvSpPr>
        <p:spPr>
          <a:xfrm>
            <a:off x="1518082" y="372862"/>
            <a:ext cx="7168718" cy="603682"/>
          </a:xfrm>
        </p:spPr>
        <p:txBody>
          <a:bodyPr/>
          <a:lstStyle/>
          <a:p>
            <a:r>
              <a:rPr lang="en-US" sz="2400" dirty="0"/>
              <a:t>RANDOM FOREST [HYPERPARAMETER]</a:t>
            </a:r>
            <a:endParaRPr lang="en-IN" sz="2400" dirty="0"/>
          </a:p>
        </p:txBody>
      </p:sp>
      <p:sp>
        <p:nvSpPr>
          <p:cNvPr id="3" name="Text Placeholder 2">
            <a:extLst>
              <a:ext uri="{FF2B5EF4-FFF2-40B4-BE49-F238E27FC236}">
                <a16:creationId xmlns:a16="http://schemas.microsoft.com/office/drawing/2014/main" id="{2606B95F-65DE-49B7-90D0-214EB571B98F}"/>
              </a:ext>
            </a:extLst>
          </p:cNvPr>
          <p:cNvSpPr>
            <a:spLocks noGrp="1"/>
          </p:cNvSpPr>
          <p:nvPr>
            <p:ph type="body" idx="1"/>
          </p:nvPr>
        </p:nvSpPr>
        <p:spPr>
          <a:xfrm>
            <a:off x="807868" y="1376039"/>
            <a:ext cx="7878932" cy="4948561"/>
          </a:xfrm>
        </p:spPr>
        <p:txBody>
          <a:bodyPr/>
          <a:lstStyle/>
          <a:p>
            <a:endParaRPr lang="en-IN" dirty="0"/>
          </a:p>
        </p:txBody>
      </p:sp>
      <p:pic>
        <p:nvPicPr>
          <p:cNvPr id="5" name="Picture 4">
            <a:extLst>
              <a:ext uri="{FF2B5EF4-FFF2-40B4-BE49-F238E27FC236}">
                <a16:creationId xmlns:a16="http://schemas.microsoft.com/office/drawing/2014/main" id="{63719E03-C8E3-4F9A-B3A7-D20068DC44E8}"/>
              </a:ext>
            </a:extLst>
          </p:cNvPr>
          <p:cNvPicPr>
            <a:picLocks noChangeAspect="1"/>
          </p:cNvPicPr>
          <p:nvPr/>
        </p:nvPicPr>
        <p:blipFill>
          <a:blip r:embed="rId2"/>
          <a:stretch>
            <a:fillRect/>
          </a:stretch>
        </p:blipFill>
        <p:spPr>
          <a:xfrm>
            <a:off x="807869" y="1333574"/>
            <a:ext cx="7878932" cy="4991026"/>
          </a:xfrm>
          <a:prstGeom prst="rect">
            <a:avLst/>
          </a:prstGeom>
        </p:spPr>
      </p:pic>
    </p:spTree>
    <p:extLst>
      <p:ext uri="{BB962C8B-B14F-4D97-AF65-F5344CB8AC3E}">
        <p14:creationId xmlns:p14="http://schemas.microsoft.com/office/powerpoint/2010/main" val="1115480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6254-A879-4BD5-8C11-926104F96506}"/>
              </a:ext>
            </a:extLst>
          </p:cNvPr>
          <p:cNvSpPr>
            <a:spLocks noGrp="1"/>
          </p:cNvSpPr>
          <p:nvPr>
            <p:ph type="title"/>
          </p:nvPr>
        </p:nvSpPr>
        <p:spPr>
          <a:xfrm>
            <a:off x="1615736" y="310718"/>
            <a:ext cx="7071064" cy="550416"/>
          </a:xfrm>
        </p:spPr>
        <p:txBody>
          <a:bodyPr/>
          <a:lstStyle/>
          <a:p>
            <a:r>
              <a:rPr lang="en-US" sz="2400" dirty="0"/>
              <a:t>DECISION TREE [HYPERPARAMETER]</a:t>
            </a:r>
            <a:endParaRPr lang="en-IN" sz="2400" dirty="0"/>
          </a:p>
        </p:txBody>
      </p:sp>
      <p:sp>
        <p:nvSpPr>
          <p:cNvPr id="3" name="Text Placeholder 2">
            <a:extLst>
              <a:ext uri="{FF2B5EF4-FFF2-40B4-BE49-F238E27FC236}">
                <a16:creationId xmlns:a16="http://schemas.microsoft.com/office/drawing/2014/main" id="{06905E49-EAEB-4628-9F97-B12564E374BD}"/>
              </a:ext>
            </a:extLst>
          </p:cNvPr>
          <p:cNvSpPr>
            <a:spLocks noGrp="1"/>
          </p:cNvSpPr>
          <p:nvPr>
            <p:ph type="body" idx="1"/>
          </p:nvPr>
        </p:nvSpPr>
        <p:spPr>
          <a:xfrm>
            <a:off x="1118586" y="1091953"/>
            <a:ext cx="7568214" cy="5232647"/>
          </a:xfrm>
        </p:spPr>
        <p:txBody>
          <a:bodyPr/>
          <a:lstStyle/>
          <a:p>
            <a:endParaRPr lang="en-IN" dirty="0"/>
          </a:p>
        </p:txBody>
      </p:sp>
      <p:pic>
        <p:nvPicPr>
          <p:cNvPr id="5" name="Picture 4">
            <a:extLst>
              <a:ext uri="{FF2B5EF4-FFF2-40B4-BE49-F238E27FC236}">
                <a16:creationId xmlns:a16="http://schemas.microsoft.com/office/drawing/2014/main" id="{99125F04-A137-4227-8BA4-58D9F5002DA2}"/>
              </a:ext>
            </a:extLst>
          </p:cNvPr>
          <p:cNvPicPr>
            <a:picLocks noChangeAspect="1"/>
          </p:cNvPicPr>
          <p:nvPr/>
        </p:nvPicPr>
        <p:blipFill>
          <a:blip r:embed="rId2"/>
          <a:stretch>
            <a:fillRect/>
          </a:stretch>
        </p:blipFill>
        <p:spPr>
          <a:xfrm>
            <a:off x="1118586" y="1091953"/>
            <a:ext cx="7568214" cy="5232647"/>
          </a:xfrm>
          <a:prstGeom prst="rect">
            <a:avLst/>
          </a:prstGeom>
        </p:spPr>
      </p:pic>
    </p:spTree>
    <p:extLst>
      <p:ext uri="{BB962C8B-B14F-4D97-AF65-F5344CB8AC3E}">
        <p14:creationId xmlns:p14="http://schemas.microsoft.com/office/powerpoint/2010/main" val="369022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F9D1-E486-429B-B144-5D65BA7896CD}"/>
              </a:ext>
            </a:extLst>
          </p:cNvPr>
          <p:cNvSpPr>
            <a:spLocks noGrp="1"/>
          </p:cNvSpPr>
          <p:nvPr>
            <p:ph type="title"/>
          </p:nvPr>
        </p:nvSpPr>
        <p:spPr>
          <a:xfrm>
            <a:off x="1597980" y="301841"/>
            <a:ext cx="7088819" cy="621437"/>
          </a:xfrm>
        </p:spPr>
        <p:txBody>
          <a:bodyPr/>
          <a:lstStyle/>
          <a:p>
            <a:r>
              <a:rPr lang="en-US" sz="2400" dirty="0"/>
              <a:t>GBT REGRESSOR[HYPERPARAMETER]</a:t>
            </a:r>
            <a:endParaRPr lang="en-IN" sz="2400" dirty="0"/>
          </a:p>
        </p:txBody>
      </p:sp>
      <p:sp>
        <p:nvSpPr>
          <p:cNvPr id="3" name="Text Placeholder 2">
            <a:extLst>
              <a:ext uri="{FF2B5EF4-FFF2-40B4-BE49-F238E27FC236}">
                <a16:creationId xmlns:a16="http://schemas.microsoft.com/office/drawing/2014/main" id="{88483166-194B-47B2-8C45-7333BB4BDF6D}"/>
              </a:ext>
            </a:extLst>
          </p:cNvPr>
          <p:cNvSpPr>
            <a:spLocks noGrp="1"/>
          </p:cNvSpPr>
          <p:nvPr>
            <p:ph type="body" idx="1"/>
          </p:nvPr>
        </p:nvSpPr>
        <p:spPr>
          <a:xfrm>
            <a:off x="1171852" y="1136343"/>
            <a:ext cx="7514948" cy="5188258"/>
          </a:xfrm>
        </p:spPr>
        <p:txBody>
          <a:bodyPr/>
          <a:lstStyle/>
          <a:p>
            <a:endParaRPr lang="en-IN" dirty="0"/>
          </a:p>
        </p:txBody>
      </p:sp>
      <p:pic>
        <p:nvPicPr>
          <p:cNvPr id="5" name="Picture 4">
            <a:extLst>
              <a:ext uri="{FF2B5EF4-FFF2-40B4-BE49-F238E27FC236}">
                <a16:creationId xmlns:a16="http://schemas.microsoft.com/office/drawing/2014/main" id="{E526244B-5601-4C03-A0C3-145ED367508D}"/>
              </a:ext>
            </a:extLst>
          </p:cNvPr>
          <p:cNvPicPr>
            <a:picLocks noChangeAspect="1"/>
          </p:cNvPicPr>
          <p:nvPr/>
        </p:nvPicPr>
        <p:blipFill>
          <a:blip r:embed="rId2"/>
          <a:stretch>
            <a:fillRect/>
          </a:stretch>
        </p:blipFill>
        <p:spPr>
          <a:xfrm>
            <a:off x="1171850" y="1136343"/>
            <a:ext cx="7514949" cy="5188258"/>
          </a:xfrm>
          <a:prstGeom prst="rect">
            <a:avLst/>
          </a:prstGeom>
        </p:spPr>
      </p:pic>
    </p:spTree>
    <p:extLst>
      <p:ext uri="{BB962C8B-B14F-4D97-AF65-F5344CB8AC3E}">
        <p14:creationId xmlns:p14="http://schemas.microsoft.com/office/powerpoint/2010/main" val="215192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52F7-26BB-9A60-C475-9D56F961CDD9}"/>
              </a:ext>
            </a:extLst>
          </p:cNvPr>
          <p:cNvSpPr>
            <a:spLocks noGrp="1"/>
          </p:cNvSpPr>
          <p:nvPr>
            <p:ph type="title"/>
          </p:nvPr>
        </p:nvSpPr>
        <p:spPr>
          <a:xfrm>
            <a:off x="1743075" y="302203"/>
            <a:ext cx="6943725" cy="688397"/>
          </a:xfrm>
        </p:spPr>
        <p:txBody>
          <a:bodyPr/>
          <a:lstStyle/>
          <a:p>
            <a:r>
              <a:rPr lang="en-GB" dirty="0"/>
              <a:t>RESULT</a:t>
            </a:r>
          </a:p>
        </p:txBody>
      </p:sp>
      <p:sp>
        <p:nvSpPr>
          <p:cNvPr id="3" name="Text Placeholder 2">
            <a:extLst>
              <a:ext uri="{FF2B5EF4-FFF2-40B4-BE49-F238E27FC236}">
                <a16:creationId xmlns:a16="http://schemas.microsoft.com/office/drawing/2014/main" id="{59494569-CFF0-DA42-DCED-E0C0AF6385B1}"/>
              </a:ext>
            </a:extLst>
          </p:cNvPr>
          <p:cNvSpPr>
            <a:spLocks noGrp="1"/>
          </p:cNvSpPr>
          <p:nvPr>
            <p:ph type="body" idx="1"/>
          </p:nvPr>
        </p:nvSpPr>
        <p:spPr>
          <a:xfrm>
            <a:off x="807893" y="1350675"/>
            <a:ext cx="7878907" cy="4973925"/>
          </a:xfrm>
        </p:spPr>
        <p:txBody>
          <a:bodyPr/>
          <a:lstStyle/>
          <a:p>
            <a:endParaRPr lang="en-GB" dirty="0"/>
          </a:p>
        </p:txBody>
      </p:sp>
      <p:graphicFrame>
        <p:nvGraphicFramePr>
          <p:cNvPr id="4" name="Table 3">
            <a:extLst>
              <a:ext uri="{FF2B5EF4-FFF2-40B4-BE49-F238E27FC236}">
                <a16:creationId xmlns:a16="http://schemas.microsoft.com/office/drawing/2014/main" id="{EE127E42-2480-566A-6E7E-2C27F15F320E}"/>
              </a:ext>
            </a:extLst>
          </p:cNvPr>
          <p:cNvGraphicFramePr>
            <a:graphicFrameLocks noGrp="1"/>
          </p:cNvGraphicFramePr>
          <p:nvPr>
            <p:extLst>
              <p:ext uri="{D42A27DB-BD31-4B8C-83A1-F6EECF244321}">
                <p14:modId xmlns:p14="http://schemas.microsoft.com/office/powerpoint/2010/main" val="598346086"/>
              </p:ext>
            </p:extLst>
          </p:nvPr>
        </p:nvGraphicFramePr>
        <p:xfrm>
          <a:off x="807894" y="1484026"/>
          <a:ext cx="7884830" cy="5342434"/>
        </p:xfrm>
        <a:graphic>
          <a:graphicData uri="http://schemas.openxmlformats.org/drawingml/2006/table">
            <a:tbl>
              <a:tblPr firstRow="1" bandRow="1">
                <a:tableStyleId>{CCE11219-FFA0-49C9-8602-9047F819DA6D}</a:tableStyleId>
              </a:tblPr>
              <a:tblGrid>
                <a:gridCol w="1815385">
                  <a:extLst>
                    <a:ext uri="{9D8B030D-6E8A-4147-A177-3AD203B41FA5}">
                      <a16:colId xmlns:a16="http://schemas.microsoft.com/office/drawing/2014/main" val="1173607143"/>
                    </a:ext>
                  </a:extLst>
                </a:gridCol>
                <a:gridCol w="209350">
                  <a:extLst>
                    <a:ext uri="{9D8B030D-6E8A-4147-A177-3AD203B41FA5}">
                      <a16:colId xmlns:a16="http://schemas.microsoft.com/office/drawing/2014/main" val="2499195235"/>
                    </a:ext>
                  </a:extLst>
                </a:gridCol>
                <a:gridCol w="3852136">
                  <a:extLst>
                    <a:ext uri="{9D8B030D-6E8A-4147-A177-3AD203B41FA5}">
                      <a16:colId xmlns:a16="http://schemas.microsoft.com/office/drawing/2014/main" val="3534541761"/>
                    </a:ext>
                  </a:extLst>
                </a:gridCol>
                <a:gridCol w="2007959">
                  <a:extLst>
                    <a:ext uri="{9D8B030D-6E8A-4147-A177-3AD203B41FA5}">
                      <a16:colId xmlns:a16="http://schemas.microsoft.com/office/drawing/2014/main" val="3195533403"/>
                    </a:ext>
                  </a:extLst>
                </a:gridCol>
              </a:tblGrid>
              <a:tr h="547081">
                <a:tc>
                  <a:txBody>
                    <a:bodyPr/>
                    <a:lstStyle/>
                    <a:p>
                      <a:pPr lvl="0">
                        <a:buNone/>
                      </a:pPr>
                      <a:r>
                        <a:rPr lang="en-US" sz="1600" b="1" i="0" u="none" strike="noStrike" noProof="0" dirty="0">
                          <a:solidFill>
                            <a:srgbClr val="000000"/>
                          </a:solidFill>
                          <a:latin typeface="Arial"/>
                        </a:rPr>
                        <a:t>MODELS</a:t>
                      </a:r>
                      <a:endParaRPr lang="en-US" sz="1600" dirty="0"/>
                    </a:p>
                  </a:txBody>
                  <a:tcPr/>
                </a:tc>
                <a:tc>
                  <a:txBody>
                    <a:bodyPr/>
                    <a:lstStyle/>
                    <a:p>
                      <a:endParaRPr lang="en-GB"/>
                    </a:p>
                  </a:txBody>
                  <a:tcPr/>
                </a:tc>
                <a:tc>
                  <a:txBody>
                    <a:bodyPr/>
                    <a:lstStyle/>
                    <a:p>
                      <a:pPr lvl="0">
                        <a:buNone/>
                      </a:pPr>
                      <a:r>
                        <a:rPr lang="en-US" sz="1600" b="1" i="0" u="none" strike="noStrike" noProof="0" dirty="0">
                          <a:solidFill>
                            <a:srgbClr val="000000"/>
                          </a:solidFill>
                          <a:latin typeface="Arial"/>
                        </a:rPr>
                        <a:t>PIPELINE</a:t>
                      </a:r>
                      <a:endParaRPr lang="en-US" sz="1600" dirty="0"/>
                    </a:p>
                  </a:txBody>
                  <a:tcPr/>
                </a:tc>
                <a:tc>
                  <a:txBody>
                    <a:bodyPr/>
                    <a:lstStyle/>
                    <a:p>
                      <a:pPr lvl="0">
                        <a:buNone/>
                      </a:pPr>
                      <a:r>
                        <a:rPr lang="en-US" sz="1400" b="1" i="0" u="none" strike="noStrike" noProof="0" dirty="0">
                          <a:solidFill>
                            <a:srgbClr val="000000"/>
                          </a:solidFill>
                          <a:latin typeface="Arial"/>
                        </a:rPr>
                        <a:t>HYPERPRAMETER</a:t>
                      </a:r>
                      <a:endParaRPr lang="en-US" sz="1400" b="0" i="0" u="none" strike="noStrike" noProof="0" dirty="0">
                        <a:solidFill>
                          <a:srgbClr val="000000"/>
                        </a:solidFill>
                        <a:latin typeface="Arial"/>
                      </a:endParaRPr>
                    </a:p>
                    <a:p>
                      <a:pPr lvl="0">
                        <a:buNone/>
                      </a:pPr>
                      <a:r>
                        <a:rPr lang="en-US" sz="1400" b="1" i="0" u="none" strike="noStrike" noProof="0" dirty="0">
                          <a:solidFill>
                            <a:srgbClr val="000000"/>
                          </a:solidFill>
                          <a:latin typeface="Arial"/>
                        </a:rPr>
                        <a:t>TUNING</a:t>
                      </a:r>
                      <a:endParaRPr lang="en-GB" dirty="0"/>
                    </a:p>
                  </a:txBody>
                  <a:tcPr/>
                </a:tc>
                <a:extLst>
                  <a:ext uri="{0D108BD9-81ED-4DB2-BD59-A6C34878D82A}">
                    <a16:rowId xmlns:a16="http://schemas.microsoft.com/office/drawing/2014/main" val="3035726490"/>
                  </a:ext>
                </a:extLst>
              </a:tr>
              <a:tr h="1193083">
                <a:tc>
                  <a:txBody>
                    <a:bodyPr/>
                    <a:lstStyle/>
                    <a:p>
                      <a:pPr lvl="0">
                        <a:buNone/>
                      </a:pPr>
                      <a:r>
                        <a:rPr lang="en-US" sz="1400" b="0" i="0" u="none" strike="noStrike" noProof="0" dirty="0">
                          <a:solidFill>
                            <a:srgbClr val="000000"/>
                          </a:solidFill>
                          <a:latin typeface="Arial"/>
                        </a:rPr>
                        <a:t>LINEAR REGRESSION</a:t>
                      </a:r>
                      <a:endParaRPr lang="en-US" dirty="0"/>
                    </a:p>
                  </a:txBody>
                  <a:tcPr/>
                </a:tc>
                <a:tc>
                  <a:txBody>
                    <a:bodyPr/>
                    <a:lstStyle/>
                    <a:p>
                      <a:pPr lvl="0">
                        <a:buNone/>
                      </a:pPr>
                      <a:endParaRPr lang="en-GB" dirty="0"/>
                    </a:p>
                  </a:txBody>
                  <a:tcPr/>
                </a:tc>
                <a:tc>
                  <a:txBody>
                    <a:bodyPr/>
                    <a:lstStyle/>
                    <a:p>
                      <a:pPr lvl="0">
                        <a:buNone/>
                      </a:pPr>
                      <a:r>
                        <a:rPr lang="en-US" sz="1400" b="0" i="0" u="none" strike="noStrike" noProof="0" dirty="0">
                          <a:solidFill>
                            <a:srgbClr val="000000"/>
                          </a:solidFill>
                          <a:latin typeface="Arial"/>
                        </a:rPr>
                        <a:t>Root Mean Squared Error (RMSE): 0.8828016353667498 </a:t>
                      </a:r>
                      <a:endParaRPr lang="en-US" dirty="0"/>
                    </a:p>
                  </a:txBody>
                  <a:tcPr/>
                </a:tc>
                <a:tc>
                  <a:txBody>
                    <a:bodyPr/>
                    <a:lstStyle/>
                    <a:p>
                      <a:pPr lvl="0">
                        <a:buNone/>
                      </a:pPr>
                      <a:r>
                        <a:rPr lang="en-IN" sz="1400" b="0" i="0" u="none" strike="noStrike" noProof="0" dirty="0">
                          <a:solidFill>
                            <a:srgbClr val="000000"/>
                          </a:solidFill>
                          <a:latin typeface="Arial"/>
                        </a:rPr>
                        <a:t>(RMSE): 0.4101403839042678</a:t>
                      </a:r>
                      <a:br>
                        <a:rPr lang="en-IN" sz="1400" b="0" i="0" u="none" strike="noStrike" noProof="0" dirty="0">
                          <a:solidFill>
                            <a:srgbClr val="000000"/>
                          </a:solidFill>
                          <a:latin typeface="Arial"/>
                        </a:rPr>
                      </a:br>
                      <a:endParaRPr lang="en-GB" sz="1400" b="0" i="0" u="none" strike="noStrike" noProof="0" dirty="0">
                        <a:solidFill>
                          <a:srgbClr val="000000"/>
                        </a:solidFill>
                        <a:latin typeface="Arial"/>
                      </a:endParaRPr>
                    </a:p>
                  </a:txBody>
                  <a:tcPr/>
                </a:tc>
                <a:extLst>
                  <a:ext uri="{0D108BD9-81ED-4DB2-BD59-A6C34878D82A}">
                    <a16:rowId xmlns:a16="http://schemas.microsoft.com/office/drawing/2014/main" val="4056011140"/>
                  </a:ext>
                </a:extLst>
              </a:tr>
              <a:tr h="1222887">
                <a:tc>
                  <a:txBody>
                    <a:bodyPr/>
                    <a:lstStyle/>
                    <a:p>
                      <a:pPr lvl="0">
                        <a:buNone/>
                      </a:pPr>
                      <a:r>
                        <a:rPr lang="en-US" sz="1400" b="0" i="0" u="none" strike="noStrike" noProof="0" dirty="0">
                          <a:solidFill>
                            <a:srgbClr val="000000"/>
                          </a:solidFill>
                          <a:latin typeface="Arial"/>
                        </a:rPr>
                        <a:t>RANDOM FOREST</a:t>
                      </a:r>
                      <a:endParaRPr lang="en-US" dirty="0"/>
                    </a:p>
                  </a:txBody>
                  <a:tcPr/>
                </a:tc>
                <a:tc>
                  <a:txBody>
                    <a:bodyPr/>
                    <a:lstStyle/>
                    <a:p>
                      <a:endParaRPr lang="en-GB"/>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rial"/>
                        </a:rPr>
                        <a:t> (RMSE): 2.5551702074453693 </a:t>
                      </a:r>
                      <a:endParaRPr lang="en-GB" sz="1400" b="0" i="0" u="none" strike="noStrike" noProof="0" dirty="0">
                        <a:solidFill>
                          <a:srgbClr val="000000"/>
                        </a:solidFill>
                        <a:latin typeface="Arial"/>
                      </a:endParaRPr>
                    </a:p>
                    <a:p>
                      <a:pPr lvl="0">
                        <a:buNone/>
                      </a:pPr>
                      <a:endParaRPr lang="en-GB" dirty="0"/>
                    </a:p>
                  </a:txBody>
                  <a:tcPr/>
                </a:tc>
                <a:tc>
                  <a:txBody>
                    <a:bodyPr/>
                    <a:lstStyle/>
                    <a:p>
                      <a:pPr lvl="0">
                        <a:buNone/>
                      </a:pPr>
                      <a:r>
                        <a:rPr lang="en-IN" sz="1400" b="0" i="0" u="none" strike="noStrike" noProof="0" dirty="0">
                          <a:solidFill>
                            <a:srgbClr val="000000"/>
                          </a:solidFill>
                          <a:latin typeface="Arial"/>
                        </a:rPr>
                        <a:t>Number of Trees: 100</a:t>
                      </a:r>
                      <a:endParaRPr lang="en-US" sz="1400" b="0" i="0" u="none" strike="noStrike" noProof="0" dirty="0">
                        <a:solidFill>
                          <a:srgbClr val="000000"/>
                        </a:solidFill>
                        <a:latin typeface="Arial"/>
                      </a:endParaRPr>
                    </a:p>
                    <a:p>
                      <a:pPr lvl="0">
                        <a:buNone/>
                      </a:pPr>
                      <a:r>
                        <a:rPr lang="en-US" sz="1400" b="0" i="0" u="none" strike="noStrike" noProof="0" dirty="0">
                          <a:solidFill>
                            <a:srgbClr val="000000"/>
                          </a:solidFill>
                          <a:latin typeface="Arial"/>
                        </a:rPr>
                        <a:t>(RMSE): 2.3494646640449324 </a:t>
                      </a:r>
                    </a:p>
                    <a:p>
                      <a:pPr lvl="0">
                        <a:buNone/>
                      </a:pPr>
                      <a:br>
                        <a:rPr lang="en-IN" sz="1400" b="0" i="0" u="none" strike="noStrike" noProof="0" dirty="0">
                          <a:solidFill>
                            <a:srgbClr val="000000"/>
                          </a:solidFill>
                          <a:latin typeface="Arial"/>
                        </a:rPr>
                      </a:br>
                      <a:endParaRPr lang="en-IN" sz="1400" b="0" i="0" u="none" strike="noStrike" noProof="0" dirty="0">
                        <a:solidFill>
                          <a:srgbClr val="000000"/>
                        </a:solidFill>
                        <a:latin typeface="Arial"/>
                      </a:endParaRPr>
                    </a:p>
                  </a:txBody>
                  <a:tcPr/>
                </a:tc>
                <a:extLst>
                  <a:ext uri="{0D108BD9-81ED-4DB2-BD59-A6C34878D82A}">
                    <a16:rowId xmlns:a16="http://schemas.microsoft.com/office/drawing/2014/main" val="141730588"/>
                  </a:ext>
                </a:extLst>
              </a:tr>
              <a:tr h="1059951">
                <a:tc>
                  <a:txBody>
                    <a:bodyPr/>
                    <a:lstStyle/>
                    <a:p>
                      <a:pPr lvl="0">
                        <a:buNone/>
                      </a:pPr>
                      <a:r>
                        <a:rPr lang="en-US" sz="1400" b="0" i="0" u="none" strike="noStrike" noProof="0" dirty="0">
                          <a:solidFill>
                            <a:srgbClr val="000000"/>
                          </a:solidFill>
                          <a:latin typeface="Arial"/>
                        </a:rPr>
                        <a:t>DECISION TREE</a:t>
                      </a:r>
                      <a:endParaRPr lang="en-US" dirty="0"/>
                    </a:p>
                  </a:txBody>
                  <a:tcPr/>
                </a:tc>
                <a:tc>
                  <a:txBody>
                    <a:bodyPr/>
                    <a:lstStyle/>
                    <a:p>
                      <a:endParaRPr lang="en-GB"/>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rial"/>
                        </a:rPr>
                        <a:t> (RMSE): 3.287771252662108 </a:t>
                      </a:r>
                      <a:endParaRPr lang="en-GB" sz="1400" b="0" i="0" u="none" strike="noStrike" noProof="0" dirty="0">
                        <a:solidFill>
                          <a:srgbClr val="000000"/>
                        </a:solidFill>
                        <a:latin typeface="Arial"/>
                      </a:endParaRPr>
                    </a:p>
                    <a:p>
                      <a:pPr lvl="0">
                        <a:buNone/>
                      </a:pPr>
                      <a:endParaRPr lang="en-GB" dirty="0"/>
                    </a:p>
                  </a:txBody>
                  <a:tcPr/>
                </a:tc>
                <a:tc>
                  <a:txBody>
                    <a:bodyPr/>
                    <a:lstStyle/>
                    <a:p>
                      <a:pPr lvl="0">
                        <a:buNone/>
                      </a:pPr>
                      <a:r>
                        <a:rPr lang="en-US" sz="1400" b="0" i="0" u="none" strike="noStrike" noProof="0" dirty="0">
                          <a:solidFill>
                            <a:srgbClr val="000000"/>
                          </a:solidFill>
                          <a:latin typeface="Arial"/>
                        </a:rPr>
                        <a:t>(RMSE): 3.2264158544475234</a:t>
                      </a:r>
                      <a:endParaRPr lang="en-US" dirty="0"/>
                    </a:p>
                  </a:txBody>
                  <a:tcPr/>
                </a:tc>
                <a:extLst>
                  <a:ext uri="{0D108BD9-81ED-4DB2-BD59-A6C34878D82A}">
                    <a16:rowId xmlns:a16="http://schemas.microsoft.com/office/drawing/2014/main" val="2996350355"/>
                  </a:ext>
                </a:extLst>
              </a:tr>
              <a:tr h="1319432">
                <a:tc>
                  <a:txBody>
                    <a:bodyPr/>
                    <a:lstStyle/>
                    <a:p>
                      <a:pPr lvl="0">
                        <a:buNone/>
                      </a:pPr>
                      <a:r>
                        <a:rPr lang="en-US" sz="1400" b="0" i="0" u="none" strike="noStrike" noProof="0" dirty="0">
                          <a:solidFill>
                            <a:srgbClr val="000000"/>
                          </a:solidFill>
                          <a:latin typeface="Arial"/>
                        </a:rPr>
                        <a:t>GBT REGRESSOR</a:t>
                      </a:r>
                      <a:endParaRPr lang="en-US" dirty="0"/>
                    </a:p>
                  </a:txBody>
                  <a:tcPr/>
                </a:tc>
                <a:tc>
                  <a:txBody>
                    <a:bodyPr/>
                    <a:lstStyle/>
                    <a:p>
                      <a:endParaRPr lang="en-GB"/>
                    </a:p>
                  </a:txBody>
                  <a:tcPr/>
                </a:tc>
                <a:tc>
                  <a:txBody>
                    <a:bodyPr/>
                    <a:lstStyle/>
                    <a:p>
                      <a:pPr lvl="0">
                        <a:buNone/>
                      </a:pPr>
                      <a:r>
                        <a:rPr lang="en-US" sz="1400" b="0" i="0" u="none" strike="noStrike" noProof="0" dirty="0">
                          <a:solidFill>
                            <a:srgbClr val="000000"/>
                          </a:solidFill>
                          <a:latin typeface="Arial"/>
                        </a:rPr>
                        <a:t>(RMSE): 3.190177331383979 </a:t>
                      </a:r>
                      <a:endParaRPr lang="en-US" dirty="0"/>
                    </a:p>
                  </a:txBody>
                  <a:tcPr/>
                </a:tc>
                <a:tc>
                  <a:txBody>
                    <a:bodyPr/>
                    <a:lstStyle/>
                    <a:p>
                      <a:pPr lvl="0" algn="l">
                        <a:lnSpc>
                          <a:spcPct val="100000"/>
                        </a:lnSpc>
                        <a:spcBef>
                          <a:spcPts val="0"/>
                        </a:spcBef>
                        <a:spcAft>
                          <a:spcPts val="0"/>
                        </a:spcAft>
                        <a:buNone/>
                      </a:pPr>
                      <a:r>
                        <a:rPr lang="en-IN" sz="1600" b="0" i="0" u="none" strike="noStrike" noProof="0" dirty="0">
                          <a:solidFill>
                            <a:srgbClr val="000000"/>
                          </a:solidFill>
                          <a:latin typeface="Consolas"/>
                        </a:rPr>
                        <a:t>(RMSE): 3.1707238962119703</a:t>
                      </a:r>
                      <a:br>
                        <a:rPr lang="en-IN" sz="1600" b="0" i="0" u="none" strike="noStrike" noProof="0" dirty="0">
                          <a:solidFill>
                            <a:srgbClr val="000000"/>
                          </a:solidFill>
                          <a:latin typeface="Consolas"/>
                        </a:rPr>
                      </a:br>
                      <a:endParaRPr lang="en-US" sz="1600" b="0" i="0" u="none" strike="noStrike" noProof="0" dirty="0">
                        <a:solidFill>
                          <a:srgbClr val="000000"/>
                        </a:solidFill>
                        <a:latin typeface="Arial"/>
                      </a:endParaRPr>
                    </a:p>
                    <a:p>
                      <a:pPr lvl="0" algn="l">
                        <a:lnSpc>
                          <a:spcPct val="100000"/>
                        </a:lnSpc>
                        <a:spcBef>
                          <a:spcPts val="0"/>
                        </a:spcBef>
                        <a:spcAft>
                          <a:spcPts val="0"/>
                        </a:spcAft>
                        <a:buNone/>
                      </a:pPr>
                      <a:br>
                        <a:rPr lang="en-US" sz="1400" b="0" i="0" u="none" strike="noStrike" noProof="0" dirty="0">
                          <a:solidFill>
                            <a:srgbClr val="000000"/>
                          </a:solidFill>
                          <a:latin typeface="Arial"/>
                        </a:rPr>
                      </a:br>
                      <a:endParaRPr lang="en-US" sz="1400" b="0" i="0" u="none" strike="noStrike" noProof="0" dirty="0">
                        <a:solidFill>
                          <a:srgbClr val="000000"/>
                        </a:solidFill>
                        <a:latin typeface="Arial"/>
                      </a:endParaRPr>
                    </a:p>
                  </a:txBody>
                  <a:tcPr/>
                </a:tc>
                <a:extLst>
                  <a:ext uri="{0D108BD9-81ED-4DB2-BD59-A6C34878D82A}">
                    <a16:rowId xmlns:a16="http://schemas.microsoft.com/office/drawing/2014/main" val="1894726069"/>
                  </a:ext>
                </a:extLst>
              </a:tr>
            </a:tbl>
          </a:graphicData>
        </a:graphic>
      </p:graphicFrame>
    </p:spTree>
    <p:extLst>
      <p:ext uri="{BB962C8B-B14F-4D97-AF65-F5344CB8AC3E}">
        <p14:creationId xmlns:p14="http://schemas.microsoft.com/office/powerpoint/2010/main" val="249355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52F7-26BB-9A60-C475-9D56F961CDD9}"/>
              </a:ext>
            </a:extLst>
          </p:cNvPr>
          <p:cNvSpPr>
            <a:spLocks noGrp="1"/>
          </p:cNvSpPr>
          <p:nvPr>
            <p:ph type="title"/>
          </p:nvPr>
        </p:nvSpPr>
        <p:spPr>
          <a:xfrm>
            <a:off x="1743075" y="302203"/>
            <a:ext cx="6943725" cy="688397"/>
          </a:xfrm>
        </p:spPr>
        <p:txBody>
          <a:bodyPr/>
          <a:lstStyle/>
          <a:p>
            <a:r>
              <a:rPr lang="en-GB" dirty="0"/>
              <a:t>RESULT</a:t>
            </a:r>
          </a:p>
        </p:txBody>
      </p:sp>
      <p:pic>
        <p:nvPicPr>
          <p:cNvPr id="6" name="Picture 5">
            <a:extLst>
              <a:ext uri="{FF2B5EF4-FFF2-40B4-BE49-F238E27FC236}">
                <a16:creationId xmlns:a16="http://schemas.microsoft.com/office/drawing/2014/main" id="{B5996D40-AC50-54EC-6369-433C9468E0A1}"/>
              </a:ext>
            </a:extLst>
          </p:cNvPr>
          <p:cNvPicPr>
            <a:picLocks noChangeAspect="1"/>
          </p:cNvPicPr>
          <p:nvPr/>
        </p:nvPicPr>
        <p:blipFill rotWithShape="1">
          <a:blip r:embed="rId2"/>
          <a:srcRect l="26442" t="24872" r="2211" b="13077"/>
          <a:stretch/>
        </p:blipFill>
        <p:spPr>
          <a:xfrm>
            <a:off x="1204546" y="2039816"/>
            <a:ext cx="7296693" cy="3569676"/>
          </a:xfrm>
          <a:prstGeom prst="rect">
            <a:avLst/>
          </a:prstGeom>
        </p:spPr>
      </p:pic>
    </p:spTree>
    <p:extLst>
      <p:ext uri="{BB962C8B-B14F-4D97-AF65-F5344CB8AC3E}">
        <p14:creationId xmlns:p14="http://schemas.microsoft.com/office/powerpoint/2010/main" val="85757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52F7-26BB-9A60-C475-9D56F961CDD9}"/>
              </a:ext>
            </a:extLst>
          </p:cNvPr>
          <p:cNvSpPr>
            <a:spLocks noGrp="1"/>
          </p:cNvSpPr>
          <p:nvPr>
            <p:ph type="title"/>
          </p:nvPr>
        </p:nvSpPr>
        <p:spPr>
          <a:xfrm>
            <a:off x="1743075" y="302203"/>
            <a:ext cx="6943725" cy="688397"/>
          </a:xfrm>
        </p:spPr>
        <p:txBody>
          <a:bodyPr/>
          <a:lstStyle/>
          <a:p>
            <a:r>
              <a:rPr lang="en-GB" dirty="0"/>
              <a:t>RESULT</a:t>
            </a:r>
          </a:p>
        </p:txBody>
      </p:sp>
      <p:pic>
        <p:nvPicPr>
          <p:cNvPr id="4" name="Picture 3">
            <a:extLst>
              <a:ext uri="{FF2B5EF4-FFF2-40B4-BE49-F238E27FC236}">
                <a16:creationId xmlns:a16="http://schemas.microsoft.com/office/drawing/2014/main" id="{B8950B97-7661-6CFF-57B5-1F733F8E6AE8}"/>
              </a:ext>
            </a:extLst>
          </p:cNvPr>
          <p:cNvPicPr>
            <a:picLocks noChangeAspect="1"/>
          </p:cNvPicPr>
          <p:nvPr/>
        </p:nvPicPr>
        <p:blipFill rotWithShape="1">
          <a:blip r:embed="rId2"/>
          <a:srcRect l="26442" t="28461" r="1634" b="8803"/>
          <a:stretch/>
        </p:blipFill>
        <p:spPr>
          <a:xfrm>
            <a:off x="1283676" y="1951892"/>
            <a:ext cx="6576647" cy="3226778"/>
          </a:xfrm>
          <a:prstGeom prst="rect">
            <a:avLst/>
          </a:prstGeom>
        </p:spPr>
      </p:pic>
    </p:spTree>
    <p:extLst>
      <p:ext uri="{BB962C8B-B14F-4D97-AF65-F5344CB8AC3E}">
        <p14:creationId xmlns:p14="http://schemas.microsoft.com/office/powerpoint/2010/main" val="340238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925" y="704850"/>
            <a:ext cx="5523875" cy="494363"/>
          </a:xfrm>
        </p:spPr>
        <p:txBody>
          <a:bodyPr/>
          <a:lstStyle/>
          <a:p>
            <a:r>
              <a:rPr lang="en-US" dirty="0"/>
              <a:t>INTRODUCTION</a:t>
            </a:r>
          </a:p>
        </p:txBody>
      </p:sp>
      <p:sp>
        <p:nvSpPr>
          <p:cNvPr id="3" name="Text Placeholder 2"/>
          <p:cNvSpPr>
            <a:spLocks noGrp="1"/>
          </p:cNvSpPr>
          <p:nvPr>
            <p:ph type="body" idx="1"/>
          </p:nvPr>
        </p:nvSpPr>
        <p:spPr>
          <a:xfrm>
            <a:off x="743638" y="1886138"/>
            <a:ext cx="7943162" cy="4330547"/>
          </a:xfrm>
        </p:spPr>
        <p:txBody>
          <a:bodyPr/>
          <a:lstStyle/>
          <a:p>
            <a:pPr marL="137160" indent="0">
              <a:buNone/>
            </a:pPr>
            <a:endParaRPr lang="en-US" dirty="0"/>
          </a:p>
          <a:p>
            <a:r>
              <a:rPr lang="en-US" dirty="0"/>
              <a:t>Stock market prediction is a vital component of modern finance, allowing investors and traders to make informed decisions. In today's dynamic financial landscape, leveraging data-driven insights and cutting-edge technologies is crucial for success.</a:t>
            </a:r>
          </a:p>
          <a:p>
            <a:r>
              <a:rPr lang="en-US" dirty="0"/>
              <a:t> In this presentation, we will explore the strategies and tools used for stock market prediction. From fundamental and technical analysis to the power of machine learning, we will delve into the methodologies and technologies that enable more accurate forecasting.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E472-4610-4652-970F-8F09140A4B86}"/>
              </a:ext>
            </a:extLst>
          </p:cNvPr>
          <p:cNvSpPr>
            <a:spLocks noGrp="1"/>
          </p:cNvSpPr>
          <p:nvPr>
            <p:ph type="title"/>
          </p:nvPr>
        </p:nvSpPr>
        <p:spPr>
          <a:xfrm>
            <a:off x="1296140" y="310718"/>
            <a:ext cx="7390660" cy="648070"/>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6A3F84E6-7EF3-4D00-BF63-8F85C10463E6}"/>
              </a:ext>
            </a:extLst>
          </p:cNvPr>
          <p:cNvSpPr>
            <a:spLocks noGrp="1"/>
          </p:cNvSpPr>
          <p:nvPr>
            <p:ph type="body" idx="1"/>
          </p:nvPr>
        </p:nvSpPr>
        <p:spPr>
          <a:xfrm>
            <a:off x="967666" y="1145219"/>
            <a:ext cx="7719134" cy="5179381"/>
          </a:xfrm>
        </p:spPr>
        <p:txBody>
          <a:bodyPr/>
          <a:lstStyle/>
          <a:p>
            <a:endParaRPr lang="en-US" dirty="0"/>
          </a:p>
          <a:p>
            <a:r>
              <a:rPr lang="en-US" dirty="0"/>
              <a:t>The stock market is currently exhibiting [bullish/bearish] trends with potential for [growth/decline]. Factors such as [economic indicators, company earnings, geopolitical events] are influencing market sentiment. Investors should [consider diversification/monitor news closely/consult a financial advisor] to make informed decisions based on their risk tolerance and investment goals.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56401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671" y="533400"/>
            <a:ext cx="6646603" cy="455951"/>
          </a:xfrm>
        </p:spPr>
        <p:txBody>
          <a:bodyPr/>
          <a:lstStyle/>
          <a:p>
            <a:r>
              <a:rPr lang="en-GB" dirty="0"/>
              <a:t> </a:t>
            </a:r>
            <a:r>
              <a:rPr lang="en-US" dirty="0"/>
              <a:t>Why Predict the Stock Market?</a:t>
            </a:r>
          </a:p>
        </p:txBody>
      </p:sp>
      <p:sp>
        <p:nvSpPr>
          <p:cNvPr id="3" name="Text Placeholder 2"/>
          <p:cNvSpPr>
            <a:spLocks noGrp="1"/>
          </p:cNvSpPr>
          <p:nvPr>
            <p:ph type="body" idx="1"/>
          </p:nvPr>
        </p:nvSpPr>
        <p:spPr>
          <a:xfrm>
            <a:off x="638978" y="1229193"/>
            <a:ext cx="8047822" cy="5628807"/>
          </a:xfrm>
        </p:spPr>
        <p:txBody>
          <a:bodyPr/>
          <a:lstStyle/>
          <a:p>
            <a:pPr marL="137160" indent="0">
              <a:buNone/>
            </a:pPr>
            <a:endParaRPr lang="en-US" dirty="0"/>
          </a:p>
          <a:p>
            <a:r>
              <a:rPr lang="en-US" sz="2400" dirty="0"/>
              <a:t>Stock market prediction plays a pivotal role in guiding investors towards making well-informed decisions. By harnessing predictive techniques and data analysis.</a:t>
            </a:r>
          </a:p>
          <a:p>
            <a:r>
              <a:rPr lang="en-US" sz="2400" dirty="0"/>
              <a:t>In a world where financial markets are constantly evolving, stock market prediction is the compass that guides investors through the tumultuous waters of uncertainty, helping them navigate the complex world of investments with greater confidence and intelligence.</a:t>
            </a:r>
            <a:endParaRPr lang="en-GB"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728" y="404734"/>
            <a:ext cx="5207546" cy="584617"/>
          </a:xfrm>
        </p:spPr>
        <p:txBody>
          <a:bodyPr/>
          <a:lstStyle/>
          <a:p>
            <a:r>
              <a:rPr lang="en-GB" sz="4000" dirty="0"/>
              <a:t> </a:t>
            </a:r>
            <a:r>
              <a:rPr lang="en-US" sz="4000" dirty="0"/>
              <a:t>Objective</a:t>
            </a:r>
          </a:p>
        </p:txBody>
      </p:sp>
      <p:sp>
        <p:nvSpPr>
          <p:cNvPr id="3" name="Text Placeholder 2"/>
          <p:cNvSpPr>
            <a:spLocks noGrp="1"/>
          </p:cNvSpPr>
          <p:nvPr>
            <p:ph type="body" idx="1"/>
          </p:nvPr>
        </p:nvSpPr>
        <p:spPr>
          <a:xfrm>
            <a:off x="638978" y="1184223"/>
            <a:ext cx="8047822" cy="5269044"/>
          </a:xfrm>
        </p:spPr>
        <p:txBody>
          <a:bodyPr/>
          <a:lstStyle/>
          <a:p>
            <a:endParaRPr lang="en-US" dirty="0"/>
          </a:p>
          <a:p>
            <a:r>
              <a:rPr lang="en-US" b="1" dirty="0"/>
              <a:t>Educate</a:t>
            </a:r>
            <a:r>
              <a:rPr lang="en-US" dirty="0"/>
              <a:t>: To provide a comprehensive understanding of stock market prediction, including its methodologies, tools, and real-world applications.</a:t>
            </a:r>
          </a:p>
          <a:p>
            <a:endParaRPr lang="en-US" dirty="0"/>
          </a:p>
          <a:p>
            <a:r>
              <a:rPr lang="en-US" b="1" dirty="0" err="1"/>
              <a:t>Empower</a:t>
            </a:r>
            <a:r>
              <a:rPr lang="en-US" dirty="0" err="1"/>
              <a:t>:To</a:t>
            </a:r>
            <a:r>
              <a:rPr lang="en-US" dirty="0"/>
              <a:t> equip the audience with knowledge and insights, enabling them to make more informed investment decisions.</a:t>
            </a:r>
          </a:p>
          <a:p>
            <a:endParaRPr lang="en-US" dirty="0"/>
          </a:p>
          <a:p>
            <a:r>
              <a:rPr lang="en-US" b="1" dirty="0"/>
              <a:t>Inspire: </a:t>
            </a:r>
            <a:r>
              <a:rPr lang="en-US" dirty="0"/>
              <a:t>To inspire curiosity and interest in the field of stock market prediction, encouraging further exploration and learning.</a:t>
            </a:r>
          </a:p>
          <a:p>
            <a:endParaRPr lang="en-US" dirty="0"/>
          </a:p>
          <a:p>
            <a:r>
              <a:rPr lang="en-US" b="1" dirty="0"/>
              <a:t>Highlight Innovation: </a:t>
            </a:r>
            <a:r>
              <a:rPr lang="en-US" dirty="0"/>
              <a:t>To showcase how emerging technologies, such as machine learning and AI, are transforming traditional financial practices.</a:t>
            </a:r>
          </a:p>
          <a:p>
            <a:endParaRPr lang="en-US" dirty="0"/>
          </a:p>
        </p:txBody>
      </p:sp>
    </p:spTree>
    <p:extLst>
      <p:ext uri="{BB962C8B-B14F-4D97-AF65-F5344CB8AC3E}">
        <p14:creationId xmlns:p14="http://schemas.microsoft.com/office/powerpoint/2010/main" val="51195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308" y="404735"/>
            <a:ext cx="6091966" cy="554636"/>
          </a:xfrm>
        </p:spPr>
        <p:txBody>
          <a:bodyPr/>
          <a:lstStyle/>
          <a:p>
            <a:r>
              <a:rPr lang="en-GB" sz="4000" dirty="0"/>
              <a:t> DATA SOURCE</a:t>
            </a:r>
            <a:endParaRPr lang="en-US" sz="4000" dirty="0"/>
          </a:p>
        </p:txBody>
      </p:sp>
      <p:sp>
        <p:nvSpPr>
          <p:cNvPr id="3" name="Text Placeholder 2"/>
          <p:cNvSpPr>
            <a:spLocks noGrp="1"/>
          </p:cNvSpPr>
          <p:nvPr>
            <p:ph type="body" idx="1"/>
          </p:nvPr>
        </p:nvSpPr>
        <p:spPr>
          <a:xfrm>
            <a:off x="638978" y="1184223"/>
            <a:ext cx="8047822" cy="5269044"/>
          </a:xfrm>
        </p:spPr>
        <p:txBody>
          <a:bodyPr/>
          <a:lstStyle/>
          <a:p>
            <a:endParaRPr lang="en-US" dirty="0"/>
          </a:p>
          <a:p>
            <a:pPr marL="137160" indent="0">
              <a:buNone/>
            </a:pPr>
            <a:endParaRPr lang="en-US" dirty="0"/>
          </a:p>
          <a:p>
            <a:r>
              <a:rPr lang="en-US" dirty="0"/>
              <a:t>We acquired our historical stock market data from Kaggle, a renowned dataset platform. After selecting the relevant dataset, we downloaded it and employed Spark to load and structure the data. This foundation enables us to conduct thorough stock market analysis and predictions.</a:t>
            </a:r>
          </a:p>
          <a:p>
            <a:endParaRPr lang="en-US" dirty="0"/>
          </a:p>
          <a:p>
            <a:endParaRPr lang="en-US" dirty="0"/>
          </a:p>
          <a:p>
            <a:r>
              <a:rPr lang="en-US" dirty="0"/>
              <a:t>LINK :- </a:t>
            </a:r>
            <a:r>
              <a:rPr lang="en-US" dirty="0">
                <a:solidFill>
                  <a:srgbClr val="92D050"/>
                </a:solidFill>
              </a:rPr>
              <a:t>https://www.kaggle.com/datasets/jacksoncrow/stock-market-dataset</a:t>
            </a:r>
          </a:p>
        </p:txBody>
      </p:sp>
    </p:spTree>
    <p:extLst>
      <p:ext uri="{BB962C8B-B14F-4D97-AF65-F5344CB8AC3E}">
        <p14:creationId xmlns:p14="http://schemas.microsoft.com/office/powerpoint/2010/main" val="99660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308" y="404735"/>
            <a:ext cx="6091966" cy="554636"/>
          </a:xfrm>
        </p:spPr>
        <p:txBody>
          <a:bodyPr/>
          <a:lstStyle/>
          <a:p>
            <a:r>
              <a:rPr lang="en-GB" sz="4000" dirty="0"/>
              <a:t> WORKFLOW</a:t>
            </a:r>
            <a:endParaRPr lang="en-US" sz="4000" dirty="0"/>
          </a:p>
        </p:txBody>
      </p:sp>
      <p:sp>
        <p:nvSpPr>
          <p:cNvPr id="3" name="Text Placeholder 2"/>
          <p:cNvSpPr>
            <a:spLocks noGrp="1"/>
          </p:cNvSpPr>
          <p:nvPr>
            <p:ph type="body" idx="1"/>
          </p:nvPr>
        </p:nvSpPr>
        <p:spPr>
          <a:xfrm>
            <a:off x="638978" y="1184223"/>
            <a:ext cx="8047822" cy="5269044"/>
          </a:xfrm>
        </p:spPr>
        <p:txBody>
          <a:bodyPr/>
          <a:lstStyle/>
          <a:p>
            <a:endParaRPr lang="en-US" dirty="0"/>
          </a:p>
          <a:p>
            <a:pPr marL="137160" indent="0">
              <a:buNone/>
            </a:pPr>
            <a:endParaRPr lang="en-US" dirty="0"/>
          </a:p>
        </p:txBody>
      </p:sp>
      <p:sp>
        <p:nvSpPr>
          <p:cNvPr id="4" name="AutoShape 2">
            <a:extLst>
              <a:ext uri="{FF2B5EF4-FFF2-40B4-BE49-F238E27FC236}">
                <a16:creationId xmlns:a16="http://schemas.microsoft.com/office/drawing/2014/main" id="{7FF788E9-36A1-B8AC-DA60-8D6C1FBE8B11}"/>
              </a:ext>
            </a:extLst>
          </p:cNvPr>
          <p:cNvSpPr>
            <a:spLocks noChangeAspect="1" noChangeArrowheads="1"/>
          </p:cNvSpPr>
          <p:nvPr/>
        </p:nvSpPr>
        <p:spPr bwMode="auto">
          <a:xfrm>
            <a:off x="0" y="996950"/>
            <a:ext cx="9144000" cy="4862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6352286F-D8A4-5591-720D-11D2D357212F}"/>
              </a:ext>
            </a:extLst>
          </p:cNvPr>
          <p:cNvSpPr>
            <a:spLocks noChangeAspect="1" noChangeArrowheads="1"/>
          </p:cNvSpPr>
          <p:nvPr/>
        </p:nvSpPr>
        <p:spPr bwMode="auto">
          <a:xfrm>
            <a:off x="152400" y="1149350"/>
            <a:ext cx="9144000" cy="4862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642183C-99E3-72C9-0AFC-487695CAE9AB}"/>
              </a:ext>
            </a:extLst>
          </p:cNvPr>
          <p:cNvPicPr>
            <a:picLocks noChangeAspect="1"/>
          </p:cNvPicPr>
          <p:nvPr/>
        </p:nvPicPr>
        <p:blipFill rotWithShape="1">
          <a:blip r:embed="rId3"/>
          <a:srcRect l="58033" t="43370" r="15082" b="17869"/>
          <a:stretch/>
        </p:blipFill>
        <p:spPr>
          <a:xfrm>
            <a:off x="1124262" y="959371"/>
            <a:ext cx="7380760" cy="5493894"/>
          </a:xfrm>
          <a:prstGeom prst="rect">
            <a:avLst/>
          </a:prstGeom>
        </p:spPr>
      </p:pic>
    </p:spTree>
    <p:extLst>
      <p:ext uri="{BB962C8B-B14F-4D97-AF65-F5344CB8AC3E}">
        <p14:creationId xmlns:p14="http://schemas.microsoft.com/office/powerpoint/2010/main" val="418951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230" y="704850"/>
            <a:ext cx="7882569" cy="1143000"/>
          </a:xfrm>
        </p:spPr>
        <p:txBody>
          <a:bodyPr/>
          <a:lstStyle/>
          <a:p>
            <a:r>
              <a:rPr lang="en-GB" dirty="0"/>
              <a:t>MODEL TO BE USED</a:t>
            </a:r>
            <a:endParaRPr lang="en-US" dirty="0"/>
          </a:p>
        </p:txBody>
      </p:sp>
      <p:sp>
        <p:nvSpPr>
          <p:cNvPr id="3" name="Text Placeholder 2"/>
          <p:cNvSpPr>
            <a:spLocks noGrp="1"/>
          </p:cNvSpPr>
          <p:nvPr>
            <p:ph type="body" idx="1"/>
          </p:nvPr>
        </p:nvSpPr>
        <p:spPr>
          <a:xfrm>
            <a:off x="760164" y="1935163"/>
            <a:ext cx="6600006" cy="2277073"/>
          </a:xfrm>
        </p:spPr>
        <p:txBody>
          <a:bodyPr/>
          <a:lstStyle/>
          <a:p>
            <a:r>
              <a:rPr lang="en-GB" sz="2800" dirty="0"/>
              <a:t>LINEAR REGRESSION</a:t>
            </a:r>
          </a:p>
          <a:p>
            <a:r>
              <a:rPr lang="en-GB" sz="2800" dirty="0"/>
              <a:t>RANDOM FOREST</a:t>
            </a:r>
          </a:p>
          <a:p>
            <a:r>
              <a:rPr lang="en-GB" sz="2800" dirty="0"/>
              <a:t>DECISION TREE</a:t>
            </a:r>
          </a:p>
          <a:p>
            <a:r>
              <a:rPr lang="en-GB" sz="2800" dirty="0"/>
              <a:t>GRADIENT BOOSTING</a:t>
            </a:r>
          </a:p>
          <a:p>
            <a:endParaRPr lang="en-GB" dirty="0"/>
          </a:p>
        </p:txBody>
      </p:sp>
      <p:sp>
        <p:nvSpPr>
          <p:cNvPr id="4" name="AutoShape 2">
            <a:extLst>
              <a:ext uri="{FF2B5EF4-FFF2-40B4-BE49-F238E27FC236}">
                <a16:creationId xmlns:a16="http://schemas.microsoft.com/office/drawing/2014/main" id="{DBBFE29B-94B3-72EB-0145-B9D65E6B0981}"/>
              </a:ext>
            </a:extLst>
          </p:cNvPr>
          <p:cNvSpPr>
            <a:spLocks noChangeAspect="1" noChangeArrowheads="1"/>
          </p:cNvSpPr>
          <p:nvPr/>
        </p:nvSpPr>
        <p:spPr bwMode="auto">
          <a:xfrm>
            <a:off x="0" y="2720975"/>
            <a:ext cx="9144000" cy="1416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C291FB4-185A-D497-3E4B-0AAC441650B8}"/>
              </a:ext>
            </a:extLst>
          </p:cNvPr>
          <p:cNvPicPr>
            <a:picLocks noChangeAspect="1"/>
          </p:cNvPicPr>
          <p:nvPr/>
        </p:nvPicPr>
        <p:blipFill rotWithShape="1">
          <a:blip r:embed="rId2"/>
          <a:srcRect l="35246" t="63765" r="36886" b="25447"/>
          <a:stretch/>
        </p:blipFill>
        <p:spPr>
          <a:xfrm>
            <a:off x="1320440" y="4302125"/>
            <a:ext cx="6503119" cy="1416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5A32-1768-4D75-9A94-57FAC024B88B}"/>
              </a:ext>
            </a:extLst>
          </p:cNvPr>
          <p:cNvSpPr>
            <a:spLocks noGrp="1"/>
          </p:cNvSpPr>
          <p:nvPr>
            <p:ph type="title"/>
          </p:nvPr>
        </p:nvSpPr>
        <p:spPr>
          <a:xfrm>
            <a:off x="798990" y="669339"/>
            <a:ext cx="8229600" cy="564657"/>
          </a:xfrm>
        </p:spPr>
        <p:txBody>
          <a:bodyPr/>
          <a:lstStyle/>
          <a:p>
            <a:r>
              <a:rPr lang="en-US" dirty="0"/>
              <a:t>LINEAR REGRESSION</a:t>
            </a:r>
            <a:endParaRPr lang="en-IN" dirty="0"/>
          </a:p>
        </p:txBody>
      </p:sp>
      <p:sp>
        <p:nvSpPr>
          <p:cNvPr id="3" name="Text Placeholder 2">
            <a:extLst>
              <a:ext uri="{FF2B5EF4-FFF2-40B4-BE49-F238E27FC236}">
                <a16:creationId xmlns:a16="http://schemas.microsoft.com/office/drawing/2014/main" id="{929B4CC4-B36C-459C-A826-EFB1CA98B2E2}"/>
              </a:ext>
            </a:extLst>
          </p:cNvPr>
          <p:cNvSpPr>
            <a:spLocks noGrp="1"/>
          </p:cNvSpPr>
          <p:nvPr>
            <p:ph type="body" idx="1"/>
          </p:nvPr>
        </p:nvSpPr>
        <p:spPr>
          <a:xfrm>
            <a:off x="776796" y="1571349"/>
            <a:ext cx="8229600" cy="4850906"/>
          </a:xfrm>
        </p:spPr>
        <p:txBody>
          <a:bodyPr/>
          <a:lstStyle/>
          <a:p>
            <a:endParaRPr lang="en-IN" dirty="0"/>
          </a:p>
        </p:txBody>
      </p:sp>
      <p:pic>
        <p:nvPicPr>
          <p:cNvPr id="5" name="Picture 4">
            <a:extLst>
              <a:ext uri="{FF2B5EF4-FFF2-40B4-BE49-F238E27FC236}">
                <a16:creationId xmlns:a16="http://schemas.microsoft.com/office/drawing/2014/main" id="{1C47A292-A90E-426D-9B89-95FA43C40BC7}"/>
              </a:ext>
            </a:extLst>
          </p:cNvPr>
          <p:cNvPicPr>
            <a:picLocks noChangeAspect="1"/>
          </p:cNvPicPr>
          <p:nvPr/>
        </p:nvPicPr>
        <p:blipFill>
          <a:blip r:embed="rId2"/>
          <a:stretch>
            <a:fillRect/>
          </a:stretch>
        </p:blipFill>
        <p:spPr>
          <a:xfrm>
            <a:off x="776795" y="1571349"/>
            <a:ext cx="8012097" cy="4850906"/>
          </a:xfrm>
          <a:prstGeom prst="rect">
            <a:avLst/>
          </a:prstGeom>
        </p:spPr>
      </p:pic>
    </p:spTree>
    <p:extLst>
      <p:ext uri="{BB962C8B-B14F-4D97-AF65-F5344CB8AC3E}">
        <p14:creationId xmlns:p14="http://schemas.microsoft.com/office/powerpoint/2010/main" val="26911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2CA0-7E4A-4780-A17F-4EFB63916F1F}"/>
              </a:ext>
            </a:extLst>
          </p:cNvPr>
          <p:cNvSpPr>
            <a:spLocks noGrp="1"/>
          </p:cNvSpPr>
          <p:nvPr>
            <p:ph type="title"/>
          </p:nvPr>
        </p:nvSpPr>
        <p:spPr>
          <a:xfrm>
            <a:off x="1562469" y="296477"/>
            <a:ext cx="7337395" cy="600168"/>
          </a:xfrm>
        </p:spPr>
        <p:txBody>
          <a:bodyPr/>
          <a:lstStyle/>
          <a:p>
            <a:br>
              <a:rPr lang="en-IN" b="0" dirty="0">
                <a:effectLst/>
                <a:latin typeface="Courier New" panose="02070309020205020404" pitchFamily="49" charset="0"/>
              </a:rPr>
            </a:br>
            <a:br>
              <a:rPr lang="en-IN" b="0" dirty="0">
                <a:effectLst/>
                <a:latin typeface="Courier New" panose="02070309020205020404" pitchFamily="49" charset="0"/>
              </a:rPr>
            </a:br>
            <a:br>
              <a:rPr lang="en-IN" b="0" dirty="0">
                <a:effectLst/>
                <a:latin typeface="Courier New" panose="02070309020205020404" pitchFamily="49" charset="0"/>
              </a:rPr>
            </a:br>
            <a:br>
              <a:rPr lang="en-IN" b="0" dirty="0">
                <a:effectLst/>
                <a:latin typeface="Courier New" panose="02070309020205020404" pitchFamily="49" charset="0"/>
              </a:rPr>
            </a:br>
            <a:br>
              <a:rPr lang="en-IN" b="0" dirty="0">
                <a:effectLst/>
                <a:latin typeface="Courier New" panose="02070309020205020404" pitchFamily="49" charset="0"/>
              </a:rPr>
            </a:br>
            <a:r>
              <a:rPr lang="en-IN" b="0" dirty="0">
                <a:solidFill>
                  <a:srgbClr val="000000"/>
                </a:solidFill>
                <a:effectLst/>
                <a:latin typeface="Courier New"/>
              </a:rPr>
              <a:t>LINEAR REGRESSION[PIPELINE]</a:t>
            </a:r>
            <a:endParaRPr lang="en-IN" dirty="0">
              <a:latin typeface="Courier New"/>
            </a:endParaRPr>
          </a:p>
        </p:txBody>
      </p:sp>
      <p:sp>
        <p:nvSpPr>
          <p:cNvPr id="3" name="Text Placeholder 2">
            <a:extLst>
              <a:ext uri="{FF2B5EF4-FFF2-40B4-BE49-F238E27FC236}">
                <a16:creationId xmlns:a16="http://schemas.microsoft.com/office/drawing/2014/main" id="{F5DDA070-73D4-48D5-876B-87BDCC45AEEB}"/>
              </a:ext>
            </a:extLst>
          </p:cNvPr>
          <p:cNvSpPr>
            <a:spLocks noGrp="1"/>
          </p:cNvSpPr>
          <p:nvPr>
            <p:ph type="body" idx="1"/>
          </p:nvPr>
        </p:nvSpPr>
        <p:spPr>
          <a:xfrm>
            <a:off x="785674" y="1109710"/>
            <a:ext cx="8229600" cy="5206014"/>
          </a:xfrm>
        </p:spPr>
        <p:txBody>
          <a:bodyPr/>
          <a:lstStyle/>
          <a:p>
            <a:endParaRPr lang="en-IN" dirty="0"/>
          </a:p>
        </p:txBody>
      </p:sp>
      <p:pic>
        <p:nvPicPr>
          <p:cNvPr id="5" name="Picture 4">
            <a:extLst>
              <a:ext uri="{FF2B5EF4-FFF2-40B4-BE49-F238E27FC236}">
                <a16:creationId xmlns:a16="http://schemas.microsoft.com/office/drawing/2014/main" id="{9B70D8EA-637D-4E11-898A-E11EE895D575}"/>
              </a:ext>
            </a:extLst>
          </p:cNvPr>
          <p:cNvPicPr>
            <a:picLocks noChangeAspect="1"/>
          </p:cNvPicPr>
          <p:nvPr/>
        </p:nvPicPr>
        <p:blipFill>
          <a:blip r:embed="rId2"/>
          <a:stretch>
            <a:fillRect/>
          </a:stretch>
        </p:blipFill>
        <p:spPr>
          <a:xfrm>
            <a:off x="785674" y="1109711"/>
            <a:ext cx="8229600" cy="5206014"/>
          </a:xfrm>
          <a:prstGeom prst="rect">
            <a:avLst/>
          </a:prstGeom>
        </p:spPr>
      </p:pic>
    </p:spTree>
    <p:extLst>
      <p:ext uri="{BB962C8B-B14F-4D97-AF65-F5344CB8AC3E}">
        <p14:creationId xmlns:p14="http://schemas.microsoft.com/office/powerpoint/2010/main" val="1975633777"/>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558</Words>
  <Application>Microsoft Office PowerPoint</Application>
  <PresentationFormat>On-screen Show (4:3)</PresentationFormat>
  <Paragraphs>86</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Noto Sans Symbols</vt:lpstr>
      <vt:lpstr>Courier New</vt:lpstr>
      <vt:lpstr>Consolas</vt:lpstr>
      <vt:lpstr>Arial</vt:lpstr>
      <vt:lpstr>Calibri</vt:lpstr>
      <vt:lpstr>Times New Roman</vt:lpstr>
      <vt:lpstr>Flow</vt:lpstr>
      <vt:lpstr>PowerPoint Presentation</vt:lpstr>
      <vt:lpstr>INTRODUCTION</vt:lpstr>
      <vt:lpstr> Why Predict the Stock Market?</vt:lpstr>
      <vt:lpstr> Objective</vt:lpstr>
      <vt:lpstr> DATA SOURCE</vt:lpstr>
      <vt:lpstr> WORKFLOW</vt:lpstr>
      <vt:lpstr>MODEL TO BE USED</vt:lpstr>
      <vt:lpstr>LINEAR REGRESSION</vt:lpstr>
      <vt:lpstr>     LINEAR REGRESSION[PIPELINE]</vt:lpstr>
      <vt:lpstr> RANDOM FOREST[PIPELINE]</vt:lpstr>
      <vt:lpstr>DECISION TREE[PIPELINE]</vt:lpstr>
      <vt:lpstr>GBT REGRESSION[PIPELINE]</vt:lpstr>
      <vt:lpstr>LINEAR REGRESSION[HYPERPARAMETER]</vt:lpstr>
      <vt:lpstr>RANDOM FOREST [HYPERPARAMETER]</vt:lpstr>
      <vt:lpstr>DECISION TREE [HYPERPARAMETER]</vt:lpstr>
      <vt:lpstr>GBT REGRESSOR[HYPERPARAMETER]</vt:lpstr>
      <vt:lpstr>RESULT</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RITHANYA</dc:creator>
  <cp:lastModifiedBy>Rithu Sailu</cp:lastModifiedBy>
  <cp:revision>115</cp:revision>
  <dcterms:modified xsi:type="dcterms:W3CDTF">2023-11-07T09:24:31Z</dcterms:modified>
</cp:coreProperties>
</file>