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6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3E13C-F740-49D1-9CC7-DC3A15AC5EDE}" v="22" dt="2023-10-26T05:23:41.020"/>
    <p1510:client id="{A842FBD2-C1D3-4EEE-B96E-C9892552EE0C}" v="86" dt="2023-10-26T04:27:44.652"/>
    <p1510:client id="{EFC0C306-3B50-458A-B36B-F4DDAE78FDE7}" v="239" dt="2023-10-26T05:52:35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8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8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4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freebie.photography/events/slides/diffuse_lights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espdn.github.io/talks/20190109_webPub.html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phoenixnap.com/glossary/web-browser-defini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api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api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blurry image of colorful lights&#10;&#10;Description automatically generated">
            <a:extLst>
              <a:ext uri="{FF2B5EF4-FFF2-40B4-BE49-F238E27FC236}">
                <a16:creationId xmlns:a16="http://schemas.microsoft.com/office/drawing/2014/main" id="{582B8958-739C-1195-DEC2-411269B07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040" r="1" b="36561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68A04-A075-2E76-FFB5-35318CB63FC5}"/>
              </a:ext>
            </a:extLst>
          </p:cNvPr>
          <p:cNvSpPr txBox="1"/>
          <p:nvPr/>
        </p:nvSpPr>
        <p:spPr>
          <a:xfrm>
            <a:off x="996275" y="744909"/>
            <a:ext cx="10190071" cy="31458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WEB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DA302-A8E7-9231-87BC-E3E6CC63DC78}"/>
              </a:ext>
            </a:extLst>
          </p:cNvPr>
          <p:cNvSpPr txBox="1"/>
          <p:nvPr/>
        </p:nvSpPr>
        <p:spPr>
          <a:xfrm>
            <a:off x="9716722" y="6657257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73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EA360-C398-90B6-4E41-A78FC7B50AB9}"/>
              </a:ext>
            </a:extLst>
          </p:cNvPr>
          <p:cNvSpPr txBox="1"/>
          <p:nvPr/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WEBCLIENT: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74745-7CDA-4867-3972-FE26924F208F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 web client is </a:t>
            </a:r>
            <a:r>
              <a:rPr lang="en-US" b="1">
                <a:solidFill>
                  <a:schemeClr val="tx2"/>
                </a:solidFill>
              </a:rPr>
              <a:t>an application that communicates with a web server using Hypertext Transfer Protocol (HTTP)</a:t>
            </a:r>
            <a:r>
              <a:rPr lang="en-US">
                <a:solidFill>
                  <a:schemeClr val="tx2"/>
                </a:solidFill>
              </a:rPr>
              <a:t>. It acts as an interface between the server and clients, allowing users to interact with the web server.. It is typically a </a:t>
            </a:r>
            <a:r>
              <a:rPr lang="en-US" u="sng">
                <a:solidFill>
                  <a:schemeClr val="tx2"/>
                </a:solidFill>
                <a:hlinkClick r:id="rId4"/>
              </a:rPr>
              <a:t>web browser</a:t>
            </a:r>
            <a:r>
              <a:rPr lang="en-US">
                <a:solidFill>
                  <a:schemeClr val="tx2"/>
                </a:solidFill>
              </a:rPr>
              <a:t> or web app which displays web pages received from the server and allows users to interact with the web server.</a:t>
            </a:r>
          </a:p>
        </p:txBody>
      </p: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5D1E9E59-72EB-A796-6EB4-D063AA2BA8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-3" b="8931"/>
          <a:stretch/>
        </p:blipFill>
        <p:spPr>
          <a:xfrm>
            <a:off x="6093610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954042-15D0-F88A-95EC-79CD06C7A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038" y="945286"/>
            <a:ext cx="10072253" cy="40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7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8B8D1-F2E7-C305-7BC0-50F986DFABC2}"/>
              </a:ext>
            </a:extLst>
          </p:cNvPr>
          <p:cNvSpPr txBox="1"/>
          <p:nvPr/>
        </p:nvSpPr>
        <p:spPr>
          <a:xfrm>
            <a:off x="6705600" y="559813"/>
            <a:ext cx="5326658" cy="5553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143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20B0604020202020204" pitchFamily="34" charset="0"/>
              <a:buChar char="§"/>
            </a:pPr>
            <a:r>
              <a:rPr lang="en-US" sz="2000" b="1">
                <a:solidFill>
                  <a:schemeClr val="accent2"/>
                </a:solidFill>
              </a:rPr>
              <a:t>PURPOSE OF  USING  WEBCLIENT</a:t>
            </a:r>
            <a:r>
              <a:rPr lang="en-US" sz="2000">
                <a:solidFill>
                  <a:schemeClr val="tx2"/>
                </a:solidFill>
              </a:rPr>
              <a:t>​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​</a:t>
            </a:r>
            <a:br>
              <a:rPr lang="en-US" sz="2400"/>
            </a:br>
            <a:r>
              <a:rPr lang="en-US" sz="2400">
                <a:solidFill>
                  <a:schemeClr val="tx2"/>
                </a:solidFill>
              </a:rPr>
              <a:t>1 - Displays web pages received from the server​</a:t>
            </a:r>
            <a:br>
              <a:rPr lang="en-US" sz="2400"/>
            </a:br>
            <a:r>
              <a:rPr lang="en-US" sz="2400">
                <a:solidFill>
                  <a:schemeClr val="tx2"/>
                </a:solidFill>
              </a:rPr>
              <a:t>2 - Collects processed data from the web server​</a:t>
            </a:r>
            <a:br>
              <a:rPr lang="en-US" sz="2400"/>
            </a:br>
            <a:r>
              <a:rPr lang="en-US" sz="2400">
                <a:solidFill>
                  <a:schemeClr val="tx2"/>
                </a:solidFill>
              </a:rPr>
              <a:t>3 -  Allows users to interact with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150977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E6959-4D40-9FA5-1864-A761A0AC0688}"/>
              </a:ext>
            </a:extLst>
          </p:cNvPr>
          <p:cNvSpPr txBox="1"/>
          <p:nvPr/>
        </p:nvSpPr>
        <p:spPr>
          <a:xfrm>
            <a:off x="1052945" y="415636"/>
            <a:ext cx="9919854" cy="5978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Calibri"/>
              </a:rPr>
              <a:t>Features and functionalities of a `</a:t>
            </a:r>
            <a:r>
              <a:rPr lang="en-US" sz="3600" b="1" err="1">
                <a:solidFill>
                  <a:schemeClr val="accent2"/>
                </a:solidFill>
                <a:latin typeface="Calibri"/>
              </a:rPr>
              <a:t>WebClient</a:t>
            </a:r>
            <a:r>
              <a:rPr lang="en-US" sz="3600" b="1">
                <a:solidFill>
                  <a:schemeClr val="accent2"/>
                </a:solidFill>
                <a:latin typeface="Calibri"/>
              </a:rPr>
              <a:t>` :</a:t>
            </a:r>
            <a:r>
              <a:rPr lang="en-US" sz="3600">
                <a:solidFill>
                  <a:schemeClr val="accent2"/>
                </a:solidFill>
                <a:latin typeface="Calibri"/>
              </a:rPr>
              <a:t>​</a:t>
            </a:r>
          </a:p>
          <a:p>
            <a:endParaRPr lang="en-US" sz="3600">
              <a:solidFill>
                <a:schemeClr val="accent2"/>
              </a:solidFill>
              <a:latin typeface="Calibri"/>
            </a:endParaRPr>
          </a:p>
          <a:p>
            <a:r>
              <a:rPr lang="en-US" sz="1050">
                <a:latin typeface="Calibri"/>
              </a:rPr>
              <a:t>​</a:t>
            </a:r>
            <a:endParaRPr lang="en-US" sz="1050"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1. HTTP Methods: `</a:t>
            </a:r>
            <a:r>
              <a:rPr lang="en-US" sz="2000" err="1">
                <a:solidFill>
                  <a:schemeClr val="bg1"/>
                </a:solidFill>
                <a:latin typeface="Calibri"/>
              </a:rPr>
              <a:t>WebClient</a:t>
            </a:r>
            <a:r>
              <a:rPr lang="en-US" sz="2000">
                <a:solidFill>
                  <a:schemeClr val="bg1"/>
                </a:solidFill>
                <a:latin typeface="Calibri"/>
              </a:rPr>
              <a:t>` supports common HTTP methods like GET, POST, PUT, DELETE, and more, allowing you to perform various types of requests.​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2. URL Handling: It can handle URL construction and parsing, making it easy to specify the target endpoint for your HTTP requests.​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3. Request Configuration: You can set request headers, query parameters, and request bodies as needed to customize the HTTP request.​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4. Asynchronous Operations: Many `</a:t>
            </a:r>
            <a:r>
              <a:rPr lang="en-US" sz="2000" err="1">
                <a:solidFill>
                  <a:schemeClr val="bg1"/>
                </a:solidFill>
                <a:latin typeface="Calibri"/>
              </a:rPr>
              <a:t>WebClient</a:t>
            </a:r>
            <a:r>
              <a:rPr lang="en-US" sz="2000">
                <a:solidFill>
                  <a:schemeClr val="bg1"/>
                </a:solidFill>
                <a:latin typeface="Calibri"/>
              </a:rPr>
              <a:t>` implementations support asynchronous operations, which can improve the responsiveness of your application by not blocking the main thread during network requests.​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​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</a:rPr>
              <a:t>5. Response Handling: It can handle HTTP responses, including status codes, headers, and response bodies. You can extract and process data from the response.</a:t>
            </a: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49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85EE716D-8D20-B078-E111-573346FC0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" r="-3" b="-3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237A1-165A-259B-9A04-6AF5F23A3946}"/>
              </a:ext>
            </a:extLst>
          </p:cNvPr>
          <p:cNvSpPr txBox="1"/>
          <p:nvPr/>
        </p:nvSpPr>
        <p:spPr>
          <a:xfrm>
            <a:off x="6553200" y="399684"/>
            <a:ext cx="4800600" cy="39359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6. Error Handling: `</a:t>
            </a:r>
            <a:r>
              <a:rPr lang="en-US" sz="1400" err="1">
                <a:solidFill>
                  <a:schemeClr val="tx2"/>
                </a:solidFill>
              </a:rPr>
              <a:t>WebClient</a:t>
            </a:r>
            <a:r>
              <a:rPr lang="en-US" sz="1400">
                <a:solidFill>
                  <a:schemeClr val="tx2"/>
                </a:solidFill>
              </a:rPr>
              <a:t>` often includes mechanisms for handling errors, such as connection issues or server errors.​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14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7. Proxy Support: Some `</a:t>
            </a:r>
            <a:r>
              <a:rPr lang="en-US" sz="1400" err="1">
                <a:solidFill>
                  <a:schemeClr val="tx2"/>
                </a:solidFill>
              </a:rPr>
              <a:t>WebClient</a:t>
            </a:r>
            <a:r>
              <a:rPr lang="en-US" sz="1400">
                <a:solidFill>
                  <a:schemeClr val="tx2"/>
                </a:solidFill>
              </a:rPr>
              <a:t>` libraries allow you to configure and use proxy servers if needed.​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14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8. Cookie Management: It can manage cookies, enabling the handling of stateful web interactions.​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14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9. SSL/TLS Support: `</a:t>
            </a:r>
            <a:r>
              <a:rPr lang="en-US" sz="1400" err="1">
                <a:solidFill>
                  <a:schemeClr val="tx2"/>
                </a:solidFill>
              </a:rPr>
              <a:t>WebClient</a:t>
            </a:r>
            <a:r>
              <a:rPr lang="en-US" sz="1400">
                <a:solidFill>
                  <a:schemeClr val="tx2"/>
                </a:solidFill>
              </a:rPr>
              <a:t>` can usually handle secure HTTPS connections and certificate validation.​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14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10. File Upload and Download: It can be used to upload files to a server or download files from it.</a:t>
            </a:r>
          </a:p>
        </p:txBody>
      </p:sp>
    </p:spTree>
    <p:extLst>
      <p:ext uri="{BB962C8B-B14F-4D97-AF65-F5344CB8AC3E}">
        <p14:creationId xmlns:p14="http://schemas.microsoft.com/office/powerpoint/2010/main" val="191935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98FBD-F87B-70D7-4F76-FC5D3B1D901F}"/>
              </a:ext>
            </a:extLst>
          </p:cNvPr>
          <p:cNvSpPr txBox="1"/>
          <p:nvPr/>
        </p:nvSpPr>
        <p:spPr>
          <a:xfrm>
            <a:off x="1265242" y="394188"/>
            <a:ext cx="10088143" cy="58990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400" b="1">
                <a:solidFill>
                  <a:schemeClr val="tx2"/>
                </a:solidFill>
              </a:rPr>
              <a:t> 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accent2"/>
                </a:solidFill>
              </a:rPr>
              <a:t>HOW WEBCLIENT USED IN EXPRESS.JS</a:t>
            </a:r>
            <a:r>
              <a:rPr lang="en-US" sz="2400">
                <a:solidFill>
                  <a:schemeClr val="accent2"/>
                </a:solidFill>
              </a:rPr>
              <a:t>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110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000">
                <a:solidFill>
                  <a:schemeClr val="tx2"/>
                </a:solidFill>
              </a:rPr>
              <a:t> we make HTTP requests and handle them using middleware and libraries available in the Node.js ecosystem. We can use the popular </a:t>
            </a:r>
            <a:r>
              <a:rPr lang="en-US" sz="2000" b="1" err="1">
                <a:solidFill>
                  <a:schemeClr val="tx2"/>
                </a:solidFill>
              </a:rPr>
              <a:t>axios</a:t>
            </a:r>
            <a:r>
              <a:rPr lang="en-US" sz="2000">
                <a:solidFill>
                  <a:schemeClr val="tx2"/>
                </a:solidFill>
              </a:rPr>
              <a:t> library for making HTTP requests in an Express.js application. Here's how We can use it:​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00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000" b="1">
                <a:solidFill>
                  <a:schemeClr val="tx2"/>
                </a:solidFill>
              </a:rPr>
              <a:t>  Install Axios</a:t>
            </a:r>
            <a:r>
              <a:rPr lang="en-US" sz="2000">
                <a:solidFill>
                  <a:schemeClr val="tx2"/>
                </a:solidFill>
              </a:rPr>
              <a:t>:​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First, make sure we have Axios installed in our Express.js project. we can install it using </a:t>
            </a:r>
            <a:r>
              <a:rPr lang="en-US" sz="2000" err="1">
                <a:solidFill>
                  <a:schemeClr val="tx2"/>
                </a:solidFill>
              </a:rPr>
              <a:t>npm</a:t>
            </a:r>
            <a:r>
              <a:rPr lang="en-US" sz="2000">
                <a:solidFill>
                  <a:schemeClr val="tx2"/>
                </a:solidFill>
              </a:rPr>
              <a:t> or yarn:​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0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2"/>
                </a:solidFill>
              </a:rPr>
              <a:t>npm</a:t>
            </a:r>
            <a:r>
              <a:rPr lang="en-US" sz="2000">
                <a:solidFill>
                  <a:schemeClr val="tx2"/>
                </a:solidFill>
              </a:rPr>
              <a:t> install </a:t>
            </a:r>
            <a:r>
              <a:rPr lang="en-US" sz="2000" err="1">
                <a:solidFill>
                  <a:schemeClr val="tx2"/>
                </a:solidFill>
              </a:rPr>
              <a:t>axios</a:t>
            </a:r>
            <a:r>
              <a:rPr lang="en-US" sz="2000">
                <a:solidFill>
                  <a:schemeClr val="tx2"/>
                </a:solidFill>
              </a:rPr>
              <a:t>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0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  Require Axios</a:t>
            </a:r>
            <a:r>
              <a:rPr lang="en-US" sz="2000">
                <a:solidFill>
                  <a:schemeClr val="tx2"/>
                </a:solidFill>
              </a:rPr>
              <a:t>:​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0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In  Express.js application, require the Axios library at the top of  our JavaScript file:​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0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const </a:t>
            </a:r>
            <a:r>
              <a:rPr lang="en-US" sz="2000" err="1">
                <a:solidFill>
                  <a:schemeClr val="tx2"/>
                </a:solidFill>
              </a:rPr>
              <a:t>axios</a:t>
            </a:r>
            <a:r>
              <a:rPr lang="en-US" sz="2000">
                <a:solidFill>
                  <a:schemeClr val="tx2"/>
                </a:solidFill>
              </a:rPr>
              <a:t> = require('</a:t>
            </a:r>
            <a:r>
              <a:rPr lang="en-US" sz="2000" err="1">
                <a:solidFill>
                  <a:schemeClr val="tx2"/>
                </a:solidFill>
              </a:rPr>
              <a:t>axios</a:t>
            </a:r>
            <a:r>
              <a:rPr lang="en-US" sz="2000">
                <a:solidFill>
                  <a:schemeClr val="tx2"/>
                </a:solidFill>
              </a:rPr>
              <a:t>');​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00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000" b="1">
                <a:solidFill>
                  <a:schemeClr val="tx2"/>
                </a:solidFill>
              </a:rPr>
              <a:t> Making an HTTP GET Request</a:t>
            </a:r>
            <a:r>
              <a:rPr lang="en-US" sz="2000">
                <a:solidFill>
                  <a:schemeClr val="tx2"/>
                </a:solidFill>
              </a:rPr>
              <a:t>:​</a:t>
            </a:r>
          </a:p>
          <a:p>
            <a:pPr>
              <a:spcAft>
                <a:spcPts val="600"/>
              </a:spcAft>
            </a:pPr>
            <a:endParaRPr lang="en-US" sz="20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To make an HTTP GET request to an external API or resource, we can use Axios like following</a:t>
            </a:r>
          </a:p>
        </p:txBody>
      </p:sp>
    </p:spTree>
    <p:extLst>
      <p:ext uri="{BB962C8B-B14F-4D97-AF65-F5344CB8AC3E}">
        <p14:creationId xmlns:p14="http://schemas.microsoft.com/office/powerpoint/2010/main" val="110102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19C3CA-6A1A-8BB6-D9E9-A2AADC32192F}"/>
              </a:ext>
            </a:extLst>
          </p:cNvPr>
          <p:cNvSpPr txBox="1"/>
          <p:nvPr/>
        </p:nvSpPr>
        <p:spPr>
          <a:xfrm>
            <a:off x="1205346" y="1039091"/>
            <a:ext cx="990599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chemeClr val="bg1"/>
                </a:solidFill>
                <a:latin typeface="Calibri"/>
              </a:rPr>
              <a:t>app.get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('/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api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/data', (req, res) =&gt; {​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 const 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url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 = '</a:t>
            </a:r>
            <a:r>
              <a:rPr lang="en-US" sz="2400" u="sng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https://example.com/api/data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';​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axios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 .get(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url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)​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 .then(response =&gt; {​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   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res.json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(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response.data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); // Send the response from the external API to the client​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 })​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 .catch(error =&gt; {​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   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console.error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(error);​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   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res.status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(500).</a:t>
            </a:r>
            <a:r>
              <a:rPr lang="en-US" sz="2400" err="1">
                <a:solidFill>
                  <a:schemeClr val="bg1"/>
                </a:solidFill>
                <a:latin typeface="Calibri"/>
              </a:rPr>
              <a:t>json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({ error: 'An error occurred' });​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   });​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});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F9894-4D91-742D-5C72-0399584C9AB4}"/>
              </a:ext>
            </a:extLst>
          </p:cNvPr>
          <p:cNvSpPr txBox="1"/>
          <p:nvPr/>
        </p:nvSpPr>
        <p:spPr>
          <a:xfrm>
            <a:off x="1537856" y="983673"/>
            <a:ext cx="94072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bg1"/>
                </a:solidFill>
                <a:latin typeface="Calibri"/>
              </a:rPr>
              <a:t>In this example, we define a route that makes a GET request to </a:t>
            </a:r>
            <a:r>
              <a:rPr lang="en-US" sz="2400" b="1" u="sng">
                <a:solidFill>
                  <a:schemeClr val="bg1"/>
                </a:solidFill>
                <a:latin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https://example.com/api/data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. When the request is successful, we send the data to the client. If an error occurs, we send an error response with a 500 status code.​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b="1">
                <a:solidFill>
                  <a:schemeClr val="bg1"/>
                </a:solidFill>
                <a:latin typeface="Calibri"/>
              </a:rPr>
              <a:t>Making Other Types of Requests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:​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</a:rPr>
              <a:t>     To make other types of requests (e.g., POST, PUT, DELETE), you can use       the corresponding Axios methods like </a:t>
            </a:r>
            <a:r>
              <a:rPr lang="en-US" sz="2400" b="1" err="1">
                <a:solidFill>
                  <a:schemeClr val="bg1"/>
                </a:solidFill>
                <a:latin typeface="Consolas"/>
              </a:rPr>
              <a:t>axios.post</a:t>
            </a:r>
            <a:r>
              <a:rPr lang="en-US" sz="2400" b="1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, </a:t>
            </a:r>
            <a:r>
              <a:rPr lang="en-US" sz="2400" b="1" err="1">
                <a:solidFill>
                  <a:schemeClr val="bg1"/>
                </a:solidFill>
                <a:latin typeface="Consolas"/>
              </a:rPr>
              <a:t>axios.put</a:t>
            </a:r>
            <a:r>
              <a:rPr lang="en-US" sz="2400" b="1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,       and </a:t>
            </a:r>
            <a:r>
              <a:rPr lang="en-US" sz="2400" b="1" err="1">
                <a:solidFill>
                  <a:schemeClr val="bg1"/>
                </a:solidFill>
                <a:latin typeface="Consolas"/>
              </a:rPr>
              <a:t>axios.delete</a:t>
            </a:r>
            <a:r>
              <a:rPr lang="en-US" sz="2400" b="1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2400">
                <a:solidFill>
                  <a:schemeClr val="bg1"/>
                </a:solidFill>
                <a:latin typeface="Calibri"/>
              </a:rPr>
              <a:t>.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69935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680781D5828540AC201A93E229A356" ma:contentTypeVersion="19" ma:contentTypeDescription="Create a new document." ma:contentTypeScope="" ma:versionID="bf4f130948e6cb6b07c923301b026479">
  <xsd:schema xmlns:xsd="http://www.w3.org/2001/XMLSchema" xmlns:xs="http://www.w3.org/2001/XMLSchema" xmlns:p="http://schemas.microsoft.com/office/2006/metadata/properties" xmlns:ns2="22955d91-9d1f-4161-87a7-e89bed204b81" xmlns:ns3="a7fea101-fc6f-49c9-be05-b36d3311d6e6" targetNamespace="http://schemas.microsoft.com/office/2006/metadata/properties" ma:root="true" ma:fieldsID="133291426d06c690053e60748a44fe63" ns2:_="" ns3:_="">
    <xsd:import namespace="22955d91-9d1f-4161-87a7-e89bed204b81"/>
    <xsd:import namespace="a7fea101-fc6f-49c9-be05-b36d3311d6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Assignee" minOccurs="0"/>
                <xsd:element ref="ns2:Statu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55d91-9d1f-4161-87a7-e89bed204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ssignee" ma:index="15" nillable="true" ma:displayName="Assignee" ma:format="Dropdown" ma:indexed="true" ma:list="UserInfo" ma:SharePointGroup="0" ma:internalName="Assign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16" nillable="true" ma:displayName="Status" ma:internalName="Status">
      <xsd:simpleType>
        <xsd:restriction base="dms:Text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9df2402-66c2-49b5-aabe-7f7bb7c33b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a101-fc6f-49c9-be05-b36d3311d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1a6c1a0-fd87-47a0-861d-21d52cb8e337}" ma:internalName="TaxCatchAll" ma:showField="CatchAllData" ma:web="a7fea101-fc6f-49c9-be05-b36d3311d6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22955d91-9d1f-4161-87a7-e89bed204b81" xsi:nil="true"/>
    <lcf76f155ced4ddcb4097134ff3c332f xmlns="22955d91-9d1f-4161-87a7-e89bed204b81">
      <Terms xmlns="http://schemas.microsoft.com/office/infopath/2007/PartnerControls"/>
    </lcf76f155ced4ddcb4097134ff3c332f>
    <Assignee xmlns="22955d91-9d1f-4161-87a7-e89bed204b81">
      <UserInfo>
        <DisplayName/>
        <AccountId xsi:nil="true"/>
        <AccountType/>
      </UserInfo>
    </Assignee>
    <TaxCatchAll xmlns="a7fea101-fc6f-49c9-be05-b36d3311d6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E689DD-957A-472D-B2D4-B9381FFE684E}">
  <ds:schemaRefs>
    <ds:schemaRef ds:uri="22955d91-9d1f-4161-87a7-e89bed204b81"/>
    <ds:schemaRef ds:uri="a7fea101-fc6f-49c9-be05-b36d3311d6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8777A1-D7CE-4EC6-9C39-E9D6AA13B676}">
  <ds:schemaRefs>
    <ds:schemaRef ds:uri="22955d91-9d1f-4161-87a7-e89bed204b81"/>
    <ds:schemaRef ds:uri="a7fea101-fc6f-49c9-be05-b36d3311d6e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4C5FBB-5779-4BEA-8E49-B92F05212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BlockprintVTI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2023-10-18T05:36:23Z</dcterms:created>
  <dcterms:modified xsi:type="dcterms:W3CDTF">2023-11-25T04:50:21Z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0x01010042680781D5828540AC201A93E229A356</vt:lpwstr>
  </property>
  <property fmtid="{D5CDD505-2E9C-101B-9397-08002B2CF9AE}" pid="3" name="MediaServiceImageTags">
    <vt:lpwstr/>
  </property>
</Properties>
</file>