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C51CD-24ED-66F3-41EF-A31E0F7C5048}" v="339" dt="2023-10-30T09:29:15.582"/>
    <p1510:client id="{3257E6FE-2690-1DC2-405B-44906F5A0883}" v="1" dt="2023-11-02T06:05:28.932"/>
    <p1510:client id="{85702BDF-539F-D643-7AE6-CE9A6324F466}" v="19" dt="2023-11-01T04:45:49.557"/>
    <p1510:client id="{98C5BBF6-1F6E-A4FC-844F-22666381A0E2}" v="15" dt="2023-10-31T11:40:46.354"/>
    <p1510:client id="{C853E9CB-1347-8374-35E6-001295747CD8}" v="73" dt="2023-11-02T06:26:17.502"/>
    <p1510:client id="{D1B55506-B7EC-48B5-9FDA-F4086307D95B}" v="318" dt="2023-10-30T06:32:42.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backend_serv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i="1">
                <a:latin typeface="Calibri"/>
                <a:cs typeface="Calibri Light"/>
              </a:rPr>
              <a:t>NGINX CACHING</a:t>
            </a:r>
          </a:p>
        </p:txBody>
      </p:sp>
      <p:sp>
        <p:nvSpPr>
          <p:cNvPr id="3" name="Subtitle 2"/>
          <p:cNvSpPr>
            <a:spLocks noGrp="1"/>
          </p:cNvSpPr>
          <p:nvPr>
            <p:ph type="subTitle" idx="1"/>
          </p:nvPr>
        </p:nvSpPr>
        <p:spPr>
          <a:xfrm>
            <a:off x="1966912" y="4764397"/>
            <a:ext cx="8258176" cy="1512578"/>
          </a:xfrm>
        </p:spPr>
        <p:txBody>
          <a:bodyPr vert="horz" lIns="91440" tIns="45720" rIns="91440" bIns="45720" rtlCol="0" anchor="ctr">
            <a:normAutofit/>
          </a:bodyPr>
          <a:lstStyle/>
          <a:p>
            <a:pPr>
              <a:spcBef>
                <a:spcPct val="0"/>
              </a:spcBef>
            </a:pPr>
            <a:r>
              <a:rPr lang="en-US" sz="2800" dirty="0">
                <a:ea typeface="+mn-lt"/>
                <a:cs typeface="+mn-lt"/>
              </a:rPr>
              <a:t>Nginx S</a:t>
            </a:r>
            <a:r>
              <a:rPr lang="en-US" sz="2800" i="1" dirty="0">
                <a:ea typeface="+mn-lt"/>
                <a:cs typeface="+mn-lt"/>
              </a:rPr>
              <a:t>tatic Content Caching</a:t>
            </a:r>
            <a:endParaRPr lang="en-US" sz="2800" dirty="0">
              <a:ea typeface="+mn-lt"/>
              <a:cs typeface="+mn-lt"/>
            </a:endParaRPr>
          </a:p>
          <a:p>
            <a:endParaRPr lang="en-US" sz="2800" dirty="0">
              <a:cs typeface="Calibri"/>
            </a:endParaRPr>
          </a:p>
        </p:txBody>
      </p:sp>
      <p:sp>
        <p:nvSpPr>
          <p:cNvPr id="39" name="Rectangle 3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green logo&#10;&#10;Description automatically generated">
            <a:extLst>
              <a:ext uri="{FF2B5EF4-FFF2-40B4-BE49-F238E27FC236}">
                <a16:creationId xmlns:a16="http://schemas.microsoft.com/office/drawing/2014/main" id="{DD8C55CD-97D7-4651-A5BA-B8A64C805DB9}"/>
              </a:ext>
            </a:extLst>
          </p:cNvPr>
          <p:cNvPicPr>
            <a:picLocks noChangeAspect="1"/>
          </p:cNvPicPr>
          <p:nvPr/>
        </p:nvPicPr>
        <p:blipFill>
          <a:blip r:embed="rId2"/>
          <a:stretch>
            <a:fillRect/>
          </a:stretch>
        </p:blipFill>
        <p:spPr>
          <a:xfrm>
            <a:off x="11059188" y="118399"/>
            <a:ext cx="1051738" cy="383438"/>
          </a:xfrm>
          <a:prstGeom prst="rect">
            <a:avLst/>
          </a:prstGeom>
        </p:spPr>
      </p:pic>
      <p:sp>
        <p:nvSpPr>
          <p:cNvPr id="5" name="TextBox 4">
            <a:extLst>
              <a:ext uri="{FF2B5EF4-FFF2-40B4-BE49-F238E27FC236}">
                <a16:creationId xmlns:a16="http://schemas.microsoft.com/office/drawing/2014/main" id="{2E5D72D1-2CEE-0B1A-20A9-BCC18DFA0B55}"/>
              </a:ext>
            </a:extLst>
          </p:cNvPr>
          <p:cNvSpPr txBox="1"/>
          <p:nvPr/>
        </p:nvSpPr>
        <p:spPr>
          <a:xfrm>
            <a:off x="9455888" y="6212959"/>
            <a:ext cx="3319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by</a:t>
            </a:r>
            <a:br>
              <a:rPr lang="en-US" dirty="0"/>
            </a:br>
            <a:r>
              <a:rPr lang="en-US" dirty="0"/>
              <a:t>       V. Sankara Subramanian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622F9-BC96-542F-2DD9-A5C43DA3AE80}"/>
              </a:ext>
            </a:extLst>
          </p:cNvPr>
          <p:cNvSpPr>
            <a:spLocks noGrp="1"/>
          </p:cNvSpPr>
          <p:nvPr>
            <p:ph type="title"/>
          </p:nvPr>
        </p:nvSpPr>
        <p:spPr>
          <a:xfrm>
            <a:off x="613498" y="635485"/>
            <a:ext cx="4368602" cy="1877097"/>
          </a:xfrm>
        </p:spPr>
        <p:txBody>
          <a:bodyPr anchor="b">
            <a:normAutofit/>
          </a:bodyPr>
          <a:lstStyle/>
          <a:p>
            <a:r>
              <a:rPr lang="en-US" sz="3000" dirty="0">
                <a:ea typeface="+mj-lt"/>
                <a:cs typeface="+mj-lt"/>
              </a:rPr>
              <a:t>                             </a:t>
            </a:r>
            <a:r>
              <a:rPr lang="en-US" sz="3600" b="1" dirty="0">
                <a:ea typeface="+mj-lt"/>
                <a:cs typeface="+mj-lt"/>
              </a:rPr>
              <a:t>Conclusion</a:t>
            </a:r>
            <a:endParaRPr lang="en-US" sz="3600" b="1" dirty="0">
              <a:cs typeface="Calibri Light"/>
            </a:endParaRPr>
          </a:p>
        </p:txBody>
      </p:sp>
      <p:sp>
        <p:nvSpPr>
          <p:cNvPr id="3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D7518B2F-C621-A386-5989-6525CBBF95DC}"/>
              </a:ext>
            </a:extLst>
          </p:cNvPr>
          <p:cNvSpPr>
            <a:spLocks noGrp="1"/>
          </p:cNvSpPr>
          <p:nvPr>
            <p:ph idx="1"/>
          </p:nvPr>
        </p:nvSpPr>
        <p:spPr>
          <a:xfrm>
            <a:off x="452056" y="2863003"/>
            <a:ext cx="7740018" cy="3399836"/>
          </a:xfrm>
        </p:spPr>
        <p:txBody>
          <a:bodyPr vert="horz" lIns="91440" tIns="45720" rIns="91440" bIns="45720" rtlCol="0" anchor="t">
            <a:noAutofit/>
          </a:bodyPr>
          <a:lstStyle/>
          <a:p>
            <a:r>
              <a:rPr lang="en-US" sz="2000" dirty="0">
                <a:ea typeface="+mn-lt"/>
                <a:cs typeface="+mn-lt"/>
              </a:rPr>
              <a:t>In conclusion, Nginx caching is a powerful technique for enhancing web server performance and improving the user experience.</a:t>
            </a:r>
          </a:p>
          <a:p>
            <a:r>
              <a:rPr lang="en-US" sz="2000" dirty="0">
                <a:ea typeface="+mn-lt"/>
                <a:cs typeface="+mn-lt"/>
              </a:rPr>
              <a:t>By configuring Nginx caching correctly, you can significantly reduce  server load, decrease response times, and optimize content delivery. Here are the key takeaways from this discussion.</a:t>
            </a:r>
          </a:p>
          <a:p>
            <a:r>
              <a:rPr lang="en-US" sz="2000" dirty="0">
                <a:ea typeface="+mn-lt"/>
                <a:cs typeface="+mn-lt"/>
              </a:rPr>
              <a:t>By effectively configuring and managing Nginx caching, you can provide a faster, more efficient, and more reliable web experience for your users while also reducing the strain on your servers.</a:t>
            </a:r>
            <a:endParaRPr lang="en-US" sz="2000" dirty="0">
              <a:cs typeface="Calibri"/>
            </a:endParaRPr>
          </a:p>
        </p:txBody>
      </p:sp>
      <p:pic>
        <p:nvPicPr>
          <p:cNvPr id="5" name="Picture 4" descr="A blue and green logo&#10;&#10;Description automatically generated">
            <a:extLst>
              <a:ext uri="{FF2B5EF4-FFF2-40B4-BE49-F238E27FC236}">
                <a16:creationId xmlns:a16="http://schemas.microsoft.com/office/drawing/2014/main" id="{83036591-02F0-4709-0933-38703E12B1FB}"/>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131646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E4E4-36D6-8BE8-3225-8F947D947BF9}"/>
              </a:ext>
            </a:extLst>
          </p:cNvPr>
          <p:cNvSpPr>
            <a:spLocks noGrp="1"/>
          </p:cNvSpPr>
          <p:nvPr>
            <p:ph type="title"/>
          </p:nvPr>
        </p:nvSpPr>
        <p:spPr/>
        <p:txBody>
          <a:bodyPr/>
          <a:lstStyle/>
          <a:p>
            <a:r>
              <a:rPr lang="en-US" b="1" dirty="0">
                <a:ea typeface="+mj-lt"/>
                <a:cs typeface="+mj-lt"/>
              </a:rPr>
              <a:t>             </a:t>
            </a:r>
            <a:r>
              <a:rPr lang="en-US" sz="4000" b="1" dirty="0">
                <a:ea typeface="+mj-lt"/>
                <a:cs typeface="+mj-lt"/>
              </a:rPr>
              <a:t>Introduction to Nginx Caching</a:t>
            </a:r>
            <a:endParaRPr lang="en-US" sz="4000" dirty="0">
              <a:cs typeface="Calibri Light"/>
            </a:endParaRPr>
          </a:p>
        </p:txBody>
      </p:sp>
      <p:sp>
        <p:nvSpPr>
          <p:cNvPr id="3" name="Content Placeholder 2">
            <a:extLst>
              <a:ext uri="{FF2B5EF4-FFF2-40B4-BE49-F238E27FC236}">
                <a16:creationId xmlns:a16="http://schemas.microsoft.com/office/drawing/2014/main" id="{65CDA235-5943-D69F-585D-8EAE5214BECA}"/>
              </a:ext>
            </a:extLst>
          </p:cNvPr>
          <p:cNvSpPr>
            <a:spLocks noGrp="1"/>
          </p:cNvSpPr>
          <p:nvPr>
            <p:ph idx="1"/>
          </p:nvPr>
        </p:nvSpPr>
        <p:spPr/>
        <p:txBody>
          <a:bodyPr vert="horz" lIns="91440" tIns="45720" rIns="91440" bIns="45720" rtlCol="0" anchor="t">
            <a:normAutofit/>
          </a:bodyPr>
          <a:lstStyle/>
          <a:p>
            <a:r>
              <a:rPr lang="en-US" dirty="0">
                <a:ea typeface="+mn-lt"/>
                <a:cs typeface="+mn-lt"/>
              </a:rPr>
              <a:t>Caching in web servers refers to the process of storing and reusing frequently requested web content to improve the speed and efficiency of web page delivery. It involves temporarily storing web page elements, such as HTML, CSS, JavaScript, images, and other resources, on the server or in a cache server (proxy server). </a:t>
            </a:r>
          </a:p>
          <a:p>
            <a:r>
              <a:rPr lang="en-US" dirty="0">
                <a:ea typeface="+mn-lt"/>
                <a:cs typeface="+mn-lt"/>
              </a:rPr>
              <a:t>When a user's browser or client requests a web page, the server checks if a cached copy of that page or its components exists. If it does, the server serves the cached version instead of regenerating the content from scratch.</a:t>
            </a:r>
            <a:endParaRPr lang="en-US" dirty="0">
              <a:cs typeface="Calibri"/>
            </a:endParaRPr>
          </a:p>
        </p:txBody>
      </p:sp>
      <p:pic>
        <p:nvPicPr>
          <p:cNvPr id="6" name="Picture 5" descr="A blue and green logo&#10;&#10;Description automatically generated">
            <a:extLst>
              <a:ext uri="{FF2B5EF4-FFF2-40B4-BE49-F238E27FC236}">
                <a16:creationId xmlns:a16="http://schemas.microsoft.com/office/drawing/2014/main" id="{2309A5C3-B104-3BC7-9D55-5375B00A8B18}"/>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215942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B121-A15C-72AF-7BC2-DE5A41AF7F50}"/>
              </a:ext>
            </a:extLst>
          </p:cNvPr>
          <p:cNvSpPr>
            <a:spLocks noGrp="1"/>
          </p:cNvSpPr>
          <p:nvPr>
            <p:ph type="title"/>
          </p:nvPr>
        </p:nvSpPr>
        <p:spPr/>
        <p:txBody>
          <a:bodyPr/>
          <a:lstStyle/>
          <a:p>
            <a:r>
              <a:rPr lang="en-US" b="1" dirty="0">
                <a:ea typeface="+mj-lt"/>
                <a:cs typeface="+mj-lt"/>
              </a:rPr>
              <a:t>              </a:t>
            </a:r>
            <a:r>
              <a:rPr lang="en-US" sz="4000" b="1" dirty="0">
                <a:ea typeface="+mj-lt"/>
                <a:cs typeface="+mj-lt"/>
              </a:rPr>
              <a:t>Why Use Nginx for Caching</a:t>
            </a:r>
            <a:endParaRPr lang="en-US" sz="4000">
              <a:cs typeface="Calibri Light"/>
            </a:endParaRPr>
          </a:p>
        </p:txBody>
      </p:sp>
      <p:sp>
        <p:nvSpPr>
          <p:cNvPr id="3" name="Content Placeholder 2">
            <a:extLst>
              <a:ext uri="{FF2B5EF4-FFF2-40B4-BE49-F238E27FC236}">
                <a16:creationId xmlns:a16="http://schemas.microsoft.com/office/drawing/2014/main" id="{DCD04070-F9FA-93A9-AED4-B1BF7CDAF6A1}"/>
              </a:ext>
            </a:extLst>
          </p:cNvPr>
          <p:cNvSpPr>
            <a:spLocks noGrp="1"/>
          </p:cNvSpPr>
          <p:nvPr>
            <p:ph idx="1"/>
          </p:nvPr>
        </p:nvSpPr>
        <p:spPr/>
        <p:txBody>
          <a:bodyPr vert="horz" lIns="91440" tIns="45720" rIns="91440" bIns="45720" rtlCol="0" anchor="t">
            <a:normAutofit/>
          </a:bodyPr>
          <a:lstStyle/>
          <a:p>
            <a:r>
              <a:rPr lang="en-US" dirty="0">
                <a:ea typeface="+mn-lt"/>
                <a:cs typeface="+mn-lt"/>
              </a:rPr>
              <a:t>Nginx is a popular choice for caching web content due to its efficiency, flexibility, and robust feature set. There are several compelling reasons why you might choose Nginx for caching.</a:t>
            </a:r>
            <a:endParaRPr lang="en-US" dirty="0">
              <a:cs typeface="Calibri"/>
            </a:endParaRPr>
          </a:p>
          <a:p>
            <a:pPr marL="457200" indent="-457200"/>
            <a:r>
              <a:rPr lang="en-US" dirty="0">
                <a:cs typeface="Calibri"/>
              </a:rPr>
              <a:t> </a:t>
            </a:r>
            <a:r>
              <a:rPr lang="en-US" dirty="0">
                <a:ea typeface="+mn-lt"/>
                <a:cs typeface="+mn-lt"/>
              </a:rPr>
              <a:t> </a:t>
            </a:r>
            <a:r>
              <a:rPr lang="en-US" sz="2400" b="1" dirty="0">
                <a:ea typeface="+mn-lt"/>
                <a:cs typeface="+mn-lt"/>
              </a:rPr>
              <a:t>Reverse Proxy Capabilities</a:t>
            </a:r>
            <a:endParaRPr lang="en-US" sz="2400" dirty="0">
              <a:ea typeface="+mn-lt"/>
              <a:cs typeface="+mn-lt"/>
            </a:endParaRPr>
          </a:p>
          <a:p>
            <a:r>
              <a:rPr lang="en-US" b="1" dirty="0">
                <a:ea typeface="+mn-lt"/>
                <a:cs typeface="+mn-lt"/>
              </a:rPr>
              <a:t>     </a:t>
            </a:r>
            <a:r>
              <a:rPr lang="en-US" sz="2400" b="1" dirty="0">
                <a:ea typeface="+mn-lt"/>
                <a:cs typeface="+mn-lt"/>
              </a:rPr>
              <a:t>High Performance</a:t>
            </a:r>
            <a:endParaRPr lang="en-US" sz="2400" dirty="0">
              <a:ea typeface="+mn-lt"/>
              <a:cs typeface="+mn-lt"/>
            </a:endParaRPr>
          </a:p>
          <a:p>
            <a:r>
              <a:rPr lang="en-US" sz="2400" b="1" dirty="0">
                <a:ea typeface="+mn-lt"/>
                <a:cs typeface="+mn-lt"/>
              </a:rPr>
              <a:t>      Load Balancing</a:t>
            </a:r>
            <a:endParaRPr lang="en-US" sz="2400" dirty="0">
              <a:ea typeface="+mn-lt"/>
              <a:cs typeface="+mn-lt"/>
            </a:endParaRPr>
          </a:p>
          <a:p>
            <a:r>
              <a:rPr lang="en-US" sz="2400" b="1" dirty="0">
                <a:ea typeface="+mn-lt"/>
                <a:cs typeface="+mn-lt"/>
              </a:rPr>
              <a:t>      Flexible Configuration</a:t>
            </a:r>
          </a:p>
          <a:p>
            <a:r>
              <a:rPr lang="en-US" sz="2400" b="1" dirty="0">
                <a:ea typeface="+mn-lt"/>
                <a:cs typeface="+mn-lt"/>
              </a:rPr>
              <a:t>      SSL Termination</a:t>
            </a:r>
          </a:p>
          <a:p>
            <a:r>
              <a:rPr lang="en-US" sz="2400" b="1" dirty="0">
                <a:ea typeface="+mn-lt"/>
                <a:cs typeface="+mn-lt"/>
              </a:rPr>
              <a:t>      Content Delivery Network (CDN) Integration</a:t>
            </a:r>
          </a:p>
        </p:txBody>
      </p:sp>
      <p:pic>
        <p:nvPicPr>
          <p:cNvPr id="6" name="Picture 5" descr="A blue and green logo&#10;&#10;Description automatically generated">
            <a:extLst>
              <a:ext uri="{FF2B5EF4-FFF2-40B4-BE49-F238E27FC236}">
                <a16:creationId xmlns:a16="http://schemas.microsoft.com/office/drawing/2014/main" id="{B611977F-7B6E-7D36-473C-B076FA7F569F}"/>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282645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1572-EFEE-7D90-0AE9-4E80B78EB0D1}"/>
              </a:ext>
            </a:extLst>
          </p:cNvPr>
          <p:cNvSpPr>
            <a:spLocks noGrp="1"/>
          </p:cNvSpPr>
          <p:nvPr>
            <p:ph type="title"/>
          </p:nvPr>
        </p:nvSpPr>
        <p:spPr/>
        <p:txBody>
          <a:bodyPr>
            <a:normAutofit/>
          </a:bodyPr>
          <a:lstStyle/>
          <a:p>
            <a:r>
              <a:rPr lang="en-US" sz="4000" dirty="0">
                <a:ea typeface="+mj-lt"/>
                <a:cs typeface="+mj-lt"/>
              </a:rPr>
              <a:t>                  </a:t>
            </a:r>
            <a:r>
              <a:rPr lang="en-US" sz="4000" b="1" dirty="0">
                <a:ea typeface="+mj-lt"/>
                <a:cs typeface="+mj-lt"/>
              </a:rPr>
              <a:t>Nginx Caching Configuration</a:t>
            </a:r>
            <a:endParaRPr lang="en-US" sz="4000" b="1">
              <a:cs typeface="Calibri Light"/>
            </a:endParaRPr>
          </a:p>
        </p:txBody>
      </p:sp>
      <p:sp>
        <p:nvSpPr>
          <p:cNvPr id="3" name="Content Placeholder 2">
            <a:extLst>
              <a:ext uri="{FF2B5EF4-FFF2-40B4-BE49-F238E27FC236}">
                <a16:creationId xmlns:a16="http://schemas.microsoft.com/office/drawing/2014/main" id="{A452741A-1264-AC57-BC98-1FFF0F65F396}"/>
              </a:ext>
            </a:extLst>
          </p:cNvPr>
          <p:cNvSpPr>
            <a:spLocks noGrp="1"/>
          </p:cNvSpPr>
          <p:nvPr>
            <p:ph idx="1"/>
          </p:nvPr>
        </p:nvSpPr>
        <p:spPr/>
        <p:txBody>
          <a:bodyPr vert="horz" lIns="91440" tIns="45720" rIns="91440" bIns="45720" rtlCol="0" anchor="t">
            <a:normAutofit/>
          </a:bodyPr>
          <a:lstStyle/>
          <a:p>
            <a:r>
              <a:rPr lang="en-US" dirty="0">
                <a:ea typeface="+mn-lt"/>
                <a:cs typeface="+mn-lt"/>
              </a:rPr>
              <a:t>Configuring basic caching in Nginx involves enabling cache functionality and specifying cache settings. Below is a basic Nginx caching configuration to help you get started. This example assumes you're using Nginx as a reverse proxy for a web application and want to cache content for improved performance.</a:t>
            </a:r>
          </a:p>
          <a:p>
            <a:r>
              <a:rPr lang="en-US" dirty="0">
                <a:ea typeface="+mn-lt"/>
                <a:cs typeface="+mn-lt"/>
              </a:rPr>
              <a:t>The location of this file can vary depending on your system, but common locations are </a:t>
            </a:r>
            <a:r>
              <a:rPr lang="en-US" b="1" dirty="0">
                <a:ea typeface="+mn-lt"/>
                <a:cs typeface="+mn-lt"/>
              </a:rPr>
              <a:t>/</a:t>
            </a:r>
            <a:r>
              <a:rPr lang="en-US" b="1" dirty="0" err="1">
                <a:ea typeface="+mn-lt"/>
                <a:cs typeface="+mn-lt"/>
              </a:rPr>
              <a:t>etc</a:t>
            </a:r>
            <a:r>
              <a:rPr lang="en-US" b="1" dirty="0">
                <a:ea typeface="+mn-lt"/>
                <a:cs typeface="+mn-lt"/>
              </a:rPr>
              <a:t>/nginx/</a:t>
            </a:r>
            <a:r>
              <a:rPr lang="en-US" b="1" dirty="0" err="1">
                <a:ea typeface="+mn-lt"/>
                <a:cs typeface="+mn-lt"/>
              </a:rPr>
              <a:t>nginx.conf</a:t>
            </a:r>
            <a:r>
              <a:rPr lang="en-US" dirty="0">
                <a:ea typeface="+mn-lt"/>
                <a:cs typeface="+mn-lt"/>
              </a:rPr>
              <a:t>, </a:t>
            </a:r>
            <a:r>
              <a:rPr lang="en-US" b="1" dirty="0">
                <a:ea typeface="+mn-lt"/>
                <a:cs typeface="+mn-lt"/>
              </a:rPr>
              <a:t>/</a:t>
            </a:r>
            <a:r>
              <a:rPr lang="en-US" b="1" dirty="0" err="1">
                <a:ea typeface="+mn-lt"/>
                <a:cs typeface="+mn-lt"/>
              </a:rPr>
              <a:t>etc</a:t>
            </a:r>
            <a:r>
              <a:rPr lang="en-US" b="1" dirty="0">
                <a:ea typeface="+mn-lt"/>
                <a:cs typeface="+mn-lt"/>
              </a:rPr>
              <a:t>/nginx/sites-available/default</a:t>
            </a:r>
            <a:r>
              <a:rPr lang="en-US" dirty="0">
                <a:ea typeface="+mn-lt"/>
                <a:cs typeface="+mn-lt"/>
              </a:rPr>
              <a:t>, or a custom configuration file.</a:t>
            </a:r>
            <a:endParaRPr lang="en-US" dirty="0">
              <a:cs typeface="Calibri"/>
            </a:endParaRPr>
          </a:p>
        </p:txBody>
      </p:sp>
      <p:pic>
        <p:nvPicPr>
          <p:cNvPr id="6" name="Picture 5" descr="A blue and green logo&#10;&#10;Description automatically generated">
            <a:extLst>
              <a:ext uri="{FF2B5EF4-FFF2-40B4-BE49-F238E27FC236}">
                <a16:creationId xmlns:a16="http://schemas.microsoft.com/office/drawing/2014/main" id="{54FA462A-7DC8-88FC-8ABF-39ADC30CCCA8}"/>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327298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9C774-1288-7515-2B3B-B5EE95A790C4}"/>
              </a:ext>
            </a:extLst>
          </p:cNvPr>
          <p:cNvSpPr>
            <a:spLocks noGrp="1"/>
          </p:cNvSpPr>
          <p:nvPr>
            <p:ph idx="4294967295"/>
          </p:nvPr>
        </p:nvSpPr>
        <p:spPr>
          <a:xfrm>
            <a:off x="504701" y="307130"/>
            <a:ext cx="11247912" cy="5929209"/>
          </a:xfrm>
        </p:spPr>
        <p:txBody>
          <a:bodyPr vert="horz" lIns="91440" tIns="45720" rIns="91440" bIns="45720" rtlCol="0" anchor="t">
            <a:normAutofit fontScale="55000" lnSpcReduction="20000"/>
          </a:bodyPr>
          <a:lstStyle/>
          <a:p>
            <a:pPr marL="0" indent="0">
              <a:buNone/>
            </a:pPr>
            <a:endParaRPr lang="en-US" dirty="0">
              <a:ea typeface="+mn-lt"/>
              <a:cs typeface="+mn-lt"/>
            </a:endParaRPr>
          </a:p>
          <a:p>
            <a:pPr>
              <a:buNone/>
            </a:pPr>
            <a:r>
              <a:rPr lang="en-US" dirty="0">
                <a:ea typeface="+mn-lt"/>
                <a:cs typeface="+mn-lt"/>
              </a:rPr>
              <a:t>http {</a:t>
            </a:r>
            <a:endParaRPr lang="en-US" dirty="0"/>
          </a:p>
          <a:p>
            <a:pPr>
              <a:buNone/>
            </a:pPr>
            <a:r>
              <a:rPr lang="en-US" dirty="0">
                <a:ea typeface="+mn-lt"/>
                <a:cs typeface="+mn-lt"/>
              </a:rPr>
              <a:t>     </a:t>
            </a:r>
            <a:r>
              <a:rPr lang="en-US" dirty="0" err="1">
                <a:ea typeface="+mn-lt"/>
                <a:cs typeface="+mn-lt"/>
              </a:rPr>
              <a:t>proxy_cache_path</a:t>
            </a:r>
            <a:r>
              <a:rPr lang="en-US" dirty="0">
                <a:ea typeface="+mn-lt"/>
                <a:cs typeface="+mn-lt"/>
              </a:rPr>
              <a:t> /var/cache/nginx/</a:t>
            </a:r>
            <a:r>
              <a:rPr lang="en-US" dirty="0" err="1">
                <a:ea typeface="+mn-lt"/>
                <a:cs typeface="+mn-lt"/>
              </a:rPr>
              <a:t>my_cache</a:t>
            </a:r>
            <a:r>
              <a:rPr lang="en-US" dirty="0">
                <a:ea typeface="+mn-lt"/>
                <a:cs typeface="+mn-lt"/>
              </a:rPr>
              <a:t> levels=1:2 </a:t>
            </a:r>
            <a:r>
              <a:rPr lang="en-US" dirty="0" err="1">
                <a:ea typeface="+mn-lt"/>
                <a:cs typeface="+mn-lt"/>
              </a:rPr>
              <a:t>keys_zone</a:t>
            </a:r>
            <a:r>
              <a:rPr lang="en-US" dirty="0">
                <a:ea typeface="+mn-lt"/>
                <a:cs typeface="+mn-lt"/>
              </a:rPr>
              <a:t>=my_cache:10m </a:t>
            </a:r>
            <a:r>
              <a:rPr lang="en-US" dirty="0" err="1">
                <a:ea typeface="+mn-lt"/>
                <a:cs typeface="+mn-lt"/>
              </a:rPr>
              <a:t>max_size</a:t>
            </a:r>
            <a:r>
              <a:rPr lang="en-US" dirty="0">
                <a:ea typeface="+mn-lt"/>
                <a:cs typeface="+mn-lt"/>
              </a:rPr>
              <a:t>=10g inactive=60m </a:t>
            </a:r>
            <a:r>
              <a:rPr lang="en-US" dirty="0" err="1">
                <a:ea typeface="+mn-lt"/>
                <a:cs typeface="+mn-lt"/>
              </a:rPr>
              <a:t>use_temp_path</a:t>
            </a:r>
            <a:r>
              <a:rPr lang="en-US" dirty="0">
                <a:ea typeface="+mn-lt"/>
                <a:cs typeface="+mn-lt"/>
              </a:rPr>
              <a:t>=off;</a:t>
            </a:r>
            <a:endParaRPr lang="en-US" dirty="0"/>
          </a:p>
          <a:p>
            <a:pPr marL="0" indent="0">
              <a:buNone/>
            </a:pPr>
            <a:r>
              <a:rPr lang="en-US" dirty="0">
                <a:ea typeface="+mn-lt"/>
                <a:cs typeface="+mn-lt"/>
              </a:rPr>
              <a:t>     </a:t>
            </a:r>
            <a:r>
              <a:rPr lang="en-US" err="1">
                <a:ea typeface="+mn-lt"/>
                <a:cs typeface="+mn-lt"/>
              </a:rPr>
              <a:t>proxy_temp_path</a:t>
            </a:r>
            <a:r>
              <a:rPr lang="en-US" dirty="0">
                <a:ea typeface="+mn-lt"/>
                <a:cs typeface="+mn-lt"/>
              </a:rPr>
              <a:t> /var/cache/nginx/</a:t>
            </a:r>
            <a:r>
              <a:rPr lang="en-US" err="1">
                <a:ea typeface="+mn-lt"/>
                <a:cs typeface="+mn-lt"/>
              </a:rPr>
              <a:t>tmp</a:t>
            </a:r>
            <a:r>
              <a:rPr lang="en-US" dirty="0">
                <a:ea typeface="+mn-lt"/>
                <a:cs typeface="+mn-lt"/>
              </a:rPr>
              <a:t>;</a:t>
            </a:r>
            <a:endParaRPr lang="en-US" dirty="0"/>
          </a:p>
          <a:p>
            <a:pPr marL="0" indent="0">
              <a:buNone/>
            </a:pPr>
            <a:endParaRPr lang="en-US" dirty="0">
              <a:ea typeface="+mn-lt"/>
              <a:cs typeface="+mn-lt"/>
            </a:endParaRPr>
          </a:p>
          <a:p>
            <a:pPr marL="0" indent="0">
              <a:buNone/>
            </a:pPr>
            <a:r>
              <a:rPr lang="en-US" dirty="0">
                <a:ea typeface="+mn-lt"/>
                <a:cs typeface="+mn-lt"/>
              </a:rPr>
              <a:t>   server {</a:t>
            </a:r>
            <a:endParaRPr lang="en-US" dirty="0">
              <a:ea typeface="Calibri"/>
              <a:cs typeface="Calibri" panose="020F0502020204030204"/>
            </a:endParaRPr>
          </a:p>
          <a:p>
            <a:pPr marL="0" indent="0">
              <a:buNone/>
            </a:pPr>
            <a:r>
              <a:rPr lang="en-US" dirty="0">
                <a:ea typeface="+mn-lt"/>
                <a:cs typeface="+mn-lt"/>
              </a:rPr>
              <a:t>           listen 80;</a:t>
            </a:r>
            <a:endParaRPr lang="en-US" dirty="0">
              <a:cs typeface="Calibri" panose="020F0502020204030204"/>
            </a:endParaRPr>
          </a:p>
          <a:p>
            <a:pPr marL="0" indent="0">
              <a:buNone/>
            </a:pPr>
            <a:r>
              <a:rPr lang="en-US" dirty="0">
                <a:ea typeface="+mn-lt"/>
                <a:cs typeface="+mn-lt"/>
              </a:rPr>
              <a:t>           </a:t>
            </a:r>
            <a:r>
              <a:rPr lang="en-US" err="1">
                <a:ea typeface="+mn-lt"/>
                <a:cs typeface="+mn-lt"/>
              </a:rPr>
              <a:t>server_name</a:t>
            </a:r>
            <a:r>
              <a:rPr lang="en-US" dirty="0">
                <a:ea typeface="+mn-lt"/>
                <a:cs typeface="+mn-lt"/>
              </a:rPr>
              <a:t> yourwebsite.com;</a:t>
            </a:r>
            <a:endParaRPr lang="en-US" dirty="0">
              <a:cs typeface="Calibri" panose="020F0502020204030204"/>
            </a:endParaRPr>
          </a:p>
          <a:p>
            <a:endParaRPr lang="en-US"/>
          </a:p>
          <a:p>
            <a:pPr marL="0" indent="0">
              <a:buNone/>
            </a:pPr>
            <a:r>
              <a:rPr lang="en-US" dirty="0">
                <a:ea typeface="+mn-lt"/>
                <a:cs typeface="+mn-lt"/>
              </a:rPr>
              <a:t>           location / {</a:t>
            </a:r>
            <a:endParaRPr lang="en-US" dirty="0">
              <a:cs typeface="Calibri" panose="020F0502020204030204"/>
            </a:endParaRPr>
          </a:p>
          <a:p>
            <a:pPr marL="0" indent="0">
              <a:buNone/>
            </a:pPr>
            <a:r>
              <a:rPr lang="en-US" dirty="0">
                <a:ea typeface="+mn-lt"/>
                <a:cs typeface="+mn-lt"/>
              </a:rPr>
              <a:t>                     </a:t>
            </a:r>
            <a:r>
              <a:rPr lang="en-US" dirty="0" err="1">
                <a:ea typeface="+mn-lt"/>
                <a:cs typeface="+mn-lt"/>
              </a:rPr>
              <a:t>proxy_pass</a:t>
            </a:r>
            <a:r>
              <a:rPr lang="en-US" dirty="0">
                <a:ea typeface="+mn-lt"/>
                <a:cs typeface="+mn-lt"/>
              </a:rPr>
              <a:t>                </a:t>
            </a:r>
            <a:r>
              <a:rPr lang="en-US" dirty="0">
                <a:ea typeface="+mn-lt"/>
                <a:cs typeface="+mn-lt"/>
                <a:hlinkClick r:id="rId2"/>
              </a:rPr>
              <a:t>http://backend_server</a:t>
            </a:r>
            <a:r>
              <a:rPr lang="en-US" dirty="0">
                <a:ea typeface="+mn-lt"/>
                <a:cs typeface="+mn-lt"/>
              </a:rPr>
              <a:t>;</a:t>
            </a:r>
            <a:endParaRPr lang="en-US" dirty="0">
              <a:cs typeface="Calibri" panose="020F0502020204030204"/>
            </a:endParaRPr>
          </a:p>
          <a:p>
            <a:pPr marL="0" indent="0">
              <a:buNone/>
            </a:pPr>
            <a:r>
              <a:rPr lang="en-US" dirty="0">
                <a:ea typeface="+mn-lt"/>
                <a:cs typeface="+mn-lt"/>
              </a:rPr>
              <a:t>                     </a:t>
            </a:r>
            <a:r>
              <a:rPr lang="en-US" dirty="0" err="1">
                <a:ea typeface="+mn-lt"/>
                <a:cs typeface="+mn-lt"/>
              </a:rPr>
              <a:t>proxy_set_header</a:t>
            </a:r>
            <a:r>
              <a:rPr lang="en-US" dirty="0">
                <a:ea typeface="+mn-lt"/>
                <a:cs typeface="+mn-lt"/>
              </a:rPr>
              <a:t>    Host $host;</a:t>
            </a:r>
            <a:endParaRPr lang="en-US" dirty="0">
              <a:cs typeface="Calibri" panose="020F0502020204030204"/>
            </a:endParaRPr>
          </a:p>
          <a:p>
            <a:pPr marL="0" indent="0">
              <a:buNone/>
            </a:pPr>
            <a:r>
              <a:rPr lang="en-US" dirty="0">
                <a:ea typeface="+mn-lt"/>
                <a:cs typeface="+mn-lt"/>
              </a:rPr>
              <a:t>                     </a:t>
            </a:r>
            <a:r>
              <a:rPr lang="en-US" dirty="0" err="1">
                <a:ea typeface="+mn-lt"/>
                <a:cs typeface="+mn-lt"/>
              </a:rPr>
              <a:t>proxy_set_header</a:t>
            </a:r>
            <a:r>
              <a:rPr lang="en-US" dirty="0">
                <a:ea typeface="+mn-lt"/>
                <a:cs typeface="+mn-lt"/>
              </a:rPr>
              <a:t>    X-Real-IP $</a:t>
            </a:r>
            <a:r>
              <a:rPr lang="en-US" dirty="0" err="1">
                <a:ea typeface="+mn-lt"/>
                <a:cs typeface="+mn-lt"/>
              </a:rPr>
              <a:t>remote_addr</a:t>
            </a:r>
            <a:r>
              <a:rPr lang="en-US" dirty="0">
                <a:ea typeface="+mn-lt"/>
                <a:cs typeface="+mn-lt"/>
              </a:rPr>
              <a:t>;</a:t>
            </a:r>
            <a:endParaRPr lang="en-US" dirty="0">
              <a:cs typeface="Calibri" panose="020F0502020204030204"/>
            </a:endParaRPr>
          </a:p>
          <a:p>
            <a:pPr marL="0" indent="0">
              <a:buNone/>
            </a:pPr>
            <a:r>
              <a:rPr lang="en-US" dirty="0">
                <a:ea typeface="+mn-lt"/>
                <a:cs typeface="+mn-lt"/>
              </a:rPr>
              <a:t>         # Enable caching</a:t>
            </a:r>
            <a:endParaRPr lang="en-US" dirty="0">
              <a:ea typeface="Calibri"/>
              <a:cs typeface="Calibri" panose="020F0502020204030204"/>
            </a:endParaRPr>
          </a:p>
          <a:p>
            <a:pPr marL="0" indent="0">
              <a:buNone/>
            </a:pPr>
            <a:r>
              <a:rPr lang="en-US" dirty="0">
                <a:ea typeface="+mn-lt"/>
                <a:cs typeface="+mn-lt"/>
              </a:rPr>
              <a:t>                    </a:t>
            </a:r>
            <a:r>
              <a:rPr lang="en-US" dirty="0" err="1">
                <a:ea typeface="+mn-lt"/>
                <a:cs typeface="+mn-lt"/>
              </a:rPr>
              <a:t>proxy_cache</a:t>
            </a:r>
            <a:r>
              <a:rPr lang="en-US" dirty="0">
                <a:ea typeface="+mn-lt"/>
                <a:cs typeface="+mn-lt"/>
              </a:rPr>
              <a:t> </a:t>
            </a:r>
            <a:r>
              <a:rPr lang="en-US" dirty="0" err="1">
                <a:ea typeface="+mn-lt"/>
                <a:cs typeface="+mn-lt"/>
              </a:rPr>
              <a:t>my_cache</a:t>
            </a:r>
            <a:r>
              <a:rPr lang="en-US" dirty="0">
                <a:ea typeface="+mn-lt"/>
                <a:cs typeface="+mn-lt"/>
              </a:rPr>
              <a:t>;</a:t>
            </a:r>
            <a:endParaRPr lang="en-US" dirty="0">
              <a:cs typeface="Calibri" panose="020F0502020204030204"/>
            </a:endParaRPr>
          </a:p>
          <a:p>
            <a:pPr marL="0" indent="0">
              <a:buNone/>
            </a:pPr>
            <a:r>
              <a:rPr lang="en-US" dirty="0">
                <a:ea typeface="+mn-lt"/>
                <a:cs typeface="+mn-lt"/>
              </a:rPr>
              <a:t>                    </a:t>
            </a:r>
            <a:r>
              <a:rPr lang="en-US" dirty="0" err="1">
                <a:ea typeface="+mn-lt"/>
                <a:cs typeface="+mn-lt"/>
              </a:rPr>
              <a:t>proxy_cache_valid</a:t>
            </a:r>
            <a:r>
              <a:rPr lang="en-US" dirty="0">
                <a:ea typeface="+mn-lt"/>
                <a:cs typeface="+mn-lt"/>
              </a:rPr>
              <a:t> 200 302 60m;</a:t>
            </a:r>
            <a:endParaRPr lang="en-US" dirty="0">
              <a:cs typeface="Calibri" panose="020F0502020204030204"/>
            </a:endParaRPr>
          </a:p>
          <a:p>
            <a:pPr marL="0" indent="0">
              <a:buNone/>
            </a:pPr>
            <a:r>
              <a:rPr lang="en-US" dirty="0">
                <a:ea typeface="+mn-lt"/>
                <a:cs typeface="+mn-lt"/>
              </a:rPr>
              <a:t>                   </a:t>
            </a:r>
            <a:r>
              <a:rPr lang="en-US" dirty="0" err="1">
                <a:ea typeface="+mn-lt"/>
                <a:cs typeface="+mn-lt"/>
              </a:rPr>
              <a:t>proxy_cache_use_stale</a:t>
            </a:r>
            <a:r>
              <a:rPr lang="en-US" dirty="0">
                <a:ea typeface="+mn-lt"/>
                <a:cs typeface="+mn-lt"/>
              </a:rPr>
              <a:t> updating;</a:t>
            </a:r>
            <a:endParaRPr lang="en-US">
              <a:ea typeface="Calibri"/>
              <a:cs typeface="Calibri"/>
            </a:endParaRPr>
          </a:p>
          <a:p>
            <a:pPr marL="0" indent="0">
              <a:buNone/>
            </a:pPr>
            <a:r>
              <a:rPr lang="en-US" dirty="0">
                <a:ea typeface="+mn-lt"/>
                <a:cs typeface="+mn-lt"/>
              </a:rPr>
              <a:t>    }</a:t>
            </a:r>
            <a:endParaRPr lang="en-US" dirty="0">
              <a:cs typeface="Calibri" panose="020F0502020204030204"/>
            </a:endParaRPr>
          </a:p>
          <a:p>
            <a:pPr marL="0" indent="0">
              <a:buNone/>
            </a:pPr>
            <a:endParaRPr lang="en-US">
              <a:ea typeface="Calibri" panose="020F0502020204030204"/>
              <a:cs typeface="Calibri" panose="020F0502020204030204"/>
            </a:endParaRPr>
          </a:p>
          <a:p>
            <a:pPr marL="0" indent="0">
              <a:buNone/>
            </a:pPr>
            <a:r>
              <a:rPr lang="en-US" dirty="0">
                <a:ea typeface="+mn-lt"/>
                <a:cs typeface="+mn-lt"/>
              </a:rPr>
              <a:t>}</a:t>
            </a:r>
            <a:endParaRPr lang="en-US" dirty="0">
              <a:cs typeface="Calibri"/>
            </a:endParaRPr>
          </a:p>
          <a:p>
            <a:endParaRPr lang="en-US" dirty="0">
              <a:cs typeface="Calibri"/>
            </a:endParaRPr>
          </a:p>
        </p:txBody>
      </p:sp>
      <p:pic>
        <p:nvPicPr>
          <p:cNvPr id="5" name="Picture 4" descr="A blue and green logo&#10;&#10;Description automatically generated">
            <a:extLst>
              <a:ext uri="{FF2B5EF4-FFF2-40B4-BE49-F238E27FC236}">
                <a16:creationId xmlns:a16="http://schemas.microsoft.com/office/drawing/2014/main" id="{22DA1790-7796-6E30-D381-BAED4E9FFC8C}"/>
              </a:ext>
            </a:extLst>
          </p:cNvPr>
          <p:cNvPicPr>
            <a:picLocks noChangeAspect="1"/>
          </p:cNvPicPr>
          <p:nvPr/>
        </p:nvPicPr>
        <p:blipFill>
          <a:blip r:embed="rId3"/>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120098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BC0D-86ED-3288-7EC8-EB095D1A3B8E}"/>
              </a:ext>
            </a:extLst>
          </p:cNvPr>
          <p:cNvSpPr>
            <a:spLocks noGrp="1"/>
          </p:cNvSpPr>
          <p:nvPr>
            <p:ph type="title"/>
          </p:nvPr>
        </p:nvSpPr>
        <p:spPr/>
        <p:txBody>
          <a:bodyPr>
            <a:normAutofit/>
          </a:bodyPr>
          <a:lstStyle/>
          <a:p>
            <a:r>
              <a:rPr lang="en-US" sz="4000" dirty="0">
                <a:ea typeface="+mj-lt"/>
                <a:cs typeface="+mj-lt"/>
              </a:rPr>
              <a:t>                   </a:t>
            </a:r>
            <a:r>
              <a:rPr lang="en-US" sz="4000" b="1" dirty="0">
                <a:ea typeface="+mj-lt"/>
                <a:cs typeface="+mj-lt"/>
              </a:rPr>
              <a:t>Cache Path Configuration</a:t>
            </a:r>
            <a:endParaRPr lang="en-US" sz="4000" b="1" dirty="0">
              <a:ea typeface="Calibri Light"/>
              <a:cs typeface="Calibri Light"/>
            </a:endParaRPr>
          </a:p>
        </p:txBody>
      </p:sp>
      <p:sp>
        <p:nvSpPr>
          <p:cNvPr id="3" name="Content Placeholder 2">
            <a:extLst>
              <a:ext uri="{FF2B5EF4-FFF2-40B4-BE49-F238E27FC236}">
                <a16:creationId xmlns:a16="http://schemas.microsoft.com/office/drawing/2014/main" id="{D01A863A-2EE6-AF93-2B3A-EA138C1073A4}"/>
              </a:ext>
            </a:extLst>
          </p:cNvPr>
          <p:cNvSpPr>
            <a:spLocks noGrp="1"/>
          </p:cNvSpPr>
          <p:nvPr>
            <p:ph idx="1"/>
          </p:nvPr>
        </p:nvSpPr>
        <p:spPr/>
        <p:txBody>
          <a:bodyPr vert="horz" lIns="91440" tIns="45720" rIns="91440" bIns="45720" rtlCol="0" anchor="t">
            <a:normAutofit/>
          </a:bodyPr>
          <a:lstStyle/>
          <a:p>
            <a:r>
              <a:rPr lang="en-US" dirty="0">
                <a:ea typeface="+mn-lt"/>
                <a:cs typeface="+mn-lt"/>
              </a:rPr>
              <a:t>Cache path configuration in Nginx involves specifying where the cached content will be stored on your server. This is an essential part of Nginx caching because it determines where Nginx will save and retrieve cached files.</a:t>
            </a:r>
          </a:p>
          <a:p>
            <a:r>
              <a:rPr lang="en-US" dirty="0">
                <a:ea typeface="+mn-lt"/>
                <a:cs typeface="+mn-lt"/>
              </a:rPr>
              <a:t>To configure the cache path in Nginx, you need to use the </a:t>
            </a:r>
            <a:r>
              <a:rPr lang="en-US" b="1" dirty="0" err="1">
                <a:ea typeface="+mn-lt"/>
                <a:cs typeface="+mn-lt"/>
              </a:rPr>
              <a:t>proxy_cache_path</a:t>
            </a:r>
            <a:r>
              <a:rPr lang="en-US" dirty="0">
                <a:ea typeface="+mn-lt"/>
                <a:cs typeface="+mn-lt"/>
              </a:rPr>
              <a:t> directive. Here's how to set up cache path configuration.</a:t>
            </a:r>
          </a:p>
          <a:p>
            <a:r>
              <a:rPr lang="en-US" b="1" dirty="0">
                <a:ea typeface="+mn-lt"/>
                <a:cs typeface="+mn-lt"/>
              </a:rPr>
              <a:t>/var/cache/nginx </a:t>
            </a:r>
            <a:r>
              <a:rPr lang="en-US" dirty="0">
                <a:ea typeface="+mn-lt"/>
                <a:cs typeface="+mn-lt"/>
              </a:rPr>
              <a:t>is the path where cached files will be stored.</a:t>
            </a:r>
            <a:endParaRPr lang="en-US" dirty="0">
              <a:ea typeface="Calibri"/>
              <a:cs typeface="Calibri"/>
            </a:endParaRPr>
          </a:p>
        </p:txBody>
      </p:sp>
      <p:pic>
        <p:nvPicPr>
          <p:cNvPr id="6" name="Picture 5" descr="A blue and green logo&#10;&#10;Description automatically generated">
            <a:extLst>
              <a:ext uri="{FF2B5EF4-FFF2-40B4-BE49-F238E27FC236}">
                <a16:creationId xmlns:a16="http://schemas.microsoft.com/office/drawing/2014/main" id="{836CD34B-FE94-9EA6-A25A-0160EF9C22F3}"/>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284547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3E09-2688-360D-5A58-0B6A72683C4C}"/>
              </a:ext>
            </a:extLst>
          </p:cNvPr>
          <p:cNvSpPr>
            <a:spLocks noGrp="1"/>
          </p:cNvSpPr>
          <p:nvPr>
            <p:ph type="title"/>
          </p:nvPr>
        </p:nvSpPr>
        <p:spPr/>
        <p:txBody>
          <a:bodyPr/>
          <a:lstStyle/>
          <a:p>
            <a:r>
              <a:rPr lang="en-US" sz="4000" b="1" dirty="0">
                <a:ea typeface="+mj-lt"/>
                <a:cs typeface="+mj-lt"/>
              </a:rPr>
              <a:t>                   Create a Cache Directory</a:t>
            </a:r>
            <a:endParaRPr lang="en-US" sz="4000" dirty="0">
              <a:ea typeface="Calibri Light"/>
              <a:cs typeface="Calibri Light"/>
            </a:endParaRPr>
          </a:p>
        </p:txBody>
      </p:sp>
      <p:sp>
        <p:nvSpPr>
          <p:cNvPr id="3" name="Content Placeholder 2">
            <a:extLst>
              <a:ext uri="{FF2B5EF4-FFF2-40B4-BE49-F238E27FC236}">
                <a16:creationId xmlns:a16="http://schemas.microsoft.com/office/drawing/2014/main" id="{06E69215-C813-5671-E3A7-0BA55BDA6296}"/>
              </a:ext>
            </a:extLst>
          </p:cNvPr>
          <p:cNvSpPr>
            <a:spLocks noGrp="1"/>
          </p:cNvSpPr>
          <p:nvPr>
            <p:ph idx="1"/>
          </p:nvPr>
        </p:nvSpPr>
        <p:spPr/>
        <p:txBody>
          <a:bodyPr vert="horz" lIns="91440" tIns="45720" rIns="91440" bIns="45720" rtlCol="0" anchor="t">
            <a:normAutofit/>
          </a:bodyPr>
          <a:lstStyle/>
          <a:p>
            <a:r>
              <a:rPr lang="en-US" dirty="0">
                <a:ea typeface="+mn-lt"/>
                <a:cs typeface="+mn-lt"/>
              </a:rPr>
              <a:t>You need to create a directory on your server where Nginx can store its cache. You can create this directory anywhere you like. For example, to create a cache directory at </a:t>
            </a:r>
            <a:r>
              <a:rPr lang="en-US" b="1" dirty="0">
                <a:ea typeface="+mn-lt"/>
                <a:cs typeface="+mn-lt"/>
              </a:rPr>
              <a:t>/var/cache/nginx</a:t>
            </a:r>
            <a:r>
              <a:rPr lang="en-US" dirty="0">
                <a:ea typeface="+mn-lt"/>
                <a:cs typeface="+mn-lt"/>
              </a:rPr>
              <a:t>, use the following command.</a:t>
            </a:r>
          </a:p>
          <a:p>
            <a:endParaRPr lang="en-US" dirty="0">
              <a:ea typeface="Calibri" panose="020F0502020204030204"/>
              <a:cs typeface="Calibri" panose="020F0502020204030204"/>
            </a:endParaRPr>
          </a:p>
        </p:txBody>
      </p:sp>
      <p:pic>
        <p:nvPicPr>
          <p:cNvPr id="4" name="Picture 3" descr="A black and white text&#10;&#10;Description automatically generated">
            <a:extLst>
              <a:ext uri="{FF2B5EF4-FFF2-40B4-BE49-F238E27FC236}">
                <a16:creationId xmlns:a16="http://schemas.microsoft.com/office/drawing/2014/main" id="{37AD4493-C9F7-8F37-135F-D343DDB57F3E}"/>
              </a:ext>
            </a:extLst>
          </p:cNvPr>
          <p:cNvPicPr>
            <a:picLocks noChangeAspect="1"/>
          </p:cNvPicPr>
          <p:nvPr/>
        </p:nvPicPr>
        <p:blipFill>
          <a:blip r:embed="rId2"/>
          <a:stretch>
            <a:fillRect/>
          </a:stretch>
        </p:blipFill>
        <p:spPr>
          <a:xfrm>
            <a:off x="1227116" y="3999365"/>
            <a:ext cx="8926286" cy="1669764"/>
          </a:xfrm>
          <a:prstGeom prst="rect">
            <a:avLst/>
          </a:prstGeom>
        </p:spPr>
      </p:pic>
      <p:pic>
        <p:nvPicPr>
          <p:cNvPr id="7" name="Picture 6" descr="A blue and green logo&#10;&#10;Description automatically generated">
            <a:extLst>
              <a:ext uri="{FF2B5EF4-FFF2-40B4-BE49-F238E27FC236}">
                <a16:creationId xmlns:a16="http://schemas.microsoft.com/office/drawing/2014/main" id="{244E5DC1-4FDC-53F1-C375-E576DADCA4A9}"/>
              </a:ext>
            </a:extLst>
          </p:cNvPr>
          <p:cNvPicPr>
            <a:picLocks noChangeAspect="1"/>
          </p:cNvPicPr>
          <p:nvPr/>
        </p:nvPicPr>
        <p:blipFill>
          <a:blip r:embed="rId3"/>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273227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883B-46B2-C492-DFEA-7CDDB1A2AB6D}"/>
              </a:ext>
            </a:extLst>
          </p:cNvPr>
          <p:cNvSpPr>
            <a:spLocks noGrp="1"/>
          </p:cNvSpPr>
          <p:nvPr>
            <p:ph type="title"/>
          </p:nvPr>
        </p:nvSpPr>
        <p:spPr/>
        <p:txBody>
          <a:bodyPr>
            <a:normAutofit/>
          </a:bodyPr>
          <a:lstStyle/>
          <a:p>
            <a:r>
              <a:rPr lang="en-US" sz="4000" b="1" dirty="0">
                <a:ea typeface="+mj-lt"/>
                <a:cs typeface="+mj-lt"/>
              </a:rPr>
              <a:t>               Cache Testing and Monitoring</a:t>
            </a:r>
            <a:endParaRPr lang="en-US" sz="4000" b="1" dirty="0"/>
          </a:p>
        </p:txBody>
      </p:sp>
      <p:sp>
        <p:nvSpPr>
          <p:cNvPr id="3" name="Content Placeholder 2">
            <a:extLst>
              <a:ext uri="{FF2B5EF4-FFF2-40B4-BE49-F238E27FC236}">
                <a16:creationId xmlns:a16="http://schemas.microsoft.com/office/drawing/2014/main" id="{A2682EFF-EA3F-525A-0862-7B0673647F4E}"/>
              </a:ext>
            </a:extLst>
          </p:cNvPr>
          <p:cNvSpPr>
            <a:spLocks noGrp="1"/>
          </p:cNvSpPr>
          <p:nvPr>
            <p:ph idx="1"/>
          </p:nvPr>
        </p:nvSpPr>
        <p:spPr>
          <a:xfrm>
            <a:off x="838200" y="1687080"/>
            <a:ext cx="10515600" cy="4489883"/>
          </a:xfrm>
        </p:spPr>
        <p:txBody>
          <a:bodyPr vert="horz" lIns="91440" tIns="45720" rIns="91440" bIns="45720" rtlCol="0" anchor="t">
            <a:normAutofit/>
          </a:bodyPr>
          <a:lstStyle/>
          <a:p>
            <a:r>
              <a:rPr lang="en-US" dirty="0">
                <a:ea typeface="+mn-lt"/>
                <a:cs typeface="+mn-lt"/>
              </a:rPr>
              <a:t>Testing and monitoring your caching setup is crucial to ensure that it's working correctly and delivering the desired performance improvements. Here are some essential steps and tools for cache testing and monitoring in an</a:t>
            </a:r>
            <a:r>
              <a:rPr lang="en-US">
                <a:ea typeface="+mn-lt"/>
                <a:cs typeface="+mn-lt"/>
              </a:rPr>
              <a:t> Nginx caching environment.</a:t>
            </a:r>
          </a:p>
          <a:p>
            <a:r>
              <a:rPr lang="en-US" b="1" dirty="0">
                <a:ea typeface="+mn-lt"/>
                <a:cs typeface="+mn-lt"/>
              </a:rPr>
              <a:t>Request a Page:</a:t>
            </a:r>
            <a:r>
              <a:rPr lang="en-US" dirty="0">
                <a:ea typeface="+mn-lt"/>
                <a:cs typeface="+mn-lt"/>
              </a:rPr>
              <a:t> Access a web page or resource on your website and monitor the response headers. Look for headers like X-Cache or Age </a:t>
            </a:r>
            <a:r>
              <a:rPr lang="en-US">
                <a:ea typeface="+mn-lt"/>
                <a:cs typeface="+mn-lt"/>
              </a:rPr>
              <a:t>to see if caching is being used.</a:t>
            </a:r>
          </a:p>
          <a:p>
            <a:r>
              <a:rPr lang="en-US" b="1" dirty="0">
                <a:ea typeface="+mn-lt"/>
                <a:cs typeface="+mn-lt"/>
              </a:rPr>
              <a:t>Test Cache Invalidation:</a:t>
            </a:r>
            <a:r>
              <a:rPr lang="en-US" dirty="0">
                <a:ea typeface="+mn-lt"/>
                <a:cs typeface="+mn-lt"/>
              </a:rPr>
              <a:t> Make changes to your website, such as updating content or modifying cache settings, and check if the cached content is invalidated and refreshed as expected.</a:t>
            </a:r>
            <a:endParaRPr lang="en-US" dirty="0">
              <a:cs typeface="Calibri"/>
            </a:endParaRPr>
          </a:p>
        </p:txBody>
      </p:sp>
      <p:pic>
        <p:nvPicPr>
          <p:cNvPr id="6" name="Picture 5" descr="A blue and green logo&#10;&#10;Description automatically generated">
            <a:extLst>
              <a:ext uri="{FF2B5EF4-FFF2-40B4-BE49-F238E27FC236}">
                <a16:creationId xmlns:a16="http://schemas.microsoft.com/office/drawing/2014/main" id="{4A07A723-CEDE-6C5F-3A25-FB3322886917}"/>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186098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79BA0B-D511-8280-5A54-036EE67D3698}"/>
              </a:ext>
            </a:extLst>
          </p:cNvPr>
          <p:cNvSpPr txBox="1"/>
          <p:nvPr/>
        </p:nvSpPr>
        <p:spPr>
          <a:xfrm>
            <a:off x="498764" y="518556"/>
            <a:ext cx="42276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t>Use Nginx Cache Logs:</a:t>
            </a:r>
            <a:endParaRPr lang="en-US" sz="2800" dirty="0">
              <a:cs typeface="Calibri" panose="020F0502020204030204"/>
            </a:endParaRPr>
          </a:p>
        </p:txBody>
      </p:sp>
      <p:sp>
        <p:nvSpPr>
          <p:cNvPr id="5" name="TextBox 4">
            <a:extLst>
              <a:ext uri="{FF2B5EF4-FFF2-40B4-BE49-F238E27FC236}">
                <a16:creationId xmlns:a16="http://schemas.microsoft.com/office/drawing/2014/main" id="{BD1F483E-1AA4-D8B2-1D93-8DF0533DCD4B}"/>
              </a:ext>
            </a:extLst>
          </p:cNvPr>
          <p:cNvSpPr txBox="1"/>
          <p:nvPr/>
        </p:nvSpPr>
        <p:spPr>
          <a:xfrm>
            <a:off x="924297" y="1369620"/>
            <a:ext cx="113033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Nginx can log cache activity, including cache hits and misses, in its error and access logs. Configure Nginx to log cache information by adding directives like.</a:t>
            </a:r>
            <a:endParaRPr lang="en-US" sz="2400" dirty="0">
              <a:cs typeface="Calibri"/>
            </a:endParaRPr>
          </a:p>
        </p:txBody>
      </p:sp>
      <p:sp>
        <p:nvSpPr>
          <p:cNvPr id="6" name="TextBox 5">
            <a:extLst>
              <a:ext uri="{FF2B5EF4-FFF2-40B4-BE49-F238E27FC236}">
                <a16:creationId xmlns:a16="http://schemas.microsoft.com/office/drawing/2014/main" id="{E0C74B8A-1815-E173-7B3D-1C8B34A0DED2}"/>
              </a:ext>
            </a:extLst>
          </p:cNvPr>
          <p:cNvSpPr txBox="1"/>
          <p:nvPr/>
        </p:nvSpPr>
        <p:spPr>
          <a:xfrm>
            <a:off x="884713" y="2527465"/>
            <a:ext cx="113033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proxy_cache_log /var/log/nginx/cache.log;</a:t>
            </a:r>
            <a:br>
              <a:rPr lang="en-US" sz="2400" b="1"/>
            </a:br>
            <a:r>
              <a:rPr lang="en-US" sz="2400" b="1"/>
              <a:t>proxy_cache_use_stale error timeout updating http_500 http_502 http_503 http_504;</a:t>
            </a:r>
            <a:br>
              <a:rPr lang="en-US" sz="2400" b="1"/>
            </a:br>
            <a:endParaRPr lang="en-US" sz="2400" b="1"/>
          </a:p>
        </p:txBody>
      </p:sp>
      <p:sp>
        <p:nvSpPr>
          <p:cNvPr id="7" name="TextBox 6">
            <a:extLst>
              <a:ext uri="{FF2B5EF4-FFF2-40B4-BE49-F238E27FC236}">
                <a16:creationId xmlns:a16="http://schemas.microsoft.com/office/drawing/2014/main" id="{5438AF29-B1C1-E7A0-2D34-25AC3BF8D550}"/>
              </a:ext>
            </a:extLst>
          </p:cNvPr>
          <p:cNvSpPr txBox="1"/>
          <p:nvPr/>
        </p:nvSpPr>
        <p:spPr>
          <a:xfrm>
            <a:off x="389907" y="3734790"/>
            <a:ext cx="39703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t>Cache Testing Tools:</a:t>
            </a:r>
            <a:endParaRPr lang="en-US" sz="2800">
              <a:cs typeface="Calibri"/>
            </a:endParaRPr>
          </a:p>
        </p:txBody>
      </p:sp>
      <p:sp>
        <p:nvSpPr>
          <p:cNvPr id="8" name="TextBox 7">
            <a:extLst>
              <a:ext uri="{FF2B5EF4-FFF2-40B4-BE49-F238E27FC236}">
                <a16:creationId xmlns:a16="http://schemas.microsoft.com/office/drawing/2014/main" id="{E521F920-C7ED-E6B2-0534-C580E890F792}"/>
              </a:ext>
            </a:extLst>
          </p:cNvPr>
          <p:cNvSpPr txBox="1"/>
          <p:nvPr/>
        </p:nvSpPr>
        <p:spPr>
          <a:xfrm>
            <a:off x="815440" y="4546271"/>
            <a:ext cx="109173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Use tools like </a:t>
            </a:r>
            <a:r>
              <a:rPr lang="en-US" sz="2400" b="1" dirty="0"/>
              <a:t>curl, </a:t>
            </a:r>
            <a:r>
              <a:rPr lang="en-US" sz="2400" b="1" dirty="0" err="1"/>
              <a:t>wget</a:t>
            </a:r>
            <a:r>
              <a:rPr lang="en-US" sz="2400" b="1" dirty="0"/>
              <a:t>,</a:t>
            </a:r>
            <a:r>
              <a:rPr lang="en-US" sz="2400" dirty="0"/>
              <a:t> or browser developer tools to simulate requests and check if cached content is served correctly. You can also utilize browser extensions like "HTTP Header Live" to inspect response headers.</a:t>
            </a:r>
          </a:p>
        </p:txBody>
      </p:sp>
      <p:pic>
        <p:nvPicPr>
          <p:cNvPr id="9" name="Picture 8" descr="A blue and green logo&#10;&#10;Description automatically generated">
            <a:extLst>
              <a:ext uri="{FF2B5EF4-FFF2-40B4-BE49-F238E27FC236}">
                <a16:creationId xmlns:a16="http://schemas.microsoft.com/office/drawing/2014/main" id="{4FB8577E-EA60-3410-88BE-915B153424E0}"/>
              </a:ext>
            </a:extLst>
          </p:cNvPr>
          <p:cNvPicPr>
            <a:picLocks noChangeAspect="1"/>
          </p:cNvPicPr>
          <p:nvPr/>
        </p:nvPicPr>
        <p:blipFill>
          <a:blip r:embed="rId2"/>
          <a:stretch>
            <a:fillRect/>
          </a:stretch>
        </p:blipFill>
        <p:spPr>
          <a:xfrm>
            <a:off x="11059188" y="118399"/>
            <a:ext cx="1051738" cy="383438"/>
          </a:xfrm>
          <a:prstGeom prst="rect">
            <a:avLst/>
          </a:prstGeom>
        </p:spPr>
      </p:pic>
    </p:spTree>
    <p:extLst>
      <p:ext uri="{BB962C8B-B14F-4D97-AF65-F5344CB8AC3E}">
        <p14:creationId xmlns:p14="http://schemas.microsoft.com/office/powerpoint/2010/main" val="36618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NGINX CACHING</vt:lpstr>
      <vt:lpstr>             Introduction to Nginx Caching</vt:lpstr>
      <vt:lpstr>              Why Use Nginx for Caching</vt:lpstr>
      <vt:lpstr>                  Nginx Caching Configuration</vt:lpstr>
      <vt:lpstr>PowerPoint Presentation</vt:lpstr>
      <vt:lpstr>                   Cache Path Configuration</vt:lpstr>
      <vt:lpstr>                   Create a Cache Directory</vt:lpstr>
      <vt:lpstr>               Cache Testing and Monitoring</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352</cp:revision>
  <dcterms:created xsi:type="dcterms:W3CDTF">2023-10-30T04:45:03Z</dcterms:created>
  <dcterms:modified xsi:type="dcterms:W3CDTF">2023-11-02T06:26:40Z</dcterms:modified>
</cp:coreProperties>
</file>