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68" r:id="rId5"/>
    <p:sldId id="269" r:id="rId6"/>
    <p:sldId id="271" r:id="rId7"/>
    <p:sldId id="260" r:id="rId8"/>
    <p:sldId id="262" r:id="rId9"/>
    <p:sldId id="263" r:id="rId10"/>
    <p:sldId id="264" r:id="rId11"/>
    <p:sldId id="265" r:id="rId12"/>
    <p:sldId id="266" r:id="rId13"/>
    <p:sldId id="267" r:id="rId14"/>
    <p:sldId id="272" r:id="rId15"/>
    <p:sldId id="273" r:id="rId16"/>
    <p:sldId id="274" r:id="rId17"/>
    <p:sldId id="275" r:id="rId18"/>
    <p:sldId id="279" r:id="rId19"/>
    <p:sldId id="276" r:id="rId20"/>
    <p:sldId id="277"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75A3F3-582F-94DF-5355-04BF0CE32D8C}" v="230" dt="2023-11-23T11:15:38.401"/>
    <p1510:client id="{47146BE5-3F90-4E58-9DC7-B74B0F6C8116}" v="482" dt="2023-11-23T10:11:56.103"/>
    <p1510:client id="{5A904788-AF50-AD47-7549-EFDC6ECD6C84}" v="1412" dt="2023-11-24T09:02:29.9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Rest-Business-Code-Flow</a:t>
            </a:r>
            <a:endParaRPr lang="en-US" dirty="0"/>
          </a:p>
        </p:txBody>
      </p:sp>
      <p:sp>
        <p:nvSpPr>
          <p:cNvPr id="3" name="Subtitle 2"/>
          <p:cNvSpPr>
            <a:spLocks noGrp="1"/>
          </p:cNvSpPr>
          <p:nvPr>
            <p:ph type="subTitle" idx="1"/>
          </p:nvPr>
        </p:nvSpPr>
        <p:spPr>
          <a:xfrm>
            <a:off x="6973185" y="6109894"/>
            <a:ext cx="5552635" cy="908837"/>
          </a:xfrm>
        </p:spPr>
        <p:txBody>
          <a:bodyPr vert="horz" lIns="91440" tIns="45720" rIns="91440" bIns="45720" rtlCol="0" anchor="t">
            <a:normAutofit/>
          </a:bodyPr>
          <a:lstStyle/>
          <a:p>
            <a:r>
              <a:rPr lang="en-US" sz="2000" dirty="0">
                <a:cs typeface="Calibri"/>
              </a:rPr>
              <a:t>Created Date:11/23/2023</a:t>
            </a:r>
          </a:p>
          <a:p>
            <a:r>
              <a:rPr lang="en-US" sz="2000" dirty="0">
                <a:cs typeface="Calibri"/>
              </a:rPr>
              <a:t>                 Created By: </a:t>
            </a:r>
            <a:r>
              <a:rPr lang="en-US" sz="2000" dirty="0" err="1">
                <a:cs typeface="Calibri"/>
              </a:rPr>
              <a:t>SankaraSubramanian</a:t>
            </a:r>
            <a:r>
              <a:rPr lang="en-US" sz="2000" dirty="0">
                <a:cs typeface="Calibri"/>
              </a:rPr>
              <a:t> v</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46ECD-9045-C9EF-B1FE-28F869502240}"/>
              </a:ext>
            </a:extLst>
          </p:cNvPr>
          <p:cNvSpPr>
            <a:spLocks noGrp="1"/>
          </p:cNvSpPr>
          <p:nvPr>
            <p:ph type="title"/>
          </p:nvPr>
        </p:nvSpPr>
        <p:spPr/>
        <p:txBody>
          <a:bodyPr/>
          <a:lstStyle/>
          <a:p>
            <a:r>
              <a:rPr lang="en-US">
                <a:cs typeface="Calibri Light"/>
              </a:rPr>
              <a:t>                                </a:t>
            </a:r>
            <a:r>
              <a:rPr lang="en-US" b="1">
                <a:cs typeface="Calibri Light"/>
              </a:rPr>
              <a:t>Server.js</a:t>
            </a:r>
          </a:p>
        </p:txBody>
      </p:sp>
      <p:sp>
        <p:nvSpPr>
          <p:cNvPr id="3" name="Content Placeholder 2">
            <a:extLst>
              <a:ext uri="{FF2B5EF4-FFF2-40B4-BE49-F238E27FC236}">
                <a16:creationId xmlns:a16="http://schemas.microsoft.com/office/drawing/2014/main" id="{9CA42DCB-C37B-99E0-3B30-AFB460DC0236}"/>
              </a:ext>
            </a:extLst>
          </p:cNvPr>
          <p:cNvSpPr>
            <a:spLocks noGrp="1"/>
          </p:cNvSpPr>
          <p:nvPr>
            <p:ph idx="1"/>
          </p:nvPr>
        </p:nvSpPr>
        <p:spPr/>
        <p:txBody>
          <a:bodyPr vert="horz" lIns="91440" tIns="45720" rIns="91440" bIns="45720" rtlCol="0" anchor="t">
            <a:normAutofit/>
          </a:bodyPr>
          <a:lstStyle/>
          <a:p>
            <a:r>
              <a:rPr lang="en-US" dirty="0">
                <a:ea typeface="+mn-lt"/>
                <a:cs typeface="+mn-lt"/>
              </a:rPr>
              <a:t> This server.js file sets up an Express application, imports various controller classes responsible for different modules, associates each controller with specific API endpoints, and exports the configured Express app for use elsewhere in the application.</a:t>
            </a:r>
          </a:p>
          <a:p>
            <a:r>
              <a:rPr lang="en-US" b="1" dirty="0">
                <a:ea typeface="+mn-lt"/>
                <a:cs typeface="+mn-lt"/>
              </a:rPr>
              <a:t> Importing all the controller classes:</a:t>
            </a:r>
            <a:endParaRPr lang="en-US" dirty="0">
              <a:cs typeface="Calibri" panose="020F0502020204030204"/>
            </a:endParaRPr>
          </a:p>
          <a:p>
            <a:pPr marL="0" indent="0">
              <a:buNone/>
            </a:pPr>
            <a:r>
              <a:rPr lang="en-US" b="1" dirty="0">
                <a:cs typeface="Calibri"/>
              </a:rPr>
              <a:t>       </a:t>
            </a:r>
            <a:r>
              <a:rPr lang="en-US" b="1" dirty="0">
                <a:ea typeface="+mn-lt"/>
                <a:cs typeface="+mn-lt"/>
              </a:rPr>
              <a:t>     </a:t>
            </a:r>
            <a:endParaRPr lang="en-US" dirty="0"/>
          </a:p>
        </p:txBody>
      </p:sp>
      <p:pic>
        <p:nvPicPr>
          <p:cNvPr id="4" name="Picture 3" descr="A screenshot of a computer program&#10;&#10;Description automatically generated">
            <a:extLst>
              <a:ext uri="{FF2B5EF4-FFF2-40B4-BE49-F238E27FC236}">
                <a16:creationId xmlns:a16="http://schemas.microsoft.com/office/drawing/2014/main" id="{AF4E55F5-0172-39F9-3084-731C4F004810}"/>
              </a:ext>
            </a:extLst>
          </p:cNvPr>
          <p:cNvPicPr>
            <a:picLocks noChangeAspect="1"/>
          </p:cNvPicPr>
          <p:nvPr/>
        </p:nvPicPr>
        <p:blipFill>
          <a:blip r:embed="rId2"/>
          <a:stretch>
            <a:fillRect/>
          </a:stretch>
        </p:blipFill>
        <p:spPr>
          <a:xfrm>
            <a:off x="926781" y="4086636"/>
            <a:ext cx="10242466" cy="1810056"/>
          </a:xfrm>
          <a:prstGeom prst="rect">
            <a:avLst/>
          </a:prstGeom>
        </p:spPr>
      </p:pic>
    </p:spTree>
    <p:extLst>
      <p:ext uri="{BB962C8B-B14F-4D97-AF65-F5344CB8AC3E}">
        <p14:creationId xmlns:p14="http://schemas.microsoft.com/office/powerpoint/2010/main" val="3302326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B4EF6-59C9-76BB-13C9-228412716341}"/>
              </a:ext>
            </a:extLst>
          </p:cNvPr>
          <p:cNvSpPr>
            <a:spLocks noGrp="1"/>
          </p:cNvSpPr>
          <p:nvPr>
            <p:ph type="title"/>
          </p:nvPr>
        </p:nvSpPr>
        <p:spPr>
          <a:xfrm>
            <a:off x="1360967" y="595496"/>
            <a:ext cx="9753601" cy="785075"/>
          </a:xfrm>
        </p:spPr>
        <p:txBody>
          <a:bodyPr/>
          <a:lstStyle/>
          <a:p>
            <a:pPr>
              <a:spcBef>
                <a:spcPts val="1000"/>
              </a:spcBef>
            </a:pPr>
            <a:r>
              <a:rPr lang="en-US" sz="2800">
                <a:latin typeface="Arial"/>
                <a:cs typeface="Arial"/>
              </a:rPr>
              <a:t>                                  </a:t>
            </a:r>
            <a:r>
              <a:rPr lang="en-US" sz="3200" b="1" err="1">
                <a:latin typeface="Calibri"/>
                <a:cs typeface="Arial"/>
              </a:rPr>
              <a:t>Apiconfig.json</a:t>
            </a:r>
            <a:endParaRPr lang="en-US" sz="3200" b="1">
              <a:latin typeface="Calibri"/>
              <a:cs typeface="Calibri Light"/>
            </a:endParaRPr>
          </a:p>
          <a:p>
            <a:endParaRPr lang="en-US">
              <a:cs typeface="Calibri Light"/>
            </a:endParaRPr>
          </a:p>
        </p:txBody>
      </p:sp>
      <p:sp>
        <p:nvSpPr>
          <p:cNvPr id="3" name="Content Placeholder 2">
            <a:extLst>
              <a:ext uri="{FF2B5EF4-FFF2-40B4-BE49-F238E27FC236}">
                <a16:creationId xmlns:a16="http://schemas.microsoft.com/office/drawing/2014/main" id="{71F3A8A9-0DCA-FC4D-79F3-D7E8DF963C93}"/>
              </a:ext>
            </a:extLst>
          </p:cNvPr>
          <p:cNvSpPr>
            <a:spLocks noGrp="1"/>
          </p:cNvSpPr>
          <p:nvPr>
            <p:ph idx="1"/>
          </p:nvPr>
        </p:nvSpPr>
        <p:spPr>
          <a:xfrm>
            <a:off x="882503" y="1435764"/>
            <a:ext cx="10471297" cy="4741199"/>
          </a:xfrm>
        </p:spPr>
        <p:txBody>
          <a:bodyPr vert="horz" lIns="91440" tIns="45720" rIns="91440" bIns="45720" rtlCol="0" anchor="t">
            <a:normAutofit/>
          </a:bodyPr>
          <a:lstStyle/>
          <a:p>
            <a:r>
              <a:rPr lang="en-US" dirty="0">
                <a:ea typeface="+mn-lt"/>
                <a:cs typeface="+mn-lt"/>
              </a:rPr>
              <a:t>In many projects, developers use JSON (JavaScript Object Notation) files for configuration because of its simplicity and ease of use. A JSON configuration file might contain various settings and parameters related to the API, such as endpoints, authentication details, API keys, or other configuration options.</a:t>
            </a:r>
          </a:p>
          <a:p>
            <a:r>
              <a:rPr lang="en-US" dirty="0">
                <a:ea typeface="+mn-lt"/>
                <a:cs typeface="+mn-lt"/>
              </a:rPr>
              <a:t>it's possible that "</a:t>
            </a:r>
            <a:r>
              <a:rPr lang="en-US" dirty="0" err="1">
                <a:ea typeface="+mn-lt"/>
                <a:cs typeface="+mn-lt"/>
              </a:rPr>
              <a:t>apiconfig.json</a:t>
            </a:r>
            <a:r>
              <a:rPr lang="en-US" dirty="0">
                <a:ea typeface="+mn-lt"/>
                <a:cs typeface="+mn-lt"/>
              </a:rPr>
              <a:t>" is being used as a configuration file specific to a certain project or application, particularly one related to an API (Application Programming Interface).</a:t>
            </a:r>
          </a:p>
          <a:p>
            <a:endParaRPr lang="en-US">
              <a:cs typeface="Calibri"/>
            </a:endParaRPr>
          </a:p>
        </p:txBody>
      </p:sp>
    </p:spTree>
    <p:extLst>
      <p:ext uri="{BB962C8B-B14F-4D97-AF65-F5344CB8AC3E}">
        <p14:creationId xmlns:p14="http://schemas.microsoft.com/office/powerpoint/2010/main" val="3270070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BFEEC-4511-AC79-8B77-FD513BABFB6B}"/>
              </a:ext>
            </a:extLst>
          </p:cNvPr>
          <p:cNvSpPr>
            <a:spLocks noGrp="1"/>
          </p:cNvSpPr>
          <p:nvPr>
            <p:ph type="title"/>
          </p:nvPr>
        </p:nvSpPr>
        <p:spPr>
          <a:xfrm>
            <a:off x="926804" y="763846"/>
            <a:ext cx="10515600" cy="1024307"/>
          </a:xfrm>
        </p:spPr>
        <p:txBody>
          <a:bodyPr>
            <a:normAutofit/>
          </a:bodyPr>
          <a:lstStyle/>
          <a:p>
            <a:r>
              <a:rPr lang="en-US" sz="2800" b="1" dirty="0">
                <a:latin typeface="Calibri"/>
                <a:cs typeface="Calibri Light"/>
              </a:rPr>
              <a:t>Ex: API </a:t>
            </a:r>
            <a:r>
              <a:rPr lang="en-US" sz="2800" b="1" dirty="0">
                <a:latin typeface="Calibri"/>
                <a:ea typeface="+mj-lt"/>
                <a:cs typeface="+mj-lt"/>
              </a:rPr>
              <a:t>Configuration</a:t>
            </a:r>
            <a:br>
              <a:rPr lang="en-US" sz="2800" b="1" dirty="0">
                <a:latin typeface="Calibri"/>
                <a:cs typeface="Calibri Light"/>
              </a:rPr>
            </a:br>
            <a:r>
              <a:rPr lang="en-US" sz="2800" b="1" dirty="0">
                <a:latin typeface="Calibri"/>
                <a:cs typeface="Calibri Light"/>
              </a:rPr>
              <a:t>Download Invoice Configuration</a:t>
            </a:r>
            <a:endParaRPr lang="en-US" dirty="0">
              <a:latin typeface="Calibri"/>
              <a:cs typeface="Calibri"/>
            </a:endParaRPr>
          </a:p>
        </p:txBody>
      </p:sp>
      <p:sp>
        <p:nvSpPr>
          <p:cNvPr id="3" name="Content Placeholder 2">
            <a:extLst>
              <a:ext uri="{FF2B5EF4-FFF2-40B4-BE49-F238E27FC236}">
                <a16:creationId xmlns:a16="http://schemas.microsoft.com/office/drawing/2014/main" id="{78CD1659-4A09-432C-C7FB-B028D98925C2}"/>
              </a:ext>
            </a:extLst>
          </p:cNvPr>
          <p:cNvSpPr>
            <a:spLocks noGrp="1"/>
          </p:cNvSpPr>
          <p:nvPr>
            <p:ph idx="1"/>
          </p:nvPr>
        </p:nvSpPr>
        <p:spPr>
          <a:xfrm>
            <a:off x="669852" y="1630695"/>
            <a:ext cx="10683948" cy="4546268"/>
          </a:xfrm>
        </p:spPr>
        <p:txBody>
          <a:bodyPr vert="horz" lIns="91440" tIns="45720" rIns="91440" bIns="45720" rtlCol="0" anchor="t">
            <a:normAutofit/>
          </a:bodyPr>
          <a:lstStyle/>
          <a:p>
            <a:r>
              <a:rPr lang="en-US" b="1" dirty="0">
                <a:ea typeface="+mn-lt"/>
                <a:cs typeface="+mn-lt"/>
              </a:rPr>
              <a:t>"ID": 1</a:t>
            </a:r>
            <a:r>
              <a:rPr lang="en-US" dirty="0">
                <a:ea typeface="+mn-lt"/>
                <a:cs typeface="+mn-lt"/>
              </a:rPr>
              <a:t>: An identifier for the endpoint. </a:t>
            </a:r>
          </a:p>
          <a:p>
            <a:r>
              <a:rPr lang="en-US" b="1" dirty="0">
                <a:ea typeface="+mn-lt"/>
                <a:cs typeface="+mn-lt"/>
              </a:rPr>
              <a:t>"Name"</a:t>
            </a:r>
            <a:r>
              <a:rPr lang="en-US" dirty="0">
                <a:ea typeface="+mn-lt"/>
                <a:cs typeface="+mn-lt"/>
              </a:rPr>
              <a:t>: The human-readable name or description of the endpoint.</a:t>
            </a:r>
            <a:endParaRPr lang="en-US">
              <a:cs typeface="Calibri"/>
            </a:endParaRPr>
          </a:p>
          <a:p>
            <a:r>
              <a:rPr lang="en-US" b="1" dirty="0">
                <a:ea typeface="+mn-lt"/>
                <a:cs typeface="+mn-lt"/>
              </a:rPr>
              <a:t>"Method"</a:t>
            </a:r>
            <a:r>
              <a:rPr lang="en-US" dirty="0">
                <a:ea typeface="+mn-lt"/>
                <a:cs typeface="+mn-lt"/>
              </a:rPr>
              <a:t>: </a:t>
            </a:r>
            <a:r>
              <a:rPr lang="en-US" b="1" dirty="0">
                <a:ea typeface="+mn-lt"/>
                <a:cs typeface="+mn-lt"/>
              </a:rPr>
              <a:t>"POST"</a:t>
            </a:r>
            <a:r>
              <a:rPr lang="en-US" dirty="0">
                <a:ea typeface="+mn-lt"/>
                <a:cs typeface="+mn-lt"/>
              </a:rPr>
              <a:t>: it's a POST request, suggesting that this endpoint is used for submitting data, possibly to trigger the download of an invoice.</a:t>
            </a:r>
          </a:p>
          <a:p>
            <a:r>
              <a:rPr lang="en-US" b="1" dirty="0">
                <a:ea typeface="+mn-lt"/>
                <a:cs typeface="+mn-lt"/>
              </a:rPr>
              <a:t>"Endpoint"</a:t>
            </a:r>
            <a:r>
              <a:rPr lang="en-US" dirty="0">
                <a:ea typeface="+mn-lt"/>
                <a:cs typeface="+mn-lt"/>
              </a:rPr>
              <a:t>: It specifies the route where the API can be accessed.</a:t>
            </a:r>
          </a:p>
          <a:p>
            <a:r>
              <a:rPr lang="en-US" b="1" dirty="0">
                <a:ea typeface="+mn-lt"/>
                <a:cs typeface="+mn-lt"/>
              </a:rPr>
              <a:t>"</a:t>
            </a:r>
            <a:r>
              <a:rPr lang="en-US" b="1" dirty="0" err="1">
                <a:ea typeface="+mn-lt"/>
                <a:cs typeface="+mn-lt"/>
              </a:rPr>
              <a:t>IsAvailable</a:t>
            </a:r>
            <a:r>
              <a:rPr lang="en-US" b="1" dirty="0">
                <a:ea typeface="+mn-lt"/>
                <a:cs typeface="+mn-lt"/>
              </a:rPr>
              <a:t>"</a:t>
            </a:r>
            <a:r>
              <a:rPr lang="en-US" dirty="0">
                <a:ea typeface="+mn-lt"/>
                <a:cs typeface="+mn-lt"/>
              </a:rPr>
              <a:t>: true: The endpoint is active and can be used.</a:t>
            </a:r>
          </a:p>
          <a:p>
            <a:r>
              <a:rPr lang="en-US" b="1" dirty="0">
                <a:ea typeface="+mn-lt"/>
                <a:cs typeface="+mn-lt"/>
              </a:rPr>
              <a:t>"</a:t>
            </a:r>
            <a:r>
              <a:rPr lang="en-US" b="1" dirty="0" err="1">
                <a:ea typeface="+mn-lt"/>
                <a:cs typeface="+mn-lt"/>
              </a:rPr>
              <a:t>IsMockEnabled</a:t>
            </a:r>
            <a:r>
              <a:rPr lang="en-US" b="1" dirty="0">
                <a:ea typeface="+mn-lt"/>
                <a:cs typeface="+mn-lt"/>
              </a:rPr>
              <a:t>"</a:t>
            </a:r>
            <a:r>
              <a:rPr lang="en-US" dirty="0">
                <a:ea typeface="+mn-lt"/>
                <a:cs typeface="+mn-lt"/>
              </a:rPr>
              <a:t>: false: A flag indicating whether mocking is enabled for this endpoint. </a:t>
            </a:r>
            <a:endParaRPr lang="en-US" dirty="0">
              <a:cs typeface="Calibri"/>
            </a:endParaRPr>
          </a:p>
        </p:txBody>
      </p:sp>
    </p:spTree>
    <p:extLst>
      <p:ext uri="{BB962C8B-B14F-4D97-AF65-F5344CB8AC3E}">
        <p14:creationId xmlns:p14="http://schemas.microsoft.com/office/powerpoint/2010/main" val="2065539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687AA-AB8A-8CB5-DE03-46642636A74B}"/>
              </a:ext>
            </a:extLst>
          </p:cNvPr>
          <p:cNvSpPr>
            <a:spLocks noGrp="1"/>
          </p:cNvSpPr>
          <p:nvPr>
            <p:ph type="title"/>
          </p:nvPr>
        </p:nvSpPr>
        <p:spPr/>
        <p:txBody>
          <a:bodyPr/>
          <a:lstStyle/>
          <a:p>
            <a:r>
              <a:rPr lang="en-US" sz="2800" b="1" dirty="0">
                <a:ea typeface="+mj-lt"/>
                <a:cs typeface="+mj-lt"/>
              </a:rPr>
              <a:t>                                        </a:t>
            </a:r>
            <a:r>
              <a:rPr lang="en-US" sz="2800" b="1" dirty="0">
                <a:latin typeface="Calibri"/>
                <a:ea typeface="+mj-lt"/>
                <a:cs typeface="+mj-lt"/>
              </a:rPr>
              <a:t> </a:t>
            </a:r>
            <a:r>
              <a:rPr lang="en-US" sz="3200" b="1" dirty="0">
                <a:latin typeface="Calibri"/>
                <a:ea typeface="+mj-lt"/>
                <a:cs typeface="+mj-lt"/>
              </a:rPr>
              <a:t>Utils- add endpoints</a:t>
            </a:r>
            <a:endParaRPr lang="en-US" sz="3200" b="1" dirty="0">
              <a:latin typeface="Calibri"/>
              <a:cs typeface="Calibri Light"/>
            </a:endParaRPr>
          </a:p>
        </p:txBody>
      </p:sp>
      <p:sp>
        <p:nvSpPr>
          <p:cNvPr id="3" name="Content Placeholder 2">
            <a:extLst>
              <a:ext uri="{FF2B5EF4-FFF2-40B4-BE49-F238E27FC236}">
                <a16:creationId xmlns:a16="http://schemas.microsoft.com/office/drawing/2014/main" id="{662C3891-B8CD-DD07-55F3-2D6E60C32C24}"/>
              </a:ext>
            </a:extLst>
          </p:cNvPr>
          <p:cNvSpPr>
            <a:spLocks noGrp="1"/>
          </p:cNvSpPr>
          <p:nvPr>
            <p:ph idx="1"/>
          </p:nvPr>
        </p:nvSpPr>
        <p:spPr>
          <a:xfrm>
            <a:off x="696433" y="1692718"/>
            <a:ext cx="10683948" cy="4599431"/>
          </a:xfrm>
        </p:spPr>
        <p:txBody>
          <a:bodyPr vert="horz" lIns="91440" tIns="45720" rIns="91440" bIns="45720" rtlCol="0" anchor="t">
            <a:normAutofit/>
          </a:bodyPr>
          <a:lstStyle/>
          <a:p>
            <a:r>
              <a:rPr lang="en-US" dirty="0">
                <a:ea typeface="+mn-lt"/>
                <a:cs typeface="+mn-lt"/>
              </a:rPr>
              <a:t>The utils folder in our REST business layer plays a pivotal role in streamlining the process of adding endpoints to our application. </a:t>
            </a:r>
          </a:p>
          <a:p>
            <a:r>
              <a:rPr lang="en-US" b="1" dirty="0">
                <a:ea typeface="+mn-lt"/>
                <a:cs typeface="+mn-lt"/>
              </a:rPr>
              <a:t>Purpose of the Utils Folder:</a:t>
            </a:r>
          </a:p>
          <a:p>
            <a:pPr marL="0" indent="0">
              <a:buNone/>
            </a:pPr>
            <a:r>
              <a:rPr lang="en-US" dirty="0">
                <a:ea typeface="+mn-lt"/>
                <a:cs typeface="+mn-lt"/>
              </a:rPr>
              <a:t>            The utils folder is a dedicated space for utility functions and modules that are specifically designed to enhance and facilitate the creation of API endpoints.</a:t>
            </a:r>
          </a:p>
          <a:p>
            <a:r>
              <a:rPr lang="en-US" b="1" dirty="0">
                <a:ea typeface="+mn-lt"/>
                <a:cs typeface="+mn-lt"/>
              </a:rPr>
              <a:t>Endpoint Configuration:</a:t>
            </a:r>
          </a:p>
          <a:p>
            <a:pPr marL="0" indent="0">
              <a:buNone/>
            </a:pPr>
            <a:r>
              <a:rPr lang="en-US" dirty="0">
                <a:ea typeface="+mn-lt"/>
                <a:cs typeface="+mn-lt"/>
              </a:rPr>
              <a:t>            Within the utils folder, you'll find modules that centralize the configuration of endpoints. This includes route definitions, request handling, and response formatting.</a:t>
            </a:r>
            <a:endParaRPr lang="en-US" dirty="0"/>
          </a:p>
        </p:txBody>
      </p:sp>
    </p:spTree>
    <p:extLst>
      <p:ext uri="{BB962C8B-B14F-4D97-AF65-F5344CB8AC3E}">
        <p14:creationId xmlns:p14="http://schemas.microsoft.com/office/powerpoint/2010/main" val="2656285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50FA4-1C3D-FDC9-F178-03A8B7345D06}"/>
              </a:ext>
            </a:extLst>
          </p:cNvPr>
          <p:cNvSpPr>
            <a:spLocks noGrp="1"/>
          </p:cNvSpPr>
          <p:nvPr>
            <p:ph type="title"/>
          </p:nvPr>
        </p:nvSpPr>
        <p:spPr/>
        <p:txBody>
          <a:bodyPr>
            <a:normAutofit/>
          </a:bodyPr>
          <a:lstStyle/>
          <a:p>
            <a:r>
              <a:rPr lang="en-US" sz="3200" b="1" dirty="0">
                <a:latin typeface="Calibri"/>
                <a:ea typeface="+mj-lt"/>
                <a:cs typeface="+mj-lt"/>
              </a:rPr>
              <a:t>                                              Controller</a:t>
            </a:r>
            <a:endParaRPr lang="en-US" sz="3200" b="1" dirty="0">
              <a:latin typeface="Calibri"/>
              <a:cs typeface="Calibri Light"/>
            </a:endParaRPr>
          </a:p>
        </p:txBody>
      </p:sp>
      <p:sp>
        <p:nvSpPr>
          <p:cNvPr id="3" name="Content Placeholder 2">
            <a:extLst>
              <a:ext uri="{FF2B5EF4-FFF2-40B4-BE49-F238E27FC236}">
                <a16:creationId xmlns:a16="http://schemas.microsoft.com/office/drawing/2014/main" id="{D93E1E9F-3E95-1A48-5F53-0C8D23942A5E}"/>
              </a:ext>
            </a:extLst>
          </p:cNvPr>
          <p:cNvSpPr>
            <a:spLocks noGrp="1"/>
          </p:cNvSpPr>
          <p:nvPr>
            <p:ph idx="1"/>
          </p:nvPr>
        </p:nvSpPr>
        <p:spPr>
          <a:xfrm>
            <a:off x="767316" y="1444625"/>
            <a:ext cx="10515600" cy="4626012"/>
          </a:xfrm>
        </p:spPr>
        <p:txBody>
          <a:bodyPr vert="horz" lIns="91440" tIns="45720" rIns="91440" bIns="45720" rtlCol="0" anchor="t">
            <a:normAutofit fontScale="92500" lnSpcReduction="10000"/>
          </a:bodyPr>
          <a:lstStyle/>
          <a:p>
            <a:pPr marL="0" indent="0">
              <a:buNone/>
            </a:pPr>
            <a:r>
              <a:rPr lang="en-US" b="1" dirty="0">
                <a:ea typeface="+mn-lt"/>
                <a:cs typeface="+mn-lt"/>
              </a:rPr>
              <a:t>create file with </a:t>
            </a:r>
            <a:r>
              <a:rPr lang="en-US" b="1" dirty="0" err="1">
                <a:ea typeface="+mn-lt"/>
                <a:cs typeface="+mn-lt"/>
              </a:rPr>
              <a:t>modulename</a:t>
            </a:r>
            <a:r>
              <a:rPr lang="en-US" dirty="0">
                <a:ea typeface="+mn-lt"/>
                <a:cs typeface="+mn-lt"/>
              </a:rPr>
              <a:t>:</a:t>
            </a:r>
            <a:endParaRPr lang="en-US" dirty="0"/>
          </a:p>
          <a:p>
            <a:r>
              <a:rPr lang="en-US" b="1" dirty="0">
                <a:latin typeface="Calibri"/>
                <a:ea typeface="+mn-lt"/>
                <a:cs typeface="+mn-lt"/>
              </a:rPr>
              <a:t>Importing Modules</a:t>
            </a:r>
            <a:r>
              <a:rPr lang="en-US" b="1" dirty="0">
                <a:ea typeface="+mn-lt"/>
                <a:cs typeface="+mn-lt"/>
              </a:rPr>
              <a:t>:</a:t>
            </a:r>
          </a:p>
          <a:p>
            <a:pPr marL="0" indent="0">
              <a:buNone/>
            </a:pPr>
            <a:r>
              <a:rPr lang="en-US" dirty="0">
                <a:ea typeface="+mn-lt"/>
                <a:cs typeface="+mn-lt"/>
              </a:rPr>
              <a:t>             </a:t>
            </a:r>
            <a:r>
              <a:rPr lang="en-US" sz="2600" dirty="0">
                <a:ea typeface="+mn-lt"/>
                <a:cs typeface="+mn-lt"/>
              </a:rPr>
              <a:t>The express module is imported to create an Express router.</a:t>
            </a:r>
          </a:p>
          <a:p>
            <a:pPr marL="0" indent="0">
              <a:buNone/>
            </a:pPr>
            <a:r>
              <a:rPr lang="en-US" sz="2600" dirty="0">
                <a:ea typeface="+mn-lt"/>
                <a:cs typeface="+mn-lt"/>
              </a:rPr>
              <a:t>              Custom modules (commons and endpoints) located in the ../../utils/ directory are imported.</a:t>
            </a:r>
          </a:p>
          <a:p>
            <a:r>
              <a:rPr lang="en-US" sz="2600" b="1" dirty="0">
                <a:ea typeface="+mn-lt"/>
                <a:cs typeface="+mn-lt"/>
              </a:rPr>
              <a:t>Express Router Initialization:</a:t>
            </a:r>
            <a:endParaRPr lang="en-US" dirty="0">
              <a:ea typeface="+mn-lt"/>
              <a:cs typeface="+mn-lt"/>
            </a:endParaRPr>
          </a:p>
          <a:p>
            <a:pPr marL="0" indent="0">
              <a:buNone/>
            </a:pPr>
            <a:r>
              <a:rPr lang="en-US" sz="2600" dirty="0">
                <a:ea typeface="+mn-lt"/>
                <a:cs typeface="+mn-lt"/>
              </a:rPr>
              <a:t>             An Express router is created and assigned to the </a:t>
            </a:r>
            <a:r>
              <a:rPr lang="en-US" sz="2600" err="1">
                <a:ea typeface="+mn-lt"/>
                <a:cs typeface="+mn-lt"/>
              </a:rPr>
              <a:t>CategoryController</a:t>
            </a:r>
            <a:r>
              <a:rPr lang="en-US" sz="2600" dirty="0">
                <a:ea typeface="+mn-lt"/>
                <a:cs typeface="+mn-lt"/>
              </a:rPr>
              <a:t> variable.</a:t>
            </a:r>
          </a:p>
          <a:p>
            <a:r>
              <a:rPr lang="en-US" sz="2600" b="1" dirty="0">
                <a:ea typeface="+mn-lt"/>
                <a:cs typeface="+mn-lt"/>
              </a:rPr>
              <a:t>API Endpoint to Function Mapping:</a:t>
            </a:r>
          </a:p>
          <a:p>
            <a:pPr marL="0" indent="0">
              <a:buNone/>
            </a:pPr>
            <a:r>
              <a:rPr lang="en-US" sz="2600" dirty="0">
                <a:ea typeface="+mn-lt"/>
                <a:cs typeface="+mn-lt"/>
              </a:rPr>
              <a:t>                Three API endpoints (ENDPOINT_API_ADD_CATEGORY, ENDPOINT_API_CHANGE_CATEGORY, ENDPOINT_API_ADD_ROOT_CATEGORY) are defined using the post method of the Express router.</a:t>
            </a:r>
            <a:endParaRPr lang="en-US" sz="2600" b="1" dirty="0">
              <a:cs typeface="Calibri" panose="020F0502020204030204"/>
            </a:endParaRPr>
          </a:p>
        </p:txBody>
      </p:sp>
    </p:spTree>
    <p:extLst>
      <p:ext uri="{BB962C8B-B14F-4D97-AF65-F5344CB8AC3E}">
        <p14:creationId xmlns:p14="http://schemas.microsoft.com/office/powerpoint/2010/main" val="1125272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52644-DDAE-955A-028B-997D1C86D4A3}"/>
              </a:ext>
            </a:extLst>
          </p:cNvPr>
          <p:cNvSpPr>
            <a:spLocks noGrp="1"/>
          </p:cNvSpPr>
          <p:nvPr>
            <p:ph type="title"/>
          </p:nvPr>
        </p:nvSpPr>
        <p:spPr>
          <a:xfrm flipH="1">
            <a:off x="809847" y="1685335"/>
            <a:ext cx="3856074" cy="469206"/>
          </a:xfrm>
        </p:spPr>
        <p:txBody>
          <a:bodyPr>
            <a:noAutofit/>
          </a:bodyPr>
          <a:lstStyle/>
          <a:p>
            <a:r>
              <a:rPr lang="en-US" sz="2800" b="1" dirty="0">
                <a:latin typeface="Calibri"/>
                <a:cs typeface="Calibri Light"/>
              </a:rPr>
              <a:t>API Identifiers:</a:t>
            </a:r>
            <a:endParaRPr lang="en-US" sz="2800" b="1" dirty="0">
              <a:latin typeface="Calibri"/>
            </a:endParaRPr>
          </a:p>
        </p:txBody>
      </p:sp>
      <p:sp>
        <p:nvSpPr>
          <p:cNvPr id="3" name="Content Placeholder 2">
            <a:extLst>
              <a:ext uri="{FF2B5EF4-FFF2-40B4-BE49-F238E27FC236}">
                <a16:creationId xmlns:a16="http://schemas.microsoft.com/office/drawing/2014/main" id="{7F05131F-AA3A-0414-CD01-5C892F5142E6}"/>
              </a:ext>
            </a:extLst>
          </p:cNvPr>
          <p:cNvSpPr>
            <a:spLocks noGrp="1"/>
          </p:cNvSpPr>
          <p:nvPr>
            <p:ph idx="1"/>
          </p:nvPr>
        </p:nvSpPr>
        <p:spPr>
          <a:xfrm>
            <a:off x="838200" y="509444"/>
            <a:ext cx="10515600" cy="5667519"/>
          </a:xfrm>
        </p:spPr>
        <p:txBody>
          <a:bodyPr vert="horz" lIns="91440" tIns="45720" rIns="91440" bIns="45720" rtlCol="0" anchor="t">
            <a:normAutofit lnSpcReduction="10000"/>
          </a:bodyPr>
          <a:lstStyle/>
          <a:p>
            <a:r>
              <a:rPr lang="en-US" dirty="0">
                <a:ea typeface="+mn-lt"/>
                <a:cs typeface="+mn-lt"/>
              </a:rPr>
              <a:t>These functions (</a:t>
            </a:r>
            <a:r>
              <a:rPr lang="en-US" err="1">
                <a:ea typeface="+mn-lt"/>
                <a:cs typeface="+mn-lt"/>
              </a:rPr>
              <a:t>coreAddCategory</a:t>
            </a:r>
            <a:r>
              <a:rPr lang="en-US" dirty="0">
                <a:ea typeface="+mn-lt"/>
                <a:cs typeface="+mn-lt"/>
              </a:rPr>
              <a:t>, </a:t>
            </a:r>
            <a:r>
              <a:rPr lang="en-US" err="1">
                <a:ea typeface="+mn-lt"/>
                <a:cs typeface="+mn-lt"/>
              </a:rPr>
              <a:t>coreChangeCategory</a:t>
            </a:r>
            <a:r>
              <a:rPr lang="en-US" dirty="0">
                <a:ea typeface="+mn-lt"/>
                <a:cs typeface="+mn-lt"/>
              </a:rPr>
              <a:t>, </a:t>
            </a:r>
            <a:r>
              <a:rPr lang="en-US" err="1">
                <a:ea typeface="+mn-lt"/>
                <a:cs typeface="+mn-lt"/>
              </a:rPr>
              <a:t>coreAddRootCategory</a:t>
            </a:r>
            <a:r>
              <a:rPr lang="en-US" dirty="0">
                <a:ea typeface="+mn-lt"/>
                <a:cs typeface="+mn-lt"/>
              </a:rPr>
              <a:t>) seem to handle the business logic for adding, changing, and adding root categories.</a:t>
            </a:r>
          </a:p>
          <a:p>
            <a:pPr marL="0" indent="0">
              <a:buNone/>
            </a:pPr>
            <a:endParaRPr lang="en-US" b="1" dirty="0">
              <a:ea typeface="+mn-lt"/>
              <a:cs typeface="+mn-lt"/>
            </a:endParaRPr>
          </a:p>
          <a:p>
            <a:pPr marL="0" indent="0">
              <a:buNone/>
            </a:pPr>
            <a:r>
              <a:rPr lang="en-US" dirty="0">
                <a:ea typeface="+mn-lt"/>
                <a:cs typeface="+mn-lt"/>
              </a:rPr>
              <a:t>             Unique API identifiers (</a:t>
            </a:r>
            <a:r>
              <a:rPr lang="en-US" err="1">
                <a:ea typeface="+mn-lt"/>
                <a:cs typeface="+mn-lt"/>
              </a:rPr>
              <a:t>apiID</a:t>
            </a:r>
            <a:r>
              <a:rPr lang="en-US" dirty="0">
                <a:ea typeface="+mn-lt"/>
                <a:cs typeface="+mn-lt"/>
              </a:rPr>
              <a:t>) are specified for each endpoint. These identifiers are used in the </a:t>
            </a:r>
            <a:r>
              <a:rPr lang="en-US" err="1">
                <a:ea typeface="+mn-lt"/>
                <a:cs typeface="+mn-lt"/>
              </a:rPr>
              <a:t>Commons.executeController</a:t>
            </a:r>
            <a:r>
              <a:rPr lang="en-US" dirty="0">
                <a:ea typeface="+mn-lt"/>
                <a:cs typeface="+mn-lt"/>
              </a:rPr>
              <a:t> function, possibly for logging or tracking purposes.</a:t>
            </a:r>
          </a:p>
          <a:p>
            <a:pPr marL="0" indent="0">
              <a:buNone/>
            </a:pPr>
            <a:r>
              <a:rPr lang="en-US" b="1" dirty="0">
                <a:ea typeface="+mn-lt"/>
                <a:cs typeface="+mn-lt"/>
              </a:rPr>
              <a:t>Async Functions:</a:t>
            </a:r>
          </a:p>
          <a:p>
            <a:pPr marL="0" indent="0">
              <a:buNone/>
            </a:pPr>
            <a:r>
              <a:rPr lang="en-US" dirty="0">
                <a:ea typeface="+mn-lt"/>
                <a:cs typeface="+mn-lt"/>
              </a:rPr>
              <a:t>              The functions associated with each endpoint are declared as async, indicating the potential use of asynchronous operations.</a:t>
            </a:r>
          </a:p>
          <a:p>
            <a:pPr marL="0" indent="0">
              <a:buNone/>
            </a:pPr>
            <a:r>
              <a:rPr lang="en-US" b="1" dirty="0">
                <a:ea typeface="+mn-lt"/>
                <a:cs typeface="+mn-lt"/>
              </a:rPr>
              <a:t>Import rule file in controller:</a:t>
            </a:r>
          </a:p>
          <a:p>
            <a:pPr marL="0" indent="0">
              <a:buNone/>
            </a:pPr>
            <a:r>
              <a:rPr lang="en-US" b="1" dirty="0">
                <a:cs typeface="Calibri"/>
              </a:rPr>
              <a:t>          </a:t>
            </a:r>
            <a:r>
              <a:rPr lang="en-US" b="1" dirty="0" err="1">
                <a:ea typeface="+mn-lt"/>
                <a:cs typeface="+mn-lt"/>
              </a:rPr>
              <a:t>addCategoryCoreRule</a:t>
            </a:r>
            <a:r>
              <a:rPr lang="en-US" dirty="0">
                <a:ea typeface="+mn-lt"/>
                <a:cs typeface="+mn-lt"/>
              </a:rPr>
              <a:t>: This class is imported from the file located at ../../rules/category/add/</a:t>
            </a:r>
            <a:r>
              <a:rPr lang="en-US" dirty="0" err="1">
                <a:ea typeface="+mn-lt"/>
                <a:cs typeface="+mn-lt"/>
              </a:rPr>
              <a:t>core.rule</a:t>
            </a:r>
            <a:r>
              <a:rPr lang="en-US" dirty="0">
                <a:ea typeface="+mn-lt"/>
                <a:cs typeface="+mn-lt"/>
              </a:rPr>
              <a:t>. It suggests that there is a rule class responsible for handling the core logic of adding a category.</a:t>
            </a:r>
            <a:endParaRPr lang="en-US" b="1" dirty="0">
              <a:cs typeface="Calibri"/>
            </a:endParaRPr>
          </a:p>
        </p:txBody>
      </p:sp>
    </p:spTree>
    <p:extLst>
      <p:ext uri="{BB962C8B-B14F-4D97-AF65-F5344CB8AC3E}">
        <p14:creationId xmlns:p14="http://schemas.microsoft.com/office/powerpoint/2010/main" val="1630778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224F054-F941-FF0A-EA77-CAAA295F8395}"/>
              </a:ext>
            </a:extLst>
          </p:cNvPr>
          <p:cNvSpPr txBox="1"/>
          <p:nvPr/>
        </p:nvSpPr>
        <p:spPr>
          <a:xfrm>
            <a:off x="1171353" y="746051"/>
            <a:ext cx="9335386" cy="16927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b="1" dirty="0" err="1"/>
              <a:t>changeCategoryCoreRule</a:t>
            </a:r>
            <a:r>
              <a:rPr lang="en-US" sz="2600" dirty="0"/>
              <a:t>: This class is imported from the file located at ../../rules/category/change/</a:t>
            </a:r>
            <a:r>
              <a:rPr lang="en-US" sz="2600" dirty="0" err="1"/>
              <a:t>core.rule</a:t>
            </a:r>
            <a:r>
              <a:rPr lang="en-US" sz="2600" dirty="0"/>
              <a:t>. It indicates the presence of a rule class handling the core logic for changing or updating a category.</a:t>
            </a:r>
          </a:p>
        </p:txBody>
      </p:sp>
      <p:sp>
        <p:nvSpPr>
          <p:cNvPr id="5" name="TextBox 4">
            <a:extLst>
              <a:ext uri="{FF2B5EF4-FFF2-40B4-BE49-F238E27FC236}">
                <a16:creationId xmlns:a16="http://schemas.microsoft.com/office/drawing/2014/main" id="{6BD7059F-0E52-4326-9001-BF5A04F4DA62}"/>
              </a:ext>
            </a:extLst>
          </p:cNvPr>
          <p:cNvSpPr txBox="1"/>
          <p:nvPr/>
        </p:nvSpPr>
        <p:spPr>
          <a:xfrm>
            <a:off x="1171355" y="2553586"/>
            <a:ext cx="8573385" cy="16927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b="1" dirty="0" err="1"/>
              <a:t>addRootCategoryCoreRule</a:t>
            </a:r>
            <a:r>
              <a:rPr lang="en-US" sz="2600" dirty="0"/>
              <a:t>: This class is imported from the file located at ../../rules/category/</a:t>
            </a:r>
            <a:r>
              <a:rPr lang="en-US" sz="2600" dirty="0" err="1"/>
              <a:t>addrootcategory</a:t>
            </a:r>
            <a:r>
              <a:rPr lang="en-US" sz="2600" dirty="0"/>
              <a:t>/</a:t>
            </a:r>
            <a:r>
              <a:rPr lang="en-US" sz="2600" dirty="0" err="1"/>
              <a:t>core.rule</a:t>
            </a:r>
            <a:r>
              <a:rPr lang="en-US" sz="2600" dirty="0"/>
              <a:t>. It implies the existence of a rule class specifically designed for adding root categories.</a:t>
            </a:r>
          </a:p>
        </p:txBody>
      </p:sp>
      <p:pic>
        <p:nvPicPr>
          <p:cNvPr id="6" name="Picture 5" descr="A screenshot of a computer program&#10;&#10;Description automatically generated">
            <a:extLst>
              <a:ext uri="{FF2B5EF4-FFF2-40B4-BE49-F238E27FC236}">
                <a16:creationId xmlns:a16="http://schemas.microsoft.com/office/drawing/2014/main" id="{57FF5B50-B6F0-1765-3544-5C0E8280D2EC}"/>
              </a:ext>
            </a:extLst>
          </p:cNvPr>
          <p:cNvPicPr>
            <a:picLocks noChangeAspect="1"/>
          </p:cNvPicPr>
          <p:nvPr/>
        </p:nvPicPr>
        <p:blipFill>
          <a:blip r:embed="rId2"/>
          <a:stretch>
            <a:fillRect/>
          </a:stretch>
        </p:blipFill>
        <p:spPr>
          <a:xfrm>
            <a:off x="1674627" y="4276335"/>
            <a:ext cx="7868092" cy="2478609"/>
          </a:xfrm>
          <a:prstGeom prst="rect">
            <a:avLst/>
          </a:prstGeom>
        </p:spPr>
      </p:pic>
    </p:spTree>
    <p:extLst>
      <p:ext uri="{BB962C8B-B14F-4D97-AF65-F5344CB8AC3E}">
        <p14:creationId xmlns:p14="http://schemas.microsoft.com/office/powerpoint/2010/main" val="2829578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348B6-4F89-8C97-B9BA-0DD8E942D55F}"/>
              </a:ext>
            </a:extLst>
          </p:cNvPr>
          <p:cNvSpPr>
            <a:spLocks noGrp="1"/>
          </p:cNvSpPr>
          <p:nvPr>
            <p:ph type="title"/>
          </p:nvPr>
        </p:nvSpPr>
        <p:spPr>
          <a:xfrm>
            <a:off x="838200" y="147411"/>
            <a:ext cx="10515600" cy="1325563"/>
          </a:xfrm>
        </p:spPr>
        <p:txBody>
          <a:bodyPr/>
          <a:lstStyle/>
          <a:p>
            <a:r>
              <a:rPr lang="en-US" b="1" dirty="0">
                <a:ea typeface="+mj-lt"/>
                <a:cs typeface="+mj-lt"/>
              </a:rPr>
              <a:t>                     Create Internal file</a:t>
            </a:r>
            <a:endParaRPr lang="en-US" b="1" dirty="0">
              <a:cs typeface="Calibri Light"/>
            </a:endParaRPr>
          </a:p>
        </p:txBody>
      </p:sp>
      <p:sp>
        <p:nvSpPr>
          <p:cNvPr id="3" name="Content Placeholder 2">
            <a:extLst>
              <a:ext uri="{FF2B5EF4-FFF2-40B4-BE49-F238E27FC236}">
                <a16:creationId xmlns:a16="http://schemas.microsoft.com/office/drawing/2014/main" id="{70C89787-0865-3A20-DDAE-1E94B05BAB04}"/>
              </a:ext>
            </a:extLst>
          </p:cNvPr>
          <p:cNvSpPr>
            <a:spLocks noGrp="1"/>
          </p:cNvSpPr>
          <p:nvPr>
            <p:ph idx="1"/>
          </p:nvPr>
        </p:nvSpPr>
        <p:spPr>
          <a:xfrm>
            <a:off x="502654" y="1467639"/>
            <a:ext cx="11334673" cy="5386171"/>
          </a:xfrm>
        </p:spPr>
        <p:txBody>
          <a:bodyPr vert="horz" lIns="91440" tIns="45720" rIns="91440" bIns="45720" rtlCol="0" anchor="t">
            <a:normAutofit fontScale="92500" lnSpcReduction="20000"/>
          </a:bodyPr>
          <a:lstStyle/>
          <a:p>
            <a:r>
              <a:rPr lang="en-US" dirty="0">
                <a:ea typeface="+mn-lt"/>
                <a:cs typeface="+mn-lt"/>
              </a:rPr>
              <a:t>This code encapsulates operations related to creating, updating, and reading categories through a data access API, using asynchronous functions and a modular structure.</a:t>
            </a:r>
          </a:p>
          <a:p>
            <a:endParaRPr lang="en-US" dirty="0">
              <a:ea typeface="+mn-lt"/>
              <a:cs typeface="+mn-lt"/>
            </a:endParaRPr>
          </a:p>
          <a:p>
            <a:endParaRPr lang="en-US" dirty="0">
              <a:ea typeface="+mn-lt"/>
              <a:cs typeface="+mn-lt"/>
            </a:endParaRPr>
          </a:p>
          <a:p>
            <a:endParaRPr lang="en-US" dirty="0">
              <a:ea typeface="+mn-lt"/>
              <a:cs typeface="+mn-lt"/>
            </a:endParaRPr>
          </a:p>
          <a:p>
            <a:endParaRPr lang="en-US" dirty="0">
              <a:ea typeface="+mn-lt"/>
              <a:cs typeface="+mn-lt"/>
            </a:endParaRPr>
          </a:p>
          <a:p>
            <a:endParaRPr lang="en-US" dirty="0">
              <a:ea typeface="+mn-lt"/>
              <a:cs typeface="+mn-lt"/>
            </a:endParaRPr>
          </a:p>
          <a:p>
            <a:r>
              <a:rPr lang="en-US" b="1" dirty="0" err="1">
                <a:ea typeface="+mn-lt"/>
                <a:cs typeface="+mn-lt"/>
              </a:rPr>
              <a:t>CreateCategory</a:t>
            </a:r>
            <a:r>
              <a:rPr lang="en-US" b="1" dirty="0">
                <a:ea typeface="+mn-lt"/>
                <a:cs typeface="+mn-lt"/>
              </a:rPr>
              <a:t> Function:</a:t>
            </a:r>
          </a:p>
          <a:p>
            <a:r>
              <a:rPr lang="en-US" b="1" dirty="0">
                <a:ea typeface="+mn-lt"/>
                <a:cs typeface="+mn-lt"/>
              </a:rPr>
              <a:t>Parameters:</a:t>
            </a:r>
            <a:endParaRPr lang="en-US" b="1" dirty="0">
              <a:cs typeface="Calibri" panose="020F0502020204030204"/>
            </a:endParaRPr>
          </a:p>
          <a:p>
            <a:pPr marL="0" indent="0">
              <a:buNone/>
            </a:pPr>
            <a:r>
              <a:rPr lang="en-US" b="1" dirty="0">
                <a:ea typeface="+mn-lt"/>
                <a:cs typeface="+mn-lt"/>
              </a:rPr>
              <a:t>          headers</a:t>
            </a:r>
            <a:r>
              <a:rPr lang="en-US" dirty="0">
                <a:ea typeface="+mn-lt"/>
                <a:cs typeface="+mn-lt"/>
              </a:rPr>
              <a:t>: Represents the headers to be included in the API request.</a:t>
            </a:r>
            <a:endParaRPr lang="en-US" dirty="0">
              <a:cs typeface="Calibri"/>
            </a:endParaRPr>
          </a:p>
          <a:p>
            <a:pPr marL="0" indent="0">
              <a:buNone/>
            </a:pPr>
            <a:r>
              <a:rPr lang="en-US" b="1" dirty="0">
                <a:ea typeface="+mn-lt"/>
                <a:cs typeface="+mn-lt"/>
              </a:rPr>
              <a:t>          data</a:t>
            </a:r>
            <a:r>
              <a:rPr lang="en-US" dirty="0">
                <a:ea typeface="+mn-lt"/>
                <a:cs typeface="+mn-lt"/>
              </a:rPr>
              <a:t>: Represents the data to be sent in the request body.</a:t>
            </a:r>
            <a:endParaRPr lang="en-US" dirty="0">
              <a:cs typeface="Calibri"/>
            </a:endParaRPr>
          </a:p>
          <a:p>
            <a:pPr marL="0" indent="0">
              <a:buNone/>
            </a:pPr>
            <a:r>
              <a:rPr lang="en-US" b="1" dirty="0">
                <a:ea typeface="+mn-lt"/>
                <a:cs typeface="+mn-lt"/>
              </a:rPr>
              <a:t>          filter</a:t>
            </a:r>
            <a:r>
              <a:rPr lang="en-US" dirty="0">
                <a:ea typeface="+mn-lt"/>
                <a:cs typeface="+mn-lt"/>
              </a:rPr>
              <a:t>: Represents a filter to be applied in the API request.</a:t>
            </a:r>
            <a:endParaRPr lang="en-US" dirty="0">
              <a:cs typeface="Calibri" panose="020F0502020204030204"/>
            </a:endParaRPr>
          </a:p>
          <a:p>
            <a:endParaRPr lang="en-US" b="1" dirty="0">
              <a:cs typeface="Calibri" panose="020F0502020204030204"/>
            </a:endParaRPr>
          </a:p>
          <a:p>
            <a:endParaRPr lang="en-US" b="1" dirty="0">
              <a:cs typeface="Calibri" panose="020F0502020204030204"/>
            </a:endParaRPr>
          </a:p>
          <a:p>
            <a:endParaRPr lang="en-US" b="1" dirty="0">
              <a:cs typeface="Calibri" panose="020F0502020204030204"/>
            </a:endParaRPr>
          </a:p>
        </p:txBody>
      </p:sp>
      <p:pic>
        <p:nvPicPr>
          <p:cNvPr id="4" name="Picture 3" descr="A screen shot of a computer code&#10;&#10;Description automatically generated">
            <a:extLst>
              <a:ext uri="{FF2B5EF4-FFF2-40B4-BE49-F238E27FC236}">
                <a16:creationId xmlns:a16="http://schemas.microsoft.com/office/drawing/2014/main" id="{F9F86519-8728-CA05-DE52-254AB27E062C}"/>
              </a:ext>
            </a:extLst>
          </p:cNvPr>
          <p:cNvPicPr>
            <a:picLocks noChangeAspect="1"/>
          </p:cNvPicPr>
          <p:nvPr/>
        </p:nvPicPr>
        <p:blipFill>
          <a:blip r:embed="rId2"/>
          <a:stretch>
            <a:fillRect/>
          </a:stretch>
        </p:blipFill>
        <p:spPr>
          <a:xfrm>
            <a:off x="1481770" y="2416804"/>
            <a:ext cx="8104908" cy="2020940"/>
          </a:xfrm>
          <a:prstGeom prst="rect">
            <a:avLst/>
          </a:prstGeom>
        </p:spPr>
      </p:pic>
    </p:spTree>
    <p:extLst>
      <p:ext uri="{BB962C8B-B14F-4D97-AF65-F5344CB8AC3E}">
        <p14:creationId xmlns:p14="http://schemas.microsoft.com/office/powerpoint/2010/main" val="1731329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75231-3109-C188-5B33-EC8A2F757121}"/>
              </a:ext>
            </a:extLst>
          </p:cNvPr>
          <p:cNvSpPr>
            <a:spLocks noGrp="1"/>
          </p:cNvSpPr>
          <p:nvPr>
            <p:ph type="title"/>
          </p:nvPr>
        </p:nvSpPr>
        <p:spPr>
          <a:xfrm>
            <a:off x="740735" y="710683"/>
            <a:ext cx="2151321" cy="581283"/>
          </a:xfrm>
        </p:spPr>
        <p:txBody>
          <a:bodyPr/>
          <a:lstStyle/>
          <a:p>
            <a:r>
              <a:rPr lang="en-US" sz="2000" b="1" dirty="0">
                <a:latin typeface="Arial"/>
                <a:cs typeface="Arial"/>
              </a:rPr>
              <a:t>Functionality:</a:t>
            </a:r>
            <a:endParaRPr lang="en-US" dirty="0"/>
          </a:p>
        </p:txBody>
      </p:sp>
      <p:sp>
        <p:nvSpPr>
          <p:cNvPr id="3" name="Content Placeholder 2">
            <a:extLst>
              <a:ext uri="{FF2B5EF4-FFF2-40B4-BE49-F238E27FC236}">
                <a16:creationId xmlns:a16="http://schemas.microsoft.com/office/drawing/2014/main" id="{A62AD1CB-75D2-18EB-936C-2C6FCF38B885}"/>
              </a:ext>
            </a:extLst>
          </p:cNvPr>
          <p:cNvSpPr>
            <a:spLocks noGrp="1"/>
          </p:cNvSpPr>
          <p:nvPr>
            <p:ph idx="1"/>
          </p:nvPr>
        </p:nvSpPr>
        <p:spPr>
          <a:xfrm>
            <a:off x="528084" y="842114"/>
            <a:ext cx="10515600" cy="4351338"/>
          </a:xfrm>
        </p:spPr>
        <p:txBody>
          <a:bodyPr vert="horz" lIns="91440" tIns="45720" rIns="91440" bIns="45720" rtlCol="0" anchor="t">
            <a:normAutofit/>
          </a:bodyPr>
          <a:lstStyle/>
          <a:p>
            <a:pPr marL="0" indent="0">
              <a:buNone/>
            </a:pPr>
            <a:endParaRPr lang="en-US" sz="2000" b="1" dirty="0">
              <a:latin typeface="Arial"/>
              <a:cs typeface="Arial"/>
            </a:endParaRPr>
          </a:p>
          <a:p>
            <a:pPr marL="0" indent="0">
              <a:buNone/>
            </a:pPr>
            <a:r>
              <a:rPr lang="en-US" sz="2000" dirty="0">
                <a:ea typeface="+mn-lt"/>
                <a:cs typeface="+mn-lt"/>
              </a:rPr>
              <a:t>           Logs a message indicating the start of the function execution.</a:t>
            </a:r>
          </a:p>
          <a:p>
            <a:pPr marL="0" indent="0">
              <a:buNone/>
            </a:pPr>
            <a:r>
              <a:rPr lang="en-US" sz="2000" dirty="0">
                <a:ea typeface="+mn-lt"/>
                <a:cs typeface="+mn-lt"/>
              </a:rPr>
              <a:t>          Defines the API endpoint for creating a category.</a:t>
            </a:r>
            <a:endParaRPr lang="en-US" dirty="0"/>
          </a:p>
          <a:p>
            <a:pPr marL="0" indent="0">
              <a:buNone/>
            </a:pPr>
            <a:r>
              <a:rPr lang="en-US" sz="2000" dirty="0">
                <a:ea typeface="+mn-lt"/>
                <a:cs typeface="+mn-lt"/>
              </a:rPr>
              <a:t>          Constructs the request body with the provided data and filter.</a:t>
            </a:r>
          </a:p>
          <a:p>
            <a:pPr marL="0" indent="0">
              <a:buNone/>
            </a:pPr>
            <a:r>
              <a:rPr lang="en-US" sz="2000" dirty="0">
                <a:ea typeface="+mn-lt"/>
                <a:cs typeface="+mn-lt"/>
              </a:rPr>
              <a:t>           Calls </a:t>
            </a:r>
            <a:r>
              <a:rPr lang="en-US" sz="2000" err="1">
                <a:ea typeface="+mn-lt"/>
                <a:cs typeface="+mn-lt"/>
              </a:rPr>
              <a:t>CoreInternal.executeDataAccessPostAPI</a:t>
            </a:r>
            <a:r>
              <a:rPr lang="en-US" sz="2000" dirty="0">
                <a:ea typeface="+mn-lt"/>
                <a:cs typeface="+mn-lt"/>
              </a:rPr>
              <a:t> to perform a POST request to the specified API endpoint.</a:t>
            </a:r>
          </a:p>
          <a:p>
            <a:pPr marL="0" indent="0">
              <a:buNone/>
            </a:pPr>
            <a:r>
              <a:rPr lang="en-US" sz="2000" dirty="0">
                <a:ea typeface="+mn-lt"/>
                <a:cs typeface="+mn-lt"/>
              </a:rPr>
              <a:t>          Logs the output of the API call.</a:t>
            </a:r>
            <a:endParaRPr lang="en-US" dirty="0">
              <a:cs typeface="Calibri"/>
            </a:endParaRPr>
          </a:p>
        </p:txBody>
      </p:sp>
      <p:pic>
        <p:nvPicPr>
          <p:cNvPr id="4" name="Picture 3" descr="A screen shot of a computer code&#10;&#10;Description automatically generated">
            <a:extLst>
              <a:ext uri="{FF2B5EF4-FFF2-40B4-BE49-F238E27FC236}">
                <a16:creationId xmlns:a16="http://schemas.microsoft.com/office/drawing/2014/main" id="{E8D99E57-734D-45B3-0DBF-347C1B8C5CC6}"/>
              </a:ext>
            </a:extLst>
          </p:cNvPr>
          <p:cNvPicPr>
            <a:picLocks noChangeAspect="1"/>
          </p:cNvPicPr>
          <p:nvPr/>
        </p:nvPicPr>
        <p:blipFill>
          <a:blip r:embed="rId2"/>
          <a:stretch>
            <a:fillRect/>
          </a:stretch>
        </p:blipFill>
        <p:spPr>
          <a:xfrm>
            <a:off x="895828" y="3793400"/>
            <a:ext cx="7996051" cy="2436575"/>
          </a:xfrm>
          <a:prstGeom prst="rect">
            <a:avLst/>
          </a:prstGeom>
        </p:spPr>
      </p:pic>
    </p:spTree>
    <p:extLst>
      <p:ext uri="{BB962C8B-B14F-4D97-AF65-F5344CB8AC3E}">
        <p14:creationId xmlns:p14="http://schemas.microsoft.com/office/powerpoint/2010/main" val="2489173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2DE32E-EE90-3688-28A3-AAD39D054140}"/>
              </a:ext>
            </a:extLst>
          </p:cNvPr>
          <p:cNvSpPr txBox="1"/>
          <p:nvPr/>
        </p:nvSpPr>
        <p:spPr>
          <a:xfrm>
            <a:off x="1142010" y="785751"/>
            <a:ext cx="946265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b="1" err="1"/>
              <a:t>UpdateCategory</a:t>
            </a:r>
            <a:r>
              <a:rPr lang="en-US" sz="2000" b="1" dirty="0"/>
              <a:t> Function:</a:t>
            </a:r>
            <a:endParaRPr lang="en-US" sz="2000"/>
          </a:p>
          <a:p>
            <a:pPr marL="228600" indent="-228600">
              <a:buChar char="•"/>
            </a:pPr>
            <a:endParaRPr lang="en-US" sz="2000" b="1" dirty="0">
              <a:cs typeface="Calibri"/>
            </a:endParaRPr>
          </a:p>
        </p:txBody>
      </p:sp>
      <p:sp>
        <p:nvSpPr>
          <p:cNvPr id="5" name="TextBox 4">
            <a:extLst>
              <a:ext uri="{FF2B5EF4-FFF2-40B4-BE49-F238E27FC236}">
                <a16:creationId xmlns:a16="http://schemas.microsoft.com/office/drawing/2014/main" id="{4206E681-9725-EBB6-4737-12EC24A60279}"/>
              </a:ext>
            </a:extLst>
          </p:cNvPr>
          <p:cNvSpPr txBox="1"/>
          <p:nvPr/>
        </p:nvSpPr>
        <p:spPr>
          <a:xfrm>
            <a:off x="1205531" y="1215311"/>
            <a:ext cx="9462653"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2000" b="1" dirty="0"/>
              <a:t>Functionality:</a:t>
            </a:r>
            <a:endParaRPr lang="en-US" sz="2000" b="1" dirty="0">
              <a:cs typeface="Calibri"/>
            </a:endParaRPr>
          </a:p>
          <a:p>
            <a:r>
              <a:rPr lang="en-US" sz="2000" dirty="0"/>
              <a:t>        Logs a message indicating the start of the function execution. </a:t>
            </a:r>
            <a:endParaRPr lang="en-US" sz="2000">
              <a:cs typeface="Calibri"/>
            </a:endParaRPr>
          </a:p>
          <a:p>
            <a:r>
              <a:rPr lang="en-US" sz="2000" dirty="0"/>
              <a:t>        Defines the API endpoint for updating categories.</a:t>
            </a:r>
            <a:endParaRPr lang="en-US" sz="2000" dirty="0">
              <a:cs typeface="Calibri"/>
            </a:endParaRPr>
          </a:p>
          <a:p>
            <a:r>
              <a:rPr lang="en-US" sz="2000" dirty="0"/>
              <a:t>        Constructs the request body with the provided filter and fields.</a:t>
            </a:r>
            <a:endParaRPr lang="en-US" sz="2000" dirty="0">
              <a:cs typeface="Calibri"/>
            </a:endParaRPr>
          </a:p>
          <a:p>
            <a:r>
              <a:rPr lang="en-US" sz="2000" dirty="0"/>
              <a:t>        Calls </a:t>
            </a:r>
            <a:r>
              <a:rPr lang="en-US" sz="2000" dirty="0" err="1"/>
              <a:t>CoreInternal.executeDataAccessPatchAPI</a:t>
            </a:r>
            <a:r>
              <a:rPr lang="en-US" sz="2000" dirty="0"/>
              <a:t> to perform a PATCH request to the specified API endpoint.</a:t>
            </a:r>
            <a:endParaRPr lang="en-US" sz="2000" dirty="0">
              <a:cs typeface="Calibri"/>
            </a:endParaRPr>
          </a:p>
          <a:p>
            <a:r>
              <a:rPr lang="en-US" sz="2000" dirty="0"/>
              <a:t>        Logs the output of the API call.</a:t>
            </a:r>
            <a:endParaRPr lang="en-US" sz="2000" dirty="0">
              <a:cs typeface="Calibri"/>
            </a:endParaRPr>
          </a:p>
        </p:txBody>
      </p:sp>
      <p:sp>
        <p:nvSpPr>
          <p:cNvPr id="6" name="TextBox 5">
            <a:extLst>
              <a:ext uri="{FF2B5EF4-FFF2-40B4-BE49-F238E27FC236}">
                <a16:creationId xmlns:a16="http://schemas.microsoft.com/office/drawing/2014/main" id="{27F51D7B-3173-50AC-AE9F-FD7971B94F6F}"/>
              </a:ext>
            </a:extLst>
          </p:cNvPr>
          <p:cNvSpPr txBox="1"/>
          <p:nvPr/>
        </p:nvSpPr>
        <p:spPr>
          <a:xfrm>
            <a:off x="1206795" y="5340145"/>
            <a:ext cx="352292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2000" b="1" err="1"/>
              <a:t>ReadCategory</a:t>
            </a:r>
            <a:r>
              <a:rPr lang="en-US" sz="2000" b="1" dirty="0"/>
              <a:t> Function:</a:t>
            </a:r>
            <a:endParaRPr lang="en-US" sz="2000" dirty="0">
              <a:cs typeface="Calibri" panose="020F0502020204030204"/>
            </a:endParaRPr>
          </a:p>
        </p:txBody>
      </p:sp>
      <p:sp>
        <p:nvSpPr>
          <p:cNvPr id="7" name="TextBox 6">
            <a:extLst>
              <a:ext uri="{FF2B5EF4-FFF2-40B4-BE49-F238E27FC236}">
                <a16:creationId xmlns:a16="http://schemas.microsoft.com/office/drawing/2014/main" id="{B3B0D21B-C732-B6DE-D5F9-BEB711774C67}"/>
              </a:ext>
            </a:extLst>
          </p:cNvPr>
          <p:cNvSpPr txBox="1"/>
          <p:nvPr/>
        </p:nvSpPr>
        <p:spPr>
          <a:xfrm>
            <a:off x="1210478" y="5707220"/>
            <a:ext cx="950223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panose="020B0604020202020204" pitchFamily="34" charset="0"/>
              <a:buChar char="•"/>
            </a:pPr>
            <a:r>
              <a:rPr lang="en-US" sz="2000" b="1" dirty="0"/>
              <a:t>Parameters:</a:t>
            </a:r>
            <a:endParaRPr lang="en-US" sz="2000" b="1" dirty="0">
              <a:cs typeface="Calibri"/>
            </a:endParaRPr>
          </a:p>
          <a:p>
            <a:r>
              <a:rPr lang="en-US" sz="2000" dirty="0"/>
              <a:t>           </a:t>
            </a:r>
            <a:endParaRPr lang="en-US" sz="2000">
              <a:cs typeface="Calibri"/>
            </a:endParaRPr>
          </a:p>
        </p:txBody>
      </p:sp>
      <p:pic>
        <p:nvPicPr>
          <p:cNvPr id="8" name="Picture 7" descr="A screen shot of a computer&#10;&#10;Description automatically generated">
            <a:extLst>
              <a:ext uri="{FF2B5EF4-FFF2-40B4-BE49-F238E27FC236}">
                <a16:creationId xmlns:a16="http://schemas.microsoft.com/office/drawing/2014/main" id="{E217FBA6-BE89-0B3B-332E-53534103A588}"/>
              </a:ext>
            </a:extLst>
          </p:cNvPr>
          <p:cNvPicPr>
            <a:picLocks noChangeAspect="1"/>
          </p:cNvPicPr>
          <p:nvPr/>
        </p:nvPicPr>
        <p:blipFill>
          <a:blip r:embed="rId2"/>
          <a:stretch>
            <a:fillRect/>
          </a:stretch>
        </p:blipFill>
        <p:spPr>
          <a:xfrm>
            <a:off x="1593273" y="3424532"/>
            <a:ext cx="7253843" cy="1928778"/>
          </a:xfrm>
          <a:prstGeom prst="rect">
            <a:avLst/>
          </a:prstGeom>
        </p:spPr>
      </p:pic>
    </p:spTree>
    <p:extLst>
      <p:ext uri="{BB962C8B-B14F-4D97-AF65-F5344CB8AC3E}">
        <p14:creationId xmlns:p14="http://schemas.microsoft.com/office/powerpoint/2010/main" val="3870000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FB99E-36AA-89A6-2857-2E0951703979}"/>
              </a:ext>
            </a:extLst>
          </p:cNvPr>
          <p:cNvSpPr>
            <a:spLocks noGrp="1"/>
          </p:cNvSpPr>
          <p:nvPr>
            <p:ph type="title"/>
          </p:nvPr>
        </p:nvSpPr>
        <p:spPr/>
        <p:txBody>
          <a:bodyPr/>
          <a:lstStyle/>
          <a:p>
            <a:r>
              <a:rPr lang="en-US" b="1">
                <a:ea typeface="+mj-lt"/>
                <a:cs typeface="+mj-lt"/>
              </a:rPr>
              <a:t>              Folder Structure Overview</a:t>
            </a:r>
            <a:endParaRPr lang="en-US"/>
          </a:p>
        </p:txBody>
      </p:sp>
      <p:sp>
        <p:nvSpPr>
          <p:cNvPr id="3" name="Content Placeholder 2">
            <a:extLst>
              <a:ext uri="{FF2B5EF4-FFF2-40B4-BE49-F238E27FC236}">
                <a16:creationId xmlns:a16="http://schemas.microsoft.com/office/drawing/2014/main" id="{854E27AA-0EA1-16F7-F6DB-134988243B17}"/>
              </a:ext>
            </a:extLst>
          </p:cNvPr>
          <p:cNvSpPr>
            <a:spLocks noGrp="1"/>
          </p:cNvSpPr>
          <p:nvPr>
            <p:ph idx="1"/>
          </p:nvPr>
        </p:nvSpPr>
        <p:spPr>
          <a:xfrm>
            <a:off x="838200" y="1825625"/>
            <a:ext cx="10515600" cy="4865244"/>
          </a:xfrm>
        </p:spPr>
        <p:txBody>
          <a:bodyPr vert="horz" lIns="91440" tIns="45720" rIns="91440" bIns="45720" rtlCol="0" anchor="t">
            <a:normAutofit fontScale="92500" lnSpcReduction="10000"/>
          </a:bodyPr>
          <a:lstStyle/>
          <a:p>
            <a:r>
              <a:rPr lang="en-US" dirty="0">
                <a:cs typeface="Calibri"/>
              </a:rPr>
              <a:t>Main.js</a:t>
            </a:r>
          </a:p>
          <a:p>
            <a:r>
              <a:rPr lang="en-US" dirty="0">
                <a:cs typeface="Calibri"/>
              </a:rPr>
              <a:t>Config.js</a:t>
            </a:r>
          </a:p>
          <a:p>
            <a:r>
              <a:rPr lang="en-US" dirty="0">
                <a:cs typeface="Calibri"/>
              </a:rPr>
              <a:t>Server.js</a:t>
            </a:r>
          </a:p>
          <a:p>
            <a:r>
              <a:rPr lang="en-US" err="1">
                <a:ea typeface="+mn-lt"/>
                <a:cs typeface="+mn-lt"/>
              </a:rPr>
              <a:t>Apiconfig.json</a:t>
            </a:r>
            <a:endParaRPr lang="en-US">
              <a:ea typeface="+mn-lt"/>
              <a:cs typeface="+mn-lt"/>
            </a:endParaRPr>
          </a:p>
          <a:p>
            <a:r>
              <a:rPr lang="en-US" dirty="0">
                <a:ea typeface="+mn-lt"/>
                <a:cs typeface="+mn-lt"/>
              </a:rPr>
              <a:t>Utils- add endpoints</a:t>
            </a:r>
            <a:endParaRPr lang="en-US" dirty="0">
              <a:cs typeface="Calibri"/>
            </a:endParaRPr>
          </a:p>
          <a:p>
            <a:r>
              <a:rPr lang="en-US" dirty="0">
                <a:ea typeface="+mn-lt"/>
                <a:cs typeface="+mn-lt"/>
              </a:rPr>
              <a:t>Mocks - return </a:t>
            </a:r>
            <a:r>
              <a:rPr lang="en-US" dirty="0" err="1">
                <a:ea typeface="+mn-lt"/>
                <a:cs typeface="+mn-lt"/>
              </a:rPr>
              <a:t>mocksjson</a:t>
            </a:r>
            <a:endParaRPr lang="en-US" dirty="0" err="1">
              <a:cs typeface="Calibri"/>
            </a:endParaRPr>
          </a:p>
          <a:p>
            <a:r>
              <a:rPr lang="en-US" dirty="0">
                <a:ea typeface="+mn-lt"/>
                <a:cs typeface="+mn-lt"/>
              </a:rPr>
              <a:t>Controller - create file with </a:t>
            </a:r>
            <a:r>
              <a:rPr lang="en-US" dirty="0" err="1">
                <a:ea typeface="+mn-lt"/>
                <a:cs typeface="+mn-lt"/>
              </a:rPr>
              <a:t>modulename</a:t>
            </a:r>
            <a:endParaRPr lang="en-US" dirty="0" err="1">
              <a:cs typeface="Calibri"/>
            </a:endParaRPr>
          </a:p>
          <a:p>
            <a:r>
              <a:rPr lang="en-US" dirty="0">
                <a:ea typeface="+mn-lt"/>
                <a:cs typeface="+mn-lt"/>
              </a:rPr>
              <a:t>Rule - create rule file and import </a:t>
            </a:r>
            <a:r>
              <a:rPr lang="en-US" dirty="0" err="1">
                <a:ea typeface="+mn-lt"/>
                <a:cs typeface="+mn-lt"/>
              </a:rPr>
              <a:t>mock.json</a:t>
            </a:r>
            <a:endParaRPr lang="en-US" dirty="0" err="1">
              <a:cs typeface="Calibri"/>
            </a:endParaRPr>
          </a:p>
          <a:p>
            <a:r>
              <a:rPr lang="en-US" dirty="0">
                <a:ea typeface="+mn-lt"/>
                <a:cs typeface="+mn-lt"/>
              </a:rPr>
              <a:t>Import rule file in controller</a:t>
            </a:r>
          </a:p>
          <a:p>
            <a:r>
              <a:rPr lang="en-US" dirty="0">
                <a:ea typeface="+mn-lt"/>
                <a:cs typeface="+mn-lt"/>
              </a:rPr>
              <a:t>Create Internal file in internal module and call the data access </a:t>
            </a:r>
            <a:r>
              <a:rPr lang="en-US" dirty="0" err="1">
                <a:ea typeface="+mn-lt"/>
                <a:cs typeface="+mn-lt"/>
              </a:rPr>
              <a:t>api</a:t>
            </a:r>
          </a:p>
          <a:p>
            <a:r>
              <a:rPr lang="en-US" dirty="0">
                <a:ea typeface="+mn-lt"/>
                <a:cs typeface="+mn-lt"/>
              </a:rPr>
              <a:t>Import the internal file in rule file</a:t>
            </a:r>
            <a:endParaRPr lang="en-US" dirty="0">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p:txBody>
      </p:sp>
    </p:spTree>
    <p:extLst>
      <p:ext uri="{BB962C8B-B14F-4D97-AF65-F5344CB8AC3E}">
        <p14:creationId xmlns:p14="http://schemas.microsoft.com/office/powerpoint/2010/main" val="3807025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6C8D38-C08D-CD91-0DC4-E6FDDAC02AFA}"/>
              </a:ext>
            </a:extLst>
          </p:cNvPr>
          <p:cNvSpPr txBox="1"/>
          <p:nvPr/>
        </p:nvSpPr>
        <p:spPr>
          <a:xfrm>
            <a:off x="963881" y="627413"/>
            <a:ext cx="9752057"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      fields: Represents the fields to be included in the response.</a:t>
            </a:r>
            <a:endParaRPr lang="en-US" sz="2000" dirty="0">
              <a:cs typeface="Calibri"/>
            </a:endParaRPr>
          </a:p>
          <a:p>
            <a:r>
              <a:rPr lang="en-US" sz="2000" dirty="0"/>
              <a:t>      limit: Represents the limit of results to be returned.</a:t>
            </a:r>
            <a:endParaRPr lang="en-US" sz="2000" dirty="0">
              <a:cs typeface="Calibri"/>
            </a:endParaRPr>
          </a:p>
          <a:p>
            <a:r>
              <a:rPr lang="en-US" sz="2000" dirty="0"/>
              <a:t>      page: Represents the page number for paginated results.</a:t>
            </a:r>
            <a:endParaRPr lang="en-US" sz="2000" dirty="0">
              <a:cs typeface="Calibri"/>
            </a:endParaRPr>
          </a:p>
          <a:p>
            <a:r>
              <a:rPr lang="en-US" sz="2000" dirty="0"/>
              <a:t>      sort: Represents the sorting criteria for the results.</a:t>
            </a:r>
            <a:endParaRPr lang="en-US" sz="2000" dirty="0">
              <a:cs typeface="Calibri"/>
            </a:endParaRPr>
          </a:p>
        </p:txBody>
      </p:sp>
      <p:sp>
        <p:nvSpPr>
          <p:cNvPr id="3" name="TextBox 2">
            <a:extLst>
              <a:ext uri="{FF2B5EF4-FFF2-40B4-BE49-F238E27FC236}">
                <a16:creationId xmlns:a16="http://schemas.microsoft.com/office/drawing/2014/main" id="{FA0DD4C6-C5E6-F03D-E5DF-6A9FB04BFE4D}"/>
              </a:ext>
            </a:extLst>
          </p:cNvPr>
          <p:cNvSpPr txBox="1"/>
          <p:nvPr/>
        </p:nvSpPr>
        <p:spPr>
          <a:xfrm>
            <a:off x="1023257" y="2111829"/>
            <a:ext cx="9657469"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Functionality:</a:t>
            </a:r>
            <a:endParaRPr lang="en-US" sz="2000" b="1" dirty="0">
              <a:cs typeface="Calibri"/>
            </a:endParaRPr>
          </a:p>
          <a:p>
            <a:r>
              <a:rPr lang="en-US" sz="2000" dirty="0"/>
              <a:t>               Logs a message indicating the start of the function execution.</a:t>
            </a:r>
            <a:endParaRPr lang="en-US" sz="2000" dirty="0">
              <a:cs typeface="Calibri"/>
            </a:endParaRPr>
          </a:p>
          <a:p>
            <a:r>
              <a:rPr lang="en-US" sz="2000" dirty="0"/>
              <a:t>               Defines the API endpoint for reading categories.</a:t>
            </a:r>
            <a:endParaRPr lang="en-US" sz="2000" dirty="0">
              <a:cs typeface="Calibri"/>
            </a:endParaRPr>
          </a:p>
          <a:p>
            <a:r>
              <a:rPr lang="en-US" sz="2000" dirty="0"/>
              <a:t>               Constructs the request body with the provided filter, fields, limit, page, and sort.</a:t>
            </a:r>
            <a:endParaRPr lang="en-US" sz="2000" dirty="0">
              <a:cs typeface="Calibri"/>
            </a:endParaRPr>
          </a:p>
          <a:p>
            <a:r>
              <a:rPr lang="en-US" sz="2000" dirty="0"/>
              <a:t>               Calls </a:t>
            </a:r>
            <a:r>
              <a:rPr lang="en-US" sz="2000" dirty="0" err="1"/>
              <a:t>CoreInternal.executeDataAccessPostAPI</a:t>
            </a:r>
            <a:r>
              <a:rPr lang="en-US" sz="2000" dirty="0"/>
              <a:t> to perform a POST request to the specified API endpoint.</a:t>
            </a:r>
            <a:endParaRPr lang="en-US" sz="2000" dirty="0">
              <a:cs typeface="Calibri"/>
            </a:endParaRPr>
          </a:p>
          <a:p>
            <a:r>
              <a:rPr lang="en-US" sz="2000" dirty="0"/>
              <a:t>               Logs the output of the API call.</a:t>
            </a:r>
            <a:endParaRPr lang="en-US" sz="2000" dirty="0">
              <a:cs typeface="Calibri"/>
            </a:endParaRPr>
          </a:p>
        </p:txBody>
      </p:sp>
      <p:sp>
        <p:nvSpPr>
          <p:cNvPr id="4" name="TextBox 3">
            <a:extLst>
              <a:ext uri="{FF2B5EF4-FFF2-40B4-BE49-F238E27FC236}">
                <a16:creationId xmlns:a16="http://schemas.microsoft.com/office/drawing/2014/main" id="{44953D1C-C754-3317-189C-5A0D2305735C}"/>
              </a:ext>
            </a:extLst>
          </p:cNvPr>
          <p:cNvSpPr txBox="1"/>
          <p:nvPr/>
        </p:nvSpPr>
        <p:spPr>
          <a:xfrm>
            <a:off x="1109330" y="4529470"/>
            <a:ext cx="9742966"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Import the internal file in rule file:</a:t>
            </a:r>
          </a:p>
          <a:p>
            <a:r>
              <a:rPr lang="en-US" sz="2000" dirty="0">
                <a:ea typeface="+mn-lt"/>
                <a:cs typeface="+mn-lt"/>
              </a:rPr>
              <a:t>               Importing an internal file into a rule file typically involves bringing in functionalities or logic from one module to another.</a:t>
            </a:r>
            <a:endParaRPr lang="en-US" dirty="0"/>
          </a:p>
        </p:txBody>
      </p:sp>
    </p:spTree>
    <p:extLst>
      <p:ext uri="{BB962C8B-B14F-4D97-AF65-F5344CB8AC3E}">
        <p14:creationId xmlns:p14="http://schemas.microsoft.com/office/powerpoint/2010/main" val="3971772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3B541E-1283-18FC-6A0C-5990EF3E31B1}"/>
              </a:ext>
            </a:extLst>
          </p:cNvPr>
          <p:cNvSpPr txBox="1"/>
          <p:nvPr/>
        </p:nvSpPr>
        <p:spPr>
          <a:xfrm>
            <a:off x="1135912" y="2881423"/>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Import Statement:</a:t>
            </a:r>
            <a:endParaRPr lang="en-US" sz="2000" dirty="0"/>
          </a:p>
        </p:txBody>
      </p:sp>
      <p:sp>
        <p:nvSpPr>
          <p:cNvPr id="4" name="TextBox 3">
            <a:extLst>
              <a:ext uri="{FF2B5EF4-FFF2-40B4-BE49-F238E27FC236}">
                <a16:creationId xmlns:a16="http://schemas.microsoft.com/office/drawing/2014/main" id="{2D880BD0-9313-4174-9737-F9EDF1B33FFD}"/>
              </a:ext>
            </a:extLst>
          </p:cNvPr>
          <p:cNvSpPr txBox="1"/>
          <p:nvPr/>
        </p:nvSpPr>
        <p:spPr>
          <a:xfrm>
            <a:off x="910719" y="3227327"/>
            <a:ext cx="8794437"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Char char="•"/>
            </a:pPr>
            <a:r>
              <a:rPr lang="en-US" sz="2000" dirty="0"/>
              <a:t>const </a:t>
            </a:r>
            <a:r>
              <a:rPr lang="en-US" sz="2000" err="1"/>
              <a:t>CategoryInternal</a:t>
            </a:r>
            <a:r>
              <a:rPr lang="en-US" sz="2000" dirty="0"/>
              <a:t> = require('../../../internals/</a:t>
            </a:r>
            <a:r>
              <a:rPr lang="en-US" sz="2000" err="1"/>
              <a:t>dataaccess</a:t>
            </a:r>
            <a:r>
              <a:rPr lang="en-US" sz="2000" dirty="0"/>
              <a:t>/</a:t>
            </a:r>
            <a:r>
              <a:rPr lang="en-US" sz="2000" err="1"/>
              <a:t>category.internal</a:t>
            </a:r>
            <a:r>
              <a:rPr lang="en-US" sz="2000" dirty="0"/>
              <a:t>');</a:t>
            </a:r>
            <a:endParaRPr lang="en-US">
              <a:cs typeface="Calibri" panose="020F0502020204030204"/>
            </a:endParaRPr>
          </a:p>
          <a:p>
            <a:pPr marL="228600" lvl="1" indent="-228600">
              <a:buChar char="•"/>
            </a:pPr>
            <a:r>
              <a:rPr lang="en-US" sz="2000" dirty="0"/>
              <a:t>This line imports the </a:t>
            </a:r>
            <a:r>
              <a:rPr lang="en-US" sz="2000" err="1"/>
              <a:t>CategoryInternal</a:t>
            </a:r>
            <a:r>
              <a:rPr lang="en-US" sz="2000" dirty="0"/>
              <a:t> class (or whatever is exported) from the category.internal.js file, which is located in the internals/</a:t>
            </a:r>
            <a:r>
              <a:rPr lang="en-US" sz="2000" err="1"/>
              <a:t>dataaccess</a:t>
            </a:r>
            <a:r>
              <a:rPr lang="en-US" sz="2000" dirty="0"/>
              <a:t>/ directory. The path is relative to the location of the core.rule.js file.</a:t>
            </a:r>
            <a:endParaRPr lang="en-US" sz="2000" dirty="0">
              <a:cs typeface="Calibri"/>
            </a:endParaRPr>
          </a:p>
        </p:txBody>
      </p:sp>
      <p:sp>
        <p:nvSpPr>
          <p:cNvPr id="5" name="TextBox 4">
            <a:extLst>
              <a:ext uri="{FF2B5EF4-FFF2-40B4-BE49-F238E27FC236}">
                <a16:creationId xmlns:a16="http://schemas.microsoft.com/office/drawing/2014/main" id="{CC1D8EDF-5117-251B-68D2-54078D88FD18}"/>
              </a:ext>
            </a:extLst>
          </p:cNvPr>
          <p:cNvSpPr txBox="1"/>
          <p:nvPr/>
        </p:nvSpPr>
        <p:spPr>
          <a:xfrm>
            <a:off x="1135911" y="4520609"/>
            <a:ext cx="363810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Usage of Imported Internal File:</a:t>
            </a:r>
            <a:endParaRPr lang="en-US" sz="2000" dirty="0"/>
          </a:p>
        </p:txBody>
      </p:sp>
      <p:sp>
        <p:nvSpPr>
          <p:cNvPr id="6" name="TextBox 5">
            <a:extLst>
              <a:ext uri="{FF2B5EF4-FFF2-40B4-BE49-F238E27FC236}">
                <a16:creationId xmlns:a16="http://schemas.microsoft.com/office/drawing/2014/main" id="{9A262E76-57F3-34BA-89B8-52D9DA1D7DC9}"/>
              </a:ext>
            </a:extLst>
          </p:cNvPr>
          <p:cNvSpPr txBox="1"/>
          <p:nvPr/>
        </p:nvSpPr>
        <p:spPr>
          <a:xfrm>
            <a:off x="1135912" y="4945912"/>
            <a:ext cx="940626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sz="2000" dirty="0"/>
              <a:t>  Once imported, you can use the methods or functionality provided by </a:t>
            </a:r>
            <a:r>
              <a:rPr lang="en-US" sz="2000" err="1"/>
              <a:t>CategoryInternal</a:t>
            </a:r>
            <a:r>
              <a:rPr lang="en-US" sz="2000" dirty="0"/>
              <a:t> within your rule file.</a:t>
            </a:r>
            <a:endParaRPr lang="en-US" sz="2000" dirty="0">
              <a:cs typeface="Calibri"/>
            </a:endParaRPr>
          </a:p>
          <a:p>
            <a:pPr>
              <a:buChar char="•"/>
            </a:pPr>
            <a:r>
              <a:rPr lang="en-US" sz="2000" dirty="0"/>
              <a:t>  In the example, the </a:t>
            </a:r>
            <a:r>
              <a:rPr lang="en-US" sz="2000" err="1"/>
              <a:t>someRuleFunction</a:t>
            </a:r>
            <a:r>
              <a:rPr lang="en-US" sz="2000" dirty="0"/>
              <a:t> method is using </a:t>
            </a:r>
            <a:r>
              <a:rPr lang="en-US" sz="2000" err="1"/>
              <a:t>CategoryInternal.someMethod</a:t>
            </a:r>
            <a:r>
              <a:rPr lang="en-US" sz="2000" dirty="0"/>
              <a:t>() as an illustration.</a:t>
            </a:r>
            <a:endParaRPr lang="en-US" sz="2000" dirty="0">
              <a:cs typeface="Calibri"/>
            </a:endParaRPr>
          </a:p>
        </p:txBody>
      </p:sp>
      <p:pic>
        <p:nvPicPr>
          <p:cNvPr id="3" name="Picture 2" descr="A screenshot of a computer program&#10;&#10;Description automatically generated">
            <a:extLst>
              <a:ext uri="{FF2B5EF4-FFF2-40B4-BE49-F238E27FC236}">
                <a16:creationId xmlns:a16="http://schemas.microsoft.com/office/drawing/2014/main" id="{BD626914-3B5A-AFDC-9B91-0108657F8DF7}"/>
              </a:ext>
            </a:extLst>
          </p:cNvPr>
          <p:cNvPicPr>
            <a:picLocks noChangeAspect="1"/>
          </p:cNvPicPr>
          <p:nvPr/>
        </p:nvPicPr>
        <p:blipFill>
          <a:blip r:embed="rId2"/>
          <a:stretch>
            <a:fillRect/>
          </a:stretch>
        </p:blipFill>
        <p:spPr>
          <a:xfrm>
            <a:off x="1745512" y="775253"/>
            <a:ext cx="7114953" cy="2144311"/>
          </a:xfrm>
          <a:prstGeom prst="rect">
            <a:avLst/>
          </a:prstGeom>
        </p:spPr>
      </p:pic>
    </p:spTree>
    <p:extLst>
      <p:ext uri="{BB962C8B-B14F-4D97-AF65-F5344CB8AC3E}">
        <p14:creationId xmlns:p14="http://schemas.microsoft.com/office/powerpoint/2010/main" val="1892500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6711C-58A8-1582-BB0D-B1529ADA2C62}"/>
              </a:ext>
            </a:extLst>
          </p:cNvPr>
          <p:cNvSpPr>
            <a:spLocks noGrp="1"/>
          </p:cNvSpPr>
          <p:nvPr>
            <p:ph type="title"/>
          </p:nvPr>
        </p:nvSpPr>
        <p:spPr/>
        <p:txBody>
          <a:bodyPr/>
          <a:lstStyle/>
          <a:p>
            <a:r>
              <a:rPr lang="en-US" b="1">
                <a:ea typeface="+mj-lt"/>
                <a:cs typeface="+mj-lt"/>
              </a:rPr>
              <a:t>                          Introduction</a:t>
            </a:r>
            <a:endParaRPr lang="en-US" err="1"/>
          </a:p>
        </p:txBody>
      </p:sp>
      <p:sp>
        <p:nvSpPr>
          <p:cNvPr id="3" name="Content Placeholder 2">
            <a:extLst>
              <a:ext uri="{FF2B5EF4-FFF2-40B4-BE49-F238E27FC236}">
                <a16:creationId xmlns:a16="http://schemas.microsoft.com/office/drawing/2014/main" id="{42029E71-E88E-8950-BA37-173AB9E24BE7}"/>
              </a:ext>
            </a:extLst>
          </p:cNvPr>
          <p:cNvSpPr>
            <a:spLocks noGrp="1"/>
          </p:cNvSpPr>
          <p:nvPr>
            <p:ph idx="1"/>
          </p:nvPr>
        </p:nvSpPr>
        <p:spPr/>
        <p:txBody>
          <a:bodyPr vert="horz" lIns="91440" tIns="45720" rIns="91440" bIns="45720" rtlCol="0" anchor="t">
            <a:normAutofit/>
          </a:bodyPr>
          <a:lstStyle/>
          <a:p>
            <a:r>
              <a:rPr lang="en-US" dirty="0">
                <a:ea typeface="+mn-lt"/>
                <a:cs typeface="+mn-lt"/>
              </a:rPr>
              <a:t>This structure follows a modular approach, separating concerns like configuration, utility functions, mock data, controllers, business rules, and data access logic. This organization can enhance code maintainability, scalability, and collaboration among team members working on different aspects of the API. </a:t>
            </a:r>
            <a:endParaRPr lang="en-US">
              <a:ea typeface="+mn-lt"/>
              <a:cs typeface="+mn-lt"/>
            </a:endParaRPr>
          </a:p>
          <a:p>
            <a:r>
              <a:rPr lang="en-US" dirty="0">
                <a:ea typeface="+mn-lt"/>
                <a:cs typeface="+mn-lt"/>
              </a:rPr>
              <a:t>Express.js becomes the backbone of our REST business layer. we explore the seamless integration of Express.js into our REST business architecture.</a:t>
            </a:r>
            <a:endParaRPr lang="en-US" dirty="0"/>
          </a:p>
          <a:p>
            <a:pPr marL="0" indent="0">
              <a:buNone/>
            </a:pPr>
            <a:endParaRPr lang="en-US">
              <a:cs typeface="Calibri"/>
            </a:endParaRPr>
          </a:p>
        </p:txBody>
      </p:sp>
    </p:spTree>
    <p:extLst>
      <p:ext uri="{BB962C8B-B14F-4D97-AF65-F5344CB8AC3E}">
        <p14:creationId xmlns:p14="http://schemas.microsoft.com/office/powerpoint/2010/main" val="2365827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01370-F0A9-7F12-B73F-3E52537B80E5}"/>
              </a:ext>
            </a:extLst>
          </p:cNvPr>
          <p:cNvSpPr>
            <a:spLocks noGrp="1"/>
          </p:cNvSpPr>
          <p:nvPr>
            <p:ph type="title"/>
          </p:nvPr>
        </p:nvSpPr>
        <p:spPr/>
        <p:txBody>
          <a:bodyPr/>
          <a:lstStyle/>
          <a:p>
            <a:r>
              <a:rPr lang="en-US" dirty="0">
                <a:cs typeface="Calibri Light"/>
              </a:rPr>
              <a:t>                                 </a:t>
            </a:r>
            <a:r>
              <a:rPr lang="en-US" b="1" dirty="0">
                <a:cs typeface="Calibri Light"/>
              </a:rPr>
              <a:t>Postman</a:t>
            </a:r>
          </a:p>
        </p:txBody>
      </p:sp>
      <p:sp>
        <p:nvSpPr>
          <p:cNvPr id="3" name="Content Placeholder 2">
            <a:extLst>
              <a:ext uri="{FF2B5EF4-FFF2-40B4-BE49-F238E27FC236}">
                <a16:creationId xmlns:a16="http://schemas.microsoft.com/office/drawing/2014/main" id="{56DADA77-FB1F-FF57-9CA4-3A84F58C3D10}"/>
              </a:ext>
            </a:extLst>
          </p:cNvPr>
          <p:cNvSpPr>
            <a:spLocks noGrp="1"/>
          </p:cNvSpPr>
          <p:nvPr>
            <p:ph idx="1"/>
          </p:nvPr>
        </p:nvSpPr>
        <p:spPr/>
        <p:txBody>
          <a:bodyPr vert="horz" lIns="91440" tIns="45720" rIns="91440" bIns="45720" rtlCol="0" anchor="t">
            <a:normAutofit/>
          </a:bodyPr>
          <a:lstStyle/>
          <a:p>
            <a:r>
              <a:rPr lang="en-US" dirty="0">
                <a:ea typeface="+mn-lt"/>
                <a:cs typeface="+mn-lt"/>
              </a:rPr>
              <a:t>Postman is a popular collaboration platform for API (Application Programming Interface) development. It provides a user-friendly interface that allows developers to create, share, test, and document APIs. </a:t>
            </a:r>
          </a:p>
          <a:p>
            <a:r>
              <a:rPr lang="en-US" sz="3200" b="1" dirty="0">
                <a:ea typeface="+mn-lt"/>
                <a:cs typeface="+mn-lt"/>
              </a:rPr>
              <a:t>Methods:</a:t>
            </a:r>
          </a:p>
          <a:p>
            <a:r>
              <a:rPr lang="en-US" sz="2400" b="1" dirty="0">
                <a:latin typeface="Arial"/>
                <a:cs typeface="Arial"/>
              </a:rPr>
              <a:t>  POST</a:t>
            </a:r>
            <a:endParaRPr lang="en-US" sz="2600" dirty="0">
              <a:latin typeface="Arial"/>
              <a:cs typeface="Arial"/>
            </a:endParaRPr>
          </a:p>
          <a:p>
            <a:r>
              <a:rPr lang="en-US" sz="2600" b="1" dirty="0">
                <a:latin typeface="Arial"/>
                <a:cs typeface="Arial"/>
              </a:rPr>
              <a:t>  GET</a:t>
            </a:r>
            <a:endParaRPr lang="en-US" sz="2600" dirty="0">
              <a:latin typeface="Arial"/>
              <a:cs typeface="Arial"/>
            </a:endParaRPr>
          </a:p>
          <a:p>
            <a:r>
              <a:rPr lang="en-US" sz="2600" b="1" dirty="0">
                <a:latin typeface="Arial"/>
                <a:cs typeface="Arial"/>
              </a:rPr>
              <a:t>  PATCH </a:t>
            </a:r>
            <a:endParaRPr lang="en-US" sz="2600" dirty="0">
              <a:latin typeface="Arial"/>
              <a:cs typeface="Arial"/>
            </a:endParaRPr>
          </a:p>
        </p:txBody>
      </p:sp>
    </p:spTree>
    <p:extLst>
      <p:ext uri="{BB962C8B-B14F-4D97-AF65-F5344CB8AC3E}">
        <p14:creationId xmlns:p14="http://schemas.microsoft.com/office/powerpoint/2010/main" val="1762477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870FD-616A-3FDA-EE8D-E63A8BBD62C7}"/>
              </a:ext>
            </a:extLst>
          </p:cNvPr>
          <p:cNvSpPr>
            <a:spLocks noGrp="1"/>
          </p:cNvSpPr>
          <p:nvPr>
            <p:ph type="title"/>
          </p:nvPr>
        </p:nvSpPr>
        <p:spPr/>
        <p:txBody>
          <a:bodyPr>
            <a:normAutofit/>
          </a:bodyPr>
          <a:lstStyle/>
          <a:p>
            <a:r>
              <a:rPr lang="en-US" sz="2800" b="1">
                <a:latin typeface="Calibri"/>
                <a:ea typeface="+mj-lt"/>
                <a:cs typeface="+mj-lt"/>
              </a:rPr>
              <a:t>                                        </a:t>
            </a:r>
            <a:r>
              <a:rPr lang="en-US" sz="3200" b="1" dirty="0">
                <a:latin typeface="Calibri"/>
                <a:ea typeface="+mj-lt"/>
                <a:cs typeface="+mj-lt"/>
              </a:rPr>
              <a:t>Why we use the Postman</a:t>
            </a:r>
            <a:endParaRPr lang="en-US" sz="3200" b="1">
              <a:latin typeface="Calibri"/>
              <a:cs typeface="Calibri Light"/>
            </a:endParaRPr>
          </a:p>
        </p:txBody>
      </p:sp>
      <p:sp>
        <p:nvSpPr>
          <p:cNvPr id="3" name="Content Placeholder 2">
            <a:extLst>
              <a:ext uri="{FF2B5EF4-FFF2-40B4-BE49-F238E27FC236}">
                <a16:creationId xmlns:a16="http://schemas.microsoft.com/office/drawing/2014/main" id="{8BD7DC7F-4382-B304-A847-1A8A601625AC}"/>
              </a:ext>
            </a:extLst>
          </p:cNvPr>
          <p:cNvSpPr>
            <a:spLocks noGrp="1"/>
          </p:cNvSpPr>
          <p:nvPr>
            <p:ph idx="1"/>
          </p:nvPr>
        </p:nvSpPr>
        <p:spPr/>
        <p:txBody>
          <a:bodyPr vert="horz" lIns="91440" tIns="45720" rIns="91440" bIns="45720" rtlCol="0" anchor="t">
            <a:normAutofit fontScale="70000" lnSpcReduction="20000"/>
          </a:bodyPr>
          <a:lstStyle/>
          <a:p>
            <a:r>
              <a:rPr lang="en-US" dirty="0">
                <a:ea typeface="+mn-lt"/>
                <a:cs typeface="+mn-lt"/>
              </a:rPr>
              <a:t>Postman is a popular API development and testing tool that offers a range of features to simplify the process of working with APIs.</a:t>
            </a:r>
          </a:p>
          <a:p>
            <a:r>
              <a:rPr lang="en-US" dirty="0">
                <a:ea typeface="+mn-lt"/>
                <a:cs typeface="+mn-lt"/>
              </a:rPr>
              <a:t>Here are some reasons why developers and teams use Postman:</a:t>
            </a:r>
          </a:p>
          <a:p>
            <a:r>
              <a:rPr lang="en-US" b="1" dirty="0">
                <a:ea typeface="+mn-lt"/>
                <a:cs typeface="+mn-lt"/>
              </a:rPr>
              <a:t>API Testing:</a:t>
            </a:r>
          </a:p>
          <a:p>
            <a:pPr marL="0" indent="0">
              <a:buNone/>
            </a:pPr>
            <a:r>
              <a:rPr lang="en-US" dirty="0">
                <a:ea typeface="+mn-lt"/>
                <a:cs typeface="+mn-lt"/>
              </a:rPr>
              <a:t>             Postman provides a user-friendly interface for creating and executing API requests. You can easily set up different HTTP requests (GET, POST, PUT, DELETE, etc.) and test the API's functionality and responses.</a:t>
            </a:r>
          </a:p>
          <a:p>
            <a:pPr marL="171450"/>
            <a:r>
              <a:rPr lang="en-US" b="1" dirty="0">
                <a:ea typeface="+mn-lt"/>
                <a:cs typeface="+mn-lt"/>
              </a:rPr>
              <a:t>Automation:</a:t>
            </a:r>
            <a:endParaRPr lang="en-US" dirty="0">
              <a:ea typeface="+mn-lt"/>
              <a:cs typeface="+mn-lt"/>
            </a:endParaRPr>
          </a:p>
          <a:p>
            <a:pPr marL="0" indent="0">
              <a:buNone/>
            </a:pPr>
            <a:r>
              <a:rPr lang="en-US" b="1" dirty="0">
                <a:cs typeface="Calibri"/>
              </a:rPr>
              <a:t>      </a:t>
            </a:r>
            <a:r>
              <a:rPr lang="en-US" b="1" dirty="0">
                <a:ea typeface="+mn-lt"/>
                <a:cs typeface="+mn-lt"/>
              </a:rPr>
              <a:t>      </a:t>
            </a:r>
            <a:r>
              <a:rPr lang="en-US" dirty="0">
                <a:ea typeface="+mn-lt"/>
                <a:cs typeface="+mn-lt"/>
              </a:rPr>
              <a:t>Postman allows users to create automated test suites for APIs. This is particularly useful for running regression tests to ensure that changes to the API do not break existing functionality.</a:t>
            </a:r>
          </a:p>
          <a:p>
            <a:r>
              <a:rPr lang="en-US" b="1" dirty="0">
                <a:ea typeface="+mn-lt"/>
                <a:cs typeface="+mn-lt"/>
              </a:rPr>
              <a:t>Collaboration:</a:t>
            </a:r>
          </a:p>
          <a:p>
            <a:pPr marL="0" indent="0">
              <a:buNone/>
            </a:pPr>
            <a:r>
              <a:rPr lang="en-US" dirty="0">
                <a:ea typeface="+mn-lt"/>
                <a:cs typeface="+mn-lt"/>
              </a:rPr>
              <a:t>            Teams can collaborate on API development by sharing collections of requests and tests. Postman allows for the creation of shared workspaces, making it easier for team members to work together on API projects.</a:t>
            </a:r>
            <a:endParaRPr lang="en-US" dirty="0"/>
          </a:p>
          <a:p>
            <a:pPr marL="0" indent="0">
              <a:buNone/>
            </a:pPr>
            <a:endParaRPr lang="en-US" b="1" dirty="0">
              <a:cs typeface="Calibri"/>
            </a:endParaRPr>
          </a:p>
          <a:p>
            <a:pPr marL="0" indent="0">
              <a:buNone/>
            </a:pPr>
            <a:endParaRPr lang="en-US" b="1" dirty="0">
              <a:cs typeface="Calibri"/>
            </a:endParaRPr>
          </a:p>
        </p:txBody>
      </p:sp>
    </p:spTree>
    <p:extLst>
      <p:ext uri="{BB962C8B-B14F-4D97-AF65-F5344CB8AC3E}">
        <p14:creationId xmlns:p14="http://schemas.microsoft.com/office/powerpoint/2010/main" val="1735011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878A6-DE47-E21C-7FD0-ACB5256856B6}"/>
              </a:ext>
            </a:extLst>
          </p:cNvPr>
          <p:cNvSpPr>
            <a:spLocks noGrp="1"/>
          </p:cNvSpPr>
          <p:nvPr>
            <p:ph type="title"/>
          </p:nvPr>
        </p:nvSpPr>
        <p:spPr/>
        <p:txBody>
          <a:bodyPr>
            <a:normAutofit/>
          </a:bodyPr>
          <a:lstStyle/>
          <a:p>
            <a:r>
              <a:rPr lang="en-US" sz="2800" b="1" dirty="0">
                <a:ea typeface="+mj-lt"/>
                <a:cs typeface="+mj-lt"/>
              </a:rPr>
              <a:t>                          </a:t>
            </a:r>
            <a:r>
              <a:rPr lang="en-US" sz="3200" b="1" dirty="0">
                <a:ea typeface="+mj-lt"/>
                <a:cs typeface="+mj-lt"/>
              </a:rPr>
              <a:t>Postman Using For Business Layer</a:t>
            </a:r>
            <a:endParaRPr lang="en-US" sz="3200" b="1" dirty="0">
              <a:cs typeface="Calibri Light"/>
            </a:endParaRPr>
          </a:p>
        </p:txBody>
      </p:sp>
      <p:sp>
        <p:nvSpPr>
          <p:cNvPr id="3" name="Content Placeholder 2">
            <a:extLst>
              <a:ext uri="{FF2B5EF4-FFF2-40B4-BE49-F238E27FC236}">
                <a16:creationId xmlns:a16="http://schemas.microsoft.com/office/drawing/2014/main" id="{CD17A265-B123-088A-42D1-B1062C24C835}"/>
              </a:ext>
            </a:extLst>
          </p:cNvPr>
          <p:cNvSpPr>
            <a:spLocks noGrp="1"/>
          </p:cNvSpPr>
          <p:nvPr>
            <p:ph idx="1"/>
          </p:nvPr>
        </p:nvSpPr>
        <p:spPr/>
        <p:txBody>
          <a:bodyPr vert="horz" lIns="91440" tIns="45720" rIns="91440" bIns="45720" rtlCol="0" anchor="t">
            <a:normAutofit/>
          </a:bodyPr>
          <a:lstStyle/>
          <a:p>
            <a:r>
              <a:rPr lang="en-US" dirty="0">
                <a:ea typeface="+mn-lt"/>
                <a:cs typeface="+mn-lt"/>
              </a:rPr>
              <a:t>Using Postman for the business layer of an application typically involves testing and validating the functionality of your API endpoints, ensuring that they meet the requirements of your business logic.</a:t>
            </a:r>
          </a:p>
          <a:p>
            <a:r>
              <a:rPr lang="en-US" b="1" dirty="0"/>
              <a:t>Create Collections:</a:t>
            </a:r>
            <a:endParaRPr lang="en-US" dirty="0">
              <a:cs typeface="Calibri"/>
            </a:endParaRPr>
          </a:p>
          <a:p>
            <a:pPr marL="0" indent="0">
              <a:buNone/>
            </a:pPr>
            <a:r>
              <a:rPr lang="en-US" dirty="0">
                <a:ea typeface="+mn-lt"/>
                <a:cs typeface="+mn-lt"/>
              </a:rPr>
              <a:t>               In Postman, organize your API requests into collections. Collections are a way to group related requests together.</a:t>
            </a:r>
          </a:p>
          <a:p>
            <a:pPr marL="0" indent="0">
              <a:buNone/>
            </a:pPr>
            <a:r>
              <a:rPr lang="en-US" dirty="0">
                <a:ea typeface="+mn-lt"/>
                <a:cs typeface="+mn-lt"/>
              </a:rPr>
              <a:t>               Using Postman for the business layer involves creating, testing, and documenting API requests that interact with your application's business logic.       </a:t>
            </a:r>
            <a:endParaRPr lang="en-US" dirty="0">
              <a:cs typeface="Calibri"/>
            </a:endParaRPr>
          </a:p>
        </p:txBody>
      </p:sp>
    </p:spTree>
    <p:extLst>
      <p:ext uri="{BB962C8B-B14F-4D97-AF65-F5344CB8AC3E}">
        <p14:creationId xmlns:p14="http://schemas.microsoft.com/office/powerpoint/2010/main" val="3040136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037F-12BE-76AB-162A-93CA30C273C6}"/>
              </a:ext>
            </a:extLst>
          </p:cNvPr>
          <p:cNvSpPr>
            <a:spLocks noGrp="1"/>
          </p:cNvSpPr>
          <p:nvPr>
            <p:ph type="title"/>
          </p:nvPr>
        </p:nvSpPr>
        <p:spPr>
          <a:xfrm>
            <a:off x="793898" y="28427"/>
            <a:ext cx="10515600" cy="1325563"/>
          </a:xfrm>
        </p:spPr>
        <p:txBody>
          <a:bodyPr/>
          <a:lstStyle/>
          <a:p>
            <a:r>
              <a:rPr lang="en-US">
                <a:cs typeface="Calibri Light"/>
              </a:rPr>
              <a:t>                                  </a:t>
            </a:r>
            <a:r>
              <a:rPr lang="en-US" b="1">
                <a:cs typeface="Calibri Light"/>
              </a:rPr>
              <a:t>Main.js</a:t>
            </a:r>
          </a:p>
        </p:txBody>
      </p:sp>
      <p:sp>
        <p:nvSpPr>
          <p:cNvPr id="3" name="Content Placeholder 2">
            <a:extLst>
              <a:ext uri="{FF2B5EF4-FFF2-40B4-BE49-F238E27FC236}">
                <a16:creationId xmlns:a16="http://schemas.microsoft.com/office/drawing/2014/main" id="{7C549989-A495-B0BD-121D-0C4E97C4F001}"/>
              </a:ext>
            </a:extLst>
          </p:cNvPr>
          <p:cNvSpPr>
            <a:spLocks noGrp="1"/>
          </p:cNvSpPr>
          <p:nvPr>
            <p:ph idx="1"/>
          </p:nvPr>
        </p:nvSpPr>
        <p:spPr>
          <a:xfrm>
            <a:off x="714154" y="1356021"/>
            <a:ext cx="10692809" cy="4909546"/>
          </a:xfrm>
        </p:spPr>
        <p:txBody>
          <a:bodyPr vert="horz" lIns="91440" tIns="45720" rIns="91440" bIns="45720" rtlCol="0" anchor="t">
            <a:normAutofit fontScale="85000" lnSpcReduction="20000"/>
          </a:bodyPr>
          <a:lstStyle/>
          <a:p>
            <a:r>
              <a:rPr lang="en-US" b="1" dirty="0">
                <a:ea typeface="+mn-lt"/>
                <a:cs typeface="+mn-lt"/>
              </a:rPr>
              <a:t>Importing Required Modules:</a:t>
            </a:r>
          </a:p>
          <a:p>
            <a:pPr marL="0" indent="0">
              <a:buNone/>
            </a:pPr>
            <a:r>
              <a:rPr lang="en-US" dirty="0">
                <a:ea typeface="+mn-lt"/>
                <a:cs typeface="+mn-lt"/>
              </a:rPr>
              <a:t>                  </a:t>
            </a:r>
            <a:r>
              <a:rPr lang="en-US" b="1" dirty="0">
                <a:ea typeface="+mn-lt"/>
                <a:cs typeface="+mn-lt"/>
              </a:rPr>
              <a:t>config</a:t>
            </a:r>
            <a:r>
              <a:rPr lang="en-US" dirty="0">
                <a:ea typeface="+mn-lt"/>
                <a:cs typeface="+mn-lt"/>
              </a:rPr>
              <a:t>: This likely contains configuration settings for the application.</a:t>
            </a:r>
            <a:endParaRPr lang="en-US" b="1" dirty="0">
              <a:cs typeface="Calibri"/>
            </a:endParaRPr>
          </a:p>
          <a:p>
            <a:pPr marL="0" indent="0">
              <a:buNone/>
            </a:pPr>
            <a:r>
              <a:rPr lang="en-US" dirty="0">
                <a:ea typeface="+mn-lt"/>
                <a:cs typeface="+mn-lt"/>
              </a:rPr>
              <a:t>                  </a:t>
            </a:r>
            <a:r>
              <a:rPr lang="en-US" b="1" dirty="0">
                <a:ea typeface="+mn-lt"/>
                <a:cs typeface="+mn-lt"/>
              </a:rPr>
              <a:t>messages</a:t>
            </a:r>
            <a:r>
              <a:rPr lang="en-US" dirty="0">
                <a:ea typeface="+mn-lt"/>
                <a:cs typeface="+mn-lt"/>
              </a:rPr>
              <a:t>: This could contain utility functions or constants related to messages or logging.</a:t>
            </a:r>
            <a:endParaRPr lang="en-US" dirty="0">
              <a:cs typeface="Calibri" panose="020F0502020204030204"/>
            </a:endParaRPr>
          </a:p>
          <a:p>
            <a:pPr marL="0" indent="0">
              <a:buNone/>
            </a:pPr>
            <a:r>
              <a:rPr lang="en-US" dirty="0">
                <a:ea typeface="+mn-lt"/>
                <a:cs typeface="+mn-lt"/>
              </a:rPr>
              <a:t>                  </a:t>
            </a:r>
            <a:r>
              <a:rPr lang="en-US" b="1" dirty="0" err="1">
                <a:ea typeface="+mn-lt"/>
                <a:cs typeface="+mn-lt"/>
              </a:rPr>
              <a:t>RestBusiness</a:t>
            </a:r>
            <a:r>
              <a:rPr lang="en-US" dirty="0">
                <a:ea typeface="+mn-lt"/>
                <a:cs typeface="+mn-lt"/>
              </a:rPr>
              <a:t>: This is probably the main server file or module.</a:t>
            </a:r>
            <a:endParaRPr lang="en-US" dirty="0">
              <a:cs typeface="Calibri" panose="020F0502020204030204"/>
            </a:endParaRPr>
          </a:p>
          <a:p>
            <a:r>
              <a:rPr lang="en-US" b="1" dirty="0">
                <a:ea typeface="+mn-lt"/>
                <a:cs typeface="+mn-lt"/>
              </a:rPr>
              <a:t>Initializing Objects:</a:t>
            </a:r>
          </a:p>
          <a:p>
            <a:pPr marL="0" indent="0">
              <a:buNone/>
            </a:pPr>
            <a:r>
              <a:rPr lang="en-US" b="1" dirty="0">
                <a:cs typeface="Calibri"/>
              </a:rPr>
              <a:t>   </a:t>
            </a:r>
            <a:r>
              <a:rPr lang="en-US" b="1" dirty="0">
                <a:ea typeface="+mn-lt"/>
                <a:cs typeface="+mn-lt"/>
              </a:rPr>
              <a:t>             </a:t>
            </a:r>
            <a:r>
              <a:rPr lang="en-US" dirty="0">
                <a:ea typeface="+mn-lt"/>
                <a:cs typeface="+mn-lt"/>
              </a:rPr>
              <a:t>Objects are created from the imported classes. </a:t>
            </a:r>
            <a:r>
              <a:rPr lang="en-US" b="1" dirty="0">
                <a:ea typeface="+mn-lt"/>
                <a:cs typeface="+mn-lt"/>
              </a:rPr>
              <a:t>Config</a:t>
            </a:r>
            <a:r>
              <a:rPr lang="en-US" dirty="0">
                <a:ea typeface="+mn-lt"/>
                <a:cs typeface="+mn-lt"/>
              </a:rPr>
              <a:t> is an instance of the config class, and </a:t>
            </a:r>
            <a:r>
              <a:rPr lang="en-US" b="1" dirty="0">
                <a:ea typeface="+mn-lt"/>
                <a:cs typeface="+mn-lt"/>
              </a:rPr>
              <a:t>Messages</a:t>
            </a:r>
            <a:r>
              <a:rPr lang="en-US" dirty="0">
                <a:ea typeface="+mn-lt"/>
                <a:cs typeface="+mn-lt"/>
              </a:rPr>
              <a:t> is an instance of the messages class. </a:t>
            </a:r>
          </a:p>
          <a:p>
            <a:pPr marL="0" indent="0">
              <a:buNone/>
            </a:pPr>
            <a:r>
              <a:rPr lang="en-US" dirty="0">
                <a:ea typeface="+mn-lt"/>
                <a:cs typeface="+mn-lt"/>
              </a:rPr>
              <a:t>               This suggests that these objects will be used to access configuration settings and messages throughout the application.</a:t>
            </a:r>
          </a:p>
          <a:p>
            <a:pPr marL="171450" indent="-171450"/>
            <a:r>
              <a:rPr lang="en-US" b="1" dirty="0">
                <a:ea typeface="+mn-lt"/>
                <a:cs typeface="+mn-lt"/>
              </a:rPr>
              <a:t>Starting the Service:</a:t>
            </a:r>
          </a:p>
          <a:p>
            <a:pPr marL="0" indent="0">
              <a:buNone/>
            </a:pPr>
            <a:r>
              <a:rPr lang="en-US" dirty="0">
                <a:ea typeface="+mn-lt"/>
                <a:cs typeface="+mn-lt"/>
              </a:rPr>
              <a:t>                </a:t>
            </a:r>
            <a:r>
              <a:rPr lang="en-US" dirty="0" err="1">
                <a:ea typeface="+mn-lt"/>
                <a:cs typeface="+mn-lt"/>
              </a:rPr>
              <a:t>RestBusiness.listen</a:t>
            </a:r>
            <a:r>
              <a:rPr lang="en-US" dirty="0">
                <a:ea typeface="+mn-lt"/>
                <a:cs typeface="+mn-lt"/>
              </a:rPr>
              <a:t>(</a:t>
            </a:r>
            <a:r>
              <a:rPr lang="en-US" dirty="0" err="1">
                <a:ea typeface="+mn-lt"/>
                <a:cs typeface="+mn-lt"/>
              </a:rPr>
              <a:t>Config.SERVICE_PORT</a:t>
            </a:r>
            <a:r>
              <a:rPr lang="en-US" dirty="0">
                <a:ea typeface="+mn-lt"/>
                <a:cs typeface="+mn-lt"/>
              </a:rPr>
              <a:t>): This line is likely starting the server and making it listen on the port specified in the configuration (</a:t>
            </a:r>
            <a:r>
              <a:rPr lang="en-US" dirty="0" err="1">
                <a:ea typeface="+mn-lt"/>
                <a:cs typeface="+mn-lt"/>
              </a:rPr>
              <a:t>Config.SERVICE_PORT</a:t>
            </a:r>
            <a:r>
              <a:rPr lang="en-US" dirty="0">
                <a:ea typeface="+mn-lt"/>
                <a:cs typeface="+mn-lt"/>
              </a:rPr>
              <a:t>).</a:t>
            </a:r>
            <a:endParaRPr lang="en-US" dirty="0"/>
          </a:p>
        </p:txBody>
      </p:sp>
    </p:spTree>
    <p:extLst>
      <p:ext uri="{BB962C8B-B14F-4D97-AF65-F5344CB8AC3E}">
        <p14:creationId xmlns:p14="http://schemas.microsoft.com/office/powerpoint/2010/main" val="237631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C6A2E-C80E-0174-78DD-FDAE5F1ACF37}"/>
              </a:ext>
            </a:extLst>
          </p:cNvPr>
          <p:cNvSpPr>
            <a:spLocks noGrp="1"/>
          </p:cNvSpPr>
          <p:nvPr>
            <p:ph type="title"/>
          </p:nvPr>
        </p:nvSpPr>
        <p:spPr/>
        <p:txBody>
          <a:bodyPr/>
          <a:lstStyle/>
          <a:p>
            <a:r>
              <a:rPr lang="en-US" sz="2800">
                <a:ea typeface="+mj-lt"/>
                <a:cs typeface="+mj-lt"/>
              </a:rPr>
              <a:t>                                                  </a:t>
            </a:r>
            <a:r>
              <a:rPr lang="en-US" sz="4800" b="1">
                <a:latin typeface="Calibri Light"/>
                <a:ea typeface="+mj-lt"/>
                <a:cs typeface="+mj-lt"/>
              </a:rPr>
              <a:t>Config.js</a:t>
            </a:r>
            <a:endParaRPr lang="en-US" sz="4800" b="1">
              <a:latin typeface="Calibri Light"/>
              <a:cs typeface="Calibri Light"/>
            </a:endParaRPr>
          </a:p>
        </p:txBody>
      </p:sp>
      <p:sp>
        <p:nvSpPr>
          <p:cNvPr id="3" name="Content Placeholder 2">
            <a:extLst>
              <a:ext uri="{FF2B5EF4-FFF2-40B4-BE49-F238E27FC236}">
                <a16:creationId xmlns:a16="http://schemas.microsoft.com/office/drawing/2014/main" id="{69E1A34B-CE42-267C-DE5B-0ACACFF21226}"/>
              </a:ext>
            </a:extLst>
          </p:cNvPr>
          <p:cNvSpPr>
            <a:spLocks noGrp="1"/>
          </p:cNvSpPr>
          <p:nvPr>
            <p:ph idx="1"/>
          </p:nvPr>
        </p:nvSpPr>
        <p:spPr/>
        <p:txBody>
          <a:bodyPr vert="horz" lIns="91440" tIns="45720" rIns="91440" bIns="45720" rtlCol="0" anchor="t">
            <a:normAutofit/>
          </a:bodyPr>
          <a:lstStyle/>
          <a:p>
            <a:r>
              <a:rPr lang="en-US" b="1" dirty="0">
                <a:ea typeface="+mn-lt"/>
                <a:cs typeface="+mn-lt"/>
              </a:rPr>
              <a:t>Basic Information:</a:t>
            </a:r>
            <a:endParaRPr lang="en-US" dirty="0"/>
          </a:p>
          <a:p>
            <a:pPr marL="0" indent="0">
              <a:buNone/>
            </a:pPr>
            <a:r>
              <a:rPr lang="en-US" b="1" dirty="0">
                <a:ea typeface="+mn-lt"/>
                <a:cs typeface="+mn-lt"/>
              </a:rPr>
              <a:t>                  SERVICE_HOST</a:t>
            </a:r>
            <a:r>
              <a:rPr lang="en-US" dirty="0">
                <a:ea typeface="+mn-lt"/>
                <a:cs typeface="+mn-lt"/>
              </a:rPr>
              <a:t>: The host (or domain) on which the service will run. In this case, it's set to "localhost," meaning the service is intended to run on the same machine.</a:t>
            </a:r>
            <a:endParaRPr lang="en-US" dirty="0">
              <a:cs typeface="Calibri" panose="020F0502020204030204"/>
            </a:endParaRPr>
          </a:p>
          <a:p>
            <a:pPr marL="0" indent="0">
              <a:buNone/>
            </a:pPr>
            <a:r>
              <a:rPr lang="en-US" b="1" dirty="0">
                <a:ea typeface="+mn-lt"/>
                <a:cs typeface="+mn-lt"/>
              </a:rPr>
              <a:t>                  SERVICE_PORT</a:t>
            </a:r>
            <a:r>
              <a:rPr lang="en-US" dirty="0">
                <a:ea typeface="+mn-lt"/>
                <a:cs typeface="+mn-lt"/>
              </a:rPr>
              <a:t>: The port on which the service will listen.</a:t>
            </a:r>
            <a:endParaRPr lang="en-US" dirty="0">
              <a:cs typeface="Calibri" panose="020F0502020204030204"/>
            </a:endParaRPr>
          </a:p>
          <a:p>
            <a:pPr marL="0" indent="0">
              <a:buNone/>
            </a:pPr>
            <a:endParaRPr lang="en-US" b="1">
              <a:cs typeface="Calibri"/>
            </a:endParaRPr>
          </a:p>
        </p:txBody>
      </p:sp>
      <p:pic>
        <p:nvPicPr>
          <p:cNvPr id="4" name="Picture 3" descr="A screenshot of a computer&#10;&#10;Description automatically generated">
            <a:extLst>
              <a:ext uri="{FF2B5EF4-FFF2-40B4-BE49-F238E27FC236}">
                <a16:creationId xmlns:a16="http://schemas.microsoft.com/office/drawing/2014/main" id="{159DA1AF-FF47-3A9E-0ACF-EF83603B3817}"/>
              </a:ext>
            </a:extLst>
          </p:cNvPr>
          <p:cNvPicPr>
            <a:picLocks noChangeAspect="1"/>
          </p:cNvPicPr>
          <p:nvPr/>
        </p:nvPicPr>
        <p:blipFill>
          <a:blip r:embed="rId2"/>
          <a:stretch>
            <a:fillRect/>
          </a:stretch>
        </p:blipFill>
        <p:spPr>
          <a:xfrm>
            <a:off x="1254964" y="4148403"/>
            <a:ext cx="9688286" cy="2596044"/>
          </a:xfrm>
          <a:prstGeom prst="rect">
            <a:avLst/>
          </a:prstGeom>
        </p:spPr>
      </p:pic>
    </p:spTree>
    <p:extLst>
      <p:ext uri="{BB962C8B-B14F-4D97-AF65-F5344CB8AC3E}">
        <p14:creationId xmlns:p14="http://schemas.microsoft.com/office/powerpoint/2010/main" val="1485616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7FD651-0809-A302-6B5C-C66B8446FF55}"/>
              </a:ext>
            </a:extLst>
          </p:cNvPr>
          <p:cNvSpPr txBox="1"/>
          <p:nvPr/>
        </p:nvSpPr>
        <p:spPr>
          <a:xfrm>
            <a:off x="657447" y="781493"/>
            <a:ext cx="1004422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Arial"/>
              <a:buChar char="•"/>
            </a:pPr>
            <a:r>
              <a:rPr lang="en-US" sz="2400" b="1"/>
              <a:t>Service Basic Authentication:</a:t>
            </a:r>
            <a:endParaRPr lang="en-US">
              <a:cs typeface="Calibri" panose="020F0502020204030204"/>
            </a:endParaRPr>
          </a:p>
          <a:p>
            <a:r>
              <a:rPr lang="en-US" sz="2400" b="1">
                <a:cs typeface="Calibri"/>
              </a:rPr>
              <a:t>  </a:t>
            </a:r>
            <a:r>
              <a:rPr lang="en-US" sz="2400" b="1">
                <a:ea typeface="+mn-lt"/>
                <a:cs typeface="+mn-lt"/>
              </a:rPr>
              <a:t>        SERVICE_AUTH</a:t>
            </a:r>
            <a:r>
              <a:rPr lang="en-US" sz="2400">
                <a:ea typeface="+mn-lt"/>
                <a:cs typeface="+mn-lt"/>
              </a:rPr>
              <a:t>: An object containing basic authentication credentials for the service. This information is likely used for securing access to the service.</a:t>
            </a:r>
            <a:endParaRPr lang="en-US" sz="2400" b="1">
              <a:cs typeface="Calibri"/>
            </a:endParaRPr>
          </a:p>
        </p:txBody>
      </p:sp>
      <p:sp>
        <p:nvSpPr>
          <p:cNvPr id="5" name="TextBox 4">
            <a:extLst>
              <a:ext uri="{FF2B5EF4-FFF2-40B4-BE49-F238E27FC236}">
                <a16:creationId xmlns:a16="http://schemas.microsoft.com/office/drawing/2014/main" id="{C4245E98-6E1C-5B2F-38CB-6090460EC936}"/>
              </a:ext>
            </a:extLst>
          </p:cNvPr>
          <p:cNvSpPr txBox="1"/>
          <p:nvPr/>
        </p:nvSpPr>
        <p:spPr>
          <a:xfrm>
            <a:off x="657447" y="2287773"/>
            <a:ext cx="544564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2400" b="1"/>
              <a:t>Service Remote Configuration:</a:t>
            </a:r>
            <a:endParaRPr lang="en-US" sz="2400">
              <a:cs typeface="Calibri" panose="020F0502020204030204"/>
            </a:endParaRPr>
          </a:p>
        </p:txBody>
      </p:sp>
      <p:sp>
        <p:nvSpPr>
          <p:cNvPr id="7" name="TextBox 6">
            <a:extLst>
              <a:ext uri="{FF2B5EF4-FFF2-40B4-BE49-F238E27FC236}">
                <a16:creationId xmlns:a16="http://schemas.microsoft.com/office/drawing/2014/main" id="{2D1ED748-D90A-D1D0-3AD8-A593B5D46EF3}"/>
              </a:ext>
            </a:extLst>
          </p:cNvPr>
          <p:cNvSpPr txBox="1"/>
          <p:nvPr/>
        </p:nvSpPr>
        <p:spPr>
          <a:xfrm>
            <a:off x="762000" y="2885440"/>
            <a:ext cx="972312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a:t>
            </a:r>
            <a:r>
              <a:rPr lang="en-US" sz="2400" b="1"/>
              <a:t>SERVICE_REMOTE</a:t>
            </a:r>
            <a:r>
              <a:rPr lang="en-US" sz="2400"/>
              <a:t>: An object containing remote configuration details, specifically related to "ACCOUNTS-REST-DATA-ACCESS."</a:t>
            </a:r>
          </a:p>
        </p:txBody>
      </p:sp>
      <p:sp>
        <p:nvSpPr>
          <p:cNvPr id="8" name="TextBox 7">
            <a:extLst>
              <a:ext uri="{FF2B5EF4-FFF2-40B4-BE49-F238E27FC236}">
                <a16:creationId xmlns:a16="http://schemas.microsoft.com/office/drawing/2014/main" id="{E4593563-CFA8-B9EB-B1D8-29450A723994}"/>
              </a:ext>
            </a:extLst>
          </p:cNvPr>
          <p:cNvSpPr txBox="1"/>
          <p:nvPr/>
        </p:nvSpPr>
        <p:spPr>
          <a:xfrm>
            <a:off x="1351280" y="3891280"/>
            <a:ext cx="1049528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REMOTE_SERVICE_URL</a:t>
            </a:r>
            <a:r>
              <a:rPr lang="en-US" sz="2400"/>
              <a:t>: The URL at which the remote service can be accessed.</a:t>
            </a:r>
            <a:endParaRPr lang="en-US" sz="2400">
              <a:cs typeface="Calibri"/>
            </a:endParaRPr>
          </a:p>
        </p:txBody>
      </p:sp>
      <p:sp>
        <p:nvSpPr>
          <p:cNvPr id="9" name="TextBox 8">
            <a:extLst>
              <a:ext uri="{FF2B5EF4-FFF2-40B4-BE49-F238E27FC236}">
                <a16:creationId xmlns:a16="http://schemas.microsoft.com/office/drawing/2014/main" id="{96C008FC-563E-DD4D-A80B-59535AB7CF57}"/>
              </a:ext>
            </a:extLst>
          </p:cNvPr>
          <p:cNvSpPr txBox="1"/>
          <p:nvPr/>
        </p:nvSpPr>
        <p:spPr>
          <a:xfrm flipH="1">
            <a:off x="1351280" y="4511259"/>
            <a:ext cx="1040384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REMOTE_SERVICE_AUTH_API_KEY</a:t>
            </a:r>
            <a:r>
              <a:rPr lang="en-US" sz="2400"/>
              <a:t>: An API key for authentication with the remote service.</a:t>
            </a:r>
            <a:endParaRPr lang="en-US" sz="2400">
              <a:cs typeface="Calibri"/>
            </a:endParaRPr>
          </a:p>
        </p:txBody>
      </p:sp>
      <p:sp>
        <p:nvSpPr>
          <p:cNvPr id="10" name="TextBox 9">
            <a:extLst>
              <a:ext uri="{FF2B5EF4-FFF2-40B4-BE49-F238E27FC236}">
                <a16:creationId xmlns:a16="http://schemas.microsoft.com/office/drawing/2014/main" id="{A4304C09-13A0-DD78-EA33-174C6EB5BE69}"/>
              </a:ext>
            </a:extLst>
          </p:cNvPr>
          <p:cNvSpPr txBox="1"/>
          <p:nvPr/>
        </p:nvSpPr>
        <p:spPr>
          <a:xfrm>
            <a:off x="863600" y="5476240"/>
            <a:ext cx="1166368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REMOTE_SERVICE_AUTH_USERNAME</a:t>
            </a:r>
            <a:r>
              <a:rPr lang="en-US" sz="2400"/>
              <a:t> and </a:t>
            </a:r>
            <a:r>
              <a:rPr lang="en-US" sz="2400" b="1"/>
              <a:t>REMOTE_SERVICE_AUTH_PASSWORD</a:t>
            </a:r>
            <a:r>
              <a:rPr lang="en-US" sz="2400"/>
              <a:t>: Authentication credentials for the remote service.</a:t>
            </a:r>
          </a:p>
        </p:txBody>
      </p:sp>
    </p:spTree>
    <p:extLst>
      <p:ext uri="{BB962C8B-B14F-4D97-AF65-F5344CB8AC3E}">
        <p14:creationId xmlns:p14="http://schemas.microsoft.com/office/powerpoint/2010/main" val="32930843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21</Slides>
  <Notes>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Rest-Business-Code-Flow</vt:lpstr>
      <vt:lpstr>              Folder Structure Overview</vt:lpstr>
      <vt:lpstr>                          Introduction</vt:lpstr>
      <vt:lpstr>                                 Postman</vt:lpstr>
      <vt:lpstr>                                        Why we use the Postman</vt:lpstr>
      <vt:lpstr>                          Postman Using For Business Layer</vt:lpstr>
      <vt:lpstr>                                  Main.js</vt:lpstr>
      <vt:lpstr>                                                  Config.js</vt:lpstr>
      <vt:lpstr>PowerPoint Presentation</vt:lpstr>
      <vt:lpstr>                                Server.js</vt:lpstr>
      <vt:lpstr>                                  Apiconfig.json </vt:lpstr>
      <vt:lpstr>Ex: API Configuration Download Invoice Configuration</vt:lpstr>
      <vt:lpstr>                                         Utils- add endpoints</vt:lpstr>
      <vt:lpstr>                                              Controller</vt:lpstr>
      <vt:lpstr>API Identifiers:</vt:lpstr>
      <vt:lpstr>PowerPoint Presentation</vt:lpstr>
      <vt:lpstr>                     Create Internal file</vt:lpstr>
      <vt:lpstr>Functionality:</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463</cp:revision>
  <dcterms:created xsi:type="dcterms:W3CDTF">2023-11-23T08:56:55Z</dcterms:created>
  <dcterms:modified xsi:type="dcterms:W3CDTF">2023-11-24T09:10:07Z</dcterms:modified>
</cp:coreProperties>
</file>