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E8F91B-AA10-4613-8F44-30D71EE9C3F5}" v="40" dt="2023-10-31T04:27:59.537"/>
    <p1510:client id="{A4E00E72-CDE8-587B-04F5-AD65638707C2}" v="435" dt="2023-10-31T11:42:25.669"/>
    <p1510:client id="{B3C2BD1A-038C-D7FF-E21F-12F676774B92}" v="24" dt="2023-10-31T04:35:51.957"/>
    <p1510:client id="{CBD7149F-7220-B508-5B66-94B6A24F7658}" v="22" dt="2023-11-01T04:44:03.360"/>
    <p1510:client id="{D136A81C-7BFF-1B44-FB8F-B075DD2BA21E}" v="67" dt="2023-11-02T06:05:16.353"/>
    <p1510:client id="{D4D35D7F-DFD2-7A95-D148-285BC06E3457}" v="253" dt="2023-10-31T05:45:20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2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7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24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40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4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1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9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568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23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sonarqube.org/latest/analysis/scan/sonarscanner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3" name="Rectangle 322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1" name="Freeform: Shape 330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33" name="Freeform: Shape 33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37" name="Freeform: Shape 33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9" name="Freeform: Shape 33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5" name="Rectangle 34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6765" y="1159934"/>
            <a:ext cx="6418471" cy="2647073"/>
          </a:xfrm>
        </p:spPr>
        <p:txBody>
          <a:bodyPr>
            <a:normAutofit/>
          </a:bodyPr>
          <a:lstStyle/>
          <a:p>
            <a:r>
              <a:rPr lang="en-US" err="1">
                <a:ea typeface="Source Sans Pro SemiBold"/>
              </a:rPr>
              <a:t>Sonarqube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6765" y="4032946"/>
            <a:ext cx="6418471" cy="785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Optimizing Code Analysis with SonarQube</a:t>
            </a:r>
          </a:p>
          <a:p>
            <a:endParaRPr lang="en-US">
              <a:ea typeface="Source Sans Pro"/>
            </a:endParaRPr>
          </a:p>
          <a:p>
            <a:endParaRPr lang="en-US" sz="2800">
              <a:ea typeface="Source Sans Pro"/>
            </a:endParaRPr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and green logo&#10;&#10;Description automatically generated">
            <a:extLst>
              <a:ext uri="{FF2B5EF4-FFF2-40B4-BE49-F238E27FC236}">
                <a16:creationId xmlns:a16="http://schemas.microsoft.com/office/drawing/2014/main" id="{DA79C18A-F67E-6377-3E43-3EA08509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123" y="125742"/>
            <a:ext cx="1153904" cy="4161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953E6-CFE6-1C37-7823-B31CAD8214F7}"/>
              </a:ext>
            </a:extLst>
          </p:cNvPr>
          <p:cNvSpPr txBox="1"/>
          <p:nvPr/>
        </p:nvSpPr>
        <p:spPr>
          <a:xfrm>
            <a:off x="7674935" y="5486400"/>
            <a:ext cx="30798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by</a:t>
            </a:r>
            <a:br>
              <a:rPr lang="en-US"/>
            </a:br>
            <a:r>
              <a:rPr lang="en-US"/>
              <a:t>       V. Sankara Subramanian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D7C52-7248-C92D-FA3A-B4B32C575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239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                              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FF886-F0AD-8616-4DC1-AC9EFA2E2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003"/>
            <a:ext cx="10515600" cy="4649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Conclude by reiterating the significance of SonarQube in maintaining code quality throughout the development process.</a:t>
            </a:r>
          </a:p>
          <a:p>
            <a:r>
              <a:rPr lang="en-US">
                <a:ea typeface="+mn-lt"/>
                <a:cs typeface="+mn-lt"/>
              </a:rPr>
              <a:t>In conclusion, installing </a:t>
            </a:r>
            <a:r>
              <a:rPr lang="en-US" err="1">
                <a:ea typeface="+mn-lt"/>
                <a:cs typeface="+mn-lt"/>
              </a:rPr>
              <a:t>SonarScanner</a:t>
            </a:r>
            <a:r>
              <a:rPr lang="en-US">
                <a:ea typeface="+mn-lt"/>
                <a:cs typeface="+mn-lt"/>
              </a:rPr>
              <a:t> on your local machine is a valuable step in optimizing code analysis. It empowers developers to perform real-time quality checks and addresses issues promptly, ultimately leading to more efficient and higher-quality software development.</a:t>
            </a:r>
            <a:endParaRPr lang="en-US">
              <a:ea typeface="Source Sans Pro"/>
            </a:endParaRPr>
          </a:p>
        </p:txBody>
      </p:sp>
      <p:pic>
        <p:nvPicPr>
          <p:cNvPr id="6" name="Picture 5" descr="A blue and green logo&#10;&#10;Description automatically generated">
            <a:extLst>
              <a:ext uri="{FF2B5EF4-FFF2-40B4-BE49-F238E27FC236}">
                <a16:creationId xmlns:a16="http://schemas.microsoft.com/office/drawing/2014/main" id="{FDD8EE99-AF3A-5B9D-562A-F6DF7D8BF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123" y="125742"/>
            <a:ext cx="1153904" cy="4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235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9D21-E756-56F9-28CA-43E54B81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9750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                              </a:t>
            </a:r>
            <a:r>
              <a:rPr lang="en-US" sz="4000" b="1">
                <a:latin typeface="Cambria"/>
                <a:ea typeface="+mj-lt"/>
                <a:cs typeface="+mj-lt"/>
              </a:rPr>
              <a:t>Introduction</a:t>
            </a:r>
            <a:endParaRPr lang="en-US" sz="4000">
              <a:latin typeface="Cambria"/>
              <a:ea typeface="Source Sans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B3037-4AC7-092D-0230-275140742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10515600" cy="4758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What is SonarQube?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                     SonarQube is an open-source platform for continuous inspection of code quality, security, and performance.</a:t>
            </a:r>
          </a:p>
          <a:p>
            <a:pPr marL="0" indent="0">
              <a:buNone/>
            </a:pPr>
            <a:r>
              <a:rPr lang="en-US" sz="2400">
                <a:ea typeface="Source Sans Pro"/>
              </a:rPr>
              <a:t>                     </a:t>
            </a:r>
            <a:r>
              <a:rPr lang="en-US" sz="2400">
                <a:ea typeface="+mn-lt"/>
                <a:cs typeface="+mn-lt"/>
              </a:rPr>
              <a:t> Its primary purpose is to assist software development teams in delivering high-quality, reliable, and secure code.</a:t>
            </a:r>
            <a:endParaRPr lang="en-US" sz="2400">
              <a:ea typeface="Source Sans Pro"/>
            </a:endParaRPr>
          </a:p>
          <a:p>
            <a:pPr marL="342900" indent="-342900"/>
            <a:r>
              <a:rPr lang="en-US" sz="2400" b="1">
                <a:ea typeface="+mn-lt"/>
                <a:cs typeface="+mn-lt"/>
              </a:rPr>
              <a:t>Key Features :</a:t>
            </a: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                </a:t>
            </a:r>
            <a:r>
              <a:rPr lang="en-US" sz="2400">
                <a:ea typeface="+mn-lt"/>
                <a:cs typeface="+mn-lt"/>
              </a:rPr>
              <a:t>Code Quality Analysis</a:t>
            </a: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                </a:t>
            </a:r>
            <a:r>
              <a:rPr lang="en-US" sz="2400">
                <a:ea typeface="+mn-lt"/>
                <a:cs typeface="+mn-lt"/>
              </a:rPr>
              <a:t>Code Security Analysis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               Code Duplication Checks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               Code Coverage</a:t>
            </a:r>
          </a:p>
          <a:p>
            <a:pPr marL="0" indent="0">
              <a:buNone/>
            </a:pPr>
            <a:r>
              <a:rPr lang="en-US" sz="2400">
                <a:ea typeface="+mn-lt"/>
                <a:cs typeface="+mn-lt"/>
              </a:rPr>
              <a:t>                Continuous Inspection</a:t>
            </a:r>
          </a:p>
        </p:txBody>
      </p:sp>
      <p:pic>
        <p:nvPicPr>
          <p:cNvPr id="6" name="Picture 5" descr="A blue and green logo&#10;&#10;Description automatically generated">
            <a:extLst>
              <a:ext uri="{FF2B5EF4-FFF2-40B4-BE49-F238E27FC236}">
                <a16:creationId xmlns:a16="http://schemas.microsoft.com/office/drawing/2014/main" id="{2F367A3C-E039-64D3-F97D-59E97032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123" y="125742"/>
            <a:ext cx="1153904" cy="4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6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8DBD-FF64-ED64-AC1B-286CE839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498"/>
            <a:ext cx="10515600" cy="1157214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                        </a:t>
            </a:r>
            <a:r>
              <a:rPr lang="en-US" sz="4000" b="1">
                <a:latin typeface="Cambria"/>
                <a:ea typeface="+mj-lt"/>
                <a:cs typeface="+mj-lt"/>
              </a:rPr>
              <a:t>Why SonarQube?</a:t>
            </a:r>
            <a:endParaRPr lang="en-US" sz="4000">
              <a:latin typeface="Cambria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5E2F0-50D2-9548-91AA-60F3A09F7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439"/>
            <a:ext cx="10515600" cy="4466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 Improve Code Quality</a:t>
            </a:r>
            <a:r>
              <a:rPr lang="en-US">
                <a:ea typeface="+mn-lt"/>
                <a:cs typeface="+mn-lt"/>
              </a:rPr>
              <a:t>: Identify and fix code issues early in the development process.</a:t>
            </a:r>
          </a:p>
          <a:p>
            <a:r>
              <a:rPr lang="en-US" b="1">
                <a:ea typeface="+mn-lt"/>
                <a:cs typeface="+mn-lt"/>
              </a:rPr>
              <a:t> Enhance Security</a:t>
            </a:r>
            <a:r>
              <a:rPr lang="en-US">
                <a:ea typeface="+mn-lt"/>
                <a:cs typeface="+mn-lt"/>
              </a:rPr>
              <a:t>: Detect and address security vulnerabilities.</a:t>
            </a:r>
          </a:p>
          <a:p>
            <a:r>
              <a:rPr lang="en-US" b="1">
                <a:ea typeface="+mn-lt"/>
                <a:cs typeface="+mn-lt"/>
              </a:rPr>
              <a:t> Reduce Technical Debt</a:t>
            </a:r>
            <a:r>
              <a:rPr lang="en-US">
                <a:ea typeface="+mn-lt"/>
                <a:cs typeface="+mn-lt"/>
              </a:rPr>
              <a:t>: Tackle code duplication and complexity.</a:t>
            </a:r>
          </a:p>
          <a:p>
            <a:r>
              <a:rPr lang="en-US" b="1">
                <a:ea typeface="+mn-lt"/>
                <a:cs typeface="+mn-lt"/>
              </a:rPr>
              <a:t> Ensure Compliance</a:t>
            </a:r>
            <a:r>
              <a:rPr lang="en-US">
                <a:ea typeface="+mn-lt"/>
                <a:cs typeface="+mn-lt"/>
              </a:rPr>
              <a:t>: Enforce coding standards and best practices.</a:t>
            </a:r>
          </a:p>
          <a:p>
            <a:r>
              <a:rPr lang="en-US" b="1">
                <a:ea typeface="+mn-lt"/>
                <a:cs typeface="+mn-lt"/>
              </a:rPr>
              <a:t> Collaboration</a:t>
            </a:r>
            <a:r>
              <a:rPr lang="en-US">
                <a:ea typeface="+mn-lt"/>
                <a:cs typeface="+mn-lt"/>
              </a:rPr>
              <a:t>: Promote collaboration and shared code quality goals.</a:t>
            </a:r>
            <a:endParaRPr lang="en-US">
              <a:ea typeface="Source Sans Pro"/>
            </a:endParaRPr>
          </a:p>
        </p:txBody>
      </p:sp>
      <p:pic>
        <p:nvPicPr>
          <p:cNvPr id="6" name="Picture 5" descr="A blue and green logo&#10;&#10;Description automatically generated">
            <a:extLst>
              <a:ext uri="{FF2B5EF4-FFF2-40B4-BE49-F238E27FC236}">
                <a16:creationId xmlns:a16="http://schemas.microsoft.com/office/drawing/2014/main" id="{34852E5C-DE18-6189-F2CA-B4E9409E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123" y="125742"/>
            <a:ext cx="1153904" cy="4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9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8241-76C4-748C-8F18-15CD1C0C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7215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                 </a:t>
            </a:r>
            <a:r>
              <a:rPr lang="en-US" sz="4000" b="1">
                <a:latin typeface="Cambria"/>
                <a:ea typeface="+mj-lt"/>
                <a:cs typeface="+mj-lt"/>
              </a:rPr>
              <a:t>How SonarQube Works</a:t>
            </a:r>
            <a:endParaRPr lang="en-US" sz="4000">
              <a:latin typeface="Cambria"/>
              <a:ea typeface="Source Sans Pro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76BD-C653-84A0-7AE9-DBF21EB07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Developers write code.</a:t>
            </a:r>
            <a:endParaRPr lang="en-US">
              <a:ea typeface="Source Sans Pro"/>
            </a:endParaRPr>
          </a:p>
          <a:p>
            <a:r>
              <a:rPr lang="en-US">
                <a:ea typeface="+mn-lt"/>
                <a:cs typeface="+mn-lt"/>
              </a:rPr>
              <a:t>Code is submitted for analysis.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SonarQube inspects the code.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It checks for various factors, including code quality, security      vulnerabilities, code duplication, and more.</a:t>
            </a:r>
          </a:p>
          <a:p>
            <a:r>
              <a:rPr lang="en-US">
                <a:ea typeface="+mn-lt"/>
                <a:cs typeface="+mn-lt"/>
              </a:rPr>
              <a:t>Reports on code quality, security, and other metrics are generated.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Developers receive feedback to make improvements.</a:t>
            </a:r>
            <a:endParaRPr lang="en-US"/>
          </a:p>
          <a:p>
            <a:pPr marL="0" indent="0">
              <a:buNone/>
            </a:pPr>
            <a:endParaRPr lang="en-US">
              <a:ea typeface="Source Sans Pro"/>
            </a:endParaRPr>
          </a:p>
        </p:txBody>
      </p:sp>
      <p:pic>
        <p:nvPicPr>
          <p:cNvPr id="6" name="Picture 5" descr="A blue and green logo&#10;&#10;Description automatically generated">
            <a:extLst>
              <a:ext uri="{FF2B5EF4-FFF2-40B4-BE49-F238E27FC236}">
                <a16:creationId xmlns:a16="http://schemas.microsoft.com/office/drawing/2014/main" id="{476EA86D-EE5D-E7B3-A86E-0E847561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123" y="125742"/>
            <a:ext cx="1153904" cy="4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5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A872-03FF-3C1A-69FB-7E006855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3102"/>
            <a:ext cx="10515600" cy="1024307"/>
          </a:xfrm>
        </p:spPr>
        <p:txBody>
          <a:bodyPr>
            <a:normAutofit/>
          </a:bodyPr>
          <a:lstStyle/>
          <a:p>
            <a:r>
              <a:rPr lang="en-US">
                <a:ea typeface="Source Sans Pro"/>
              </a:rPr>
              <a:t>                 </a:t>
            </a:r>
            <a:r>
              <a:rPr lang="en-US" sz="4000" b="1">
                <a:latin typeface="Cambria"/>
                <a:ea typeface="Source Sans Pro"/>
              </a:rPr>
              <a:t>Optimizing Code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B962-767C-7329-40C5-58772A790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393"/>
            <a:ext cx="10515600" cy="497157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         Optimizing code analysis time is crucial for maintaining a productive and efficient software development process. Here are some strategies to help you improve the speed of code analysis.</a:t>
            </a:r>
            <a:endParaRPr lang="en-US"/>
          </a:p>
          <a:p>
            <a:pPr marL="457200" indent="-457200"/>
            <a:r>
              <a:rPr lang="en-US" b="1">
                <a:ea typeface="+mn-lt"/>
                <a:cs typeface="+mn-lt"/>
              </a:rPr>
              <a:t>Limit Analysis Scope: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>
                <a:ea typeface="Source Sans Pro"/>
              </a:rPr>
              <a:t>              </a:t>
            </a:r>
            <a:r>
              <a:rPr lang="en-US">
                <a:ea typeface="+mn-lt"/>
                <a:cs typeface="+mn-lt"/>
              </a:rPr>
              <a:t>Narrow down the analysis scope to specific projects, modules,  or directories within your codebase. Exclude files or components that are not essential for the current analysis, reducing the workload.</a:t>
            </a:r>
          </a:p>
          <a:p>
            <a:pPr marL="457200" indent="-457200"/>
            <a:r>
              <a:rPr lang="en-US" b="1">
                <a:ea typeface="+mn-lt"/>
                <a:cs typeface="+mn-lt"/>
              </a:rPr>
              <a:t>Use Code Analysis Profiles: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            Create and use different code analysis profiles for different stages of development. For example, you may have a stricter set of rules for the main branch and a more permissive set for feature branches.</a:t>
            </a:r>
            <a:endParaRPr lang="en-US" b="1">
              <a:ea typeface="+mn-lt"/>
              <a:cs typeface="+mn-lt"/>
            </a:endParaRPr>
          </a:p>
        </p:txBody>
      </p:sp>
      <p:pic>
        <p:nvPicPr>
          <p:cNvPr id="6" name="Picture 5" descr="A blue and green logo&#10;&#10;Description automatically generated">
            <a:extLst>
              <a:ext uri="{FF2B5EF4-FFF2-40B4-BE49-F238E27FC236}">
                <a16:creationId xmlns:a16="http://schemas.microsoft.com/office/drawing/2014/main" id="{C27CA6C3-64DE-C436-F4E9-2328DC988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2123" y="125742"/>
            <a:ext cx="1153904" cy="4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BE284-28C1-1412-4066-7C771E6DF68B}"/>
              </a:ext>
            </a:extLst>
          </p:cNvPr>
          <p:cNvSpPr txBox="1"/>
          <p:nvPr/>
        </p:nvSpPr>
        <p:spPr>
          <a:xfrm>
            <a:off x="1047307" y="657447"/>
            <a:ext cx="42583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/>
              <a:t>Use Local Analysis:</a:t>
            </a:r>
            <a:endParaRPr lang="en-US" sz="2800">
              <a:ea typeface="Source Sans Pr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AE228-C835-DBB2-3A70-60D068EB2077}"/>
              </a:ext>
            </a:extLst>
          </p:cNvPr>
          <p:cNvSpPr txBox="1"/>
          <p:nvPr/>
        </p:nvSpPr>
        <p:spPr>
          <a:xfrm>
            <a:off x="1259958" y="2376376"/>
            <a:ext cx="99733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Enable local analysis for developers' workstations. This way, developers can catch issues early and reduce the number of issues reported during a full analysis.</a:t>
            </a:r>
            <a:endParaRPr lang="en-US" sz="2400">
              <a:ea typeface="Source Sans Pr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52892-7269-45C9-4923-E38C18772814}"/>
              </a:ext>
            </a:extLst>
          </p:cNvPr>
          <p:cNvSpPr txBox="1"/>
          <p:nvPr/>
        </p:nvSpPr>
        <p:spPr>
          <a:xfrm>
            <a:off x="1259958" y="1401725"/>
            <a:ext cx="1035433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/>
              <a:t>Installing </a:t>
            </a:r>
            <a:r>
              <a:rPr lang="en-US" sz="2400" err="1"/>
              <a:t>SonarScanner</a:t>
            </a:r>
            <a:r>
              <a:rPr lang="en-US" sz="2400"/>
              <a:t> on your local machine can enhance your code analysis process and reduce the time required for analysis.</a:t>
            </a:r>
            <a:endParaRPr lang="en-US" sz="2400">
              <a:ea typeface="Source Sans 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17699-460C-A1D2-08CE-9D5300F48AA0}"/>
              </a:ext>
            </a:extLst>
          </p:cNvPr>
          <p:cNvSpPr txBox="1"/>
          <p:nvPr/>
        </p:nvSpPr>
        <p:spPr>
          <a:xfrm>
            <a:off x="1259958" y="3785191"/>
            <a:ext cx="30178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Prerequisites</a:t>
            </a:r>
            <a:r>
              <a:rPr lang="en-US" sz="2400"/>
              <a:t>:</a:t>
            </a:r>
            <a:endParaRPr lang="en-US" sz="2400">
              <a:ea typeface="Source Sans Pr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265F40-7820-8E3A-D683-83CD229831A3}"/>
              </a:ext>
            </a:extLst>
          </p:cNvPr>
          <p:cNvSpPr txBox="1"/>
          <p:nvPr/>
        </p:nvSpPr>
        <p:spPr>
          <a:xfrm>
            <a:off x="1702981" y="4281377"/>
            <a:ext cx="44709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Download and Install SonarScanner</a:t>
            </a:r>
            <a:r>
              <a:rPr lang="en-US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E38F5-809B-80E2-1879-30AAAB5A15A4}"/>
              </a:ext>
            </a:extLst>
          </p:cNvPr>
          <p:cNvSpPr txBox="1"/>
          <p:nvPr/>
        </p:nvSpPr>
        <p:spPr>
          <a:xfrm>
            <a:off x="2057400" y="4715540"/>
            <a:ext cx="875945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Visit the official SonarScanner download page (</a:t>
            </a:r>
            <a:r>
              <a:rPr lang="en-US">
                <a:hlinkClick r:id="rId2"/>
              </a:rPr>
              <a:t>https://docs.sonarqube.org/latest/analysis/scan/sonarscanner/</a:t>
            </a:r>
            <a:r>
              <a:rPr lang="en-US"/>
              <a:t>) and download the appropriate version for your operating system (e.g., Windows, macOS, Linux).</a:t>
            </a:r>
          </a:p>
        </p:txBody>
      </p:sp>
      <p:pic>
        <p:nvPicPr>
          <p:cNvPr id="10" name="Picture 9" descr="A blue and green logo&#10;&#10;Description automatically generated">
            <a:extLst>
              <a:ext uri="{FF2B5EF4-FFF2-40B4-BE49-F238E27FC236}">
                <a16:creationId xmlns:a16="http://schemas.microsoft.com/office/drawing/2014/main" id="{B54359B2-D34F-849C-C373-5D3537CB8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123" y="125742"/>
            <a:ext cx="1153904" cy="4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5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8BD363-D908-3C8B-49CF-277B66A1BC4D}"/>
              </a:ext>
            </a:extLst>
          </p:cNvPr>
          <p:cNvSpPr txBox="1"/>
          <p:nvPr/>
        </p:nvSpPr>
        <p:spPr>
          <a:xfrm>
            <a:off x="1162493" y="675167"/>
            <a:ext cx="31330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Configuration</a:t>
            </a:r>
            <a:r>
              <a:rPr lang="en-US" sz="2400"/>
              <a:t>:</a:t>
            </a:r>
            <a:endParaRPr lang="en-US" sz="2400">
              <a:ea typeface="Source Sans Pro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58B03D-6ED6-1F0A-8FE4-1734501D47D2}"/>
              </a:ext>
            </a:extLst>
          </p:cNvPr>
          <p:cNvSpPr txBox="1"/>
          <p:nvPr/>
        </p:nvSpPr>
        <p:spPr>
          <a:xfrm>
            <a:off x="1127052" y="1410585"/>
            <a:ext cx="1038091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Configure your </a:t>
            </a:r>
            <a:r>
              <a:rPr lang="en-US" sz="2400" b="1" err="1"/>
              <a:t>SonarScanner</a:t>
            </a:r>
            <a:r>
              <a:rPr lang="en-US" sz="2400"/>
              <a:t> by creating or modifying the </a:t>
            </a:r>
            <a:r>
              <a:rPr lang="en-US" sz="2400" b="1"/>
              <a:t>sonar-</a:t>
            </a:r>
            <a:r>
              <a:rPr lang="en-US" sz="2400" b="1" err="1"/>
              <a:t>scanner.properties</a:t>
            </a:r>
            <a:r>
              <a:rPr lang="en-US" sz="2400"/>
              <a:t> file. This file typically contains information about your SonarQube server or </a:t>
            </a:r>
            <a:r>
              <a:rPr lang="en-US" sz="2400" err="1"/>
              <a:t>SonarCloud</a:t>
            </a:r>
            <a:r>
              <a:rPr lang="en-US" sz="2400"/>
              <a:t> account, project key, and authentication details.</a:t>
            </a:r>
            <a:endParaRPr lang="en-US" sz="2400">
              <a:ea typeface="Source Sans Pro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B2C62DE-0EA7-E95E-790C-A82EC23E6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23" y="3105279"/>
            <a:ext cx="8550234" cy="3240219"/>
          </a:xfrm>
          <a:prstGeom prst="rect">
            <a:avLst/>
          </a:prstGeom>
        </p:spPr>
      </p:pic>
      <p:pic>
        <p:nvPicPr>
          <p:cNvPr id="7" name="Picture 6" descr="A blue and green logo&#10;&#10;Description automatically generated">
            <a:extLst>
              <a:ext uri="{FF2B5EF4-FFF2-40B4-BE49-F238E27FC236}">
                <a16:creationId xmlns:a16="http://schemas.microsoft.com/office/drawing/2014/main" id="{22C7F272-F98F-81EB-0727-D88DEBF9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123" y="125742"/>
            <a:ext cx="1153904" cy="4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50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F094DD-BC90-27A2-C069-7DC0F46DE454}"/>
              </a:ext>
            </a:extLst>
          </p:cNvPr>
          <p:cNvSpPr txBox="1"/>
          <p:nvPr/>
        </p:nvSpPr>
        <p:spPr>
          <a:xfrm>
            <a:off x="1033153" y="62741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Analyze Code</a:t>
            </a:r>
            <a:r>
              <a:rPr lang="en-US" sz="240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8EE66-9DB4-7994-D413-0F3EE641153A}"/>
              </a:ext>
            </a:extLst>
          </p:cNvPr>
          <p:cNvSpPr txBox="1"/>
          <p:nvPr/>
        </p:nvSpPr>
        <p:spPr>
          <a:xfrm>
            <a:off x="983674" y="1359725"/>
            <a:ext cx="986839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Run the </a:t>
            </a:r>
            <a:r>
              <a:rPr lang="en-US" sz="2400" err="1"/>
              <a:t>SonarScanner</a:t>
            </a:r>
            <a:r>
              <a:rPr lang="en-US" sz="2400"/>
              <a:t> on your codebase by executing the sonar-scanner command from your project's root directory.</a:t>
            </a:r>
            <a:endParaRPr lang="en-US">
              <a:ea typeface="Source Sans Pro"/>
            </a:endParaRPr>
          </a:p>
          <a:p>
            <a:endParaRPr lang="en-US">
              <a:ea typeface="Source Sans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97E95-7A76-0BEA-0316-97E3126DE8D1}"/>
              </a:ext>
            </a:extLst>
          </p:cNvPr>
          <p:cNvSpPr txBox="1"/>
          <p:nvPr/>
        </p:nvSpPr>
        <p:spPr>
          <a:xfrm>
            <a:off x="983675" y="2329543"/>
            <a:ext cx="98683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The scanner will analyze your code and send the results to your SonarQube server or </a:t>
            </a:r>
            <a:r>
              <a:rPr lang="en-US" sz="2400" err="1"/>
              <a:t>SonarCloud</a:t>
            </a:r>
            <a:r>
              <a:rPr lang="en-US" sz="2400"/>
              <a:t> account.</a:t>
            </a:r>
            <a:endParaRPr lang="en-US"/>
          </a:p>
        </p:txBody>
      </p:sp>
      <p:pic>
        <p:nvPicPr>
          <p:cNvPr id="5" name="Picture 4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3A252047-05C7-60D1-589A-A773B476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707" y="3347054"/>
            <a:ext cx="9646508" cy="3046197"/>
          </a:xfrm>
          <a:prstGeom prst="rect">
            <a:avLst/>
          </a:prstGeom>
        </p:spPr>
      </p:pic>
      <p:pic>
        <p:nvPicPr>
          <p:cNvPr id="8" name="Picture 7" descr="A blue and green logo&#10;&#10;Description automatically generated">
            <a:extLst>
              <a:ext uri="{FF2B5EF4-FFF2-40B4-BE49-F238E27FC236}">
                <a16:creationId xmlns:a16="http://schemas.microsoft.com/office/drawing/2014/main" id="{4B766C8C-B4CB-F5F6-9C55-B80A08006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123" y="125742"/>
            <a:ext cx="1153904" cy="4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62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7D609-DD5B-1CF7-3DFC-B8109243CBC7}"/>
              </a:ext>
            </a:extLst>
          </p:cNvPr>
          <p:cNvSpPr txBox="1"/>
          <p:nvPr/>
        </p:nvSpPr>
        <p:spPr>
          <a:xfrm>
            <a:off x="934995" y="636373"/>
            <a:ext cx="298003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View Reports</a:t>
            </a:r>
            <a:r>
              <a:rPr lang="en-US" sz="240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506F5-258E-9733-1A4F-AEB4E6C2999C}"/>
              </a:ext>
            </a:extLst>
          </p:cNvPr>
          <p:cNvSpPr txBox="1"/>
          <p:nvPr/>
        </p:nvSpPr>
        <p:spPr>
          <a:xfrm>
            <a:off x="934995" y="1367481"/>
            <a:ext cx="1006457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Once the analysis is complete, you can log in to your SonarQube server or </a:t>
            </a:r>
            <a:r>
              <a:rPr lang="en-US" sz="2400" err="1"/>
              <a:t>SonarCloud</a:t>
            </a:r>
            <a:r>
              <a:rPr lang="en-US" sz="2400"/>
              <a:t> account to view the analysis reports, code quality metrics, and any issues found in your code.</a:t>
            </a:r>
            <a:endParaRPr lang="en-US" sz="2400">
              <a:ea typeface="Source Sans Pro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E5016E5-F8E0-F24D-1DE1-56200406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946" y="2637835"/>
            <a:ext cx="7887729" cy="3806546"/>
          </a:xfrm>
          <a:prstGeom prst="rect">
            <a:avLst/>
          </a:prstGeom>
        </p:spPr>
      </p:pic>
      <p:pic>
        <p:nvPicPr>
          <p:cNvPr id="7" name="Picture 6" descr="A blue and green logo&#10;&#10;Description automatically generated">
            <a:extLst>
              <a:ext uri="{FF2B5EF4-FFF2-40B4-BE49-F238E27FC236}">
                <a16:creationId xmlns:a16="http://schemas.microsoft.com/office/drawing/2014/main" id="{25EE896A-9EB4-7B8B-260B-DD94B5B6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2123" y="125742"/>
            <a:ext cx="1153904" cy="4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59180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FunkyShapesVTI</vt:lpstr>
      <vt:lpstr>Sonarqube</vt:lpstr>
      <vt:lpstr>                              Introduction</vt:lpstr>
      <vt:lpstr>                        Why SonarQube?</vt:lpstr>
      <vt:lpstr>                 How SonarQube Works</vt:lpstr>
      <vt:lpstr>                 Optimizing Code Analysis</vt:lpstr>
      <vt:lpstr>PowerPoint Presentation</vt:lpstr>
      <vt:lpstr>PowerPoint Presentation</vt:lpstr>
      <vt:lpstr>PowerPoint Presentation</vt:lpstr>
      <vt:lpstr>PowerPoint Presentation</vt:lpstr>
      <vt:lpstr>                             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2023-10-31T04:23:15Z</dcterms:created>
  <dcterms:modified xsi:type="dcterms:W3CDTF">2023-11-02T06:33:57Z</dcterms:modified>
</cp:coreProperties>
</file>