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1" r:id="rId7"/>
    <p:sldId id="263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84341" autoAdjust="0"/>
  </p:normalViewPr>
  <p:slideViewPr>
    <p:cSldViewPr snapToGrid="0">
      <p:cViewPr varScale="1">
        <p:scale>
          <a:sx n="104" d="100"/>
          <a:sy n="104" d="100"/>
        </p:scale>
        <p:origin x="6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6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5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FA546-5EFF-F3AD-CE3A-518E7F9F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6FB4C-389C-950F-1D7B-48B7C5032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8A507-D2A1-B98D-DFD5-27E9DDB6A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6C539-0E76-1821-1463-78771D1BF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486CA-F1BE-634B-0AC7-6793A0BB3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18DAE-12F3-C999-1CCC-6DC7BF43D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D29FB-3EBA-D57A-5CC8-CDE279A9D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D221-9A47-B294-D95D-4618AECB5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61B38-7EC9-06CC-214E-1C321909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C8955-23BD-3F19-0127-76C47498F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07339C-6411-09F7-A5D9-4CA40FA16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A1C1C-0EA6-A3B9-B47B-AC427ACF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uglobal.idm.oclc.org/login?url=https://search.ebscohost.com/login.aspx?direct=true&amp;AuthType=ip,uid&amp;db=asn&amp;AN=147355278&amp;site=eds-live" TargetMode="External"/><Relationship Id="rId2" Type="http://schemas.openxmlformats.org/officeDocument/2006/relationships/hyperlink" Target="https://csuglobal.idm.oclc.org/login?url=https://search.ebscohost.com/login.aspx?direct=true&amp;AuthType=ip,uid&amp;db=nlebk&amp;AN=414238&amp;site=eds-liv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ciencedirect.com/science/article/abs/pii/S0267364914000545?via%3Dihub" TargetMode="External"/><Relationship Id="rId5" Type="http://schemas.openxmlformats.org/officeDocument/2006/relationships/hyperlink" Target="https://csuglobal.idm.oclc.org/login?url=https://search.ebscohost.com/login.aspx?direct=true&amp;AuthType=ip,uid&amp;db=asn&amp;AN=137140406&amp;site=eds-live" TargetMode="External"/><Relationship Id="rId4" Type="http://schemas.openxmlformats.org/officeDocument/2006/relationships/hyperlink" Target="https://csuglobal.idm.oclc.org/login?url=https://search.ebscohost.com/login.aspx?direct=true&amp;AuthType=ip,uid&amp;db=asn&amp;AN=61305861&amp;site=eds-l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49782" y="580930"/>
            <a:ext cx="11077200" cy="2956598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and GIS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33462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Sankara Narayana Katabathina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State University Global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CSC502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 Shaher Daoud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07/06/2025</a:t>
            </a: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1725"/>
            <a:ext cx="10571998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and GIS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1311-DD92-45BA-B10F-C1A324C27B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9625" y="2222500"/>
            <a:ext cx="5186363" cy="363855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Drones are integrated with GIS to gather, analyze, and visualize geospatial data.</a:t>
            </a:r>
          </a:p>
          <a:p>
            <a:r>
              <a:rPr lang="en-US" sz="2400" dirty="0"/>
              <a:t>Applications include agriculture, disaster response, and urban planning.</a:t>
            </a:r>
          </a:p>
          <a:p>
            <a:r>
              <a:rPr lang="en-US" sz="2400" dirty="0"/>
              <a:t>Drones enhance data accuracy and frequency, offering real-time spatial insights.</a:t>
            </a:r>
          </a:p>
          <a:p>
            <a:r>
              <a:rPr lang="en-US" sz="2400" dirty="0"/>
              <a:t>GIS integration allows for efficient tracking, monitoring, and modeling of environments.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AD031-2556-63EE-18B0-A361A7A52053}"/>
              </a:ext>
            </a:extLst>
          </p:cNvPr>
          <p:cNvSpPr txBox="1"/>
          <p:nvPr/>
        </p:nvSpPr>
        <p:spPr>
          <a:xfrm>
            <a:off x="6381597" y="1936639"/>
            <a:ext cx="342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Aerial photo of mountain range during daytime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DD871-0877-43FB-6F61-52AC4ACC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610" y="2727584"/>
            <a:ext cx="5194584" cy="34396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8D948-BD89-BD58-BF60-D20F4D92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09" y="2727583"/>
            <a:ext cx="5194583" cy="35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498D-2480-4101-BEA1-C219027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564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Surveillance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0C0B-47F1-464B-88EF-B19896634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26" y="2557138"/>
            <a:ext cx="5611660" cy="37565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[use this space to place an image that best captures the main idea of point #1]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A980-ADD3-49DF-ACFE-8E50E3F2ABC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186363" cy="5820589"/>
          </a:xfrm>
        </p:spPr>
        <p:txBody>
          <a:bodyPr>
            <a:normAutofit fontScale="25000" lnSpcReduction="20000"/>
          </a:bodyPr>
          <a:lstStyle/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captured may include individuals without their knowledge or consent.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can record video or take images over public and private spaces.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may be identifiable in drone footage even without intentional targeting.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legal and ethical questions about "reasonable expectation of privacy"</a:t>
            </a:r>
          </a:p>
          <a:p>
            <a:pPr marL="914400" lvl="2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aerial monitoring can feel invasive and affect public trust.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drone flights over residential areas can cause discomfort or fear.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 may perceive surveillance as a tool for control or targeting.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opposition often grows when surveillance lacks transparency.</a:t>
            </a:r>
          </a:p>
          <a:p>
            <a:pPr marL="1257300" lvl="2" indent="-3429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uniform global standards makes enforcement inconsistent.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countries have strict regulations, while others have virtually none.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 depends on local capabilities and political will.</a:t>
            </a:r>
          </a:p>
          <a:p>
            <a:pPr lvl="1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patchwork of laws allows potential misuse to go unpunished in many regions.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A09BF-A141-DB5C-E476-D74605A1FE95}"/>
              </a:ext>
            </a:extLst>
          </p:cNvPr>
          <p:cNvSpPr txBox="1"/>
          <p:nvPr/>
        </p:nvSpPr>
        <p:spPr>
          <a:xfrm>
            <a:off x="392925" y="1762816"/>
            <a:ext cx="511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Surveillance at private places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556A3-04AC-75F6-7870-13969E79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3" y="2480632"/>
            <a:ext cx="5553071" cy="38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FF28-EDA9-498B-BF3A-243D718D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Ownership and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0854-4AFC-4B68-944A-8A368C9A8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data rights and intellectual property.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often unclear whether data belongs to the drone operator, platform provider, or the subject.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Disputes can arise over usage rights, especially in commercial or governmental projects.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universal legal framework to resolve cross border data claims.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informed consent in public and private spaces.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rarely informed when drones are collecting data above them.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rural and marginalized areas, data collection often occurs without engagement.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undermines ethical standards for transparency and respect.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use of collected data raises ethical dilemmas.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data may be sold or repurposed for marketing, surveillance, or profiling.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rarely have access to or control over data that concerns them.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of personal or community data occurs without equitable benefit-sharing.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22649-994F-4A10-ADE4-7A676293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563" y="2227847"/>
            <a:ext cx="5553071" cy="363876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[use this space to place an image that best captures the main idea of point #2]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009B0-CBF3-60C0-35A9-600861112DCC}"/>
              </a:ext>
            </a:extLst>
          </p:cNvPr>
          <p:cNvSpPr txBox="1"/>
          <p:nvPr/>
        </p:nvSpPr>
        <p:spPr>
          <a:xfrm>
            <a:off x="6187417" y="1760622"/>
            <a:ext cx="469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capturing People information without their knowledge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550BD-7F65-9AED-BAF3-B7D0DB36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07" y="2222287"/>
            <a:ext cx="5505928" cy="35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46871-CB2C-6EBB-DE83-A86142B6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915B-5CED-FB9A-20AB-24B03C0F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564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Misuse Risks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A009-E162-4CFB-C1B1-818174294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3" y="2363955"/>
            <a:ext cx="5553071" cy="3638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[use this space to place an image that best captures the main idea of point #1]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F047-2785-B1FE-D931-F0D8C7CE5B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186363" cy="582058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Susceptibility to Cyberattacks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operate on GPS signals and remote communication, both of which are vulnerable to spoofing and jamming.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 can take control of drones to alter flight paths or redirect them for illicit activities.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GIS data stored onboard or streamed in real time can be intercepted and exploited, especially when drones are used in urban or militarized zones.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Weaponization and Illicit Use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state actors have demonstrated the ability to weaponize commercially available drones for surveillance, disruption, or attacks.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civil contexts, drones have been used to harass individuals, invade secure areas, or deliver contraband (e.g., into prisons).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weaponization undermines public confidence in drone technology and creates urgency for proactive regulations.</a:t>
            </a: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47BA4-61AD-8BFC-513A-F12C2C07E35E}"/>
              </a:ext>
            </a:extLst>
          </p:cNvPr>
          <p:cNvSpPr txBox="1"/>
          <p:nvPr/>
        </p:nvSpPr>
        <p:spPr>
          <a:xfrm>
            <a:off x="451513" y="1811400"/>
            <a:ext cx="511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usage in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94A38-BED5-0175-91B4-1BEC11C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42" y="2363954"/>
            <a:ext cx="5505942" cy="360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4D94-4FC2-F63C-0E54-20CCAE0BF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C1CA-C115-6512-5149-DA3A19C7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Ethical GIS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3626-F328-6A15-0557-F8C0CB0C5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 and Interpretation Bias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systems are only as objective as the data inputs and choices made by analysts.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certain variables or scales may inadvertently prioritize dominant narratives or overlook marginalized communities.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mapping "high crime zones" using biased law enforcement data can justify over-policing in minority neighborhoods.</a:t>
            </a:r>
          </a:p>
          <a:p>
            <a:pPr marL="342900" lvl="1" indent="-34290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and Model-Based Inequities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models may embed assumptions that favor certain populations or land uses.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decision tools used in zoning or environmental monitoring may perpetuate systemic disparities.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 that collect uniform data may not capture localized cultural or social nuance, leading to oversimplified conclusions.</a:t>
            </a:r>
          </a:p>
          <a:p>
            <a:pPr marL="342900" lvl="1" indent="-342900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in Predictive Policing and Urban Surveillance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for surveillance or urban planning, GIS can reinforce racial and socioeconomic stereotypes.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policing systems that rely on historic arrest data risk legitimizing historical discrimination.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GIS practice requires critical review of how data are collected, categorized, and applied in policy.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1719-AAED-9802-5E1E-2D3FE00815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[use this space to place an image that best captures the main idea of point #2]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2FA35-F3AC-CB62-D9DE-7FB16B73E811}"/>
              </a:ext>
            </a:extLst>
          </p:cNvPr>
          <p:cNvSpPr txBox="1"/>
          <p:nvPr/>
        </p:nvSpPr>
        <p:spPr>
          <a:xfrm>
            <a:off x="6187417" y="1760622"/>
            <a:ext cx="469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can reflect or obscure regional inequalities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8F23D-659D-7010-435C-15BE9E34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68" y="2220296"/>
            <a:ext cx="5553071" cy="36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6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A3E-EFE7-8A2D-B17E-E0D6EB58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3A78-1FAA-E4DA-2184-DB03D033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5648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25CD-AADF-C5CA-0B23-D359C03E5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3" y="2457731"/>
            <a:ext cx="5553071" cy="4024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[use this space to place an image that best captures the main idea of point #1]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4FFE3-9FFC-D450-68D5-F60A34C5157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186363" cy="5820589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clear regulatory frameworks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national and international laws that govern drone usage, including airspace permissions, data retention, and privacy protections.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legislation keeps pace with technological advances to close current regulatory gaps.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global cooperation to standardize ethical drone operations across borders.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governance and consent protocols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explicit consent when collecting geospatial data from individuals or communities.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local data stewardship policies that grant communities access, control, and knowledge over drone-collected data.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Mandate disclosure of data usage plans before drone deployment.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ethical training and interdisciplinary education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 GIS professionals, drone pilots, and data scientists with ethics training that covers consent, cultural sensitivity, and bias detection.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real-world case studies into professional certifications and university curricula.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collaboration between technologists, ethicists, and community representatives.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participatory GIS practices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stakeholders especially Indigenous, rural, and underrepresented populations in the planning and analysis stages.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co-creation models to build trust and ensure the data serves the needs of the communities involved.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extractive mapping practices that benefit only external parties.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data security and transparency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drone communications and store data in secure, access-controlled environments.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transparent audit logs and metadata that track how, when, and why data was collected.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assess data systems for vulnerabilities and apply security patches promptly.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D5378-517A-A36E-CD11-A56178326485}"/>
              </a:ext>
            </a:extLst>
          </p:cNvPr>
          <p:cNvSpPr txBox="1"/>
          <p:nvPr/>
        </p:nvSpPr>
        <p:spPr>
          <a:xfrm>
            <a:off x="451513" y="1811400"/>
            <a:ext cx="511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and GIS technology in an agricultural field, demonstrating ethical and responsible data collection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3A0FE-C885-E10F-7941-6CA443C8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2517570"/>
            <a:ext cx="2530935" cy="2129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20B2AB-2A43-DB0F-A0F5-775CE0566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13" y="2517570"/>
            <a:ext cx="2741987" cy="2129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BD809-ECF2-5A06-C6F1-B154E29B3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37" y="4646696"/>
            <a:ext cx="2499676" cy="18048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E5F6A7-570D-196B-8D7B-AC9FDFA08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212" y="4646695"/>
            <a:ext cx="2741987" cy="18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AA25-1044-5147-F410-B8DD43D7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F8E03-06E6-98E5-730D-DAA4FA1ECA81}"/>
              </a:ext>
            </a:extLst>
          </p:cNvPr>
          <p:cNvSpPr txBox="1"/>
          <p:nvPr/>
        </p:nvSpPr>
        <p:spPr>
          <a:xfrm>
            <a:off x="810000" y="2233639"/>
            <a:ext cx="10956995" cy="327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None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Patrick Lin, Keith Abney, and George A. 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Bekey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, Editors. Robot Ethics: the Ethical and Social Implications of Robotic: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https://csuglobal.idm.oclc.org/login?url=https://search.ebscohost.com/login.aspx?direct=true&amp;AuthType=ip,uid&amp;db=nlebk&amp;AN=414238&amp;site=eds-live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None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ANDERSON, JENNIFER, The Age of Surveillance Capitalism: The Fight for a Human Future at the New Frontier of Power.: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https://csuglobal.idm.oclc.org/login?url=https://search.ebscohost.com/login.aspx?direct=true&amp;AuthType=ip,uid&amp;db=asn&amp;AN=147355278&amp;site=eds-live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None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Steven E. Franklin, New York, McGraw-Hill, 2010. Remote Sensing for Biodiversity and Wildlife Management: Synthesis and Applications: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https://csuglobal.idm.oclc.org/login?url=https://search.ebscohost.com/login.aspx?direct=true&amp;AuthType=ip,uid&amp;db=asn&amp;AN=61305861&amp;site=eds-live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None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MORDELL, DEVON. Critical questions for big data: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https://csuglobal.idm.oclc.org/login?url=https://search.ebscohost.com/login.aspx?direct=true&amp;AuthType=ip,uid&amp;db=asn&amp;AN=137140406&amp;site=eds-live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None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Roger Clarke, Understanding the drone epidemic: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https://www.sciencedirect.com/science/article/abs/pii/S0267364914000545?via%3Dihub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None/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2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82065_win32_fixed" id="{54D1AA8E-AE41-4F75-AFF4-1E55BF728136}" vid="{9097BC2D-75F4-410C-8544-556C30F4E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413E5-0484-489B-B293-D8720B602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BEDC914-E79E-4731-88EB-C290A6D4D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9B3EA6-E2E1-4B68-B700-9432F9FC79D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2243</TotalTime>
  <Words>1375</Words>
  <Application>Microsoft Office PowerPoint</Application>
  <PresentationFormat>Widescreen</PresentationFormat>
  <Paragraphs>115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Tahoma</vt:lpstr>
      <vt:lpstr>Times New Roman</vt:lpstr>
      <vt:lpstr>Wingdings 2</vt:lpstr>
      <vt:lpstr>Quotable</vt:lpstr>
      <vt:lpstr>Drones and GIS Ethical Considerations </vt:lpstr>
      <vt:lpstr>Drones and GIS </vt:lpstr>
      <vt:lpstr>Privacy and Surveillance Concerns</vt:lpstr>
      <vt:lpstr>Data Ownership and Consent</vt:lpstr>
      <vt:lpstr>Security and Misuse Risks </vt:lpstr>
      <vt:lpstr>Bias and Ethical GIS Practices</vt:lpstr>
      <vt:lpstr>Recommendations and Best Practices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Mascarenas</dc:creator>
  <cp:lastModifiedBy>Katabathina, Sankara Narayana</cp:lastModifiedBy>
  <cp:revision>26</cp:revision>
  <dcterms:created xsi:type="dcterms:W3CDTF">2025-02-13T20:24:17Z</dcterms:created>
  <dcterms:modified xsi:type="dcterms:W3CDTF">2025-07-06T01:22:50Z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