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516" r:id="rId3"/>
    <p:sldId id="310" r:id="rId4"/>
    <p:sldId id="514" r:id="rId5"/>
    <p:sldId id="515"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W. Braud Jr." initials="PWBJ" lastIdx="1" clrIdx="0">
    <p:extLst>
      <p:ext uri="{19B8F6BF-5375-455C-9EA6-DF929625EA0E}">
        <p15:presenceInfo xmlns:p15="http://schemas.microsoft.com/office/powerpoint/2012/main" userId="S-1-5-21-4071577-2011911019-1446904402-277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0372" autoAdjust="0"/>
  </p:normalViewPr>
  <p:slideViewPr>
    <p:cSldViewPr snapToGrid="0">
      <p:cViewPr varScale="1">
        <p:scale>
          <a:sx n="116" d="100"/>
          <a:sy n="116" d="100"/>
        </p:scale>
        <p:origin x="13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CAE80-BCE4-4E40-9FFE-58D721908275}" type="datetimeFigureOut">
              <a:rPr lang="en-US" smtClean="0"/>
              <a:t>4/8/2022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25CD8-C668-4885-B283-A689DF6FA42C}" type="slidenum">
              <a:rPr lang="en-US" smtClean="0"/>
              <a:t>‹#›</a:t>
            </a:fld>
            <a:endParaRPr lang="en-US" dirty="0"/>
          </a:p>
        </p:txBody>
      </p:sp>
    </p:spTree>
    <p:extLst>
      <p:ext uri="{BB962C8B-B14F-4D97-AF65-F5344CB8AC3E}">
        <p14:creationId xmlns:p14="http://schemas.microsoft.com/office/powerpoint/2010/main" val="624531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B25CD8-C668-4885-B283-A689DF6FA42C}" type="slidenum">
              <a:rPr lang="en-US" smtClean="0"/>
              <a:t>2</a:t>
            </a:fld>
            <a:endParaRPr lang="en-US" dirty="0"/>
          </a:p>
        </p:txBody>
      </p:sp>
    </p:spTree>
    <p:extLst>
      <p:ext uri="{BB962C8B-B14F-4D97-AF65-F5344CB8AC3E}">
        <p14:creationId xmlns:p14="http://schemas.microsoft.com/office/powerpoint/2010/main" val="62294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B25CD8-C668-4885-B283-A689DF6FA42C}" type="slidenum">
              <a:rPr lang="en-US" smtClean="0"/>
              <a:t>3</a:t>
            </a:fld>
            <a:endParaRPr lang="en-US" dirty="0"/>
          </a:p>
        </p:txBody>
      </p:sp>
    </p:spTree>
    <p:extLst>
      <p:ext uri="{BB962C8B-B14F-4D97-AF65-F5344CB8AC3E}">
        <p14:creationId xmlns:p14="http://schemas.microsoft.com/office/powerpoint/2010/main" val="135121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EAD2D4-4148-4B67-B5E0-C1F035004257}" type="slidenum">
              <a:rPr lang="en-US" smtClean="0"/>
              <a:t>4</a:t>
            </a:fld>
            <a:endParaRPr lang="en-US" dirty="0"/>
          </a:p>
        </p:txBody>
      </p:sp>
    </p:spTree>
    <p:extLst>
      <p:ext uri="{BB962C8B-B14F-4D97-AF65-F5344CB8AC3E}">
        <p14:creationId xmlns:p14="http://schemas.microsoft.com/office/powerpoint/2010/main" val="3048843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EAD2D4-4148-4B67-B5E0-C1F035004257}" type="slidenum">
              <a:rPr lang="en-US" smtClean="0"/>
              <a:t>5</a:t>
            </a:fld>
            <a:endParaRPr lang="en-US" dirty="0"/>
          </a:p>
        </p:txBody>
      </p:sp>
    </p:spTree>
    <p:extLst>
      <p:ext uri="{BB962C8B-B14F-4D97-AF65-F5344CB8AC3E}">
        <p14:creationId xmlns:p14="http://schemas.microsoft.com/office/powerpoint/2010/main" val="3000803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9FAD0-DA94-4D4B-9A25-E44B0676DD80}"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24B616-D2DB-4908-B618-4B27DDA382F3}" type="slidenum">
              <a:rPr lang="en-US" smtClean="0"/>
              <a:t>‹#›</a:t>
            </a:fld>
            <a:endParaRPr lang="en-US" dirty="0"/>
          </a:p>
        </p:txBody>
      </p:sp>
    </p:spTree>
    <p:extLst>
      <p:ext uri="{BB962C8B-B14F-4D97-AF65-F5344CB8AC3E}">
        <p14:creationId xmlns:p14="http://schemas.microsoft.com/office/powerpoint/2010/main" val="3806547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9FAD0-DA94-4D4B-9A25-E44B0676DD80}"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24B616-D2DB-4908-B618-4B27DDA382F3}" type="slidenum">
              <a:rPr lang="en-US" smtClean="0"/>
              <a:t>‹#›</a:t>
            </a:fld>
            <a:endParaRPr lang="en-US" dirty="0"/>
          </a:p>
        </p:txBody>
      </p:sp>
    </p:spTree>
    <p:extLst>
      <p:ext uri="{BB962C8B-B14F-4D97-AF65-F5344CB8AC3E}">
        <p14:creationId xmlns:p14="http://schemas.microsoft.com/office/powerpoint/2010/main" val="91901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9FAD0-DA94-4D4B-9A25-E44B0676DD80}"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24B616-D2DB-4908-B618-4B27DDA382F3}" type="slidenum">
              <a:rPr lang="en-US" smtClean="0"/>
              <a:t>‹#›</a:t>
            </a:fld>
            <a:endParaRPr lang="en-US" dirty="0"/>
          </a:p>
        </p:txBody>
      </p:sp>
    </p:spTree>
    <p:extLst>
      <p:ext uri="{BB962C8B-B14F-4D97-AF65-F5344CB8AC3E}">
        <p14:creationId xmlns:p14="http://schemas.microsoft.com/office/powerpoint/2010/main" val="108071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9FAD0-DA94-4D4B-9A25-E44B0676DD80}"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24B616-D2DB-4908-B618-4B27DDA382F3}" type="slidenum">
              <a:rPr lang="en-US" smtClean="0"/>
              <a:t>‹#›</a:t>
            </a:fld>
            <a:endParaRPr lang="en-US" dirty="0"/>
          </a:p>
        </p:txBody>
      </p:sp>
    </p:spTree>
    <p:extLst>
      <p:ext uri="{BB962C8B-B14F-4D97-AF65-F5344CB8AC3E}">
        <p14:creationId xmlns:p14="http://schemas.microsoft.com/office/powerpoint/2010/main" val="234541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9FAD0-DA94-4D4B-9A25-E44B0676DD80}"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24B616-D2DB-4908-B618-4B27DDA382F3}" type="slidenum">
              <a:rPr lang="en-US" smtClean="0"/>
              <a:t>‹#›</a:t>
            </a:fld>
            <a:endParaRPr lang="en-US" dirty="0"/>
          </a:p>
        </p:txBody>
      </p:sp>
    </p:spTree>
    <p:extLst>
      <p:ext uri="{BB962C8B-B14F-4D97-AF65-F5344CB8AC3E}">
        <p14:creationId xmlns:p14="http://schemas.microsoft.com/office/powerpoint/2010/main" val="3550113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9FAD0-DA94-4D4B-9A25-E44B0676DD80}" type="datetimeFigureOut">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24B616-D2DB-4908-B618-4B27DDA382F3}" type="slidenum">
              <a:rPr lang="en-US" smtClean="0"/>
              <a:t>‹#›</a:t>
            </a:fld>
            <a:endParaRPr lang="en-US" dirty="0"/>
          </a:p>
        </p:txBody>
      </p:sp>
    </p:spTree>
    <p:extLst>
      <p:ext uri="{BB962C8B-B14F-4D97-AF65-F5344CB8AC3E}">
        <p14:creationId xmlns:p14="http://schemas.microsoft.com/office/powerpoint/2010/main" val="140721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9FAD0-DA94-4D4B-9A25-E44B0676DD80}" type="datetimeFigureOut">
              <a:rPr lang="en-US" smtClean="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24B616-D2DB-4908-B618-4B27DDA382F3}" type="slidenum">
              <a:rPr lang="en-US" smtClean="0"/>
              <a:t>‹#›</a:t>
            </a:fld>
            <a:endParaRPr lang="en-US" dirty="0"/>
          </a:p>
        </p:txBody>
      </p:sp>
    </p:spTree>
    <p:extLst>
      <p:ext uri="{BB962C8B-B14F-4D97-AF65-F5344CB8AC3E}">
        <p14:creationId xmlns:p14="http://schemas.microsoft.com/office/powerpoint/2010/main" val="202864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9FAD0-DA94-4D4B-9A25-E44B0676DD80}" type="datetimeFigureOut">
              <a:rPr lang="en-US" smtClean="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24B616-D2DB-4908-B618-4B27DDA382F3}" type="slidenum">
              <a:rPr lang="en-US" smtClean="0"/>
              <a:t>‹#›</a:t>
            </a:fld>
            <a:endParaRPr lang="en-US" dirty="0"/>
          </a:p>
        </p:txBody>
      </p:sp>
    </p:spTree>
    <p:extLst>
      <p:ext uri="{BB962C8B-B14F-4D97-AF65-F5344CB8AC3E}">
        <p14:creationId xmlns:p14="http://schemas.microsoft.com/office/powerpoint/2010/main" val="298935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9FAD0-DA94-4D4B-9A25-E44B0676DD80}" type="datetimeFigureOut">
              <a:rPr lang="en-US" smtClean="0"/>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24B616-D2DB-4908-B618-4B27DDA382F3}" type="slidenum">
              <a:rPr lang="en-US" smtClean="0"/>
              <a:t>‹#›</a:t>
            </a:fld>
            <a:endParaRPr lang="en-US" dirty="0"/>
          </a:p>
        </p:txBody>
      </p:sp>
    </p:spTree>
    <p:extLst>
      <p:ext uri="{BB962C8B-B14F-4D97-AF65-F5344CB8AC3E}">
        <p14:creationId xmlns:p14="http://schemas.microsoft.com/office/powerpoint/2010/main" val="307110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9FAD0-DA94-4D4B-9A25-E44B0676DD80}" type="datetimeFigureOut">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24B616-D2DB-4908-B618-4B27DDA382F3}" type="slidenum">
              <a:rPr lang="en-US" smtClean="0"/>
              <a:t>‹#›</a:t>
            </a:fld>
            <a:endParaRPr lang="en-US" dirty="0"/>
          </a:p>
        </p:txBody>
      </p:sp>
    </p:spTree>
    <p:extLst>
      <p:ext uri="{BB962C8B-B14F-4D97-AF65-F5344CB8AC3E}">
        <p14:creationId xmlns:p14="http://schemas.microsoft.com/office/powerpoint/2010/main" val="213512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9FAD0-DA94-4D4B-9A25-E44B0676DD80}" type="datetimeFigureOut">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24B616-D2DB-4908-B618-4B27DDA382F3}" type="slidenum">
              <a:rPr lang="en-US" smtClean="0"/>
              <a:t>‹#›</a:t>
            </a:fld>
            <a:endParaRPr lang="en-US" dirty="0"/>
          </a:p>
        </p:txBody>
      </p:sp>
    </p:spTree>
    <p:extLst>
      <p:ext uri="{BB962C8B-B14F-4D97-AF65-F5344CB8AC3E}">
        <p14:creationId xmlns:p14="http://schemas.microsoft.com/office/powerpoint/2010/main" val="3470649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FAD0-DA94-4D4B-9A25-E44B0676DD80}" type="datetimeFigureOut">
              <a:rPr lang="en-US" smtClean="0"/>
              <a:t>4/8/2022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4B616-D2DB-4908-B618-4B27DDA382F3}" type="slidenum">
              <a:rPr lang="en-US" smtClean="0"/>
              <a:t>‹#›</a:t>
            </a:fld>
            <a:endParaRPr lang="en-US" dirty="0"/>
          </a:p>
        </p:txBody>
      </p:sp>
    </p:spTree>
    <p:extLst>
      <p:ext uri="{BB962C8B-B14F-4D97-AF65-F5344CB8AC3E}">
        <p14:creationId xmlns:p14="http://schemas.microsoft.com/office/powerpoint/2010/main" val="1477711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mailto:bkguerrero@cbtn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0" y="228600"/>
            <a:ext cx="1371600" cy="6172200"/>
          </a:xfrm>
          <a:prstGeom prst="rect">
            <a:avLst/>
          </a:prstGeom>
          <a:solidFill>
            <a:srgbClr val="9FD448"/>
          </a:solidFill>
          <a:ln>
            <a:solidFill>
              <a:srgbClr val="69D044"/>
            </a:solidFill>
          </a:ln>
          <a:scene3d>
            <a:camera prst="orthographicFront"/>
            <a:lightRig rig="sof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extBox 3"/>
          <p:cNvSpPr txBox="1"/>
          <p:nvPr/>
        </p:nvSpPr>
        <p:spPr>
          <a:xfrm>
            <a:off x="1066800" y="2057402"/>
            <a:ext cx="7772400" cy="954107"/>
          </a:xfrm>
          <a:prstGeom prst="rect">
            <a:avLst/>
          </a:prstGeom>
          <a:solidFill>
            <a:srgbClr val="0C95C6"/>
          </a:solidFill>
          <a:ln w="19050">
            <a:solidFill>
              <a:schemeClr val="bg1"/>
            </a:solidFill>
          </a:ln>
        </p:spPr>
        <p:txBody>
          <a:bodyPr wrap="square" rtlCol="0">
            <a:spAutoFit/>
          </a:bodyPr>
          <a:lstStyle/>
          <a:p>
            <a:r>
              <a:rPr lang="en-US" sz="3600" dirty="0" smtClean="0">
                <a:solidFill>
                  <a:schemeClr val="bg1"/>
                </a:solidFill>
                <a:latin typeface="Tahoma" pitchFamily="34" charset="0"/>
                <a:ea typeface="Tahoma" pitchFamily="34" charset="0"/>
                <a:cs typeface="Tahoma" pitchFamily="34" charset="0"/>
              </a:rPr>
              <a:t>UT-Dallas Data Science Contest #1</a:t>
            </a:r>
            <a:endParaRPr lang="en-US" sz="3600" dirty="0">
              <a:solidFill>
                <a:schemeClr val="bg1"/>
              </a:solidFill>
              <a:latin typeface="Tahoma" pitchFamily="34" charset="0"/>
              <a:ea typeface="Tahoma" pitchFamily="34" charset="0"/>
              <a:cs typeface="Tahoma" pitchFamily="34" charset="0"/>
            </a:endParaRPr>
          </a:p>
          <a:p>
            <a:r>
              <a:rPr lang="en-US" sz="2000" dirty="0" smtClean="0">
                <a:solidFill>
                  <a:schemeClr val="bg1"/>
                </a:solidFill>
                <a:latin typeface="Tahoma" pitchFamily="34" charset="0"/>
                <a:ea typeface="Tahoma" pitchFamily="34" charset="0"/>
                <a:cs typeface="Tahoma" pitchFamily="34" charset="0"/>
              </a:rPr>
              <a:t>Q2 2022</a:t>
            </a:r>
            <a:endParaRPr lang="en-US" sz="2000" dirty="0">
              <a:solidFill>
                <a:schemeClr val="bg1"/>
              </a:solidFill>
              <a:latin typeface="Tahoma" pitchFamily="34" charset="0"/>
              <a:ea typeface="Tahoma" pitchFamily="34" charset="0"/>
              <a:cs typeface="Tahoma" pitchFamily="34" charset="0"/>
            </a:endParaRPr>
          </a:p>
        </p:txBody>
      </p:sp>
      <p:cxnSp>
        <p:nvCxnSpPr>
          <p:cNvPr id="6" name="Straight Connector 5"/>
          <p:cNvCxnSpPr/>
          <p:nvPr/>
        </p:nvCxnSpPr>
        <p:spPr>
          <a:xfrm rot="5400000">
            <a:off x="-1676400" y="4191000"/>
            <a:ext cx="4419600" cy="1588"/>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1572809" y="4381325"/>
            <a:ext cx="3886200" cy="261610"/>
          </a:xfrm>
          <a:prstGeom prst="rect">
            <a:avLst/>
          </a:prstGeom>
          <a:noFill/>
        </p:spPr>
        <p:txBody>
          <a:bodyPr wrap="square" rtlCol="0">
            <a:spAutoFit/>
          </a:bodyPr>
          <a:lstStyle/>
          <a:p>
            <a:r>
              <a:rPr lang="en-US" sz="1100" b="1" dirty="0"/>
              <a:t>STRICTLY  PRIVATE  AND CONFIDENTIAL</a:t>
            </a:r>
          </a:p>
        </p:txBody>
      </p:sp>
      <p:pic>
        <p:nvPicPr>
          <p:cNvPr id="1026" name="Picture 2" descr="\\cbt.corp.com\cbt-dfs\MyDoc\mcnicoloff\My Documents\Indirect\Logos\CBT_4C_H_CMYK.jpg"/>
          <p:cNvPicPr>
            <a:picLocks noChangeAspect="1" noChangeArrowheads="1"/>
          </p:cNvPicPr>
          <p:nvPr/>
        </p:nvPicPr>
        <p:blipFill>
          <a:blip r:embed="rId2" cstate="print"/>
          <a:srcRect/>
          <a:stretch>
            <a:fillRect/>
          </a:stretch>
        </p:blipFill>
        <p:spPr bwMode="auto">
          <a:xfrm>
            <a:off x="3535043" y="4036642"/>
            <a:ext cx="5565417" cy="950976"/>
          </a:xfrm>
          <a:prstGeom prst="rect">
            <a:avLst/>
          </a:prstGeom>
          <a:noFill/>
        </p:spPr>
      </p:pic>
      <p:sp>
        <p:nvSpPr>
          <p:cNvPr id="9" name="Slide Number Placeholder 1"/>
          <p:cNvSpPr>
            <a:spLocks noGrp="1"/>
          </p:cNvSpPr>
          <p:nvPr>
            <p:ph type="sldNum" sz="quarter" idx="12"/>
          </p:nvPr>
        </p:nvSpPr>
        <p:spPr>
          <a:xfrm>
            <a:off x="6553200" y="6433460"/>
            <a:ext cx="2133600" cy="244475"/>
          </a:xfrm>
        </p:spPr>
        <p:txBody>
          <a:bodyPr/>
          <a:lstStyle/>
          <a:p>
            <a:pPr algn="r"/>
            <a:fld id="{F2B1D978-F606-4523-8066-32C5B342CB6F}" type="slidenum">
              <a:rPr lang="en-US" sz="1000" b="1">
                <a:solidFill>
                  <a:schemeClr val="bg1">
                    <a:lumMod val="50000"/>
                  </a:schemeClr>
                </a:solidFill>
                <a:latin typeface="Arial" pitchFamily="34" charset="0"/>
                <a:cs typeface="Arial" pitchFamily="34" charset="0"/>
              </a:rPr>
              <a:pPr algn="r"/>
              <a:t>1</a:t>
            </a:fld>
            <a:endParaRPr lang="en-US" sz="1000" b="1"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1985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16200000">
            <a:off x="-1253387" y="4904929"/>
            <a:ext cx="3210203" cy="246221"/>
          </a:xfrm>
          <a:prstGeom prst="rect">
            <a:avLst/>
          </a:prstGeom>
          <a:noFill/>
        </p:spPr>
        <p:txBody>
          <a:bodyPr wrap="square" rtlCol="0">
            <a:spAutoFit/>
          </a:bodyPr>
          <a:lstStyle/>
          <a:p>
            <a:r>
              <a:rPr lang="en-US" sz="1000" b="1" dirty="0"/>
              <a:t>STRICTLY  PRIVATE  AND CONFIDENTIAL</a:t>
            </a:r>
          </a:p>
        </p:txBody>
      </p:sp>
      <p:sp>
        <p:nvSpPr>
          <p:cNvPr id="4" name="TextBox 3"/>
          <p:cNvSpPr txBox="1"/>
          <p:nvPr/>
        </p:nvSpPr>
        <p:spPr>
          <a:xfrm>
            <a:off x="533401" y="227714"/>
            <a:ext cx="7379748" cy="400110"/>
          </a:xfrm>
          <a:prstGeom prst="rect">
            <a:avLst/>
          </a:prstGeom>
          <a:noFill/>
        </p:spPr>
        <p:txBody>
          <a:bodyPr wrap="square" rtlCol="0">
            <a:spAutoFit/>
          </a:bodyPr>
          <a:lstStyle/>
          <a:p>
            <a:r>
              <a:rPr lang="en-US" sz="2000" b="1" dirty="0"/>
              <a:t>The Business Problem</a:t>
            </a:r>
            <a:endParaRPr lang="en-US" sz="2000" dirty="0">
              <a:cs typeface="Calibri"/>
            </a:endParaRPr>
          </a:p>
        </p:txBody>
      </p:sp>
      <p:cxnSp>
        <p:nvCxnSpPr>
          <p:cNvPr id="5" name="Straight Connector 4"/>
          <p:cNvCxnSpPr/>
          <p:nvPr/>
        </p:nvCxnSpPr>
        <p:spPr>
          <a:xfrm>
            <a:off x="413656" y="3200406"/>
            <a:ext cx="0" cy="3320143"/>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2" descr="\\cbt.corp.com\cbt-dfs\MyDoc\mcnicoloff\My Documents\Indirect\Logos\CBT_4C_H_CMYK.jpg"/>
          <p:cNvPicPr>
            <a:picLocks noChangeAspect="1" noChangeArrowheads="1"/>
          </p:cNvPicPr>
          <p:nvPr/>
        </p:nvPicPr>
        <p:blipFill>
          <a:blip r:embed="rId3" cstate="print"/>
          <a:srcRect/>
          <a:stretch>
            <a:fillRect/>
          </a:stretch>
        </p:blipFill>
        <p:spPr bwMode="auto">
          <a:xfrm>
            <a:off x="6781805" y="152400"/>
            <a:ext cx="1997843" cy="341376"/>
          </a:xfrm>
          <a:prstGeom prst="rect">
            <a:avLst/>
          </a:prstGeom>
          <a:noFill/>
        </p:spPr>
      </p:pic>
      <p:cxnSp>
        <p:nvCxnSpPr>
          <p:cNvPr id="7" name="Straight Connector 6"/>
          <p:cNvCxnSpPr/>
          <p:nvPr/>
        </p:nvCxnSpPr>
        <p:spPr>
          <a:xfrm>
            <a:off x="609600" y="679133"/>
            <a:ext cx="8229600" cy="66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1"/>
          <p:cNvSpPr>
            <a:spLocks noGrp="1"/>
          </p:cNvSpPr>
          <p:nvPr>
            <p:ph type="sldNum" sz="quarter" idx="12"/>
          </p:nvPr>
        </p:nvSpPr>
        <p:spPr/>
        <p:txBody>
          <a:bodyPr/>
          <a:lstStyle/>
          <a:p>
            <a:fld id="{F2B1D978-F606-4523-8066-32C5B342CB6F}" type="slidenum">
              <a:rPr lang="en-US" smtClean="0"/>
              <a:pPr/>
              <a:t>2</a:t>
            </a:fld>
            <a:endParaRPr lang="en-US" dirty="0"/>
          </a:p>
        </p:txBody>
      </p:sp>
      <p:sp>
        <p:nvSpPr>
          <p:cNvPr id="12" name="TextBox 11"/>
          <p:cNvSpPr txBox="1"/>
          <p:nvPr/>
        </p:nvSpPr>
        <p:spPr>
          <a:xfrm>
            <a:off x="609600" y="737110"/>
            <a:ext cx="8305799" cy="5078313"/>
          </a:xfrm>
          <a:prstGeom prst="rect">
            <a:avLst/>
          </a:prstGeom>
          <a:noFill/>
        </p:spPr>
        <p:txBody>
          <a:bodyPr wrap="square" rtlCol="0">
            <a:spAutoFit/>
          </a:bodyPr>
          <a:lstStyle/>
          <a:p>
            <a:pPr marL="171450" indent="-171450">
              <a:buFont typeface="Arial" panose="020B0604020202020204" pitchFamily="34" charset="0"/>
              <a:buChar char="•"/>
            </a:pPr>
            <a:endParaRPr lang="en-US" sz="1200" dirty="0" smtClean="0"/>
          </a:p>
          <a:p>
            <a:pPr>
              <a:lnSpc>
                <a:spcPct val="150000"/>
              </a:lnSpc>
            </a:pPr>
            <a:r>
              <a:rPr lang="en-US" sz="1600" b="1" dirty="0"/>
              <a:t>Crescent Bank makes loans backed by automobiles</a:t>
            </a:r>
          </a:p>
          <a:p>
            <a:pPr marL="742950" lvl="1" indent="-285750">
              <a:lnSpc>
                <a:spcPct val="150000"/>
              </a:lnSpc>
              <a:buFont typeface="Arial" panose="020B0604020202020204" pitchFamily="34" charset="0"/>
              <a:buChar char="•"/>
            </a:pPr>
            <a:r>
              <a:rPr lang="en-US" sz="1600" b="1" dirty="0"/>
              <a:t>We loan an individual the cash to purchase a vehicle</a:t>
            </a:r>
          </a:p>
          <a:p>
            <a:pPr marL="742950" lvl="1" indent="-285750">
              <a:lnSpc>
                <a:spcPct val="150000"/>
              </a:lnSpc>
              <a:buFont typeface="Arial" panose="020B0604020202020204" pitchFamily="34" charset="0"/>
              <a:buChar char="•"/>
            </a:pPr>
            <a:r>
              <a:rPr lang="en-US" sz="1600" b="1" dirty="0"/>
              <a:t>They pay us back over the course of 5-7 years</a:t>
            </a:r>
          </a:p>
          <a:p>
            <a:pPr marL="742950" lvl="1" indent="-285750">
              <a:lnSpc>
                <a:spcPct val="150000"/>
              </a:lnSpc>
              <a:buFont typeface="Arial" panose="020B0604020202020204" pitchFamily="34" charset="0"/>
              <a:buChar char="•"/>
            </a:pPr>
            <a:r>
              <a:rPr lang="en-US" sz="1600" b="1" dirty="0"/>
              <a:t>Many of them are “sub-prime”. That means that they have had problems in the past in paying off another debt</a:t>
            </a:r>
          </a:p>
          <a:p>
            <a:pPr>
              <a:lnSpc>
                <a:spcPct val="150000"/>
              </a:lnSpc>
            </a:pPr>
            <a:r>
              <a:rPr lang="en-US" sz="1600" b="1" dirty="0"/>
              <a:t>Sometimes they stop paying us back, or become “delinquent”</a:t>
            </a:r>
          </a:p>
          <a:p>
            <a:pPr marL="742950" lvl="1" indent="-285750">
              <a:lnSpc>
                <a:spcPct val="150000"/>
              </a:lnSpc>
              <a:buFont typeface="Arial" panose="020B0604020202020204" pitchFamily="34" charset="0"/>
              <a:buChar char="•"/>
            </a:pPr>
            <a:r>
              <a:rPr lang="en-US" sz="1600" b="1" dirty="0"/>
              <a:t>This might be because they are regular “late payers”, and will get around to it</a:t>
            </a:r>
          </a:p>
          <a:p>
            <a:pPr marL="742950" lvl="1" indent="-285750">
              <a:lnSpc>
                <a:spcPct val="150000"/>
              </a:lnSpc>
              <a:buFont typeface="Arial" panose="020B0604020202020204" pitchFamily="34" charset="0"/>
              <a:buChar char="•"/>
            </a:pPr>
            <a:r>
              <a:rPr lang="en-US" sz="1600" b="1" dirty="0"/>
              <a:t>It might be because they have run into financial problems and won’t be able to pay us</a:t>
            </a:r>
          </a:p>
          <a:p>
            <a:pPr>
              <a:lnSpc>
                <a:spcPct val="150000"/>
              </a:lnSpc>
            </a:pPr>
            <a:r>
              <a:rPr lang="en-US" sz="1600" b="1" dirty="0"/>
              <a:t>It helps us to be able to figure out which ones are more likely to pay us back</a:t>
            </a:r>
          </a:p>
          <a:p>
            <a:pPr marL="742950" lvl="1" indent="-285750">
              <a:lnSpc>
                <a:spcPct val="150000"/>
              </a:lnSpc>
              <a:buFont typeface="Arial" panose="020B0604020202020204" pitchFamily="34" charset="0"/>
              <a:buChar char="•"/>
            </a:pPr>
            <a:r>
              <a:rPr lang="en-US" sz="1600" b="1" dirty="0"/>
              <a:t>We can avoid bothering them with calls from our servicing staff</a:t>
            </a:r>
          </a:p>
          <a:p>
            <a:pPr marL="742950" lvl="1" indent="-285750">
              <a:lnSpc>
                <a:spcPct val="150000"/>
              </a:lnSpc>
              <a:buFont typeface="Arial" panose="020B0604020202020204" pitchFamily="34" charset="0"/>
              <a:buChar char="•"/>
            </a:pPr>
            <a:r>
              <a:rPr lang="en-US" sz="1600" b="1" dirty="0"/>
              <a:t>We can plan to try and retrieve vehicles from the ones who aren’t very likely to pay</a:t>
            </a:r>
          </a:p>
          <a:p>
            <a:pPr>
              <a:lnSpc>
                <a:spcPct val="150000"/>
              </a:lnSpc>
            </a:pPr>
            <a:r>
              <a:rPr lang="en-US" sz="1600" b="1" dirty="0"/>
              <a:t>This is where you come in…..</a:t>
            </a:r>
          </a:p>
          <a:p>
            <a:endParaRPr lang="en-US" sz="1200" dirty="0"/>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3749932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16200000">
            <a:off x="-1253387" y="4904929"/>
            <a:ext cx="3210203" cy="246221"/>
          </a:xfrm>
          <a:prstGeom prst="rect">
            <a:avLst/>
          </a:prstGeom>
          <a:noFill/>
        </p:spPr>
        <p:txBody>
          <a:bodyPr wrap="square" rtlCol="0">
            <a:spAutoFit/>
          </a:bodyPr>
          <a:lstStyle/>
          <a:p>
            <a:r>
              <a:rPr lang="en-US" sz="1000" b="1" dirty="0"/>
              <a:t>STRICTLY  PRIVATE  AND CONFIDENTIAL</a:t>
            </a:r>
          </a:p>
        </p:txBody>
      </p:sp>
      <p:sp>
        <p:nvSpPr>
          <p:cNvPr id="4" name="TextBox 3"/>
          <p:cNvSpPr txBox="1"/>
          <p:nvPr/>
        </p:nvSpPr>
        <p:spPr>
          <a:xfrm>
            <a:off x="533401" y="227714"/>
            <a:ext cx="7379748" cy="400110"/>
          </a:xfrm>
          <a:prstGeom prst="rect">
            <a:avLst/>
          </a:prstGeom>
          <a:noFill/>
        </p:spPr>
        <p:txBody>
          <a:bodyPr wrap="square" rtlCol="0">
            <a:spAutoFit/>
          </a:bodyPr>
          <a:lstStyle/>
          <a:p>
            <a:r>
              <a:rPr lang="en-US" sz="2000" b="1" dirty="0" smtClean="0">
                <a:cs typeface="Calibri"/>
              </a:rPr>
              <a:t>The Question and the Data</a:t>
            </a:r>
            <a:endParaRPr lang="en-US" sz="2000" dirty="0">
              <a:cs typeface="Calibri"/>
            </a:endParaRPr>
          </a:p>
        </p:txBody>
      </p:sp>
      <p:cxnSp>
        <p:nvCxnSpPr>
          <p:cNvPr id="5" name="Straight Connector 4"/>
          <p:cNvCxnSpPr/>
          <p:nvPr/>
        </p:nvCxnSpPr>
        <p:spPr>
          <a:xfrm>
            <a:off x="413656" y="3200406"/>
            <a:ext cx="0" cy="3320143"/>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2" descr="\\cbt.corp.com\cbt-dfs\MyDoc\mcnicoloff\My Documents\Indirect\Logos\CBT_4C_H_CMYK.jpg"/>
          <p:cNvPicPr>
            <a:picLocks noChangeAspect="1" noChangeArrowheads="1"/>
          </p:cNvPicPr>
          <p:nvPr/>
        </p:nvPicPr>
        <p:blipFill>
          <a:blip r:embed="rId3" cstate="print"/>
          <a:srcRect/>
          <a:stretch>
            <a:fillRect/>
          </a:stretch>
        </p:blipFill>
        <p:spPr bwMode="auto">
          <a:xfrm>
            <a:off x="6781805" y="152400"/>
            <a:ext cx="1997843" cy="341376"/>
          </a:xfrm>
          <a:prstGeom prst="rect">
            <a:avLst/>
          </a:prstGeom>
          <a:noFill/>
        </p:spPr>
      </p:pic>
      <p:cxnSp>
        <p:nvCxnSpPr>
          <p:cNvPr id="7" name="Straight Connector 6"/>
          <p:cNvCxnSpPr/>
          <p:nvPr/>
        </p:nvCxnSpPr>
        <p:spPr>
          <a:xfrm>
            <a:off x="609600" y="679133"/>
            <a:ext cx="8229600" cy="66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1"/>
          <p:cNvSpPr>
            <a:spLocks noGrp="1"/>
          </p:cNvSpPr>
          <p:nvPr>
            <p:ph type="sldNum" sz="quarter" idx="12"/>
          </p:nvPr>
        </p:nvSpPr>
        <p:spPr/>
        <p:txBody>
          <a:bodyPr/>
          <a:lstStyle/>
          <a:p>
            <a:fld id="{F2B1D978-F606-4523-8066-32C5B342CB6F}" type="slidenum">
              <a:rPr lang="en-US" smtClean="0"/>
              <a:pPr/>
              <a:t>3</a:t>
            </a:fld>
            <a:endParaRPr lang="en-US" dirty="0"/>
          </a:p>
        </p:txBody>
      </p:sp>
      <p:sp>
        <p:nvSpPr>
          <p:cNvPr id="12" name="TextBox 11"/>
          <p:cNvSpPr txBox="1"/>
          <p:nvPr/>
        </p:nvSpPr>
        <p:spPr>
          <a:xfrm>
            <a:off x="609600" y="737110"/>
            <a:ext cx="8305799" cy="5816977"/>
          </a:xfrm>
          <a:prstGeom prst="rect">
            <a:avLst/>
          </a:prstGeom>
          <a:noFill/>
        </p:spPr>
        <p:txBody>
          <a:bodyPr wrap="square" rtlCol="0">
            <a:spAutoFit/>
          </a:bodyPr>
          <a:lstStyle/>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r>
              <a:rPr lang="en-US" sz="1600" b="1" dirty="0"/>
              <a:t>We have put </a:t>
            </a:r>
            <a:r>
              <a:rPr lang="en-US" sz="1600" b="1" dirty="0" smtClean="0"/>
              <a:t>together datasets pertaining to approximately 63,000 accounts, which were observed between 4/1 and 6/30 of 2019</a:t>
            </a:r>
          </a:p>
          <a:p>
            <a:pPr marL="628650" lvl="1" indent="-171450">
              <a:buFont typeface="Arial" panose="020B0604020202020204" pitchFamily="34" charset="0"/>
              <a:buChar char="•"/>
            </a:pPr>
            <a:r>
              <a:rPr lang="en-US" sz="1600" b="1" dirty="0" smtClean="0"/>
              <a:t>Some of these, but not all, will show as having gone delinquent at some point during this time period</a:t>
            </a:r>
          </a:p>
          <a:p>
            <a:pPr marL="628650" lvl="1" indent="-171450">
              <a:buFont typeface="Arial" panose="020B0604020202020204" pitchFamily="34" charset="0"/>
              <a:buChar char="•"/>
            </a:pPr>
            <a:r>
              <a:rPr lang="en-US" sz="1600" b="1" dirty="0" smtClean="0"/>
              <a:t>Some of these subsequently paid us back within 30 days of going delinquent</a:t>
            </a:r>
          </a:p>
          <a:p>
            <a:pPr marL="628650" lvl="1" indent="-171450">
              <a:buFont typeface="Arial" panose="020B0604020202020204" pitchFamily="34" charset="0"/>
              <a:buChar char="•"/>
            </a:pPr>
            <a:endParaRPr lang="en-US" sz="1600" b="1" dirty="0"/>
          </a:p>
          <a:p>
            <a:pPr marL="171450" indent="-171450">
              <a:buFont typeface="Arial" panose="020B0604020202020204" pitchFamily="34" charset="0"/>
              <a:buChar char="•"/>
            </a:pPr>
            <a:r>
              <a:rPr lang="en-US" sz="1600" b="1" dirty="0" smtClean="0"/>
              <a:t>Your task is to identify the debtors who went delinquent, determine if they paid us back, and when</a:t>
            </a:r>
          </a:p>
          <a:p>
            <a:pPr marL="171450" indent="-171450">
              <a:buFont typeface="Arial" panose="020B0604020202020204" pitchFamily="34" charset="0"/>
              <a:buChar char="•"/>
            </a:pPr>
            <a:endParaRPr lang="en-US" sz="1600" b="1" dirty="0" smtClean="0"/>
          </a:p>
          <a:p>
            <a:pPr marL="171450" indent="-171450">
              <a:buFont typeface="Arial" panose="020B0604020202020204" pitchFamily="34" charset="0"/>
              <a:buChar char="•"/>
            </a:pPr>
            <a:r>
              <a:rPr lang="en-US" sz="1600" b="1" dirty="0" smtClean="0"/>
              <a:t>You will then build a predictive model that estimates how likely each of them was to pay us back</a:t>
            </a:r>
          </a:p>
          <a:p>
            <a:pPr marL="171450" indent="-171450">
              <a:buFont typeface="Arial" panose="020B0604020202020204" pitchFamily="34" charset="0"/>
              <a:buChar char="•"/>
            </a:pPr>
            <a:endParaRPr lang="en-US" sz="1600" b="1" dirty="0" smtClean="0"/>
          </a:p>
          <a:p>
            <a:pPr marL="171450" indent="-171450">
              <a:buFont typeface="Arial" panose="020B0604020202020204" pitchFamily="34" charset="0"/>
              <a:buChar char="•"/>
            </a:pPr>
            <a:r>
              <a:rPr lang="en-US" sz="1600" b="1" dirty="0" smtClean="0"/>
              <a:t>That model will then be tested on an Out-Of-Time sample and compared to all of the models submitted to us</a:t>
            </a:r>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r>
              <a:rPr lang="en-US" sz="1600" b="1" dirty="0" smtClean="0"/>
              <a:t>Based on an Area-Under-the-Curve (AUC) metric applied to each model, we will determined the 1</a:t>
            </a:r>
            <a:r>
              <a:rPr lang="en-US" sz="1600" b="1" baseline="30000" dirty="0" smtClean="0"/>
              <a:t>st</a:t>
            </a:r>
            <a:r>
              <a:rPr lang="en-US" sz="1600" b="1" dirty="0" smtClean="0"/>
              <a:t>, 2</a:t>
            </a:r>
            <a:r>
              <a:rPr lang="en-US" sz="1600" b="1" baseline="30000" dirty="0" smtClean="0"/>
              <a:t>nd</a:t>
            </a:r>
            <a:r>
              <a:rPr lang="en-US" sz="1600" b="1" dirty="0" smtClean="0"/>
              <a:t>, and 3</a:t>
            </a:r>
            <a:r>
              <a:rPr lang="en-US" sz="1600" b="1" baseline="30000" dirty="0" smtClean="0"/>
              <a:t>rd</a:t>
            </a:r>
            <a:r>
              <a:rPr lang="en-US" sz="1600" b="1" dirty="0" smtClean="0"/>
              <a:t> most predictive models</a:t>
            </a:r>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r>
              <a:rPr lang="en-US" sz="1600" b="1" dirty="0" smtClean="0"/>
              <a:t>1</a:t>
            </a:r>
            <a:r>
              <a:rPr lang="en-US" sz="1600" b="1" baseline="30000" dirty="0" smtClean="0"/>
              <a:t>st</a:t>
            </a:r>
            <a:r>
              <a:rPr lang="en-US" sz="1600" b="1" dirty="0" smtClean="0"/>
              <a:t> Place wins $1,000</a:t>
            </a:r>
          </a:p>
          <a:p>
            <a:pPr marL="171450" indent="-171450">
              <a:buFont typeface="Arial" panose="020B0604020202020204" pitchFamily="34" charset="0"/>
              <a:buChar char="•"/>
            </a:pPr>
            <a:r>
              <a:rPr lang="en-US" sz="1600" b="1" dirty="0" smtClean="0"/>
              <a:t>2</a:t>
            </a:r>
            <a:r>
              <a:rPr lang="en-US" sz="1600" b="1" baseline="30000" dirty="0" smtClean="0"/>
              <a:t>nd</a:t>
            </a:r>
            <a:r>
              <a:rPr lang="en-US" sz="1600" b="1" dirty="0" smtClean="0"/>
              <a:t> Place wins $750</a:t>
            </a:r>
          </a:p>
          <a:p>
            <a:pPr marL="171450" indent="-171450">
              <a:buFont typeface="Arial" panose="020B0604020202020204" pitchFamily="34" charset="0"/>
              <a:buChar char="•"/>
            </a:pPr>
            <a:r>
              <a:rPr lang="en-US" sz="1600" b="1" dirty="0" smtClean="0"/>
              <a:t>3</a:t>
            </a:r>
            <a:r>
              <a:rPr lang="en-US" sz="1600" b="1" baseline="30000" dirty="0" smtClean="0"/>
              <a:t>rd</a:t>
            </a:r>
            <a:r>
              <a:rPr lang="en-US" sz="1600" b="1" dirty="0" smtClean="0"/>
              <a:t> Place wins a set of steak knives (just kidding, 3</a:t>
            </a:r>
            <a:r>
              <a:rPr lang="en-US" sz="1600" b="1" baseline="30000" dirty="0" smtClean="0"/>
              <a:t>rd</a:t>
            </a:r>
            <a:r>
              <a:rPr lang="en-US" sz="1600" b="1" dirty="0" smtClean="0"/>
              <a:t> place wins $500)</a:t>
            </a:r>
          </a:p>
          <a:p>
            <a:endParaRPr lang="en-US" sz="1200" dirty="0"/>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3049158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2" y="284856"/>
            <a:ext cx="6764865" cy="323057"/>
          </a:xfrm>
        </p:spPr>
        <p:txBody>
          <a:bodyPr>
            <a:noAutofit/>
          </a:bodyPr>
          <a:lstStyle/>
          <a:p>
            <a:r>
              <a:rPr lang="en-US" sz="2200" b="1" dirty="0" smtClean="0">
                <a:latin typeface="+mn-lt"/>
              </a:rPr>
              <a:t>The Data</a:t>
            </a:r>
            <a:endParaRPr lang="en-US" sz="2200" b="1" dirty="0">
              <a:latin typeface="+mn-lt"/>
            </a:endParaRPr>
          </a:p>
        </p:txBody>
      </p:sp>
      <p:sp>
        <p:nvSpPr>
          <p:cNvPr id="9" name="Slide Number Placeholder 8"/>
          <p:cNvSpPr>
            <a:spLocks noGrp="1"/>
          </p:cNvSpPr>
          <p:nvPr>
            <p:ph type="sldNum" sz="quarter" idx="12"/>
          </p:nvPr>
        </p:nvSpPr>
        <p:spPr/>
        <p:txBody>
          <a:bodyPr/>
          <a:lstStyle/>
          <a:p>
            <a:fld id="{B9A526F9-620D-4C2E-9429-E73DD1F3F781}" type="slidenum">
              <a:rPr lang="en-US" smtClean="0"/>
              <a:t>4</a:t>
            </a:fld>
            <a:endParaRPr lang="en-US" dirty="0"/>
          </a:p>
        </p:txBody>
      </p:sp>
      <p:pic>
        <p:nvPicPr>
          <p:cNvPr id="4" name="Picture 2" descr="\\cbt.corp.com\cbt-dfs\MyDoc\mcnicoloff\My Documents\Indirect\Logos\CBT_4C_H_CMYK.jpg"/>
          <p:cNvPicPr>
            <a:picLocks noChangeAspect="1" noChangeArrowheads="1"/>
          </p:cNvPicPr>
          <p:nvPr/>
        </p:nvPicPr>
        <p:blipFill>
          <a:blip r:embed="rId3" cstate="print"/>
          <a:srcRect/>
          <a:stretch>
            <a:fillRect/>
          </a:stretch>
        </p:blipFill>
        <p:spPr bwMode="auto">
          <a:xfrm>
            <a:off x="6951423" y="186166"/>
            <a:ext cx="1997842" cy="341376"/>
          </a:xfrm>
          <a:prstGeom prst="rect">
            <a:avLst/>
          </a:prstGeom>
          <a:noFill/>
        </p:spPr>
      </p:pic>
      <p:cxnSp>
        <p:nvCxnSpPr>
          <p:cNvPr id="5" name="Straight Connector 4"/>
          <p:cNvCxnSpPr/>
          <p:nvPr/>
        </p:nvCxnSpPr>
        <p:spPr>
          <a:xfrm>
            <a:off x="508000" y="651935"/>
            <a:ext cx="8261096" cy="33869"/>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08000" y="1055106"/>
            <a:ext cx="7571232" cy="5355312"/>
          </a:xfrm>
          <a:prstGeom prst="rect">
            <a:avLst/>
          </a:prstGeom>
          <a:noFill/>
        </p:spPr>
        <p:txBody>
          <a:bodyPr wrap="square" rtlCol="0">
            <a:spAutoFit/>
          </a:bodyPr>
          <a:lstStyle/>
          <a:p>
            <a:r>
              <a:rPr lang="en-US" dirty="0" smtClean="0"/>
              <a:t>We will make the datasets available to you via </a:t>
            </a:r>
            <a:r>
              <a:rPr lang="en-US" dirty="0" err="1" smtClean="0"/>
              <a:t>Sharepoint</a:t>
            </a:r>
            <a:r>
              <a:rPr lang="en-US" dirty="0" smtClean="0"/>
              <a:t>:</a:t>
            </a:r>
          </a:p>
          <a:p>
            <a:endParaRPr lang="en-US" dirty="0" smtClean="0"/>
          </a:p>
          <a:p>
            <a:pPr marL="285750" indent="-285750">
              <a:buFontTx/>
              <a:buChar char="-"/>
            </a:pPr>
            <a:r>
              <a:rPr lang="en-US" dirty="0" smtClean="0"/>
              <a:t>UTD_DPD: the unique key to each account, along with each day it was observed, how many days delinquent it was, and how much the debtor owed as of that date</a:t>
            </a:r>
          </a:p>
          <a:p>
            <a:pPr marL="285750" indent="-285750">
              <a:buFontTx/>
              <a:buChar char="-"/>
            </a:pPr>
            <a:endParaRPr lang="en-US" dirty="0"/>
          </a:p>
          <a:p>
            <a:pPr marL="285750" indent="-285750">
              <a:buFontTx/>
              <a:buChar char="-"/>
            </a:pPr>
            <a:r>
              <a:rPr lang="en-US" dirty="0" smtClean="0"/>
              <a:t>UTD_Data_1: The main dataset, with a number of useful daily observations of each account within the window, including their level of delinquency</a:t>
            </a:r>
          </a:p>
          <a:p>
            <a:pPr marL="285750" indent="-285750">
              <a:buFontTx/>
              <a:buChar char="-"/>
            </a:pPr>
            <a:endParaRPr lang="en-US" dirty="0" smtClean="0"/>
          </a:p>
          <a:p>
            <a:pPr marL="285750" indent="-285750">
              <a:buFontTx/>
              <a:buChar char="-"/>
            </a:pPr>
            <a:r>
              <a:rPr lang="en-US" dirty="0" err="1" smtClean="0"/>
              <a:t>UTD_Orig</a:t>
            </a:r>
            <a:r>
              <a:rPr lang="en-US" dirty="0" smtClean="0"/>
              <a:t>: Some additional data from the time the account was opened, including the applicant’s state of residence, their Credit Tier (an internal ranking we gave them), the term of their loan (how long it is supposed to go) and their expected payment amount (how much they are supposed to pay per month)</a:t>
            </a:r>
          </a:p>
          <a:p>
            <a:pPr marL="285750" indent="-285750">
              <a:buFontTx/>
              <a:buChar char="-"/>
            </a:pPr>
            <a:endParaRPr lang="en-US" dirty="0" smtClean="0"/>
          </a:p>
          <a:p>
            <a:pPr marL="285750" indent="-285750">
              <a:buFontTx/>
              <a:buChar char="-"/>
            </a:pPr>
            <a:r>
              <a:rPr lang="en-US" dirty="0" err="1" smtClean="0"/>
              <a:t>UTD_Outcome_Payment</a:t>
            </a:r>
            <a:r>
              <a:rPr lang="en-US" dirty="0" smtClean="0"/>
              <a:t>: </a:t>
            </a:r>
            <a:r>
              <a:rPr lang="en-US" dirty="0" smtClean="0"/>
              <a:t>listing </a:t>
            </a:r>
            <a:r>
              <a:rPr lang="en-US" dirty="0" smtClean="0"/>
              <a:t>of accounts and whether they made a “full payment” (defined as 95%+ of what was owed</a:t>
            </a:r>
            <a:r>
              <a:rPr lang="en-US" dirty="0" smtClean="0"/>
              <a:t>); this is our “Y” or source of truth</a:t>
            </a:r>
            <a:endParaRPr lang="en-US" dirty="0"/>
          </a:p>
          <a:p>
            <a:pPr marL="285750" indent="-285750">
              <a:buFontTx/>
              <a:buChar char="-"/>
            </a:pPr>
            <a:endParaRPr lang="en-US" dirty="0"/>
          </a:p>
        </p:txBody>
      </p:sp>
    </p:spTree>
    <p:extLst>
      <p:ext uri="{BB962C8B-B14F-4D97-AF65-F5344CB8AC3E}">
        <p14:creationId xmlns:p14="http://schemas.microsoft.com/office/powerpoint/2010/main" val="48848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2" y="284856"/>
            <a:ext cx="6764865" cy="323057"/>
          </a:xfrm>
        </p:spPr>
        <p:txBody>
          <a:bodyPr>
            <a:noAutofit/>
          </a:bodyPr>
          <a:lstStyle/>
          <a:p>
            <a:r>
              <a:rPr lang="en-US" sz="2200" b="1" dirty="0" smtClean="0">
                <a:latin typeface="+mn-lt"/>
              </a:rPr>
              <a:t>Rules</a:t>
            </a:r>
            <a:endParaRPr lang="en-US" sz="2200" b="1" dirty="0">
              <a:latin typeface="+mn-lt"/>
            </a:endParaRPr>
          </a:p>
        </p:txBody>
      </p:sp>
      <p:sp>
        <p:nvSpPr>
          <p:cNvPr id="9" name="Slide Number Placeholder 8"/>
          <p:cNvSpPr>
            <a:spLocks noGrp="1"/>
          </p:cNvSpPr>
          <p:nvPr>
            <p:ph type="sldNum" sz="quarter" idx="12"/>
          </p:nvPr>
        </p:nvSpPr>
        <p:spPr/>
        <p:txBody>
          <a:bodyPr/>
          <a:lstStyle/>
          <a:p>
            <a:fld id="{B9A526F9-620D-4C2E-9429-E73DD1F3F781}" type="slidenum">
              <a:rPr lang="en-US" smtClean="0"/>
              <a:t>5</a:t>
            </a:fld>
            <a:endParaRPr lang="en-US" dirty="0"/>
          </a:p>
        </p:txBody>
      </p:sp>
      <p:pic>
        <p:nvPicPr>
          <p:cNvPr id="4" name="Picture 2" descr="\\cbt.corp.com\cbt-dfs\MyDoc\mcnicoloff\My Documents\Indirect\Logos\CBT_4C_H_CMYK.jpg"/>
          <p:cNvPicPr>
            <a:picLocks noChangeAspect="1" noChangeArrowheads="1"/>
          </p:cNvPicPr>
          <p:nvPr/>
        </p:nvPicPr>
        <p:blipFill>
          <a:blip r:embed="rId3" cstate="print"/>
          <a:srcRect/>
          <a:stretch>
            <a:fillRect/>
          </a:stretch>
        </p:blipFill>
        <p:spPr bwMode="auto">
          <a:xfrm>
            <a:off x="6951423" y="186166"/>
            <a:ext cx="1997842" cy="341376"/>
          </a:xfrm>
          <a:prstGeom prst="rect">
            <a:avLst/>
          </a:prstGeom>
          <a:noFill/>
        </p:spPr>
      </p:pic>
      <p:cxnSp>
        <p:nvCxnSpPr>
          <p:cNvPr id="5" name="Straight Connector 4"/>
          <p:cNvCxnSpPr/>
          <p:nvPr/>
        </p:nvCxnSpPr>
        <p:spPr>
          <a:xfrm>
            <a:off x="508000" y="651935"/>
            <a:ext cx="8261096" cy="33869"/>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08000" y="688693"/>
            <a:ext cx="8355914" cy="553997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You can team up, between 1 and 3 participants are allowed</a:t>
            </a:r>
          </a:p>
          <a:p>
            <a:pPr marL="285750" indent="-285750">
              <a:buFont typeface="Arial" panose="020B0604020202020204" pitchFamily="34" charset="0"/>
              <a:buChar char="•"/>
            </a:pPr>
            <a:r>
              <a:rPr lang="en-US" sz="1600" dirty="0" smtClean="0"/>
              <a:t>You can only join one team</a:t>
            </a:r>
          </a:p>
          <a:p>
            <a:pPr marL="285750" indent="-285750">
              <a:buFont typeface="Arial" panose="020B0604020202020204" pitchFamily="34" charset="0"/>
              <a:buChar char="•"/>
            </a:pPr>
            <a:r>
              <a:rPr lang="en-US" sz="1600" dirty="0" smtClean="0"/>
              <a:t>Only one model entry per team</a:t>
            </a:r>
          </a:p>
          <a:p>
            <a:pPr marL="285750" indent="-285750">
              <a:buFont typeface="Arial" panose="020B0604020202020204" pitchFamily="34" charset="0"/>
              <a:buChar char="•"/>
            </a:pPr>
            <a:r>
              <a:rPr lang="en-US" sz="1600" b="1" dirty="0" smtClean="0"/>
              <a:t>Final model implementation must be in a </a:t>
            </a:r>
            <a:r>
              <a:rPr lang="en-US" sz="1600" b="1" dirty="0" err="1" smtClean="0"/>
              <a:t>Jupyter</a:t>
            </a:r>
            <a:r>
              <a:rPr lang="en-US" sz="1600" b="1" dirty="0" smtClean="0"/>
              <a:t> Notebook in Python</a:t>
            </a:r>
            <a:r>
              <a:rPr lang="en-US" sz="1600" dirty="0" smtClean="0"/>
              <a:t>; Any technique or software you have access to may be used to estimate the model, but you have to supply your own software and expertise</a:t>
            </a:r>
          </a:p>
          <a:p>
            <a:pPr marL="285750" indent="-285750">
              <a:buFont typeface="Arial" panose="020B0604020202020204" pitchFamily="34" charset="0"/>
              <a:buChar char="•"/>
            </a:pPr>
            <a:r>
              <a:rPr lang="en-US" sz="1600" dirty="0" smtClean="0"/>
              <a:t>The models will be measured against an Out-of-Time sample that Crescent Bank is keeping in reserve</a:t>
            </a:r>
          </a:p>
          <a:p>
            <a:pPr marL="285750" indent="-285750">
              <a:buFont typeface="Arial" panose="020B0604020202020204" pitchFamily="34" charset="0"/>
              <a:buChar char="•"/>
            </a:pPr>
            <a:r>
              <a:rPr lang="en-US" sz="1600" dirty="0" smtClean="0"/>
              <a:t>A submission should include:</a:t>
            </a:r>
          </a:p>
          <a:p>
            <a:pPr marL="742950" lvl="1" indent="-285750">
              <a:buFont typeface="Arial" panose="020B0604020202020204" pitchFamily="34" charset="0"/>
              <a:buChar char="•"/>
            </a:pPr>
            <a:r>
              <a:rPr lang="en-US" sz="1600" dirty="0" err="1" smtClean="0"/>
              <a:t>Masked_account</a:t>
            </a:r>
            <a:r>
              <a:rPr lang="en-US" sz="1600" dirty="0" smtClean="0"/>
              <a:t> for each loan that went delinquent</a:t>
            </a:r>
          </a:p>
          <a:p>
            <a:pPr marL="742950" lvl="1" indent="-285750">
              <a:buFont typeface="Arial" panose="020B0604020202020204" pitchFamily="34" charset="0"/>
              <a:buChar char="•"/>
            </a:pPr>
            <a:r>
              <a:rPr lang="en-US" sz="1600" dirty="0" smtClean="0"/>
              <a:t>Your model’s estimate of the likelihood of payment </a:t>
            </a:r>
            <a:r>
              <a:rPr lang="en-US" sz="1600" dirty="0" smtClean="0"/>
              <a:t>within 30 days for </a:t>
            </a:r>
            <a:r>
              <a:rPr lang="en-US" sz="1600" dirty="0" smtClean="0"/>
              <a:t>each</a:t>
            </a:r>
          </a:p>
          <a:p>
            <a:pPr marL="742950" lvl="1" indent="-285750">
              <a:buFont typeface="Arial" panose="020B0604020202020204" pitchFamily="34" charset="0"/>
              <a:buChar char="•"/>
            </a:pPr>
            <a:r>
              <a:rPr lang="en-US" sz="1600" dirty="0" smtClean="0"/>
              <a:t>The fields you selected for and utilize in your model</a:t>
            </a:r>
          </a:p>
          <a:p>
            <a:pPr marL="742950" lvl="1" indent="-285750">
              <a:buFont typeface="Arial" panose="020B0604020202020204" pitchFamily="34" charset="0"/>
              <a:buChar char="•"/>
            </a:pPr>
            <a:r>
              <a:rPr lang="en-US" sz="1600" dirty="0" smtClean="0"/>
              <a:t>A separate document that describes your methodology (a couple of paragraphs on what you did and how you did it)</a:t>
            </a:r>
          </a:p>
          <a:p>
            <a:pPr marL="742950" lvl="1" indent="-285750">
              <a:buFont typeface="Arial" panose="020B0604020202020204" pitchFamily="34" charset="0"/>
              <a:buChar char="•"/>
            </a:pPr>
            <a:r>
              <a:rPr lang="en-US" sz="1600" dirty="0" smtClean="0"/>
              <a:t>A </a:t>
            </a:r>
            <a:r>
              <a:rPr lang="en-US" sz="1600" dirty="0" err="1" smtClean="0"/>
              <a:t>Jupyter</a:t>
            </a:r>
            <a:r>
              <a:rPr lang="en-US" sz="1600" dirty="0" smtClean="0"/>
              <a:t> Notebook that allows us to run your model, along with any necessary supporting Python code or transformations that you apply to the data, and any other data you add</a:t>
            </a:r>
          </a:p>
          <a:p>
            <a:pPr marL="285750" indent="-285750">
              <a:buFont typeface="Arial" panose="020B0604020202020204" pitchFamily="34" charset="0"/>
              <a:buChar char="•"/>
            </a:pPr>
            <a:r>
              <a:rPr lang="en-US" sz="1600" dirty="0" smtClean="0"/>
              <a:t>You have until midnight April 29</a:t>
            </a:r>
            <a:r>
              <a:rPr lang="en-US" sz="1600" baseline="30000" dirty="0" smtClean="0"/>
              <a:t>th</a:t>
            </a:r>
            <a:r>
              <a:rPr lang="en-US" sz="1600" dirty="0" smtClean="0"/>
              <a:t>; submissions may be sent to us via a </a:t>
            </a:r>
            <a:r>
              <a:rPr lang="en-US" sz="1600" dirty="0" err="1" smtClean="0"/>
              <a:t>Sharepoint</a:t>
            </a:r>
            <a:r>
              <a:rPr lang="en-US" sz="1600" dirty="0" smtClean="0"/>
              <a:t> to be </a:t>
            </a:r>
            <a:r>
              <a:rPr lang="en-US" sz="1600" dirty="0" smtClean="0"/>
              <a:t>provided</a:t>
            </a:r>
          </a:p>
          <a:p>
            <a:pPr marL="285750" indent="-285750">
              <a:buFont typeface="Arial" panose="020B0604020202020204" pitchFamily="34" charset="0"/>
              <a:buChar char="•"/>
            </a:pPr>
            <a:r>
              <a:rPr lang="en-US" sz="1600" dirty="0" smtClean="0"/>
              <a:t>If you’d like to sign up, contact </a:t>
            </a:r>
            <a:r>
              <a:rPr lang="en-US" sz="1600" b="1" dirty="0" smtClean="0"/>
              <a:t>Bernard Guerrero </a:t>
            </a:r>
            <a:r>
              <a:rPr lang="en-US" sz="1600" dirty="0" smtClean="0"/>
              <a:t>at </a:t>
            </a:r>
            <a:r>
              <a:rPr lang="en-US" sz="1600" b="1" dirty="0" smtClean="0">
                <a:hlinkClick r:id="rId4"/>
              </a:rPr>
              <a:t>bkguerrero@cbtno.com</a:t>
            </a:r>
            <a:r>
              <a:rPr lang="en-US" sz="1600" dirty="0" smtClean="0"/>
              <a:t> with your team’s names, departments, and emails, and you will be sent a link to the </a:t>
            </a:r>
            <a:r>
              <a:rPr lang="en-US" sz="1600" dirty="0" err="1" smtClean="0"/>
              <a:t>Sharefile</a:t>
            </a:r>
            <a:r>
              <a:rPr lang="en-US" sz="1600" dirty="0" smtClean="0"/>
              <a:t> with contest data</a:t>
            </a:r>
            <a:endParaRPr lang="en-US" sz="1600" dirty="0" smtClean="0"/>
          </a:p>
          <a:p>
            <a:pPr marL="285750" indent="-285750">
              <a:buFontTx/>
              <a:buChar char="-"/>
            </a:pPr>
            <a:endParaRPr lang="en-US" dirty="0"/>
          </a:p>
        </p:txBody>
      </p:sp>
    </p:spTree>
    <p:extLst>
      <p:ext uri="{BB962C8B-B14F-4D97-AF65-F5344CB8AC3E}">
        <p14:creationId xmlns:p14="http://schemas.microsoft.com/office/powerpoint/2010/main" val="390640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77075</TotalTime>
  <Words>742</Words>
  <Application>Microsoft Office PowerPoint</Application>
  <PresentationFormat>On-screen Show (4:3)</PresentationFormat>
  <Paragraphs>68</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Tahoma</vt:lpstr>
      <vt:lpstr>Office Theme</vt:lpstr>
      <vt:lpstr>PowerPoint Presentation</vt:lpstr>
      <vt:lpstr>PowerPoint Presentation</vt:lpstr>
      <vt:lpstr>PowerPoint Presentation</vt:lpstr>
      <vt:lpstr>The Data</vt:lpstr>
      <vt:lpstr>Rules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W. Braud Jr.</dc:creator>
  <cp:lastModifiedBy>Bernard K. Guerrero</cp:lastModifiedBy>
  <cp:revision>466</cp:revision>
  <dcterms:created xsi:type="dcterms:W3CDTF">2018-05-11T19:58:30Z</dcterms:created>
  <dcterms:modified xsi:type="dcterms:W3CDTF">2022-04-08T22:07:14Z</dcterms:modified>
</cp:coreProperties>
</file>