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18" roundtripDataSignature="AMtx7mgnhpftsnFEg+ka9J2vSsCftbR9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2CE1AA-2799-4E93-9502-F1812F088476}">
  <a:tblStyle styleId="{502CE1AA-2799-4E93-9502-F1812F0884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00" name="Google Shape;100;p2: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2: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Clr>
                <a:schemeClr val="dk1"/>
              </a:buClr>
              <a:buSzPts val="1400"/>
              <a:buFont typeface="Calibri"/>
              <a:buNone/>
            </a:pPr>
            <a:r>
              <a:t/>
            </a:r>
            <a:endParaRPr b="1"/>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sz="1200"/>
          </a:p>
          <a:p>
            <a:pPr indent="0" lvl="0" marL="0" rtl="0" algn="l">
              <a:lnSpc>
                <a:spcPct val="100000"/>
              </a:lnSpc>
              <a:spcBef>
                <a:spcPts val="0"/>
              </a:spcBef>
              <a:spcAft>
                <a:spcPts val="0"/>
              </a:spcAft>
              <a:buClr>
                <a:schemeClr val="dk1"/>
              </a:buClr>
              <a:buSzPts val="1400"/>
              <a:buFont typeface="Calibri"/>
              <a:buNone/>
            </a:pPr>
            <a:r>
              <a:t/>
            </a:r>
            <a:endParaRPr b="1"/>
          </a:p>
          <a:p>
            <a:pPr indent="0" lvl="0" marL="0" rtl="0" algn="l">
              <a:lnSpc>
                <a:spcPct val="100000"/>
              </a:lnSpc>
              <a:spcBef>
                <a:spcPts val="0"/>
              </a:spcBef>
              <a:spcAft>
                <a:spcPts val="0"/>
              </a:spcAft>
              <a:buClr>
                <a:schemeClr val="dk1"/>
              </a:buClr>
              <a:buSzPts val="1400"/>
              <a:buFont typeface="Calibri"/>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b="0"/>
          </a:p>
          <a:p>
            <a:pPr indent="0" lvl="0" marL="0" rtl="0" algn="l">
              <a:lnSpc>
                <a:spcPct val="100000"/>
              </a:lnSpc>
              <a:spcBef>
                <a:spcPts val="0"/>
              </a:spcBef>
              <a:spcAft>
                <a:spcPts val="0"/>
              </a:spcAft>
              <a:buClr>
                <a:schemeClr val="dk1"/>
              </a:buClr>
              <a:buSzPts val="1400"/>
              <a:buFont typeface="Calibri"/>
              <a:buNone/>
            </a:pPr>
            <a:r>
              <a:t/>
            </a:r>
            <a:endParaRPr b="0"/>
          </a:p>
          <a:p>
            <a:pPr indent="0" lvl="0" marL="0" rtl="0" algn="l">
              <a:lnSpc>
                <a:spcPct val="100000"/>
              </a:lnSpc>
              <a:spcBef>
                <a:spcPts val="0"/>
              </a:spcBef>
              <a:spcAft>
                <a:spcPts val="0"/>
              </a:spcAft>
              <a:buClr>
                <a:schemeClr val="dk1"/>
              </a:buClr>
              <a:buSzPts val="1400"/>
              <a:buFont typeface="Calibri"/>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a:p>
          <a:p>
            <a:pPr indent="0" lvl="0" marL="0" rtl="0" algn="l">
              <a:lnSpc>
                <a:spcPct val="100000"/>
              </a:lnSpc>
              <a:spcBef>
                <a:spcPts val="0"/>
              </a:spcBef>
              <a:spcAft>
                <a:spcPts val="0"/>
              </a:spcAft>
              <a:buClr>
                <a:schemeClr val="dk1"/>
              </a:buClr>
              <a:buSzPts val="1400"/>
              <a:buFont typeface="Calibri"/>
              <a:buNone/>
            </a:pPr>
            <a:r>
              <a:t/>
            </a:r>
            <a:endParaRPr b="0"/>
          </a:p>
          <a:p>
            <a:pPr indent="0" lvl="0" marL="0" rtl="0" algn="l">
              <a:lnSpc>
                <a:spcPct val="100000"/>
              </a:lnSpc>
              <a:spcBef>
                <a:spcPts val="0"/>
              </a:spcBef>
              <a:spcAft>
                <a:spcPts val="0"/>
              </a:spcAft>
              <a:buClr>
                <a:schemeClr val="dk1"/>
              </a:buClr>
              <a:buSzPts val="1400"/>
              <a:buFont typeface="Calibri"/>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b="0"/>
          </a:p>
          <a:p>
            <a:pPr indent="0" lvl="0" marL="0" rtl="0" algn="l">
              <a:lnSpc>
                <a:spcPct val="100000"/>
              </a:lnSpc>
              <a:spcBef>
                <a:spcPts val="0"/>
              </a:spcBef>
              <a:spcAft>
                <a:spcPts val="0"/>
              </a:spcAft>
              <a:buClr>
                <a:schemeClr val="dk1"/>
              </a:buClr>
              <a:buSzPts val="1400"/>
              <a:buFont typeface="Calibri"/>
              <a:buNone/>
            </a:pPr>
            <a:r>
              <a:t/>
            </a:r>
            <a:endParaRPr b="0"/>
          </a:p>
          <a:p>
            <a:pPr indent="0" lvl="0" marL="0" rtl="0" algn="l">
              <a:lnSpc>
                <a:spcPct val="100000"/>
              </a:lnSpc>
              <a:spcBef>
                <a:spcPts val="0"/>
              </a:spcBef>
              <a:spcAft>
                <a:spcPts val="0"/>
              </a:spcAft>
              <a:buClr>
                <a:schemeClr val="dk1"/>
              </a:buClr>
              <a:buSzPts val="1400"/>
              <a:buFont typeface="Calibri"/>
              <a:buNone/>
            </a:pPr>
            <a:r>
              <a:rPr b="1" lang="en-AU"/>
              <a:t>Stakeholders to provide key insight: </a:t>
            </a:r>
            <a:r>
              <a:rPr b="0" lang="en-AU"/>
              <a:t>Who are the people I need to speak to, to get the answers I need for my data analysis?</a:t>
            </a:r>
            <a:endParaRPr b="0"/>
          </a:p>
          <a:p>
            <a:pPr indent="0" lvl="0" marL="0" rtl="0" algn="l">
              <a:lnSpc>
                <a:spcPct val="100000"/>
              </a:lnSpc>
              <a:spcBef>
                <a:spcPts val="0"/>
              </a:spcBef>
              <a:spcAft>
                <a:spcPts val="0"/>
              </a:spcAft>
              <a:buClr>
                <a:schemeClr val="dk1"/>
              </a:buClr>
              <a:buSzPts val="1400"/>
              <a:buFont typeface="Calibri"/>
              <a:buNone/>
            </a:pPr>
            <a:r>
              <a:t/>
            </a:r>
            <a:endParaRPr b="0"/>
          </a:p>
          <a:p>
            <a:pPr indent="0" lvl="0" marL="0" rtl="0" algn="l">
              <a:lnSpc>
                <a:spcPct val="100000"/>
              </a:lnSpc>
              <a:spcBef>
                <a:spcPts val="0"/>
              </a:spcBef>
              <a:spcAft>
                <a:spcPts val="0"/>
              </a:spcAft>
              <a:buClr>
                <a:schemeClr val="dk1"/>
              </a:buClr>
              <a:buSzPts val="1400"/>
              <a:buFont typeface="Calibri"/>
              <a:buNone/>
            </a:pPr>
            <a:r>
              <a:rPr b="1" lang="en-AU"/>
              <a:t>What key data sources are required</a:t>
            </a:r>
            <a:r>
              <a:rPr b="0" lang="en-AU"/>
              <a:t>?</a:t>
            </a:r>
            <a:endParaRPr b="0"/>
          </a:p>
          <a:p>
            <a:pPr indent="0" lvl="0" marL="0" rtl="0" algn="l">
              <a:lnSpc>
                <a:spcPct val="100000"/>
              </a:lnSpc>
              <a:spcBef>
                <a:spcPts val="0"/>
              </a:spcBef>
              <a:spcAft>
                <a:spcPts val="0"/>
              </a:spcAft>
              <a:buClr>
                <a:schemeClr val="dk1"/>
              </a:buClr>
              <a:buSzPts val="1400"/>
              <a:buFont typeface="Calibri"/>
              <a:buNone/>
            </a:pPr>
            <a:r>
              <a:rPr b="0" lang="en-AU"/>
              <a:t>Based off my discussions with the key stakeholders – can we clearly list out all the data sources we need so we can make a highly targeted request as opposed to a scatter-gun approach where we ask for a bit of everything?</a:t>
            </a:r>
            <a:endParaRPr b="0"/>
          </a:p>
          <a:p>
            <a:pPr indent="0" lvl="0" marL="0" rtl="0" algn="l">
              <a:lnSpc>
                <a:spcPct val="100000"/>
              </a:lnSpc>
              <a:spcBef>
                <a:spcPts val="0"/>
              </a:spcBef>
              <a:spcAft>
                <a:spcPts val="0"/>
              </a:spcAft>
              <a:buClr>
                <a:schemeClr val="dk1"/>
              </a:buClr>
              <a:buSzPts val="1400"/>
              <a:buFont typeface="Calibri"/>
              <a:buNone/>
            </a:pPr>
            <a:r>
              <a:t/>
            </a:r>
            <a:endParaRPr b="1"/>
          </a:p>
          <a:p>
            <a:pPr indent="0" lvl="0" marL="0" rtl="0" algn="l">
              <a:lnSpc>
                <a:spcPct val="100000"/>
              </a:lnSpc>
              <a:spcBef>
                <a:spcPts val="0"/>
              </a:spcBef>
              <a:spcAft>
                <a:spcPts val="0"/>
              </a:spcAft>
              <a:buClr>
                <a:schemeClr val="dk1"/>
              </a:buClr>
              <a:buSzPts val="1400"/>
              <a:buFont typeface="Calibri"/>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7fe659ba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a7fe659ba6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a7fe659ba6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8"/>
          <p:cNvSpPr txBox="1"/>
          <p:nvPr>
            <p:ph type="ctrTitle"/>
          </p:nvPr>
        </p:nvSpPr>
        <p:spPr>
          <a:xfrm>
            <a:off x="2281425" y="1655520"/>
            <a:ext cx="6260905" cy="152705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
          <p:cNvSpPr txBox="1"/>
          <p:nvPr>
            <p:ph idx="1" type="subTitle"/>
          </p:nvPr>
        </p:nvSpPr>
        <p:spPr>
          <a:xfrm>
            <a:off x="448964" y="3793390"/>
            <a:ext cx="8093365" cy="61082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0070C0"/>
              </a:buClr>
              <a:buSzPts val="2800"/>
              <a:buNone/>
              <a:defRPr b="0" i="0" sz="2800">
                <a:solidFill>
                  <a:srgbClr val="0070C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7"/>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5" name="Google Shape;75;p17"/>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9"/>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pic>
        <p:nvPicPr>
          <p:cNvPr descr="E:\websites\free-power-point-templates\2012\logos.png" id="91" name="Google Shape;91;p19"/>
          <p:cNvPicPr preferRelativeResize="0"/>
          <p:nvPr/>
        </p:nvPicPr>
        <p:blipFill rotWithShape="1">
          <a:blip r:embed="rId2">
            <a:alphaModFix/>
          </a:blip>
          <a:srcRect b="0" l="0" r="0" t="0"/>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0"/>
          <p:cNvSpPr txBox="1"/>
          <p:nvPr>
            <p:ph type="title"/>
          </p:nvPr>
        </p:nvSpPr>
        <p:spPr>
          <a:xfrm>
            <a:off x="2434130" y="433880"/>
            <a:ext cx="6260905"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2434130" y="1197406"/>
            <a:ext cx="6260905" cy="33583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1"/>
          <p:cNvSpPr txBox="1"/>
          <p:nvPr>
            <p:ph type="title"/>
          </p:nvPr>
        </p:nvSpPr>
        <p:spPr>
          <a:xfrm>
            <a:off x="448964" y="281175"/>
            <a:ext cx="8246071" cy="61082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536879" y="1655520"/>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6" name="Google Shape;36;p11"/>
          <p:cNvSpPr txBox="1"/>
          <p:nvPr>
            <p:ph idx="2" type="body"/>
          </p:nvPr>
        </p:nvSpPr>
        <p:spPr>
          <a:xfrm>
            <a:off x="536879" y="2266340"/>
            <a:ext cx="4040188"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7" name="Google Shape;37;p11"/>
          <p:cNvSpPr txBox="1"/>
          <p:nvPr>
            <p:ph idx="3" type="body"/>
          </p:nvPr>
        </p:nvSpPr>
        <p:spPr>
          <a:xfrm>
            <a:off x="4572000" y="1655520"/>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11"/>
          <p:cNvSpPr txBox="1"/>
          <p:nvPr>
            <p:ph idx="4" type="body"/>
          </p:nvPr>
        </p:nvSpPr>
        <p:spPr>
          <a:xfrm>
            <a:off x="4572000" y="2266340"/>
            <a:ext cx="4041775"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9" name="Google Shape;39;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6" name="Shape 46"/>
        <p:cNvGrpSpPr/>
        <p:nvPr/>
      </p:nvGrpSpPr>
      <p:grpSpPr>
        <a:xfrm>
          <a:off x="0" y="0"/>
          <a:ext cx="0" cy="0"/>
          <a:chOff x="0" y="0"/>
          <a:chExt cx="0" cy="0"/>
        </a:xfrm>
      </p:grpSpPr>
      <p:sp>
        <p:nvSpPr>
          <p:cNvPr id="47" name="Google Shape;47;p13"/>
          <p:cNvSpPr txBox="1"/>
          <p:nvPr>
            <p:ph type="title"/>
          </p:nvPr>
        </p:nvSpPr>
        <p:spPr>
          <a:xfrm>
            <a:off x="448965" y="281175"/>
            <a:ext cx="8246070" cy="61082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3"/>
          <p:cNvSpPr txBox="1"/>
          <p:nvPr>
            <p:ph idx="1" type="body"/>
          </p:nvPr>
        </p:nvSpPr>
        <p:spPr>
          <a:xfrm>
            <a:off x="448966" y="1197405"/>
            <a:ext cx="8246070" cy="351221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4"/>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5" name="Google Shape;55;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1" name="Google Shape;61;p15"/>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6"/>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
        <p:nvSpPr>
          <p:cNvPr id="15" name="Google Shape;15;p7"/>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400" u="none" cap="none" strike="noStrike">
                <a:solidFill>
                  <a:srgbClr val="A5A5A5"/>
                </a:solidFill>
                <a:latin typeface="Calibri"/>
                <a:ea typeface="Calibri"/>
                <a:cs typeface="Calibri"/>
                <a:sym typeface="Calibri"/>
              </a:rPr>
              <a:t>This presentation uses a free template provided by FPPT.com</a:t>
            </a:r>
            <a:endParaRPr sz="1400">
              <a:solidFill>
                <a:srgbClr val="A5A5A5"/>
              </a:solidFill>
              <a:latin typeface="Calibri"/>
              <a:ea typeface="Calibri"/>
              <a:cs typeface="Calibri"/>
              <a:sym typeface="Calibri"/>
            </a:endParaRPr>
          </a:p>
          <a:p>
            <a:pPr indent="0" lvl="0" marL="0" marR="0" rtl="0" algn="l">
              <a:spcBef>
                <a:spcPts val="0"/>
              </a:spcBef>
              <a:spcAft>
                <a:spcPts val="0"/>
              </a:spcAft>
              <a:buNone/>
            </a:pPr>
            <a:r>
              <a:rPr lang="en-AU" sz="1400">
                <a:solidFill>
                  <a:srgbClr val="A5A5A5"/>
                </a:solidFill>
                <a:latin typeface="Calibri"/>
                <a:ea typeface="Calibri"/>
                <a:cs typeface="Calibri"/>
                <a:sym typeface="Calibri"/>
              </a:rPr>
              <a:t>www.free-power-point-templates.com</a:t>
            </a:r>
            <a:endParaRPr sz="1400">
              <a:solidFill>
                <a:srgbClr val="A5A5A5"/>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2281425" y="1655520"/>
            <a:ext cx="6260905" cy="152705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AU"/>
              <a:t>Analysis on </a:t>
            </a:r>
            <a:br>
              <a:rPr lang="en-AU"/>
            </a:br>
            <a:r>
              <a:rPr lang="en-AU"/>
              <a:t>Ski Resorts.</a:t>
            </a:r>
            <a:endParaRPr/>
          </a:p>
        </p:txBody>
      </p:sp>
      <p:sp>
        <p:nvSpPr>
          <p:cNvPr id="97" name="Google Shape;97;p1"/>
          <p:cNvSpPr txBox="1"/>
          <p:nvPr>
            <p:ph idx="1" type="subTitle"/>
          </p:nvPr>
        </p:nvSpPr>
        <p:spPr>
          <a:xfrm>
            <a:off x="448964" y="3793390"/>
            <a:ext cx="8093365" cy="61082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0070C0"/>
              </a:buClr>
              <a:buSzPts val="2800"/>
              <a:buNone/>
            </a:pPr>
            <a:r>
              <a:rPr lang="en-AU"/>
              <a:t>Big Mountain Resorts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p:nvPr/>
        </p:nvSpPr>
        <p:spPr>
          <a:xfrm>
            <a:off x="1246463" y="1182020"/>
            <a:ext cx="3258225" cy="3711375"/>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428"/>
              <a:buFont typeface="Arial"/>
              <a:buNone/>
            </a:pPr>
            <a:r>
              <a:t/>
            </a:r>
            <a:endParaRPr b="0" i="0" sz="1075" u="none" cap="none" strike="noStrike">
              <a:solidFill>
                <a:srgbClr val="000000"/>
              </a:solidFill>
              <a:latin typeface="Arial"/>
              <a:ea typeface="Arial"/>
              <a:cs typeface="Arial"/>
              <a:sym typeface="Arial"/>
            </a:endParaRPr>
          </a:p>
        </p:txBody>
      </p:sp>
      <p:sp>
        <p:nvSpPr>
          <p:cNvPr id="104" name="Google Shape;104;p2"/>
          <p:cNvSpPr/>
          <p:nvPr/>
        </p:nvSpPr>
        <p:spPr>
          <a:xfrm>
            <a:off x="4583550" y="1182020"/>
            <a:ext cx="3258225" cy="3711375"/>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rgbClr val="000000"/>
              </a:buClr>
              <a:buSzPts val="1428"/>
              <a:buFont typeface="Arial"/>
              <a:buNone/>
            </a:pPr>
            <a:r>
              <a:t/>
            </a:r>
            <a:endParaRPr b="0" i="0" sz="1075" u="none" cap="none" strike="noStrike">
              <a:solidFill>
                <a:srgbClr val="000000"/>
              </a:solidFill>
              <a:latin typeface="Arial"/>
              <a:ea typeface="Arial"/>
              <a:cs typeface="Arial"/>
              <a:sym typeface="Arial"/>
            </a:endParaRPr>
          </a:p>
        </p:txBody>
      </p:sp>
      <p:sp>
        <p:nvSpPr>
          <p:cNvPr id="105" name="Google Shape;105;p2"/>
          <p:cNvSpPr/>
          <p:nvPr/>
        </p:nvSpPr>
        <p:spPr>
          <a:xfrm>
            <a:off x="1368046" y="1213604"/>
            <a:ext cx="216225" cy="216225"/>
          </a:xfrm>
          <a:prstGeom prst="rect">
            <a:avLst/>
          </a:prstGeom>
          <a:solidFill>
            <a:srgbClr val="F1A205"/>
          </a:solidFill>
          <a:ln>
            <a:noFill/>
          </a:ln>
        </p:spPr>
        <p:txBody>
          <a:bodyPr anchorCtr="0" anchor="ctr" bIns="35675" lIns="35675" spcFirstLastPara="1" rIns="35675" wrap="square" tIns="35675">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lt1"/>
                </a:solidFill>
                <a:latin typeface="Arial"/>
                <a:ea typeface="Arial"/>
                <a:cs typeface="Arial"/>
                <a:sym typeface="Arial"/>
              </a:rPr>
              <a:t>1</a:t>
            </a:r>
            <a:endParaRPr b="0" i="0" sz="1075" u="none" cap="none" strike="noStrike">
              <a:solidFill>
                <a:schemeClr val="lt1"/>
              </a:solidFill>
              <a:latin typeface="Arial"/>
              <a:ea typeface="Arial"/>
              <a:cs typeface="Arial"/>
              <a:sym typeface="Arial"/>
            </a:endParaRPr>
          </a:p>
        </p:txBody>
      </p:sp>
      <p:sp>
        <p:nvSpPr>
          <p:cNvPr id="106" name="Google Shape;106;p2"/>
          <p:cNvSpPr/>
          <p:nvPr/>
        </p:nvSpPr>
        <p:spPr>
          <a:xfrm>
            <a:off x="4644281" y="1213595"/>
            <a:ext cx="216236" cy="216236"/>
          </a:xfrm>
          <a:prstGeom prst="rect">
            <a:avLst/>
          </a:prstGeom>
          <a:solidFill>
            <a:srgbClr val="F1A205"/>
          </a:solidFill>
          <a:ln>
            <a:noFill/>
          </a:ln>
        </p:spPr>
        <p:txBody>
          <a:bodyPr anchorCtr="0" anchor="ctr" bIns="35675" lIns="35675" spcFirstLastPara="1" rIns="35675" wrap="square" tIns="35675">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lt1"/>
                </a:solidFill>
                <a:latin typeface="Arial"/>
                <a:ea typeface="Arial"/>
                <a:cs typeface="Arial"/>
                <a:sym typeface="Arial"/>
              </a:rPr>
              <a:t>4</a:t>
            </a:r>
            <a:endParaRPr b="0" i="0" sz="1050" u="none" cap="none" strike="noStrike">
              <a:solidFill>
                <a:srgbClr val="000000"/>
              </a:solidFill>
              <a:latin typeface="Arial"/>
              <a:ea typeface="Arial"/>
              <a:cs typeface="Arial"/>
              <a:sym typeface="Arial"/>
            </a:endParaRPr>
          </a:p>
        </p:txBody>
      </p:sp>
      <p:sp>
        <p:nvSpPr>
          <p:cNvPr id="107" name="Google Shape;107;p2"/>
          <p:cNvSpPr/>
          <p:nvPr/>
        </p:nvSpPr>
        <p:spPr>
          <a:xfrm>
            <a:off x="1734812" y="1237638"/>
            <a:ext cx="2698200" cy="1680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dk1"/>
                </a:solidFill>
                <a:latin typeface="Arial"/>
                <a:ea typeface="Arial"/>
                <a:cs typeface="Arial"/>
                <a:sym typeface="Arial"/>
              </a:rPr>
              <a:t>Context</a:t>
            </a:r>
            <a:endParaRPr b="0" i="0" sz="1050" u="none" cap="none" strike="noStrike">
              <a:solidFill>
                <a:srgbClr val="000000"/>
              </a:solidFill>
              <a:latin typeface="Arial"/>
              <a:ea typeface="Arial"/>
              <a:cs typeface="Arial"/>
              <a:sym typeface="Arial"/>
            </a:endParaRPr>
          </a:p>
        </p:txBody>
      </p:sp>
      <p:sp>
        <p:nvSpPr>
          <p:cNvPr id="108" name="Google Shape;108;p2"/>
          <p:cNvSpPr/>
          <p:nvPr/>
        </p:nvSpPr>
        <p:spPr>
          <a:xfrm>
            <a:off x="4930976" y="1237636"/>
            <a:ext cx="2698091" cy="1681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dk1"/>
                </a:solidFill>
                <a:latin typeface="Arial"/>
                <a:ea typeface="Arial"/>
                <a:cs typeface="Arial"/>
                <a:sym typeface="Arial"/>
              </a:rPr>
              <a:t>Constraints within solution space</a:t>
            </a:r>
            <a:endParaRPr b="0" i="0" sz="1050" u="none" cap="none" strike="noStrike">
              <a:solidFill>
                <a:srgbClr val="000000"/>
              </a:solidFill>
              <a:latin typeface="Arial"/>
              <a:ea typeface="Arial"/>
              <a:cs typeface="Arial"/>
              <a:sym typeface="Arial"/>
            </a:endParaRPr>
          </a:p>
        </p:txBody>
      </p:sp>
      <p:sp>
        <p:nvSpPr>
          <p:cNvPr id="109" name="Google Shape;109;p2"/>
          <p:cNvSpPr/>
          <p:nvPr/>
        </p:nvSpPr>
        <p:spPr>
          <a:xfrm>
            <a:off x="4644281" y="2405322"/>
            <a:ext cx="216236" cy="216236"/>
          </a:xfrm>
          <a:prstGeom prst="rect">
            <a:avLst/>
          </a:prstGeom>
          <a:solidFill>
            <a:srgbClr val="F1A205"/>
          </a:solidFill>
          <a:ln>
            <a:noFill/>
          </a:ln>
        </p:spPr>
        <p:txBody>
          <a:bodyPr anchorCtr="0" anchor="ctr" bIns="35675" lIns="35675" spcFirstLastPara="1" rIns="35675" wrap="square" tIns="35675">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lt1"/>
                </a:solidFill>
                <a:latin typeface="Arial"/>
                <a:ea typeface="Arial"/>
                <a:cs typeface="Arial"/>
                <a:sym typeface="Arial"/>
              </a:rPr>
              <a:t>5</a:t>
            </a:r>
            <a:endParaRPr b="0" i="0" sz="1050" u="none" cap="none" strike="noStrike">
              <a:solidFill>
                <a:srgbClr val="000000"/>
              </a:solidFill>
              <a:latin typeface="Arial"/>
              <a:ea typeface="Arial"/>
              <a:cs typeface="Arial"/>
              <a:sym typeface="Arial"/>
            </a:endParaRPr>
          </a:p>
        </p:txBody>
      </p:sp>
      <p:sp>
        <p:nvSpPr>
          <p:cNvPr id="110" name="Google Shape;110;p2"/>
          <p:cNvSpPr/>
          <p:nvPr/>
        </p:nvSpPr>
        <p:spPr>
          <a:xfrm>
            <a:off x="1403483" y="2660851"/>
            <a:ext cx="216225" cy="216225"/>
          </a:xfrm>
          <a:prstGeom prst="rect">
            <a:avLst/>
          </a:prstGeom>
          <a:solidFill>
            <a:srgbClr val="F1A205"/>
          </a:solidFill>
          <a:ln>
            <a:noFill/>
          </a:ln>
        </p:spPr>
        <p:txBody>
          <a:bodyPr anchorCtr="0" anchor="ctr" bIns="35675" lIns="35675" spcFirstLastPara="1" rIns="35675" wrap="square" tIns="35675">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lt1"/>
                </a:solidFill>
                <a:latin typeface="Arial"/>
                <a:ea typeface="Arial"/>
                <a:cs typeface="Arial"/>
                <a:sym typeface="Arial"/>
              </a:rPr>
              <a:t>2</a:t>
            </a:r>
            <a:endParaRPr b="0" i="0" sz="1050" u="none" cap="none" strike="noStrike">
              <a:solidFill>
                <a:srgbClr val="000000"/>
              </a:solidFill>
              <a:latin typeface="Arial"/>
              <a:ea typeface="Arial"/>
              <a:cs typeface="Arial"/>
              <a:sym typeface="Arial"/>
            </a:endParaRPr>
          </a:p>
        </p:txBody>
      </p:sp>
      <p:sp>
        <p:nvSpPr>
          <p:cNvPr id="111" name="Google Shape;111;p2"/>
          <p:cNvSpPr/>
          <p:nvPr/>
        </p:nvSpPr>
        <p:spPr>
          <a:xfrm>
            <a:off x="1704381" y="2684930"/>
            <a:ext cx="2698200" cy="1680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dk1"/>
                </a:solidFill>
                <a:latin typeface="Arial"/>
                <a:ea typeface="Arial"/>
                <a:cs typeface="Arial"/>
                <a:sym typeface="Arial"/>
              </a:rPr>
              <a:t>Criteria for success</a:t>
            </a:r>
            <a:endParaRPr b="0" i="0" sz="1050" u="none" cap="none" strike="noStrike">
              <a:solidFill>
                <a:srgbClr val="000000"/>
              </a:solidFill>
              <a:latin typeface="Arial"/>
              <a:ea typeface="Arial"/>
              <a:cs typeface="Arial"/>
              <a:sym typeface="Arial"/>
            </a:endParaRPr>
          </a:p>
        </p:txBody>
      </p:sp>
      <p:sp>
        <p:nvSpPr>
          <p:cNvPr id="112" name="Google Shape;112;p2"/>
          <p:cNvSpPr/>
          <p:nvPr/>
        </p:nvSpPr>
        <p:spPr>
          <a:xfrm>
            <a:off x="4930976" y="2429364"/>
            <a:ext cx="2698091" cy="1681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dk1"/>
                </a:solidFill>
                <a:latin typeface="Arial"/>
                <a:ea typeface="Arial"/>
                <a:cs typeface="Arial"/>
                <a:sym typeface="Arial"/>
              </a:rPr>
              <a:t>Stakeholders to provide key insight</a:t>
            </a:r>
            <a:endParaRPr b="0" i="0" sz="1050" u="none" cap="none" strike="noStrike">
              <a:solidFill>
                <a:srgbClr val="000000"/>
              </a:solidFill>
              <a:latin typeface="Arial"/>
              <a:ea typeface="Arial"/>
              <a:cs typeface="Arial"/>
              <a:sym typeface="Arial"/>
            </a:endParaRPr>
          </a:p>
        </p:txBody>
      </p:sp>
      <p:sp>
        <p:nvSpPr>
          <p:cNvPr id="113" name="Google Shape;113;p2"/>
          <p:cNvSpPr/>
          <p:nvPr/>
        </p:nvSpPr>
        <p:spPr>
          <a:xfrm>
            <a:off x="1403483" y="3538466"/>
            <a:ext cx="216225" cy="216225"/>
          </a:xfrm>
          <a:prstGeom prst="rect">
            <a:avLst/>
          </a:prstGeom>
          <a:solidFill>
            <a:srgbClr val="F1A205"/>
          </a:solidFill>
          <a:ln>
            <a:noFill/>
          </a:ln>
        </p:spPr>
        <p:txBody>
          <a:bodyPr anchorCtr="0" anchor="ctr" bIns="35675" lIns="35675" spcFirstLastPara="1" rIns="35675" wrap="square" tIns="35675">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lt1"/>
                </a:solidFill>
                <a:latin typeface="Arial"/>
                <a:ea typeface="Arial"/>
                <a:cs typeface="Arial"/>
                <a:sym typeface="Arial"/>
              </a:rPr>
              <a:t>3</a:t>
            </a:r>
            <a:endParaRPr b="0" i="0" sz="1050" u="none" cap="none" strike="noStrike">
              <a:solidFill>
                <a:srgbClr val="000000"/>
              </a:solidFill>
              <a:latin typeface="Arial"/>
              <a:ea typeface="Arial"/>
              <a:cs typeface="Arial"/>
              <a:sym typeface="Arial"/>
            </a:endParaRPr>
          </a:p>
        </p:txBody>
      </p:sp>
      <p:sp>
        <p:nvSpPr>
          <p:cNvPr id="114" name="Google Shape;114;p2"/>
          <p:cNvSpPr/>
          <p:nvPr/>
        </p:nvSpPr>
        <p:spPr>
          <a:xfrm>
            <a:off x="4644281" y="3598264"/>
            <a:ext cx="216236" cy="216236"/>
          </a:xfrm>
          <a:prstGeom prst="rect">
            <a:avLst/>
          </a:prstGeom>
          <a:solidFill>
            <a:srgbClr val="F1A205"/>
          </a:solidFill>
          <a:ln>
            <a:noFill/>
          </a:ln>
        </p:spPr>
        <p:txBody>
          <a:bodyPr anchorCtr="0" anchor="ctr" bIns="35675" lIns="35675" spcFirstLastPara="1" rIns="35675" wrap="square" tIns="35675">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lt1"/>
                </a:solidFill>
                <a:latin typeface="Arial"/>
                <a:ea typeface="Arial"/>
                <a:cs typeface="Arial"/>
                <a:sym typeface="Arial"/>
              </a:rPr>
              <a:t>6</a:t>
            </a:r>
            <a:endParaRPr b="0" i="0" sz="1050" u="none" cap="none" strike="noStrike">
              <a:solidFill>
                <a:srgbClr val="000000"/>
              </a:solidFill>
              <a:latin typeface="Arial"/>
              <a:ea typeface="Arial"/>
              <a:cs typeface="Arial"/>
              <a:sym typeface="Arial"/>
            </a:endParaRPr>
          </a:p>
        </p:txBody>
      </p:sp>
      <p:sp>
        <p:nvSpPr>
          <p:cNvPr id="115" name="Google Shape;115;p2"/>
          <p:cNvSpPr/>
          <p:nvPr/>
        </p:nvSpPr>
        <p:spPr>
          <a:xfrm>
            <a:off x="1704362" y="3564227"/>
            <a:ext cx="2698200" cy="164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dk1"/>
                </a:solidFill>
                <a:latin typeface="Arial"/>
                <a:ea typeface="Arial"/>
                <a:cs typeface="Arial"/>
                <a:sym typeface="Arial"/>
              </a:rPr>
              <a:t>Scope of solution space </a:t>
            </a:r>
            <a:endParaRPr b="0" i="0" sz="1050" u="none" cap="none" strike="noStrike">
              <a:solidFill>
                <a:srgbClr val="000000"/>
              </a:solidFill>
              <a:latin typeface="Arial"/>
              <a:ea typeface="Arial"/>
              <a:cs typeface="Arial"/>
              <a:sym typeface="Arial"/>
            </a:endParaRPr>
          </a:p>
        </p:txBody>
      </p:sp>
      <p:sp>
        <p:nvSpPr>
          <p:cNvPr id="116" name="Google Shape;116;p2"/>
          <p:cNvSpPr/>
          <p:nvPr/>
        </p:nvSpPr>
        <p:spPr>
          <a:xfrm>
            <a:off x="4930976" y="3622306"/>
            <a:ext cx="2698091" cy="16815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075" u="none" cap="none" strike="noStrike">
                <a:solidFill>
                  <a:schemeClr val="dk1"/>
                </a:solidFill>
                <a:latin typeface="Arial"/>
                <a:ea typeface="Arial"/>
                <a:cs typeface="Arial"/>
                <a:sym typeface="Arial"/>
              </a:rPr>
              <a:t>Key data sources </a:t>
            </a:r>
            <a:endParaRPr b="0" i="0" sz="1050" u="none" cap="none" strike="noStrike">
              <a:solidFill>
                <a:srgbClr val="000000"/>
              </a:solidFill>
              <a:latin typeface="Arial"/>
              <a:ea typeface="Arial"/>
              <a:cs typeface="Arial"/>
              <a:sym typeface="Arial"/>
            </a:endParaRPr>
          </a:p>
        </p:txBody>
      </p:sp>
      <p:sp>
        <p:nvSpPr>
          <p:cNvPr id="117" name="Google Shape;117;p2"/>
          <p:cNvSpPr txBox="1"/>
          <p:nvPr/>
        </p:nvSpPr>
        <p:spPr>
          <a:xfrm>
            <a:off x="1261294" y="2886638"/>
            <a:ext cx="3243375" cy="643950"/>
          </a:xfrm>
          <a:prstGeom prst="rect">
            <a:avLst/>
          </a:prstGeom>
          <a:noFill/>
          <a:ln>
            <a:noFill/>
          </a:ln>
        </p:spPr>
        <p:txBody>
          <a:bodyPr anchorCtr="0" anchor="t" bIns="34275" lIns="68550" spcFirstLastPara="1" rIns="68550" wrap="square" tIns="34275">
            <a:noAutofit/>
          </a:bodyPr>
          <a:lstStyle/>
          <a:p>
            <a:pPr indent="-292100" lvl="0" marL="457200" marR="0" rtl="0" algn="l">
              <a:lnSpc>
                <a:spcPct val="100000"/>
              </a:lnSpc>
              <a:spcBef>
                <a:spcPts val="0"/>
              </a:spcBef>
              <a:spcAft>
                <a:spcPts val="0"/>
              </a:spcAft>
              <a:buClr>
                <a:schemeClr val="dk1"/>
              </a:buClr>
              <a:buSzPts val="1000"/>
              <a:buFont typeface="Calibri"/>
              <a:buChar char="●"/>
            </a:pPr>
            <a:r>
              <a:rPr b="1" lang="en-AU" sz="750">
                <a:solidFill>
                  <a:schemeClr val="dk1"/>
                </a:solidFill>
                <a:latin typeface="Calibri"/>
                <a:ea typeface="Calibri"/>
                <a:cs typeface="Calibri"/>
                <a:sym typeface="Calibri"/>
              </a:rPr>
              <a:t>Increase the revenue by 1 million by december 2021.</a:t>
            </a:r>
            <a:endParaRPr b="1" sz="75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750"/>
              <a:buFont typeface="Calibri"/>
              <a:buNone/>
            </a:pPr>
            <a:r>
              <a:t/>
            </a:r>
            <a:endParaRPr b="1" sz="750">
              <a:solidFill>
                <a:schemeClr val="dk1"/>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1000"/>
              <a:buFont typeface="Calibri"/>
              <a:buChar char="●"/>
            </a:pPr>
            <a:r>
              <a:rPr b="1" lang="en-AU" sz="750">
                <a:solidFill>
                  <a:schemeClr val="dk1"/>
                </a:solidFill>
                <a:latin typeface="Calibri"/>
                <a:ea typeface="Calibri"/>
                <a:cs typeface="Calibri"/>
                <a:sym typeface="Calibri"/>
              </a:rPr>
              <a:t>Increase the number of people visiting or skiing by 15% so that the number people that ski or snowboard yearly would hit 400K mark.</a:t>
            </a:r>
            <a:endParaRPr b="1" sz="750">
              <a:solidFill>
                <a:schemeClr val="dk1"/>
              </a:solidFill>
              <a:latin typeface="Calibri"/>
              <a:ea typeface="Calibri"/>
              <a:cs typeface="Calibri"/>
              <a:sym typeface="Calibri"/>
            </a:endParaRPr>
          </a:p>
        </p:txBody>
      </p:sp>
      <p:sp>
        <p:nvSpPr>
          <p:cNvPr id="118" name="Google Shape;118;p2"/>
          <p:cNvSpPr txBox="1"/>
          <p:nvPr/>
        </p:nvSpPr>
        <p:spPr>
          <a:xfrm>
            <a:off x="1253888" y="3762563"/>
            <a:ext cx="3243375" cy="1042425"/>
          </a:xfrm>
          <a:prstGeom prst="rect">
            <a:avLst/>
          </a:prstGeom>
          <a:noFill/>
          <a:ln>
            <a:noFill/>
          </a:ln>
        </p:spPr>
        <p:txBody>
          <a:bodyPr anchorCtr="0" anchor="t" bIns="34275" lIns="68550" spcFirstLastPara="1" rIns="68550" wrap="square" tIns="34275">
            <a:noAutofit/>
          </a:bodyPr>
          <a:lstStyle/>
          <a:p>
            <a:pPr indent="-292100" lvl="0" marL="457200" marR="0" rtl="0" algn="l">
              <a:lnSpc>
                <a:spcPct val="100000"/>
              </a:lnSpc>
              <a:spcBef>
                <a:spcPts val="0"/>
              </a:spcBef>
              <a:spcAft>
                <a:spcPts val="0"/>
              </a:spcAft>
              <a:buClr>
                <a:srgbClr val="000000"/>
              </a:buClr>
              <a:buSzPts val="1000"/>
              <a:buFont typeface="Calibri"/>
              <a:buChar char="●"/>
            </a:pPr>
            <a:r>
              <a:rPr b="1" lang="en-AU" sz="750">
                <a:solidFill>
                  <a:schemeClr val="dk1"/>
                </a:solidFill>
                <a:latin typeface="Calibri"/>
                <a:ea typeface="Calibri"/>
                <a:cs typeface="Calibri"/>
                <a:sym typeface="Calibri"/>
              </a:rPr>
              <a:t>Big mountain has 105 trails in which we need to analyse on which trails are of  least interest for skiers in order count them down to reduce maintenance costs.</a:t>
            </a:r>
            <a:endParaRPr b="1" sz="75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750"/>
              <a:buFont typeface="Calibri"/>
              <a:buNone/>
            </a:pPr>
            <a:r>
              <a:t/>
            </a:r>
            <a:endParaRPr b="1" sz="750">
              <a:solidFill>
                <a:schemeClr val="dk1"/>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1000"/>
              <a:buFont typeface="Calibri"/>
              <a:buChar char="●"/>
            </a:pPr>
            <a:r>
              <a:rPr b="1" lang="en-AU" sz="750">
                <a:solidFill>
                  <a:schemeClr val="dk1"/>
                </a:solidFill>
                <a:latin typeface="Calibri"/>
                <a:ea typeface="Calibri"/>
                <a:cs typeface="Calibri"/>
                <a:sym typeface="Calibri"/>
              </a:rPr>
              <a:t>Explore Chair lift data to get more insights like time taken for one trip, number of trips per day, cost per trip etc., for better understanding on how beneficial is new chair lift that’s installed.</a:t>
            </a:r>
            <a:endParaRPr b="1" sz="750">
              <a:solidFill>
                <a:schemeClr val="dk1"/>
              </a:solidFill>
              <a:latin typeface="Calibri"/>
              <a:ea typeface="Calibri"/>
              <a:cs typeface="Calibri"/>
              <a:sym typeface="Calibri"/>
            </a:endParaRPr>
          </a:p>
        </p:txBody>
      </p:sp>
      <p:sp>
        <p:nvSpPr>
          <p:cNvPr id="119" name="Google Shape;119;p2"/>
          <p:cNvSpPr txBox="1"/>
          <p:nvPr/>
        </p:nvSpPr>
        <p:spPr>
          <a:xfrm>
            <a:off x="4561674" y="1472939"/>
            <a:ext cx="3243314" cy="810799"/>
          </a:xfrm>
          <a:prstGeom prst="rect">
            <a:avLst/>
          </a:prstGeom>
          <a:noFill/>
          <a:ln>
            <a:noFill/>
          </a:ln>
        </p:spPr>
        <p:txBody>
          <a:bodyPr anchorCtr="0" anchor="t" bIns="34275" lIns="68550" spcFirstLastPara="1" rIns="68550" wrap="square" tIns="34275">
            <a:noAutofit/>
          </a:bodyPr>
          <a:lstStyle/>
          <a:p>
            <a:pPr indent="-292100" lvl="0" marL="457200" marR="0" rtl="0" algn="l">
              <a:lnSpc>
                <a:spcPct val="100000"/>
              </a:lnSpc>
              <a:spcBef>
                <a:spcPts val="0"/>
              </a:spcBef>
              <a:spcAft>
                <a:spcPts val="0"/>
              </a:spcAft>
              <a:buClr>
                <a:srgbClr val="000000"/>
              </a:buClr>
              <a:buSzPts val="1000"/>
              <a:buFont typeface="Arial"/>
              <a:buChar char="●"/>
            </a:pPr>
            <a:r>
              <a:rPr b="1" lang="en-AU" sz="750">
                <a:solidFill>
                  <a:schemeClr val="dk1"/>
                </a:solidFill>
                <a:latin typeface="Calibri"/>
                <a:ea typeface="Calibri"/>
                <a:cs typeface="Calibri"/>
                <a:sym typeface="Calibri"/>
              </a:rPr>
              <a:t>Asking the customers to pay a premium price when compared to other competitors in market can be potential threat if we are not showing any USP to customers. Because there’s already a word out about resort not utilizing the location advantage that it has over other competitors.</a:t>
            </a:r>
            <a:endParaRPr b="1" sz="750">
              <a:solidFill>
                <a:schemeClr val="dk1"/>
              </a:solidFill>
              <a:latin typeface="Calibri"/>
              <a:ea typeface="Calibri"/>
              <a:cs typeface="Calibri"/>
              <a:sym typeface="Calibri"/>
            </a:endParaRPr>
          </a:p>
        </p:txBody>
      </p:sp>
      <p:sp>
        <p:nvSpPr>
          <p:cNvPr id="120" name="Google Shape;120;p2"/>
          <p:cNvSpPr txBox="1"/>
          <p:nvPr/>
        </p:nvSpPr>
        <p:spPr>
          <a:xfrm>
            <a:off x="4586196" y="3813881"/>
            <a:ext cx="3243375" cy="810900"/>
          </a:xfrm>
          <a:prstGeom prst="rect">
            <a:avLst/>
          </a:prstGeom>
          <a:noFill/>
          <a:ln>
            <a:noFill/>
          </a:ln>
        </p:spPr>
        <p:txBody>
          <a:bodyPr anchorCtr="0" anchor="t" bIns="34275" lIns="68550" spcFirstLastPara="1" rIns="68550" wrap="square" tIns="34275">
            <a:noAutofit/>
          </a:bodyPr>
          <a:lstStyle/>
          <a:p>
            <a:pPr indent="0" lvl="0" marL="457200" marR="0" rtl="0" algn="l">
              <a:lnSpc>
                <a:spcPct val="100000"/>
              </a:lnSpc>
              <a:spcBef>
                <a:spcPts val="0"/>
              </a:spcBef>
              <a:spcAft>
                <a:spcPts val="0"/>
              </a:spcAft>
              <a:buClr>
                <a:schemeClr val="dk1"/>
              </a:buClr>
              <a:buSzPts val="805"/>
              <a:buFont typeface="Calibri"/>
              <a:buNone/>
            </a:pPr>
            <a:r>
              <a:t/>
            </a:r>
            <a:endParaRPr b="1" sz="805">
              <a:solidFill>
                <a:schemeClr val="dk1"/>
              </a:solidFill>
              <a:latin typeface="Calibri"/>
              <a:ea typeface="Calibri"/>
              <a:cs typeface="Calibri"/>
              <a:sym typeface="Calibri"/>
            </a:endParaRPr>
          </a:p>
          <a:p>
            <a:pPr indent="-296545" lvl="0" marL="457200" marR="0" rtl="0" algn="l">
              <a:lnSpc>
                <a:spcPct val="100000"/>
              </a:lnSpc>
              <a:spcBef>
                <a:spcPts val="0"/>
              </a:spcBef>
              <a:spcAft>
                <a:spcPts val="0"/>
              </a:spcAft>
              <a:buClr>
                <a:srgbClr val="000000"/>
              </a:buClr>
              <a:buSzPts val="1070"/>
              <a:buFont typeface="Arial"/>
              <a:buChar char="●"/>
            </a:pPr>
            <a:r>
              <a:rPr b="1" lang="en-AU" sz="805">
                <a:solidFill>
                  <a:schemeClr val="dk1"/>
                </a:solidFill>
                <a:latin typeface="Calibri"/>
                <a:ea typeface="Calibri"/>
                <a:cs typeface="Calibri"/>
                <a:sym typeface="Calibri"/>
              </a:rPr>
              <a:t>User Level access to SQL Database or S3 bucket</a:t>
            </a:r>
            <a:endParaRPr b="1" sz="805">
              <a:solidFill>
                <a:schemeClr val="dk1"/>
              </a:solidFill>
              <a:latin typeface="Calibri"/>
              <a:ea typeface="Calibri"/>
              <a:cs typeface="Calibri"/>
              <a:sym typeface="Calibri"/>
            </a:endParaRPr>
          </a:p>
          <a:p>
            <a:pPr indent="-296545" lvl="0" marL="457200" marR="0" rtl="0" algn="l">
              <a:lnSpc>
                <a:spcPct val="100000"/>
              </a:lnSpc>
              <a:spcBef>
                <a:spcPts val="0"/>
              </a:spcBef>
              <a:spcAft>
                <a:spcPts val="0"/>
              </a:spcAft>
              <a:buClr>
                <a:schemeClr val="dk1"/>
              </a:buClr>
              <a:buSzPts val="1070"/>
              <a:buFont typeface="Calibri"/>
              <a:buChar char="●"/>
            </a:pPr>
            <a:r>
              <a:rPr b="1" lang="en-AU" sz="805">
                <a:solidFill>
                  <a:schemeClr val="dk1"/>
                </a:solidFill>
                <a:latin typeface="Calibri"/>
                <a:ea typeface="Calibri"/>
                <a:cs typeface="Calibri"/>
                <a:sym typeface="Calibri"/>
              </a:rPr>
              <a:t>A CSV file provided by database Manager (Alesha Eisen).</a:t>
            </a:r>
            <a:endParaRPr b="1" sz="805">
              <a:solidFill>
                <a:schemeClr val="dk1"/>
              </a:solidFill>
              <a:latin typeface="Calibri"/>
              <a:ea typeface="Calibri"/>
              <a:cs typeface="Calibri"/>
              <a:sym typeface="Calibri"/>
            </a:endParaRPr>
          </a:p>
        </p:txBody>
      </p:sp>
      <p:sp>
        <p:nvSpPr>
          <p:cNvPr id="121" name="Google Shape;121;p2"/>
          <p:cNvSpPr/>
          <p:nvPr/>
        </p:nvSpPr>
        <p:spPr>
          <a:xfrm>
            <a:off x="7628668" y="4893314"/>
            <a:ext cx="324036" cy="153988"/>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AU" sz="900" u="none" cap="none" strike="noStrike">
                <a:solidFill>
                  <a:schemeClr val="lt1"/>
                </a:solidFill>
                <a:latin typeface="Quattrocento Sans"/>
                <a:ea typeface="Quattrocento Sans"/>
                <a:cs typeface="Quattrocento Sans"/>
                <a:sym typeface="Quattrocento Sans"/>
              </a:rPr>
              <a:t>H</a:t>
            </a:r>
            <a:endParaRPr b="0" i="0" sz="1050" u="none" cap="none" strike="noStrike">
              <a:solidFill>
                <a:srgbClr val="000000"/>
              </a:solidFill>
              <a:latin typeface="Arial"/>
              <a:ea typeface="Arial"/>
              <a:cs typeface="Arial"/>
              <a:sym typeface="Arial"/>
            </a:endParaRPr>
          </a:p>
        </p:txBody>
      </p:sp>
      <p:sp>
        <p:nvSpPr>
          <p:cNvPr id="122" name="Google Shape;122;p2"/>
          <p:cNvSpPr/>
          <p:nvPr/>
        </p:nvSpPr>
        <p:spPr>
          <a:xfrm>
            <a:off x="7217348" y="530346"/>
            <a:ext cx="324036" cy="153988"/>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200"/>
              <a:buFont typeface="Arial"/>
              <a:buNone/>
            </a:pPr>
            <a:r>
              <a:rPr b="1" i="0" lang="en-AU" sz="900" u="none" cap="none" strike="noStrike">
                <a:solidFill>
                  <a:schemeClr val="lt1"/>
                </a:solidFill>
                <a:latin typeface="Quattrocento Sans"/>
                <a:ea typeface="Quattrocento Sans"/>
                <a:cs typeface="Quattrocento Sans"/>
                <a:sym typeface="Quattrocento Sans"/>
              </a:rPr>
              <a:t>H</a:t>
            </a:r>
            <a:endParaRPr b="0" i="0" sz="1050" u="none" cap="none" strike="noStrike">
              <a:solidFill>
                <a:srgbClr val="000000"/>
              </a:solidFill>
              <a:latin typeface="Arial"/>
              <a:ea typeface="Arial"/>
              <a:cs typeface="Arial"/>
              <a:sym typeface="Arial"/>
            </a:endParaRPr>
          </a:p>
        </p:txBody>
      </p:sp>
      <p:sp>
        <p:nvSpPr>
          <p:cNvPr id="123" name="Google Shape;123;p2"/>
          <p:cNvSpPr/>
          <p:nvPr/>
        </p:nvSpPr>
        <p:spPr>
          <a:xfrm>
            <a:off x="1187322" y="151608"/>
            <a:ext cx="5793684" cy="852809"/>
          </a:xfrm>
          <a:prstGeom prst="wedgeRectCallout">
            <a:avLst>
              <a:gd fmla="val 53513" name="adj1"/>
              <a:gd fmla="val 6588" name="adj2"/>
            </a:avLst>
          </a:prstGeom>
          <a:solidFill>
            <a:srgbClr val="FEF2DA"/>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350" u="none" cap="none" strike="noStrike">
              <a:solidFill>
                <a:schemeClr val="dk1"/>
              </a:solidFill>
              <a:latin typeface="Arial"/>
              <a:ea typeface="Arial"/>
              <a:cs typeface="Arial"/>
              <a:sym typeface="Arial"/>
            </a:endParaRPr>
          </a:p>
        </p:txBody>
      </p:sp>
      <p:sp>
        <p:nvSpPr>
          <p:cNvPr id="124" name="Google Shape;124;p2"/>
          <p:cNvSpPr txBox="1"/>
          <p:nvPr>
            <p:ph type="title"/>
          </p:nvPr>
        </p:nvSpPr>
        <p:spPr>
          <a:xfrm>
            <a:off x="1274405" y="151609"/>
            <a:ext cx="6595200" cy="230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29748D"/>
              </a:buClr>
              <a:buSzPts val="1400"/>
              <a:buFont typeface="Quattrocento Sans"/>
              <a:buNone/>
            </a:pPr>
            <a:r>
              <a:rPr lang="en-AU" sz="1500">
                <a:solidFill>
                  <a:srgbClr val="29748D"/>
                </a:solidFill>
                <a:latin typeface="Quattrocento Sans"/>
                <a:ea typeface="Quattrocento Sans"/>
                <a:cs typeface="Quattrocento Sans"/>
                <a:sym typeface="Quattrocento Sans"/>
              </a:rPr>
              <a:t>Problem Statement Worksheet (Hypothesis Formation)</a:t>
            </a:r>
            <a:endParaRPr sz="1500">
              <a:solidFill>
                <a:srgbClr val="29748D"/>
              </a:solidFill>
              <a:latin typeface="Quattrocento Sans"/>
              <a:ea typeface="Quattrocento Sans"/>
              <a:cs typeface="Quattrocento Sans"/>
              <a:sym typeface="Quattrocento Sans"/>
            </a:endParaRPr>
          </a:p>
        </p:txBody>
      </p:sp>
      <p:sp>
        <p:nvSpPr>
          <p:cNvPr id="125" name="Google Shape;125;p2"/>
          <p:cNvSpPr txBox="1"/>
          <p:nvPr/>
        </p:nvSpPr>
        <p:spPr>
          <a:xfrm>
            <a:off x="4598035" y="2660650"/>
            <a:ext cx="4077335" cy="810895"/>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750"/>
              <a:buFont typeface="Calibri"/>
              <a:buNone/>
            </a:pPr>
            <a:r>
              <a:t/>
            </a:r>
            <a:endParaRPr b="1" sz="750">
              <a:solidFill>
                <a:schemeClr val="dk1"/>
              </a:solidFill>
              <a:latin typeface="Calibri"/>
              <a:ea typeface="Calibri"/>
              <a:cs typeface="Calibri"/>
              <a:sym typeface="Calibri"/>
            </a:endParaRPr>
          </a:p>
          <a:p>
            <a:pPr indent="-292100" lvl="0" marL="457200" marR="0" rtl="0" algn="l">
              <a:lnSpc>
                <a:spcPct val="100000"/>
              </a:lnSpc>
              <a:spcBef>
                <a:spcPts val="0"/>
              </a:spcBef>
              <a:spcAft>
                <a:spcPts val="0"/>
              </a:spcAft>
              <a:buClr>
                <a:srgbClr val="000000"/>
              </a:buClr>
              <a:buSzPts val="1000"/>
              <a:buFont typeface="Calibri"/>
              <a:buChar char="●"/>
            </a:pPr>
            <a:r>
              <a:rPr b="1" lang="en-AU" sz="750">
                <a:solidFill>
                  <a:schemeClr val="dk1"/>
                </a:solidFill>
                <a:latin typeface="Calibri"/>
                <a:ea typeface="Calibri"/>
                <a:cs typeface="Calibri"/>
                <a:sym typeface="Calibri"/>
              </a:rPr>
              <a:t>Jimmy Blackburn          -	Director of Operations</a:t>
            </a:r>
            <a:endParaRPr b="1" sz="750">
              <a:solidFill>
                <a:schemeClr val="dk1"/>
              </a:solidFill>
              <a:latin typeface="Calibri"/>
              <a:ea typeface="Calibri"/>
              <a:cs typeface="Calibri"/>
              <a:sym typeface="Calibri"/>
            </a:endParaRPr>
          </a:p>
          <a:p>
            <a:pPr indent="-292100" lvl="0" marL="457200" marR="0" rtl="0" algn="l">
              <a:lnSpc>
                <a:spcPct val="100000"/>
              </a:lnSpc>
              <a:spcBef>
                <a:spcPts val="0"/>
              </a:spcBef>
              <a:spcAft>
                <a:spcPts val="0"/>
              </a:spcAft>
              <a:buClr>
                <a:schemeClr val="dk1"/>
              </a:buClr>
              <a:buSzPts val="1000"/>
              <a:buFont typeface="Calibri"/>
              <a:buChar char="●"/>
            </a:pPr>
            <a:r>
              <a:rPr b="1" lang="en-AU" sz="750">
                <a:solidFill>
                  <a:schemeClr val="dk1"/>
                </a:solidFill>
                <a:latin typeface="Calibri"/>
                <a:ea typeface="Calibri"/>
                <a:cs typeface="Calibri"/>
                <a:sym typeface="Calibri"/>
              </a:rPr>
              <a:t>Alesha Eisen                  -          Database Manager</a:t>
            </a:r>
            <a:endParaRPr b="1" sz="750">
              <a:solidFill>
                <a:schemeClr val="dk1"/>
              </a:solidFill>
              <a:latin typeface="Calibri"/>
              <a:ea typeface="Calibri"/>
              <a:cs typeface="Calibri"/>
              <a:sym typeface="Calibri"/>
            </a:endParaRPr>
          </a:p>
        </p:txBody>
      </p:sp>
      <p:sp>
        <p:nvSpPr>
          <p:cNvPr id="126" name="Google Shape;126;p2"/>
          <p:cNvSpPr txBox="1"/>
          <p:nvPr/>
        </p:nvSpPr>
        <p:spPr>
          <a:xfrm>
            <a:off x="1245870" y="296545"/>
            <a:ext cx="5746750" cy="708025"/>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AU" sz="1050" u="none" cap="none" strike="noStrike">
                <a:solidFill>
                  <a:srgbClr val="000000"/>
                </a:solidFill>
                <a:latin typeface="Arial"/>
                <a:ea typeface="Arial"/>
                <a:cs typeface="Arial"/>
                <a:sym typeface="Arial"/>
              </a:rPr>
              <a:t>Big Mountain Resorts want to increase their revenue in span of an year (Dec 2021) as to meet the new expenditure on installing new chair lift by altering the resort's pricing strategy. Either by undermining pricing to market segments and attract more visitors or increase ticket prices.</a:t>
            </a:r>
            <a:endParaRPr b="1" i="0" sz="1050" u="none" cap="none" strike="noStrike">
              <a:solidFill>
                <a:srgbClr val="000000"/>
              </a:solidFill>
              <a:latin typeface="Arial"/>
              <a:ea typeface="Arial"/>
              <a:cs typeface="Arial"/>
              <a:sym typeface="Arial"/>
            </a:endParaRPr>
          </a:p>
        </p:txBody>
      </p:sp>
      <p:sp>
        <p:nvSpPr>
          <p:cNvPr id="127" name="Google Shape;127;p2"/>
          <p:cNvSpPr txBox="1"/>
          <p:nvPr/>
        </p:nvSpPr>
        <p:spPr>
          <a:xfrm>
            <a:off x="1261294" y="1405632"/>
            <a:ext cx="3243375" cy="1191825"/>
          </a:xfrm>
          <a:prstGeom prst="rect">
            <a:avLst/>
          </a:prstGeom>
          <a:noFill/>
          <a:ln>
            <a:noFill/>
          </a:ln>
        </p:spPr>
        <p:txBody>
          <a:bodyPr anchorCtr="0" anchor="t" bIns="34275" lIns="68550" spcFirstLastPara="1" rIns="68550" wrap="square" tIns="34275">
            <a:noAutofit/>
          </a:bodyPr>
          <a:lstStyle/>
          <a:p>
            <a:pPr indent="-292100" lvl="0" marL="457200" marR="0" rtl="0" algn="l">
              <a:lnSpc>
                <a:spcPct val="100000"/>
              </a:lnSpc>
              <a:spcBef>
                <a:spcPts val="0"/>
              </a:spcBef>
              <a:spcAft>
                <a:spcPts val="0"/>
              </a:spcAft>
              <a:buClr>
                <a:srgbClr val="000000"/>
              </a:buClr>
              <a:buSzPts val="1000"/>
              <a:buFont typeface="Arial"/>
              <a:buChar char="●"/>
            </a:pPr>
            <a:r>
              <a:rPr b="1" i="0" lang="en-AU" sz="750" u="none" cap="none" strike="noStrike">
                <a:solidFill>
                  <a:srgbClr val="000000"/>
                </a:solidFill>
                <a:latin typeface="Arial"/>
                <a:ea typeface="Arial"/>
                <a:cs typeface="Arial"/>
                <a:sym typeface="Arial"/>
              </a:rPr>
              <a:t>Big Mountain Resorts, a ski resort </a:t>
            </a:r>
            <a:r>
              <a:rPr b="1" lang="en-AU" sz="750">
                <a:solidFill>
                  <a:schemeClr val="dk1"/>
                </a:solidFill>
                <a:latin typeface="Calibri"/>
                <a:ea typeface="Calibri"/>
                <a:cs typeface="Calibri"/>
                <a:sym typeface="Calibri"/>
              </a:rPr>
              <a:t>located</a:t>
            </a:r>
            <a:r>
              <a:rPr b="1" i="0" lang="en-AU" sz="750" u="none" cap="none" strike="noStrike">
                <a:solidFill>
                  <a:srgbClr val="000000"/>
                </a:solidFill>
                <a:latin typeface="Arial"/>
                <a:ea typeface="Arial"/>
                <a:cs typeface="Arial"/>
                <a:sym typeface="Arial"/>
              </a:rPr>
              <a:t> in montana. It is a premium resort with spectacular views of Glacier National park and FlatHea</a:t>
            </a:r>
            <a:r>
              <a:rPr b="1" lang="en-AU" sz="750">
                <a:solidFill>
                  <a:schemeClr val="dk1"/>
                </a:solidFill>
                <a:latin typeface="Calibri"/>
                <a:ea typeface="Calibri"/>
                <a:cs typeface="Calibri"/>
                <a:sym typeface="Calibri"/>
              </a:rPr>
              <a:t>d</a:t>
            </a:r>
            <a:r>
              <a:rPr b="1" i="0" lang="en-AU" sz="750" u="none" cap="none" strike="noStrike">
                <a:solidFill>
                  <a:srgbClr val="000000"/>
                </a:solidFill>
                <a:latin typeface="Arial"/>
                <a:ea typeface="Arial"/>
                <a:cs typeface="Arial"/>
                <a:sym typeface="Arial"/>
              </a:rPr>
              <a:t> National Forest</a:t>
            </a:r>
            <a:r>
              <a:rPr b="1" lang="en-AU" sz="750">
                <a:solidFill>
                  <a:schemeClr val="dk1"/>
                </a:solidFill>
                <a:latin typeface="Calibri"/>
                <a:ea typeface="Calibri"/>
                <a:cs typeface="Calibri"/>
                <a:sym typeface="Calibri"/>
              </a:rPr>
              <a:t> and </a:t>
            </a:r>
            <a:r>
              <a:rPr b="1" i="0" lang="en-AU" sz="750" u="none" cap="none" strike="noStrike">
                <a:solidFill>
                  <a:srgbClr val="000000"/>
                </a:solidFill>
                <a:latin typeface="Arial"/>
                <a:ea typeface="Arial"/>
                <a:cs typeface="Arial"/>
                <a:sym typeface="Arial"/>
              </a:rPr>
              <a:t>nearly 350k people ski here yearly.Adding to th</a:t>
            </a:r>
            <a:r>
              <a:rPr b="1" lang="en-AU" sz="750">
                <a:solidFill>
                  <a:schemeClr val="dk1"/>
                </a:solidFill>
                <a:latin typeface="Calibri"/>
                <a:ea typeface="Calibri"/>
                <a:cs typeface="Calibri"/>
                <a:sym typeface="Calibri"/>
              </a:rPr>
              <a:t>ese, i</a:t>
            </a:r>
            <a:r>
              <a:rPr b="1" i="0" lang="en-AU" sz="750" u="none" cap="none" strike="noStrike">
                <a:solidFill>
                  <a:srgbClr val="000000"/>
                </a:solidFill>
                <a:latin typeface="Arial"/>
                <a:ea typeface="Arial"/>
                <a:cs typeface="Arial"/>
                <a:sym typeface="Arial"/>
              </a:rPr>
              <a:t>t has 11 lifts, 2 T-bars and a magic carpet with base elevation of 4,464ft.</a:t>
            </a:r>
            <a:endParaRPr b="1" i="0" sz="75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750"/>
              <a:buFont typeface="Calibri"/>
              <a:buNone/>
            </a:pPr>
            <a:r>
              <a:t/>
            </a:r>
            <a:endParaRPr b="1" sz="750">
              <a:solidFill>
                <a:schemeClr val="dk1"/>
              </a:solidFill>
              <a:latin typeface="Calibri"/>
              <a:ea typeface="Calibri"/>
              <a:cs typeface="Calibri"/>
              <a:sym typeface="Calibri"/>
            </a:endParaRPr>
          </a:p>
          <a:p>
            <a:pPr indent="-292100" lvl="0" marL="457200" marR="0" rtl="0" algn="l">
              <a:lnSpc>
                <a:spcPct val="100000"/>
              </a:lnSpc>
              <a:spcBef>
                <a:spcPts val="0"/>
              </a:spcBef>
              <a:spcAft>
                <a:spcPts val="0"/>
              </a:spcAft>
              <a:buClr>
                <a:srgbClr val="000000"/>
              </a:buClr>
              <a:buSzPts val="1000"/>
              <a:buFont typeface="Arial"/>
              <a:buChar char="●"/>
            </a:pPr>
            <a:r>
              <a:rPr b="1" i="0" lang="en-AU" sz="750" u="none" cap="none" strike="noStrike">
                <a:solidFill>
                  <a:srgbClr val="000000"/>
                </a:solidFill>
                <a:latin typeface="Arial"/>
                <a:ea typeface="Arial"/>
                <a:cs typeface="Arial"/>
                <a:sym typeface="Arial"/>
              </a:rPr>
              <a:t>Being a premium resort, they installed an additional chair lift to attract more visitors which costed nearly $1.5 million the present season </a:t>
            </a:r>
            <a:endParaRPr b="1" i="0" sz="75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nvSpPr>
        <p:spPr>
          <a:xfrm>
            <a:off x="4002425" y="259350"/>
            <a:ext cx="4979400" cy="58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AU" sz="2000">
                <a:solidFill>
                  <a:schemeClr val="lt1"/>
                </a:solidFill>
                <a:latin typeface="Calibri"/>
                <a:ea typeface="Calibri"/>
                <a:cs typeface="Calibri"/>
                <a:sym typeface="Calibri"/>
              </a:rPr>
              <a:t>Recommendations</a:t>
            </a:r>
            <a:endParaRPr sz="2000">
              <a:solidFill>
                <a:schemeClr val="lt1"/>
              </a:solidFill>
              <a:latin typeface="Calibri"/>
              <a:ea typeface="Calibri"/>
              <a:cs typeface="Calibri"/>
              <a:sym typeface="Calibri"/>
            </a:endParaRPr>
          </a:p>
        </p:txBody>
      </p:sp>
      <p:graphicFrame>
        <p:nvGraphicFramePr>
          <p:cNvPr id="134" name="Google Shape;134;p6"/>
          <p:cNvGraphicFramePr/>
          <p:nvPr/>
        </p:nvGraphicFramePr>
        <p:xfrm>
          <a:off x="952500" y="1619250"/>
          <a:ext cx="3000000" cy="3000000"/>
        </p:xfrm>
        <a:graphic>
          <a:graphicData uri="http://schemas.openxmlformats.org/drawingml/2006/table">
            <a:tbl>
              <a:tblPr>
                <a:noFill/>
                <a:tableStyleId>{502CE1AA-2799-4E93-9502-F1812F088476}</a:tableStyleId>
              </a:tblPr>
              <a:tblGrid>
                <a:gridCol w="3619500"/>
                <a:gridCol w="3619500"/>
              </a:tblGrid>
              <a:tr h="381000">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Scenario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Impact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Close 10 least used Runs of the resort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Closing 1 will not affect ticket price but more than that would ask the company to take a dip in ticket price and in turn revenue.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295275" lvl="0" marL="457200" rtl="0" algn="l">
                        <a:spcBef>
                          <a:spcPts val="0"/>
                        </a:spcBef>
                        <a:spcAft>
                          <a:spcPts val="0"/>
                        </a:spcAft>
                        <a:buSzPts val="1050"/>
                        <a:buAutoNum type="arabicPeriod"/>
                      </a:pPr>
                      <a:r>
                        <a:rPr lang="en-AU" sz="1050">
                          <a:highlight>
                            <a:srgbClr val="FFFFFF"/>
                          </a:highlight>
                        </a:rPr>
                        <a:t>increase vertical drop by 150 feet.</a:t>
                      </a:r>
                      <a:endParaRPr sz="1050">
                        <a:highlight>
                          <a:srgbClr val="FFFFFF"/>
                        </a:highlight>
                      </a:endParaRPr>
                    </a:p>
                    <a:p>
                      <a:pPr indent="-295275" lvl="0" marL="457200" rtl="0" algn="l">
                        <a:spcBef>
                          <a:spcPts val="0"/>
                        </a:spcBef>
                        <a:spcAft>
                          <a:spcPts val="0"/>
                        </a:spcAft>
                        <a:buSzPts val="1050"/>
                        <a:buAutoNum type="arabicPeriod"/>
                      </a:pPr>
                      <a:r>
                        <a:rPr lang="en-AU" sz="1050">
                          <a:highlight>
                            <a:srgbClr val="FFFFFF"/>
                          </a:highlight>
                        </a:rPr>
                        <a:t> installing an additional chair lift.</a:t>
                      </a:r>
                      <a:endParaRPr sz="1050">
                        <a:highlight>
                          <a:srgbClr val="FFFFFF"/>
                        </a:highlight>
                      </a:endParaRPr>
                    </a:p>
                    <a:p>
                      <a:pPr indent="-295275" lvl="0" marL="457200" rtl="0" algn="l">
                        <a:spcBef>
                          <a:spcPts val="0"/>
                        </a:spcBef>
                        <a:spcAft>
                          <a:spcPts val="0"/>
                        </a:spcAft>
                        <a:buSzPts val="1050"/>
                        <a:buAutoNum type="arabicPeriod"/>
                      </a:pPr>
                      <a:r>
                        <a:rPr lang="en-AU" sz="1050">
                          <a:highlight>
                            <a:srgbClr val="FFFFFF"/>
                          </a:highlight>
                        </a:rPr>
                        <a:t>Add a new Run</a:t>
                      </a:r>
                      <a:endParaRPr sz="105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Supports an increase of $8.61 on current ticket price which helps an increase in revenue of more than $15 million.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Same as above with addition of the following.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AU" sz="1200">
                          <a:latin typeface="Times New Roman"/>
                          <a:ea typeface="Times New Roman"/>
                          <a:cs typeface="Times New Roman"/>
                          <a:sym typeface="Times New Roman"/>
                        </a:rPr>
                        <a:t> 4.) Add 2 acres of snow making.</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Supports an increase of $9.90 on current ticket price which helps an increase in revenue of more than $17 million.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304800" lvl="0" marL="457200" rtl="0" algn="l">
                        <a:spcBef>
                          <a:spcPts val="0"/>
                        </a:spcBef>
                        <a:spcAft>
                          <a:spcPts val="0"/>
                        </a:spcAft>
                        <a:buSzPts val="1200"/>
                        <a:buFont typeface="Times New Roman"/>
                        <a:buAutoNum type="arabicPeriod"/>
                      </a:pPr>
                      <a:r>
                        <a:rPr lang="en-AU" sz="1200">
                          <a:latin typeface="Times New Roman"/>
                          <a:ea typeface="Times New Roman"/>
                          <a:cs typeface="Times New Roman"/>
                          <a:sym typeface="Times New Roman"/>
                        </a:rPr>
                        <a:t>Increase Longest run by 0.2 miles.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AU" sz="1200">
                          <a:latin typeface="Times New Roman"/>
                          <a:ea typeface="Times New Roman"/>
                          <a:cs typeface="Times New Roman"/>
                          <a:sym typeface="Times New Roman"/>
                        </a:rPr>
                        <a:t>Increase snowmaking area by 4 acres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No Impact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2434130" y="433880"/>
            <a:ext cx="6260905"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240"/>
              <a:buFont typeface="Calibri"/>
              <a:buNone/>
            </a:pPr>
            <a:r>
              <a:rPr lang="en-AU" sz="3240"/>
              <a:t>Modeling Results and Analysis</a:t>
            </a:r>
            <a:endParaRPr sz="3240"/>
          </a:p>
        </p:txBody>
      </p:sp>
      <p:sp>
        <p:nvSpPr>
          <p:cNvPr id="140" name="Google Shape;140;p3"/>
          <p:cNvSpPr txBox="1"/>
          <p:nvPr>
            <p:ph idx="1" type="body"/>
          </p:nvPr>
        </p:nvSpPr>
        <p:spPr>
          <a:xfrm>
            <a:off x="2434130" y="1197406"/>
            <a:ext cx="6260905" cy="33583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600"/>
              <a:buChar char="•"/>
            </a:pPr>
            <a:r>
              <a:rPr lang="en-AU" sz="1600">
                <a:solidFill>
                  <a:srgbClr val="002060"/>
                </a:solidFill>
              </a:rPr>
              <a:t>The dependant features are “Adult Weekend” and “Adult Weekday”.</a:t>
            </a:r>
            <a:endParaRPr sz="1600">
              <a:solidFill>
                <a:srgbClr val="002060"/>
              </a:solidFill>
            </a:endParaRPr>
          </a:p>
          <a:p>
            <a:pPr indent="-342900" lvl="0" marL="342900" rtl="0" algn="l">
              <a:spcBef>
                <a:spcPts val="320"/>
              </a:spcBef>
              <a:spcAft>
                <a:spcPts val="0"/>
              </a:spcAft>
              <a:buClr>
                <a:srgbClr val="002060"/>
              </a:buClr>
              <a:buSzPts val="1600"/>
              <a:buChar char="•"/>
            </a:pPr>
            <a:r>
              <a:rPr lang="en-AU" sz="1600">
                <a:solidFill>
                  <a:srgbClr val="002060"/>
                </a:solidFill>
              </a:rPr>
              <a:t>But, them being linear to each other we selected one column as taget variable which has less null values. That would be “Adult Weekend”.</a:t>
            </a:r>
            <a:endParaRPr sz="1600">
              <a:solidFill>
                <a:srgbClr val="002060"/>
              </a:solidFill>
            </a:endParaRPr>
          </a:p>
          <a:p>
            <a:pPr indent="-342900" lvl="0" marL="342900" rtl="0" algn="l">
              <a:spcBef>
                <a:spcPts val="320"/>
              </a:spcBef>
              <a:spcAft>
                <a:spcPts val="0"/>
              </a:spcAft>
              <a:buClr>
                <a:srgbClr val="002060"/>
              </a:buClr>
              <a:buSzPts val="1600"/>
              <a:buChar char="•"/>
            </a:pPr>
            <a:r>
              <a:rPr lang="en-AU" sz="1600">
                <a:solidFill>
                  <a:srgbClr val="002060"/>
                </a:solidFill>
              </a:rPr>
              <a:t>We have made use of Linear Regression and RandomForestRegressor algorithms to find the best model suitable for data.</a:t>
            </a:r>
            <a:endParaRPr sz="1600">
              <a:solidFill>
                <a:srgbClr val="002060"/>
              </a:solidFill>
            </a:endParaRPr>
          </a:p>
          <a:p>
            <a:pPr indent="-342900" lvl="0" marL="342900" rtl="0" algn="l">
              <a:spcBef>
                <a:spcPts val="320"/>
              </a:spcBef>
              <a:spcAft>
                <a:spcPts val="0"/>
              </a:spcAft>
              <a:buClr>
                <a:srgbClr val="002060"/>
              </a:buClr>
              <a:buSzPts val="1600"/>
              <a:buChar char="•"/>
            </a:pPr>
            <a:r>
              <a:rPr lang="en-AU" sz="1600">
                <a:solidFill>
                  <a:srgbClr val="002060"/>
                </a:solidFill>
              </a:rPr>
              <a:t>After analyzing performance metrics over both algorithms, Random Forest Regressor has shown mean absolute error nearly $1 less than Linear Regression. So, the model will be RandomForestRegressor.</a:t>
            </a:r>
            <a:endParaRPr sz="1600">
              <a:solidFill>
                <a:srgbClr val="002060"/>
              </a:solidFill>
            </a:endParaRPr>
          </a:p>
          <a:p>
            <a:pPr indent="0" lvl="0" marL="0" rtl="0" algn="l">
              <a:spcBef>
                <a:spcPts val="560"/>
              </a:spcBef>
              <a:spcAft>
                <a:spcPts val="0"/>
              </a:spcAft>
              <a:buClr>
                <a:srgbClr val="002060"/>
              </a:buClr>
              <a:buSzPts val="2800"/>
              <a:buNone/>
            </a:pPr>
            <a:r>
              <a:t/>
            </a:r>
            <a:endParaRPr/>
          </a:p>
          <a:p>
            <a:pPr indent="-165100" lvl="0" marL="342900" rtl="0" algn="l">
              <a:spcBef>
                <a:spcPts val="560"/>
              </a:spcBef>
              <a:spcAft>
                <a:spcPts val="0"/>
              </a:spcAft>
              <a:buClr>
                <a:srgbClr val="002060"/>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2252605" y="5"/>
            <a:ext cx="6261000" cy="572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3240"/>
              <a:buFont typeface="Calibri"/>
              <a:buNone/>
            </a:pPr>
            <a:r>
              <a:rPr lang="en-AU" sz="3240"/>
              <a:t>Analysis</a:t>
            </a:r>
            <a:r>
              <a:rPr lang="en-AU" sz="3240"/>
              <a:t>-Heat Map</a:t>
            </a:r>
            <a:endParaRPr sz="3240"/>
          </a:p>
        </p:txBody>
      </p:sp>
      <p:sp>
        <p:nvSpPr>
          <p:cNvPr id="146" name="Google Shape;146;p4"/>
          <p:cNvSpPr txBox="1"/>
          <p:nvPr>
            <p:ph idx="1" type="body"/>
          </p:nvPr>
        </p:nvSpPr>
        <p:spPr>
          <a:xfrm>
            <a:off x="2434130" y="1197406"/>
            <a:ext cx="6260905" cy="3358356"/>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Clr>
                <a:srgbClr val="002060"/>
              </a:buClr>
              <a:buSzPts val="1600"/>
              <a:buNone/>
            </a:pPr>
            <a:r>
              <a:t/>
            </a:r>
            <a:endParaRPr sz="1600">
              <a:solidFill>
                <a:srgbClr val="002060"/>
              </a:solidFill>
            </a:endParaRPr>
          </a:p>
          <a:p>
            <a:pPr indent="0" lvl="0" marL="0" rtl="0" algn="l">
              <a:spcBef>
                <a:spcPts val="560"/>
              </a:spcBef>
              <a:spcAft>
                <a:spcPts val="0"/>
              </a:spcAft>
              <a:buClr>
                <a:srgbClr val="002060"/>
              </a:buClr>
              <a:buSzPts val="2800"/>
              <a:buNone/>
            </a:pPr>
            <a:r>
              <a:t/>
            </a:r>
            <a:endParaRPr/>
          </a:p>
          <a:p>
            <a:pPr indent="-165100" lvl="0" marL="342900" rtl="0" algn="l">
              <a:spcBef>
                <a:spcPts val="560"/>
              </a:spcBef>
              <a:spcAft>
                <a:spcPts val="0"/>
              </a:spcAft>
              <a:buClr>
                <a:srgbClr val="002060"/>
              </a:buClr>
              <a:buSzPts val="2800"/>
              <a:buNone/>
            </a:pPr>
            <a:r>
              <a:t/>
            </a:r>
            <a:endParaRPr/>
          </a:p>
        </p:txBody>
      </p:sp>
      <p:pic>
        <p:nvPicPr>
          <p:cNvPr id="147" name="Google Shape;147;p4"/>
          <p:cNvPicPr preferRelativeResize="0"/>
          <p:nvPr/>
        </p:nvPicPr>
        <p:blipFill>
          <a:blip r:embed="rId3">
            <a:alphaModFix/>
          </a:blip>
          <a:stretch>
            <a:fillRect/>
          </a:stretch>
        </p:blipFill>
        <p:spPr>
          <a:xfrm>
            <a:off x="1970950" y="510025"/>
            <a:ext cx="6724076" cy="4590250"/>
          </a:xfrm>
          <a:prstGeom prst="rect">
            <a:avLst/>
          </a:prstGeom>
          <a:noFill/>
          <a:ln>
            <a:noFill/>
          </a:ln>
        </p:spPr>
      </p:pic>
      <p:sp>
        <p:nvSpPr>
          <p:cNvPr id="148" name="Google Shape;148;p4"/>
          <p:cNvSpPr txBox="1"/>
          <p:nvPr/>
        </p:nvSpPr>
        <p:spPr>
          <a:xfrm>
            <a:off x="2308075" y="510025"/>
            <a:ext cx="65871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sz="1200">
                <a:latin typeface="Calibri"/>
                <a:ea typeface="Calibri"/>
                <a:cs typeface="Calibri"/>
                <a:sym typeface="Calibri"/>
              </a:rPr>
              <a:t>There seems a  strong relationship between base elevation and summit elevation.Adding to it, fastQuads,verticaldrop etc., might be potential positive predictors for AdultWeekend.</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448964" y="281175"/>
            <a:ext cx="8246071" cy="61082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240"/>
              <a:buFont typeface="Calibri"/>
              <a:buNone/>
            </a:pPr>
            <a:r>
              <a:rPr lang="en-AU" sz="3240"/>
              <a:t>FEATURE ENGINEERING</a:t>
            </a:r>
            <a:endParaRPr sz="3240"/>
          </a:p>
        </p:txBody>
      </p:sp>
      <p:pic>
        <p:nvPicPr>
          <p:cNvPr id="154" name="Google Shape;154;p5"/>
          <p:cNvPicPr preferRelativeResize="0"/>
          <p:nvPr/>
        </p:nvPicPr>
        <p:blipFill>
          <a:blip r:embed="rId3">
            <a:alphaModFix/>
          </a:blip>
          <a:stretch>
            <a:fillRect/>
          </a:stretch>
        </p:blipFill>
        <p:spPr>
          <a:xfrm>
            <a:off x="1854525" y="1339900"/>
            <a:ext cx="7365150" cy="3682575"/>
          </a:xfrm>
          <a:prstGeom prst="rect">
            <a:avLst/>
          </a:prstGeom>
          <a:noFill/>
          <a:ln>
            <a:noFill/>
          </a:ln>
        </p:spPr>
      </p:pic>
      <p:sp>
        <p:nvSpPr>
          <p:cNvPr id="155" name="Google Shape;155;p5"/>
          <p:cNvSpPr txBox="1"/>
          <p:nvPr/>
        </p:nvSpPr>
        <p:spPr>
          <a:xfrm>
            <a:off x="216125" y="2126650"/>
            <a:ext cx="1988400" cy="22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AU">
                <a:latin typeface="Calibri"/>
                <a:ea typeface="Calibri"/>
                <a:cs typeface="Calibri"/>
                <a:sym typeface="Calibri"/>
              </a:rPr>
              <a:t>The graph confirms that</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AU">
                <a:latin typeface="Calibri"/>
                <a:ea typeface="Calibri"/>
                <a:cs typeface="Calibri"/>
                <a:sym typeface="Calibri"/>
              </a:rPr>
              <a:t>FastQuads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AU">
                <a:latin typeface="Calibri"/>
                <a:ea typeface="Calibri"/>
                <a:cs typeface="Calibri"/>
                <a:sym typeface="Calibri"/>
              </a:rPr>
              <a:t>Runs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AU">
                <a:solidFill>
                  <a:schemeClr val="dk1"/>
                </a:solidFill>
                <a:latin typeface="Calibri"/>
                <a:ea typeface="Calibri"/>
                <a:cs typeface="Calibri"/>
                <a:sym typeface="Calibri"/>
              </a:rPr>
              <a:t>Snow_making_ac</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AU">
                <a:solidFill>
                  <a:schemeClr val="dk1"/>
                </a:solidFill>
                <a:latin typeface="Calibri"/>
                <a:ea typeface="Calibri"/>
                <a:cs typeface="Calibri"/>
                <a:sym typeface="Calibri"/>
              </a:rPr>
              <a:t>Vertical_drop</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AU">
                <a:solidFill>
                  <a:schemeClr val="dk1"/>
                </a:solidFill>
                <a:latin typeface="Calibri"/>
                <a:ea typeface="Calibri"/>
                <a:cs typeface="Calibri"/>
                <a:sym typeface="Calibri"/>
              </a:rPr>
              <a:t>Are few independent variables that help us in finding the Ticket Price.</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a7fe659ba6_0_7"/>
          <p:cNvSpPr txBox="1"/>
          <p:nvPr/>
        </p:nvSpPr>
        <p:spPr>
          <a:xfrm>
            <a:off x="4002425" y="259350"/>
            <a:ext cx="4979400" cy="58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AU" sz="2000">
                <a:solidFill>
                  <a:schemeClr val="lt1"/>
                </a:solidFill>
                <a:latin typeface="Calibri"/>
                <a:ea typeface="Calibri"/>
                <a:cs typeface="Calibri"/>
                <a:sym typeface="Calibri"/>
              </a:rPr>
              <a:t>SUMMARY AND CONCLUSION </a:t>
            </a:r>
            <a:endParaRPr sz="2000">
              <a:solidFill>
                <a:schemeClr val="lt1"/>
              </a:solidFill>
              <a:latin typeface="Calibri"/>
              <a:ea typeface="Calibri"/>
              <a:cs typeface="Calibri"/>
              <a:sym typeface="Calibri"/>
            </a:endParaRPr>
          </a:p>
        </p:txBody>
      </p:sp>
      <p:graphicFrame>
        <p:nvGraphicFramePr>
          <p:cNvPr id="162" name="Google Shape;162;ga7fe659ba6_0_7"/>
          <p:cNvGraphicFramePr/>
          <p:nvPr/>
        </p:nvGraphicFramePr>
        <p:xfrm>
          <a:off x="444650" y="984250"/>
          <a:ext cx="3000000" cy="3000000"/>
        </p:xfrm>
        <a:graphic>
          <a:graphicData uri="http://schemas.openxmlformats.org/drawingml/2006/table">
            <a:tbl>
              <a:tblPr>
                <a:noFill/>
                <a:tableStyleId>{502CE1AA-2799-4E93-9502-F1812F088476}</a:tableStyleId>
              </a:tblPr>
              <a:tblGrid>
                <a:gridCol w="2038850"/>
                <a:gridCol w="2038850"/>
                <a:gridCol w="2038850"/>
                <a:gridCol w="2038850"/>
              </a:tblGrid>
              <a:tr h="100000">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Scenario</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Impact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Information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Verdict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AU" sz="1200">
                          <a:latin typeface="Times New Roman"/>
                          <a:ea typeface="Times New Roman"/>
                          <a:cs typeface="Times New Roman"/>
                          <a:sym typeface="Times New Roman"/>
                        </a:rPr>
                        <a:t>Close 10 least used Runs of the resort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Closing 1 will not affect ticket price but more than that would ask the company to take a dip in ticket price and in turn revenue.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It would not increase the revenues just by cut downing maintenance cost of one run.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Not Recommended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381000">
                <a:tc>
                  <a:txBody>
                    <a:bodyPr/>
                    <a:lstStyle/>
                    <a:p>
                      <a:pPr indent="-295275" lvl="0" marL="457200" rtl="0" algn="l">
                        <a:spcBef>
                          <a:spcPts val="0"/>
                        </a:spcBef>
                        <a:spcAft>
                          <a:spcPts val="0"/>
                        </a:spcAft>
                        <a:buClr>
                          <a:schemeClr val="dk1"/>
                        </a:buClr>
                        <a:buSzPts val="1050"/>
                        <a:buAutoNum type="arabicPeriod"/>
                      </a:pPr>
                      <a:r>
                        <a:rPr lang="en-AU" sz="1050">
                          <a:solidFill>
                            <a:schemeClr val="dk1"/>
                          </a:solidFill>
                          <a:highlight>
                            <a:srgbClr val="38761D"/>
                          </a:highlight>
                        </a:rPr>
                        <a:t>increase vertical drop by 150 feet.</a:t>
                      </a:r>
                      <a:endParaRPr sz="1050">
                        <a:solidFill>
                          <a:schemeClr val="dk1"/>
                        </a:solidFill>
                        <a:highlight>
                          <a:srgbClr val="38761D"/>
                        </a:highlight>
                      </a:endParaRPr>
                    </a:p>
                    <a:p>
                      <a:pPr indent="-295275" lvl="0" marL="457200" rtl="0" algn="l">
                        <a:spcBef>
                          <a:spcPts val="0"/>
                        </a:spcBef>
                        <a:spcAft>
                          <a:spcPts val="0"/>
                        </a:spcAft>
                        <a:buClr>
                          <a:schemeClr val="dk1"/>
                        </a:buClr>
                        <a:buSzPts val="1050"/>
                        <a:buAutoNum type="arabicPeriod"/>
                      </a:pPr>
                      <a:r>
                        <a:rPr lang="en-AU" sz="1050">
                          <a:solidFill>
                            <a:schemeClr val="dk1"/>
                          </a:solidFill>
                          <a:highlight>
                            <a:srgbClr val="38761D"/>
                          </a:highlight>
                        </a:rPr>
                        <a:t> installing an additional chair lift.</a:t>
                      </a:r>
                      <a:endParaRPr sz="1050">
                        <a:solidFill>
                          <a:schemeClr val="dk1"/>
                        </a:solidFill>
                        <a:highlight>
                          <a:srgbClr val="38761D"/>
                        </a:highlight>
                      </a:endParaRPr>
                    </a:p>
                    <a:p>
                      <a:pPr indent="-295275" lvl="0" marL="457200" rtl="0" algn="l">
                        <a:spcBef>
                          <a:spcPts val="0"/>
                        </a:spcBef>
                        <a:spcAft>
                          <a:spcPts val="0"/>
                        </a:spcAft>
                        <a:buClr>
                          <a:schemeClr val="dk1"/>
                        </a:buClr>
                        <a:buSzPts val="1050"/>
                        <a:buAutoNum type="arabicPeriod"/>
                      </a:pPr>
                      <a:r>
                        <a:rPr lang="en-AU" sz="1050">
                          <a:solidFill>
                            <a:schemeClr val="dk1"/>
                          </a:solidFill>
                          <a:highlight>
                            <a:srgbClr val="38761D"/>
                          </a:highlight>
                        </a:rPr>
                        <a:t>Add a new Run</a:t>
                      </a:r>
                      <a:endParaRPr sz="1050">
                        <a:solidFill>
                          <a:schemeClr val="dk1"/>
                        </a:solidFill>
                        <a:highlight>
                          <a:srgbClr val="38761D"/>
                        </a:highlight>
                      </a:endParaRPr>
                    </a:p>
                    <a:p>
                      <a:pPr indent="0" lvl="0" marL="0" rtl="0" algn="l">
                        <a:spcBef>
                          <a:spcPts val="0"/>
                        </a:spcBef>
                        <a:spcAft>
                          <a:spcPts val="0"/>
                        </a:spcAft>
                        <a:buNone/>
                      </a:pPr>
                      <a:r>
                        <a:t/>
                      </a:r>
                      <a:endParaRPr sz="1200">
                        <a:highlight>
                          <a:srgbClr val="274E13"/>
                        </a:highlight>
                        <a:latin typeface="Times New Roman"/>
                        <a:ea typeface="Times New Roman"/>
                        <a:cs typeface="Times New Roman"/>
                        <a:sym typeface="Times New Roman"/>
                      </a:endParaRPr>
                    </a:p>
                  </a:txBody>
                  <a:tcPr marT="63500" marB="63500" marR="63500" marL="63500">
                    <a:lnL cap="flat" cmpd="sng" w="12700">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Supports an increase of $8.61 on current ticket price which helps an increase in revenue of more than $15 million.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There is a clear inference here with increase ticket rate buffer and revenue.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Highly Recommended.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38761D"/>
                    </a:solidFill>
                  </a:tcPr>
                </a:tc>
              </a:tr>
              <a:tr h="381000">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Same as above with addition of the following.</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AU" sz="1200">
                          <a:latin typeface="Times New Roman"/>
                          <a:ea typeface="Times New Roman"/>
                          <a:cs typeface="Times New Roman"/>
                          <a:sym typeface="Times New Roman"/>
                        </a:rPr>
                        <a:t>Add 2 acres of snow making.</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Supports an increase of $9.90 on current ticket price which helps an increase in revenue of more than $17 million.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 An increase in Pricing buffer but a small one when compared to investment to be done.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Good Choice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AA84F"/>
                    </a:solidFill>
                  </a:tcPr>
                </a:tc>
              </a:tr>
              <a:tr h="781750">
                <a:tc>
                  <a:txBody>
                    <a:bodyPr/>
                    <a:lstStyle/>
                    <a:p>
                      <a:pPr indent="-304800" lvl="0" marL="457200" rtl="0" algn="l">
                        <a:spcBef>
                          <a:spcPts val="0"/>
                        </a:spcBef>
                        <a:spcAft>
                          <a:spcPts val="0"/>
                        </a:spcAft>
                        <a:buSzPts val="1200"/>
                        <a:buFont typeface="Times New Roman"/>
                        <a:buAutoNum type="arabicPeriod"/>
                      </a:pPr>
                      <a:r>
                        <a:rPr lang="en-AU" sz="1200">
                          <a:latin typeface="Times New Roman"/>
                          <a:ea typeface="Times New Roman"/>
                          <a:cs typeface="Times New Roman"/>
                          <a:sym typeface="Times New Roman"/>
                        </a:rPr>
                        <a:t>Increase Longest run by 0.2 miles.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AutoNum type="arabicPeriod"/>
                      </a:pPr>
                      <a:r>
                        <a:rPr lang="en-AU" sz="1200">
                          <a:latin typeface="Times New Roman"/>
                          <a:ea typeface="Times New Roman"/>
                          <a:cs typeface="Times New Roman"/>
                          <a:sym typeface="Times New Roman"/>
                        </a:rPr>
                        <a:t>Increase snowmaking area by 4 acres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No Impact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No change</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AU" sz="1200">
                          <a:latin typeface="Times New Roman"/>
                          <a:ea typeface="Times New Roman"/>
                          <a:cs typeface="Times New Roman"/>
                          <a:sym typeface="Times New Roman"/>
                        </a:rPr>
                        <a:t>Highly Not Recommended</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2020-12-07T21:57:16Z</dcterms:created>
  <dc:creator>Julian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