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313" r:id="rId8"/>
    <p:sldId id="320" r:id="rId9"/>
    <p:sldId id="311" r:id="rId10"/>
    <p:sldId id="273" r:id="rId11"/>
    <p:sldId id="327" r:id="rId12"/>
    <p:sldId id="312" r:id="rId13"/>
    <p:sldId id="321" r:id="rId14"/>
    <p:sldId id="275" r:id="rId15"/>
    <p:sldId id="322" r:id="rId16"/>
    <p:sldId id="329" r:id="rId17"/>
    <p:sldId id="317" r:id="rId18"/>
    <p:sldId id="328" r:id="rId19"/>
    <p:sldId id="324" r:id="rId20"/>
    <p:sldId id="325" r:id="rId21"/>
    <p:sldId id="326" r:id="rId22"/>
    <p:sldId id="261" r:id="rId23"/>
    <p:sldId id="318" r:id="rId24"/>
    <p:sldId id="319" r:id="rId25"/>
    <p:sldId id="305" r:id="rId26"/>
    <p:sldId id="306" r:id="rId27"/>
    <p:sldId id="314" r:id="rId28"/>
    <p:sldId id="315" r:id="rId29"/>
    <p:sldId id="31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eorgejmount.com/boo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Welcome to the R Project for Statistical Computing</a:t>
            </a:r>
          </a:p>
        </p:txBody>
      </p:sp>
    </p:spTree>
    <p:extLst>
      <p:ext uri="{BB962C8B-B14F-4D97-AF65-F5344CB8AC3E}">
        <p14:creationId xmlns:p14="http://schemas.microsoft.com/office/powerpoint/2010/main" val="346646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 + RStudio</a:t>
            </a:r>
          </a:p>
        </p:txBody>
      </p:sp>
      <p:pic>
        <p:nvPicPr>
          <p:cNvPr id="2050" name="Picture 2" descr="R (programming language) - Wikipedia">
            <a:extLst>
              <a:ext uri="{FF2B5EF4-FFF2-40B4-BE49-F238E27FC236}">
                <a16:creationId xmlns:a16="http://schemas.microsoft.com/office/drawing/2014/main" id="{0128CF47-2A1A-42EA-88FE-A6A4CE80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6" y="1888627"/>
            <a:ext cx="3975018" cy="308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Studio Partnership and Consultancy Services | Mango Solutions">
            <a:extLst>
              <a:ext uri="{FF2B5EF4-FFF2-40B4-BE49-F238E27FC236}">
                <a16:creationId xmlns:a16="http://schemas.microsoft.com/office/drawing/2014/main" id="{EA0D657F-7250-41AF-AB4A-1E6E0E6D3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42" y="1690187"/>
            <a:ext cx="7371358" cy="36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40D5C-3D15-43FA-828B-81755108AC4E}"/>
              </a:ext>
            </a:extLst>
          </p:cNvPr>
          <p:cNvSpPr txBox="1"/>
          <p:nvPr/>
        </p:nvSpPr>
        <p:spPr>
          <a:xfrm>
            <a:off x="6168274" y="5139819"/>
            <a:ext cx="322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ragmatica" pitchFamily="2" charset="0"/>
              </a:rPr>
              <a:t>The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2640-98BF-4B6B-939E-E50C08DEC28C}"/>
              </a:ext>
            </a:extLst>
          </p:cNvPr>
          <p:cNvSpPr txBox="1"/>
          <p:nvPr/>
        </p:nvSpPr>
        <p:spPr>
          <a:xfrm>
            <a:off x="334451" y="5139820"/>
            <a:ext cx="6103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agmatica" pitchFamily="2" charset="0"/>
              </a:rPr>
              <a:t>The code base</a:t>
            </a:r>
          </a:p>
        </p:txBody>
      </p:sp>
    </p:spTree>
    <p:extLst>
      <p:ext uri="{BB962C8B-B14F-4D97-AF65-F5344CB8AC3E}">
        <p14:creationId xmlns:p14="http://schemas.microsoft.com/office/powerpoint/2010/main" val="395483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Navigate RStudio, beginning with 1+1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8695F-4AE3-433F-9564-91CBE67F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16" y="1229759"/>
            <a:ext cx="4442822" cy="111189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AA3752F-7DE4-42EF-930F-41F52902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55" y="2489120"/>
            <a:ext cx="7995854" cy="428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4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dialects of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544846"/>
            <a:ext cx="4325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“Get me the average price for each cut, sorted from high to low.”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2711C-9244-49AC-9EDF-AC9C2AA093A7}"/>
              </a:ext>
            </a:extLst>
          </p:cNvPr>
          <p:cNvSpPr txBox="1"/>
          <p:nvPr/>
        </p:nvSpPr>
        <p:spPr>
          <a:xfrm>
            <a:off x="6682326" y="1977831"/>
            <a:ext cx="5040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Group by origin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Find average for each group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Sort the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12AC44-E2BF-4091-8644-F8DFC5A9B165}"/>
              </a:ext>
            </a:extLst>
          </p:cNvPr>
          <p:cNvCxnSpPr>
            <a:cxnSpLocks/>
          </p:cNvCxnSpPr>
          <p:nvPr/>
        </p:nvCxnSpPr>
        <p:spPr>
          <a:xfrm flipV="1">
            <a:off x="4672668" y="2306972"/>
            <a:ext cx="1585519" cy="578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5B32E-6D9D-45AD-87CB-F7077A45F6C0}"/>
              </a:ext>
            </a:extLst>
          </p:cNvPr>
          <p:cNvCxnSpPr>
            <a:cxnSpLocks/>
          </p:cNvCxnSpPr>
          <p:nvPr/>
        </p:nvCxnSpPr>
        <p:spPr>
          <a:xfrm flipV="1">
            <a:off x="4803193" y="3203003"/>
            <a:ext cx="1454994" cy="40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197BB-D59B-4ABE-9165-62CB521FBC6D}"/>
              </a:ext>
            </a:extLst>
          </p:cNvPr>
          <p:cNvCxnSpPr>
            <a:cxnSpLocks/>
          </p:cNvCxnSpPr>
          <p:nvPr/>
        </p:nvCxnSpPr>
        <p:spPr>
          <a:xfrm>
            <a:off x="4803193" y="3734593"/>
            <a:ext cx="1585519" cy="6261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iamond with solid fill">
            <a:extLst>
              <a:ext uri="{FF2B5EF4-FFF2-40B4-BE49-F238E27FC236}">
                <a16:creationId xmlns:a16="http://schemas.microsoft.com/office/drawing/2014/main" id="{F3C80350-D54B-46FE-B232-4E9E12B20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5180904"/>
            <a:ext cx="1845578" cy="18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0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Packages: “There’s an App for that!”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109" y="2297968"/>
            <a:ext cx="9799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Install the package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Open the package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3A3D79E-EFB5-4C74-925C-52E65CFB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95276" y="1137677"/>
            <a:ext cx="5720323" cy="572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18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Speaking the language of data with the 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tidyverse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BC584-A237-4C91-9DAB-ADA80256CAC8}"/>
              </a:ext>
            </a:extLst>
          </p:cNvPr>
          <p:cNvSpPr txBox="1"/>
          <p:nvPr/>
        </p:nvSpPr>
        <p:spPr>
          <a:xfrm>
            <a:off x="158187" y="1446550"/>
            <a:ext cx="5937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Load and explore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diamonds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 dataset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Write a “sentence” in 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dplyr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:</a:t>
            </a:r>
          </a:p>
          <a:p>
            <a:pPr lvl="1"/>
            <a:r>
              <a:rPr lang="en-US" sz="2800" i="1" dirty="0">
                <a:solidFill>
                  <a:srgbClr val="CF3338"/>
                </a:solidFill>
                <a:latin typeface="Pragmatica" panose="020B0403040502020204" pitchFamily="34" charset="0"/>
              </a:rPr>
              <a:t>“Get me the average price for each cut, sorted from high to low.” </a:t>
            </a:r>
          </a:p>
          <a:p>
            <a:pPr lvl="1"/>
            <a:endParaRPr lang="en-US" sz="2800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diamonds.r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6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488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Prancing into Python</a:t>
            </a:r>
          </a:p>
        </p:txBody>
      </p:sp>
    </p:spTree>
    <p:extLst>
      <p:ext uri="{BB962C8B-B14F-4D97-AF65-F5344CB8AC3E}">
        <p14:creationId xmlns:p14="http://schemas.microsoft.com/office/powerpoint/2010/main" val="136253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Python+ Anaconda + </a:t>
            </a:r>
            <a:r>
              <a:rPr lang="en-US" sz="6000" dirty="0" err="1">
                <a:latin typeface="Aliens &amp; cows" panose="00000500000000000000" pitchFamily="2" charset="0"/>
              </a:rPr>
              <a:t>Jupyter</a:t>
            </a:r>
            <a:endParaRPr lang="en-US" sz="6000" dirty="0">
              <a:latin typeface="Aliens &amp; cow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40D5C-3D15-43FA-828B-81755108AC4E}"/>
              </a:ext>
            </a:extLst>
          </p:cNvPr>
          <p:cNvSpPr txBox="1"/>
          <p:nvPr/>
        </p:nvSpPr>
        <p:spPr>
          <a:xfrm>
            <a:off x="4211235" y="5048028"/>
            <a:ext cx="322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ragmatica" pitchFamily="2" charset="0"/>
              </a:rPr>
              <a:t>The distribution of code &amp; apps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2640-98BF-4B6B-939E-E50C08DEC28C}"/>
              </a:ext>
            </a:extLst>
          </p:cNvPr>
          <p:cNvSpPr txBox="1"/>
          <p:nvPr/>
        </p:nvSpPr>
        <p:spPr>
          <a:xfrm>
            <a:off x="334451" y="5139820"/>
            <a:ext cx="36419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agmatica" pitchFamily="2" charset="0"/>
              </a:rPr>
              <a:t>The (open) source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988C34-2EF3-4BC5-A72A-3F7595D4F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0" y="2407641"/>
            <a:ext cx="2608976" cy="260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aconda (Python distribution) - Wikipedia">
            <a:extLst>
              <a:ext uri="{FF2B5EF4-FFF2-40B4-BE49-F238E27FC236}">
                <a16:creationId xmlns:a16="http://schemas.microsoft.com/office/drawing/2014/main" id="{68DA0063-7FE8-4DF8-994B-B10B1C97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16" y="2576686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ject Jupyter - Wikipedia">
            <a:extLst>
              <a:ext uri="{FF2B5EF4-FFF2-40B4-BE49-F238E27FC236}">
                <a16:creationId xmlns:a16="http://schemas.microsoft.com/office/drawing/2014/main" id="{CD5F432D-C909-4287-9AEF-76EB923D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904" y="1882550"/>
            <a:ext cx="2730958" cy="316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A6594-3D2D-47D7-A4AB-E3B31A6DA3E8}"/>
              </a:ext>
            </a:extLst>
          </p:cNvPr>
          <p:cNvSpPr txBox="1"/>
          <p:nvPr/>
        </p:nvSpPr>
        <p:spPr>
          <a:xfrm>
            <a:off x="8721400" y="5139819"/>
            <a:ext cx="322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ragmatica" pitchFamily="2" charset="0"/>
              </a:rPr>
              <a:t>The browser-based app</a:t>
            </a:r>
          </a:p>
        </p:txBody>
      </p:sp>
    </p:spTree>
    <p:extLst>
      <p:ext uri="{BB962C8B-B14F-4D97-AF65-F5344CB8AC3E}">
        <p14:creationId xmlns:p14="http://schemas.microsoft.com/office/powerpoint/2010/main" val="38314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5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Navigate </a:t>
            </a:r>
            <a:r>
              <a:rPr lang="en-US" sz="2800" b="1" dirty="0" err="1">
                <a:solidFill>
                  <a:srgbClr val="CF3338"/>
                </a:solidFill>
                <a:latin typeface="Pragmatica" pitchFamily="2" charset="0"/>
              </a:rPr>
              <a:t>Jupyter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, starting with 1 + 1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Open a new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ipynb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 notebook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86B7D-6DA5-45E4-BFAC-565935D8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7" y="3923670"/>
            <a:ext cx="9856197" cy="2646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D83BF2-3603-4E70-91DF-99EE1A9B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18" y="2516702"/>
            <a:ext cx="4844484" cy="835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343DE5-C90A-486A-8D20-55C935580E3E}"/>
              </a:ext>
            </a:extLst>
          </p:cNvPr>
          <p:cNvSpPr txBox="1"/>
          <p:nvPr/>
        </p:nvSpPr>
        <p:spPr>
          <a:xfrm>
            <a:off x="1657656" y="3516922"/>
            <a:ext cx="285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F3338"/>
                </a:solidFill>
                <a:latin typeface="Aliens &amp; cows" panose="00000500000000000000" pitchFamily="2" charset="0"/>
              </a:rPr>
              <a:t>Notebook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39CAE-3A25-441F-86F2-FB512EB8851E}"/>
              </a:ext>
            </a:extLst>
          </p:cNvPr>
          <p:cNvSpPr txBox="1"/>
          <p:nvPr/>
        </p:nvSpPr>
        <p:spPr>
          <a:xfrm>
            <a:off x="5429963" y="4120693"/>
            <a:ext cx="196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F3338"/>
                </a:solidFill>
                <a:latin typeface="Aliens &amp; cows" panose="00000500000000000000" pitchFamily="2" charset="0"/>
              </a:rPr>
              <a:t>Menu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C673B-ED2C-4075-A2A9-AF56F43DCED5}"/>
              </a:ext>
            </a:extLst>
          </p:cNvPr>
          <p:cNvSpPr txBox="1"/>
          <p:nvPr/>
        </p:nvSpPr>
        <p:spPr>
          <a:xfrm>
            <a:off x="6091171" y="4522932"/>
            <a:ext cx="196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F3338"/>
                </a:solidFill>
                <a:latin typeface="Aliens &amp; cows" panose="00000500000000000000" pitchFamily="2" charset="0"/>
              </a:rPr>
              <a:t>Toolbar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90B59-D9B7-4C84-BA19-C822A1B450EF}"/>
              </a:ext>
            </a:extLst>
          </p:cNvPr>
          <p:cNvSpPr txBox="1"/>
          <p:nvPr/>
        </p:nvSpPr>
        <p:spPr>
          <a:xfrm>
            <a:off x="1933748" y="5247103"/>
            <a:ext cx="196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F3338"/>
                </a:solidFill>
                <a:latin typeface="Aliens &amp; cows" panose="00000500000000000000" pitchFamily="2" charset="0"/>
              </a:rPr>
              <a:t>Code cell</a:t>
            </a:r>
          </a:p>
        </p:txBody>
      </p:sp>
    </p:spTree>
    <p:extLst>
      <p:ext uri="{BB962C8B-B14F-4D97-AF65-F5344CB8AC3E}">
        <p14:creationId xmlns:p14="http://schemas.microsoft.com/office/powerpoint/2010/main" val="409494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Situate Excel in the data analytics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Chart a clear learning path from Excel to R and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Demonstrate tangible use cases for combining these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Python for Excel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334780"/>
            <a:ext cx="742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7070"/>
                </a:solidFill>
                <a:latin typeface="Pragmatica" panose="020B0403040502020204" pitchFamily="34" charset="0"/>
              </a:rPr>
              <a:t>https://excel.uservoice.com/forums/304921-excel-for-windows-desktop-application/suggestions/10549005-python-as-an-excel-scripting-language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B98DE-851E-4DCE-A682-83C2082D8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29" y="1497416"/>
            <a:ext cx="6777117" cy="3062800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FA31B08-9729-493E-ACD6-0C1ED2ED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30" y="2858833"/>
            <a:ext cx="3199732" cy="62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04345-EA68-47E4-9BEA-A8B53EF2B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946" y="3484479"/>
            <a:ext cx="2840168" cy="842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6C3081-EF88-4D32-9F9A-7B0E3EAEB568}"/>
              </a:ext>
            </a:extLst>
          </p:cNvPr>
          <p:cNvSpPr txBox="1"/>
          <p:nvPr/>
        </p:nvSpPr>
        <p:spPr>
          <a:xfrm>
            <a:off x="7167868" y="5596729"/>
            <a:ext cx="46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ragmatica" pitchFamily="2" charset="0"/>
              </a:rPr>
              <a:t>More: http://www.python-excel.org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329EA7-0AC7-4A26-A24D-2507FC7A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72" y="4327167"/>
            <a:ext cx="39338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6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0845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Export &amp; format a dataset to Excel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Working with modules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Working with tabular data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“Python-Powered Excel”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python-powered-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excel.ipynb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4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72653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data world is your oyster shell</a:t>
            </a:r>
          </a:p>
        </p:txBody>
      </p:sp>
    </p:spTree>
    <p:extLst>
      <p:ext uri="{BB962C8B-B14F-4D97-AF65-F5344CB8AC3E}">
        <p14:creationId xmlns:p14="http://schemas.microsoft.com/office/powerpoint/2010/main" val="3553521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Export an R regression to Excel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Decoupling of platforms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The magic of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ggplot2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 visualizations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r-powered-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excel.ipynb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68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91243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Conclusion/Resources</a:t>
            </a:r>
          </a:p>
        </p:txBody>
      </p:sp>
    </p:spTree>
    <p:extLst>
      <p:ext uri="{BB962C8B-B14F-4D97-AF65-F5344CB8AC3E}">
        <p14:creationId xmlns:p14="http://schemas.microsoft.com/office/powerpoint/2010/main" val="295298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Buy my 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40" y="1424949"/>
            <a:ext cx="62855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http://georgejmount.com/book/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pPr>
              <a:buClr>
                <a:srgbClr val="CF3338"/>
              </a:buClr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Learning objective: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By the end of this book, you should be able to conduct exploratory data analysis and</a:t>
            </a:r>
          </a:p>
          <a:p>
            <a:pPr>
              <a:buClr>
                <a:srgbClr val="CF3338"/>
              </a:buClr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hypothesis testing using a programming language.</a:t>
            </a:r>
          </a:p>
        </p:txBody>
      </p:sp>
      <p:pic>
        <p:nvPicPr>
          <p:cNvPr id="3" name="Picture 2" descr="A picture containing text, bird, sitting, oscine&#10;&#10;Description automatically generated">
            <a:extLst>
              <a:ext uri="{FF2B5EF4-FFF2-40B4-BE49-F238E27FC236}">
                <a16:creationId xmlns:a16="http://schemas.microsoft.com/office/drawing/2014/main" id="{F54A0A62-9059-476F-9CB3-A2C41B7B2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81" y="0"/>
            <a:ext cx="5235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65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After you’ve bought my 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40" y="1465093"/>
            <a:ext cx="82559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R for Data Science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by Hadley Wickham and Garrett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Grolemund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Python for Data Analysis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, 2</a:t>
            </a:r>
            <a:r>
              <a:rPr lang="en-US" sz="2800" baseline="30000" dirty="0">
                <a:solidFill>
                  <a:srgbClr val="707070"/>
                </a:solidFill>
                <a:latin typeface="Pragmatica" panose="020B0403040502020204" pitchFamily="34" charset="0"/>
              </a:rPr>
              <a:t>nd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Edition by Wes McKinney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Python for Excel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by Felix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Zumstein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19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 in touch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39" y="1424949"/>
            <a:ext cx="6352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george@stringfestanalytics.com</a:t>
            </a:r>
          </a:p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stringfestanalytics.com/book</a:t>
            </a:r>
          </a:p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  </a:t>
            </a:r>
          </a:p>
        </p:txBody>
      </p:sp>
    </p:spTree>
    <p:extLst>
      <p:ext uri="{BB962C8B-B14F-4D97-AF65-F5344CB8AC3E}">
        <p14:creationId xmlns:p14="http://schemas.microsoft.com/office/powerpoint/2010/main" val="13708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Unofficial 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Having fun with data &amp;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0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What is the data analytics stack?</a:t>
            </a:r>
          </a:p>
        </p:txBody>
      </p:sp>
    </p:spTree>
    <p:extLst>
      <p:ext uri="{BB962C8B-B14F-4D97-AF65-F5344CB8AC3E}">
        <p14:creationId xmlns:p14="http://schemas.microsoft.com/office/powerpoint/2010/main" val="296770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Spare no tools…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Insert your O’Reilly-drawn data analytics stack image here</a:t>
            </a:r>
          </a:p>
        </p:txBody>
      </p:sp>
    </p:spTree>
    <p:extLst>
      <p:ext uri="{BB962C8B-B14F-4D97-AF65-F5344CB8AC3E}">
        <p14:creationId xmlns:p14="http://schemas.microsoft.com/office/powerpoint/2010/main" val="11789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What is Excel good for?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1" y="2280355"/>
            <a:ext cx="51642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600" b="1" dirty="0">
                <a:solidFill>
                  <a:srgbClr val="707070"/>
                </a:solidFill>
                <a:latin typeface="Normafixed Tryout" panose="00000409000000000000" pitchFamily="49" charset="0"/>
              </a:rPr>
              <a:t>Good at… </a:t>
            </a:r>
            <a:endParaRPr lang="en-US" sz="3600" dirty="0">
              <a:solidFill>
                <a:srgbClr val="707070"/>
              </a:solidFill>
              <a:latin typeface="Normafixed Tryout" panose="00000409000000000000" pitchFamily="49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Visual calculations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End-user interactivity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Rapid prototyping</a:t>
            </a:r>
          </a:p>
          <a:p>
            <a:pPr>
              <a:buClr>
                <a:srgbClr val="CF3338"/>
              </a:buClr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1478" y="2218800"/>
            <a:ext cx="65396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600" b="1" dirty="0">
                <a:solidFill>
                  <a:srgbClr val="707070"/>
                </a:solidFill>
                <a:latin typeface="Normafixed Tryout" panose="00000409000000000000" pitchFamily="49" charset="0"/>
              </a:rPr>
              <a:t>Not so much… </a:t>
            </a:r>
            <a:endParaRPr lang="en-US" sz="3600" dirty="0">
              <a:solidFill>
                <a:srgbClr val="707070"/>
              </a:solidFill>
              <a:latin typeface="Normafixed Tryout" panose="00000409000000000000" pitchFamily="49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Storing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Mobilizing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Implementing advanced analysis</a:t>
            </a:r>
          </a:p>
        </p:txBody>
      </p:sp>
    </p:spTree>
    <p:extLst>
      <p:ext uri="{BB962C8B-B14F-4D97-AF65-F5344CB8AC3E}">
        <p14:creationId xmlns:p14="http://schemas.microsoft.com/office/powerpoint/2010/main" val="31382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Don’t take my word for it…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430808-B129-457D-A95A-F611A94D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540" y="1681710"/>
            <a:ext cx="2666949" cy="1424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0E442-DBD9-4D0B-B04A-95A29BD832BA}"/>
              </a:ext>
            </a:extLst>
          </p:cNvPr>
          <p:cNvSpPr txBox="1"/>
          <p:nvPr/>
        </p:nvSpPr>
        <p:spPr>
          <a:xfrm>
            <a:off x="1616697" y="1965489"/>
            <a:ext cx="400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Power BI visuals here </a:t>
            </a:r>
          </a:p>
        </p:txBody>
      </p:sp>
    </p:spTree>
    <p:extLst>
      <p:ext uri="{BB962C8B-B14F-4D97-AF65-F5344CB8AC3E}">
        <p14:creationId xmlns:p14="http://schemas.microsoft.com/office/powerpoint/2010/main" val="415160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Don’t take my word for it… </a:t>
            </a:r>
          </a:p>
        </p:txBody>
      </p:sp>
      <p:pic>
        <p:nvPicPr>
          <p:cNvPr id="1026" name="Picture 2" descr="microsoft-loves-open-source">
            <a:extLst>
              <a:ext uri="{FF2B5EF4-FFF2-40B4-BE49-F238E27FC236}">
                <a16:creationId xmlns:a16="http://schemas.microsoft.com/office/drawing/2014/main" id="{A931006F-21EE-492D-84E9-84669530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17" y="2321529"/>
            <a:ext cx="10383246" cy="19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2E761-61F9-49F1-A2FF-47B99AA5E20E}"/>
              </a:ext>
            </a:extLst>
          </p:cNvPr>
          <p:cNvSpPr txBox="1"/>
          <p:nvPr/>
        </p:nvSpPr>
        <p:spPr>
          <a:xfrm>
            <a:off x="347240" y="6098281"/>
            <a:ext cx="876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ragmatica" pitchFamily="2" charset="0"/>
              </a:rPr>
              <a:t>https://docs.microsoft.com/en-us/archive/blogs/wikininjas/tnwiki-article-spotlight-consuming-azure-storages-python-sdk-using-ptvs</a:t>
            </a:r>
          </a:p>
        </p:txBody>
      </p:sp>
    </p:spTree>
    <p:extLst>
      <p:ext uri="{BB962C8B-B14F-4D97-AF65-F5344CB8AC3E}">
        <p14:creationId xmlns:p14="http://schemas.microsoft.com/office/powerpoint/2010/main" val="75551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dialects of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Adding, removing, calculating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Sorting and filtering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Aggregating and joining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Pivoting and reshaping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1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488</Words>
  <Application>Microsoft Office PowerPoint</Application>
  <PresentationFormat>Widescreen</PresentationFormat>
  <Paragraphs>103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Aliens &amp; cows</vt:lpstr>
      <vt:lpstr>Arial</vt:lpstr>
      <vt:lpstr>Calibri</vt:lpstr>
      <vt:lpstr>Calibri Light</vt:lpstr>
      <vt:lpstr>Consolas</vt:lpstr>
      <vt:lpstr>Normafixed Tryout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</cp:lastModifiedBy>
  <cp:revision>31</cp:revision>
  <dcterms:created xsi:type="dcterms:W3CDTF">2019-10-19T21:47:18Z</dcterms:created>
  <dcterms:modified xsi:type="dcterms:W3CDTF">2021-03-06T19:24:00Z</dcterms:modified>
</cp:coreProperties>
</file>