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74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72" r:id="rId8"/>
    <p:sldId id="261" r:id="rId9"/>
    <p:sldId id="279" r:id="rId10"/>
    <p:sldId id="262" r:id="rId11"/>
    <p:sldId id="263" r:id="rId12"/>
    <p:sldId id="292" r:id="rId13"/>
    <p:sldId id="297" r:id="rId14"/>
    <p:sldId id="293" r:id="rId15"/>
    <p:sldId id="277" r:id="rId16"/>
    <p:sldId id="268" r:id="rId17"/>
    <p:sldId id="299" r:id="rId18"/>
    <p:sldId id="295" r:id="rId19"/>
    <p:sldId id="264" r:id="rId20"/>
    <p:sldId id="280" r:id="rId21"/>
    <p:sldId id="265" r:id="rId22"/>
    <p:sldId id="283" r:id="rId23"/>
    <p:sldId id="282" r:id="rId24"/>
    <p:sldId id="281" r:id="rId25"/>
    <p:sldId id="287" r:id="rId26"/>
    <p:sldId id="284" r:id="rId27"/>
    <p:sldId id="285" r:id="rId28"/>
    <p:sldId id="298" r:id="rId29"/>
    <p:sldId id="291" r:id="rId30"/>
    <p:sldId id="288" r:id="rId31"/>
    <p:sldId id="266" r:id="rId32"/>
    <p:sldId id="300" r:id="rId33"/>
    <p:sldId id="271" r:id="rId34"/>
    <p:sldId id="289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6374" autoAdjust="0"/>
  </p:normalViewPr>
  <p:slideViewPr>
    <p:cSldViewPr snapToGrid="0">
      <p:cViewPr varScale="1">
        <p:scale>
          <a:sx n="85" d="100"/>
          <a:sy n="85" d="100"/>
        </p:scale>
        <p:origin x="-5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20C1B-E618-421B-AE2C-8C4800EC7A7B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E0984-B71B-41E9-B2F9-762DBF1EA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ran cross country and track and field competitively in high school and in college</a:t>
            </a:r>
          </a:p>
          <a:p>
            <a:endParaRPr lang="en-US" dirty="0"/>
          </a:p>
          <a:p>
            <a:r>
              <a:rPr lang="en-US" dirty="0"/>
              <a:t>In high school, we would take our own pulses before, immediately after, and 5 minutes after one leg of a workout</a:t>
            </a:r>
          </a:p>
          <a:p>
            <a:r>
              <a:rPr lang="en-US" dirty="0"/>
              <a:t>Our coach would record these and we would use it to guide our own targets in the future</a:t>
            </a:r>
          </a:p>
          <a:p>
            <a:endParaRPr lang="en-US" dirty="0"/>
          </a:p>
          <a:p>
            <a:r>
              <a:rPr lang="en-US" dirty="0"/>
              <a:t>In college, we had to wear heart rate monitors (</a:t>
            </a:r>
            <a:r>
              <a:rPr lang="en-US" dirty="0" err="1"/>
              <a:t>Garmins</a:t>
            </a:r>
            <a:r>
              <a:rPr lang="en-US" dirty="0"/>
              <a:t> and/or chest straps) to monitor our heart rate before, immediately after, and 5 minutes after a workout, but we were also supposed to use it during workouts to determine whether we should adjust our pace</a:t>
            </a:r>
          </a:p>
          <a:p>
            <a:endParaRPr lang="en-US" dirty="0"/>
          </a:p>
          <a:p>
            <a:r>
              <a:rPr lang="en-US" dirty="0"/>
              <a:t>I never used a calculator like this, but just went off of how it felt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Professional athletes use this information more precisely</a:t>
            </a:r>
          </a:p>
          <a:p>
            <a:endParaRPr lang="en-US" dirty="0"/>
          </a:p>
          <a:p>
            <a:r>
              <a:rPr lang="en-US" dirty="0"/>
              <a:t>Something else you should take into account when determining your own target range is what your baseline level is, at rest</a:t>
            </a:r>
          </a:p>
          <a:p>
            <a:r>
              <a:rPr lang="en-US" dirty="0"/>
              <a:t>My resting heart rate was and still is between 50 and 55, so anything over 120 is pretty high for me</a:t>
            </a:r>
          </a:p>
          <a:p>
            <a:r>
              <a:rPr lang="en-US" dirty="0"/>
              <a:t>But if your resting heart rate is 80, like in this example, 120 would be below their “easy”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0984-B71B-41E9-B2F9-762DBF1EAA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6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0984-B71B-41E9-B2F9-762DBF1EAA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0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Time-domain indices quantify the amount of HRV observed during monitoring periods that may range from ~2 min to 24 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AKA answers the question</a:t>
            </a:r>
            <a:r>
              <a:rPr lang="en-US" dirty="0"/>
              <a:t>: </a:t>
            </a:r>
            <a:r>
              <a:rPr lang="en-US" altLang="en-US" sz="1200" dirty="0">
                <a:latin typeface="Tahoma" panose="020B0604030504040204" pitchFamily="34" charset="0"/>
              </a:rPr>
              <a:t>How much variability is there?</a:t>
            </a:r>
            <a:endParaRPr lang="en-US" altLang="en-US" dirty="0">
              <a:latin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They’re calculated based on the normal-to-normal </a:t>
            </a:r>
            <a:r>
              <a:rPr lang="en-US" dirty="0" err="1"/>
              <a:t>interbeat</a:t>
            </a:r>
            <a:r>
              <a:rPr lang="en-US" dirty="0"/>
              <a:t> intervals (IBIs)</a:t>
            </a:r>
          </a:p>
          <a:p>
            <a:r>
              <a:rPr lang="en-US" dirty="0"/>
              <a:t>AKA once the ECG trace has been cleaned and artifacts have been corrected or eliminated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0984-B71B-41E9-B2F9-762DBF1EAA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Frequency-domain values calculate the absolute or relative amount of signal energy within component bands.</a:t>
            </a:r>
          </a:p>
          <a:p>
            <a:r>
              <a:rPr lang="en-US" dirty="0"/>
              <a:t>It’s based on autoregressive techniques, or fast Fourier transform (FFT)</a:t>
            </a:r>
          </a:p>
          <a:p>
            <a:r>
              <a:rPr lang="en-US" dirty="0"/>
              <a:t>Calculations are done by partitioning the total variance in heart rate into underlying rhythms, which occur at different frequencies</a:t>
            </a:r>
          </a:p>
          <a:p>
            <a:r>
              <a:rPr lang="en-US" dirty="0"/>
              <a:t>Each frequency can be associated with different intrinsic periodic rhythms that are regulated by the autonomic system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latin typeface="Tahoma" panose="020B0604030504040204" pitchFamily="34" charset="0"/>
              </a:rPr>
              <a:t>AKA answers the questions</a:t>
            </a:r>
            <a:r>
              <a:rPr lang="en-US" altLang="en-US" sz="1200" dirty="0">
                <a:latin typeface="Tahoma" panose="020B0604030504040204" pitchFamily="34" charset="0"/>
              </a:rPr>
              <a:t>: What are the underlying rhythms?  What physiologic process do they represent?  How much power does each underlying rhythm have?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0984-B71B-41E9-B2F9-762DBF1EAA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8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0984-B71B-41E9-B2F9-762DBF1EAA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9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C67CEA49-258C-475F-883E-01169E1F1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D43010-006A-46A4-9E7C-9FD41789B64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CC80B083-7E48-4B37-9853-5E79EA0CB3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BEA8E8BC-C2A1-48A7-8CF2-37737A5AC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0984-B71B-41E9-B2F9-762DBF1EAA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38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0984-B71B-41E9-B2F9-762DBF1EAA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46F-553C-4B84-B188-B3C7A3025253}" type="datetime1">
              <a:rPr lang="en-US" smtClean="0"/>
              <a:t>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xmlns="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61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4E8-ED13-4642-88B3-9F45A174442A}" type="datetime1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43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601-9364-4BB9-B5C4-E460D7CA2FF6}" type="datetime1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002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6D52B-8F95-4DE6-B722-7A6660BE6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065DD2-5B87-4995-9525-2D7A1A49B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38B481-6937-44CE-9317-04B5C624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E065-C80C-4810-90D0-E1FE2C9940D7}" type="datetime1">
              <a:rPr lang="en-US" smtClean="0"/>
              <a:t>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143EFF-F7DB-41D0-B593-95215818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2B5D8D-779E-46B3-9DC6-F77A6A58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87011A-3CB1-4E93-8688-E874EB9D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1BF586-1A12-4352-80E4-CCEDE6D1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200B8B-C869-4EC0-A21C-8D3082F4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C919-B488-4C65-A74C-6693CE186286}" type="datetime1">
              <a:rPr lang="en-US" smtClean="0"/>
              <a:t>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4DB7EC-3F8F-4ED6-A96A-91964318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66FEF7-97C1-4E3C-8FA2-D482F8F4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8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6FE374-57CA-49B6-9AF9-58D7F66D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06A30C-B5CC-417B-A83F-569205F3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929C9F-C4E8-4774-9404-79C97291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A09A-8AD4-48EF-8F3E-6474B2B6D67F}" type="datetime1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53D81C-E61D-4860-B9FA-AA9745EC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3B1651-4A88-4A65-83B2-3916DBFE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08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4AC23-F52C-49AB-AC90-7B3A3832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1C629-0615-4E78-A124-57DF04789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53308F-6DF9-4AAF-A619-50626CAE8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47DF0D-6935-4AEE-81CE-90DAE435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A3FE-C60A-43A9-AD03-89DA4C47A83F}" type="datetime1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D3FF1E-F3C8-48CC-B2BC-50DD9C72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07BF96-B269-40C0-98AB-03877245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20575-ED44-4D30-970D-82CD12FD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647BE1-6D75-4075-86D6-2B7922E5A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450423-D1D6-486C-8597-04B8E3B6F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BE57FFC-C422-4A8E-9D8B-8DCAF8CC9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E6FD50-E32D-4D2F-9847-13E1A72A5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A7572ED-1EE2-4870-AF03-FE459788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2E0-C6D1-4AB3-A65D-F316BFF19FB8}" type="datetime1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C794859-2704-4ADF-8541-51BBAECF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45D4ED1-F484-47F5-933C-A14ABBCA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53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2640E-F9E0-487E-B84C-DEB72B6B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22121C6-5CF6-42F7-BC07-CA6FB1BE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D015-58C8-49F8-94AA-99155909D501}" type="datetime1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D14270-31D1-462B-A106-989BE39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6BF74E4-DEC0-4E7B-AB61-4218DFA5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24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26EF89-6714-4695-8E9F-793F6E6A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5F2C-2F7F-4C09-83BA-C709E57EE527}" type="datetime1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234DC6A-7BEC-466A-A9ED-1CF580C5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C16631-BED3-47EC-81EC-CFD5F309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72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148663-CFB7-42A7-98CC-1BBEB19C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939CA1-8B8E-4B82-8A96-A9A79519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DED8F1-11FD-46C9-8840-332B14DF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3F5236-CE0E-42E8-84A0-02EE6BDF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2106-F2B9-41B5-A020-625EB911BCF9}" type="datetime1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958FEBA-9975-49D1-A14D-B95ECD43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EE4E7D-45A1-45C9-AF96-3A0BA5BB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BE79-F9FD-40AA-9C88-A0D52DCBFD49}" type="datetime1">
              <a:rPr lang="en-US" smtClean="0"/>
              <a:t>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457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BCF200-F227-4222-8B4B-DB5951BF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0158C5-4A88-431E-9E1F-DC173DF51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BD0797-BFA8-4D8D-889A-0E0177CB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4AB55E-9E6E-49B3-8986-6D09EE67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9A1E-95CB-4F71-AF93-50F18822E505}" type="datetime1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AFDA3C-B05D-4E0E-A449-B761E20D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18198A-A833-418F-9AC8-09ED311B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52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A3FF-F7C0-4814-AF3E-A177CBA4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B01AD3-A4AA-4C87-8CBA-C21F8D612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22B65E-62AD-4215-A2B9-D2048444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36BA-5FC2-4BBE-B1B4-56DF141615B5}" type="datetime1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F540BA-2115-4BAA-B1EC-C68DEEFD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A4538-F53D-47A6-8CCC-6414A0D0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13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737CE5E-77B5-4552-81D4-EAEE5268C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E3964B7-D28F-4A06-8B17-BDCD401F6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5EA02A-6358-4CBC-9B9B-7B3BA5C2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658-B919-4C34-B5A6-1EC4ACC6D826}" type="datetime1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1F0F4B-D57D-4F6F-AA3C-655A7838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7F8342-DC33-48BD-826E-FC07FBC3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7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BBE3-5191-40C7-B03B-1BAB68689472}" type="datetime1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xmlns="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65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3A12-937D-47B9-8F67-A32D91B6E8D8}" type="datetime1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8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10B-E91A-454C-B5EA-A64FDA39624F}" type="datetime1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57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675B-7AD1-4C65-A167-0027C72F0898}" type="datetime1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47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E9D5-E899-43C8-ABDD-EB073E8AC9FA}" type="datetime1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83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063-6E67-4518-B814-3D5325184FC3}" type="datetime1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82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C40A-3441-4F4A-BAFD-DF7FAD9E215F}" type="datetime1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14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4DC1BC0-585D-4B95-9F4F-EEBA427FB11C}" type="datetime1">
              <a:rPr lang="en-US" smtClean="0"/>
              <a:t>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8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8475E2-615D-4193-A6B0-BFAA2DF2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FEF06B-1F45-472A-A522-0F364C4E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CB207D-F34C-42B9-B134-6A0BE2B58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BA5D-8845-4E34-B5AC-C12019534867}" type="datetime1">
              <a:rPr lang="en-US" smtClean="0"/>
              <a:t>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B4F1B0-C385-4047-B6A5-AF568FC8F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9148F4-38C5-4760-B526-0FA01312B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imotions.com/blog/heart-rate-variability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s://imotions.com/blog/heart-rate-variability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s://imotions.com/blog/heart-rate-variability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hyperlink" Target="https://imotions.com/blog/heart-rate-variability/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26E0BFB-CDF1-4990-8C11-AC849311E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FBF9927-B2C5-4782-848E-77308FB18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069A1F8-9BEB-4786-9694-FC48B2D75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39D3D-D197-40C5-980E-EB0907535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/>
              <a:t>The Use of Heart Rate Variability in Cognitive and Behavioral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217389-F748-4022-B074-E9C894018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263071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Lauren Kennedy-Metz, PhD</a:t>
            </a:r>
          </a:p>
          <a:p>
            <a:pPr algn="l"/>
            <a:endParaRPr lang="en-US" dirty="0"/>
          </a:p>
          <a:p>
            <a:pPr algn="l"/>
            <a:r>
              <a:rPr lang="en-US" sz="2000" dirty="0"/>
              <a:t>Medical Robotics and Computer-Assisted Surgery Lab (PI: Zenati)</a:t>
            </a:r>
          </a:p>
          <a:p>
            <a:pPr algn="l"/>
            <a:r>
              <a:rPr lang="en-US" sz="2000" dirty="0"/>
              <a:t>Harvard Medical School</a:t>
            </a:r>
          </a:p>
          <a:p>
            <a:pPr algn="l"/>
            <a:r>
              <a:rPr lang="en-US" sz="2000" dirty="0"/>
              <a:t>VA Boston Healthcare System</a:t>
            </a:r>
          </a:p>
        </p:txBody>
      </p:sp>
    </p:spTree>
    <p:extLst>
      <p:ext uri="{BB962C8B-B14F-4D97-AF65-F5344CB8AC3E}">
        <p14:creationId xmlns:p14="http://schemas.microsoft.com/office/powerpoint/2010/main" val="831258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BF8C0-41A6-4D31-82FF-9671B920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HRV compares to HR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268B204-0FD0-4051-8AB7-FAB7D8A59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142" r="15427" b="79799"/>
          <a:stretch/>
        </p:blipFill>
        <p:spPr>
          <a:xfrm>
            <a:off x="168493" y="1309579"/>
            <a:ext cx="5607270" cy="21194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E0F61FB-1355-48F0-9F75-95B893937974}"/>
              </a:ext>
            </a:extLst>
          </p:cNvPr>
          <p:cNvSpPr/>
          <p:nvPr/>
        </p:nvSpPr>
        <p:spPr>
          <a:xfrm>
            <a:off x="8335431" y="6550223"/>
            <a:ext cx="38565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hlinkClick r:id="rId4"/>
              </a:rPr>
              <a:t>https://imotions.com/blog/heart-rate-variability/</a:t>
            </a:r>
            <a:endParaRPr lang="en-US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F9AD4F-7F7C-49E1-9A3B-E3900C7D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xmlns="" id="{1E1A6C17-E6F1-4410-852C-849EC4061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42" t="25721" r="15427" b="54078"/>
          <a:stretch/>
        </p:blipFill>
        <p:spPr>
          <a:xfrm>
            <a:off x="168493" y="4008121"/>
            <a:ext cx="5607270" cy="2119422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xmlns="" id="{DEC80073-B6DB-4D05-BF91-0ACA64E32C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42" t="20201" r="15427" b="74958"/>
          <a:stretch/>
        </p:blipFill>
        <p:spPr>
          <a:xfrm>
            <a:off x="168493" y="3429001"/>
            <a:ext cx="5607270" cy="507902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xmlns="" id="{A7D0695B-A4E9-4425-AEC8-5E9F2906F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42" t="45922" r="15427" b="47041"/>
          <a:stretch/>
        </p:blipFill>
        <p:spPr>
          <a:xfrm>
            <a:off x="168493" y="6127543"/>
            <a:ext cx="5607270" cy="73834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BF67D04C-33B8-4327-BC0C-D5E7429FC0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09" r="6833"/>
          <a:stretch/>
        </p:blipFill>
        <p:spPr>
          <a:xfrm>
            <a:off x="5441871" y="1890329"/>
            <a:ext cx="6750129" cy="43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7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332E38-8E3F-421F-BB4E-B8D9A0B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B8AB25-8CF2-42FF-B4A7-54986D8D3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AA183A8-2F6D-4A79-8E2E-0E7AA0CC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2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3C40E-EC82-4243-B2A1-233F0B68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HRV tells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F77B86-3C2B-4548-8E66-4A45A7175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9760" cy="4351338"/>
          </a:xfrm>
        </p:spPr>
        <p:txBody>
          <a:bodyPr/>
          <a:lstStyle/>
          <a:p>
            <a:r>
              <a:rPr lang="en-US" dirty="0"/>
              <a:t>Neurocardiac function</a:t>
            </a:r>
          </a:p>
          <a:p>
            <a:r>
              <a:rPr lang="en-US" dirty="0"/>
              <a:t>Sympathetic/parasympathetic balance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5D1062-7623-4D86-AB54-BA661FFB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xmlns="" id="{C910F71E-9E79-4F79-AB1D-C49A12889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8" b="4454"/>
          <a:stretch/>
        </p:blipFill>
        <p:spPr>
          <a:xfrm>
            <a:off x="6903720" y="0"/>
            <a:ext cx="3764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9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596A8-3FF9-45EB-9686-15442786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HRV tells 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A86AA63-A521-4587-B4BE-3FFFCB4ED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Higher resting HRV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9C5453-064F-4CF9-9B68-7A732F3956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Health and well-being</a:t>
            </a:r>
          </a:p>
          <a:p>
            <a:r>
              <a:rPr lang="en-US" dirty="0"/>
              <a:t>Adaptability and resilience</a:t>
            </a:r>
          </a:p>
          <a:p>
            <a:r>
              <a:rPr lang="en-US" dirty="0"/>
              <a:t>Executive functioning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26D53B5-05FB-478B-AB4C-E6718E9FC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Lower resting HRV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2E2F233C-A79C-484F-8C4B-E6A98E1A15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Disease states</a:t>
            </a:r>
          </a:p>
          <a:p>
            <a:r>
              <a:rPr lang="en-US" dirty="0"/>
              <a:t>Future health problems</a:t>
            </a:r>
          </a:p>
          <a:p>
            <a:r>
              <a:rPr lang="en-US" dirty="0"/>
              <a:t>Autonomic dysfunction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A693E1-A0FE-42BE-B487-C52D4B26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7D3965A-78A5-42C5-AD41-5425F7D73446}"/>
              </a:ext>
            </a:extLst>
          </p:cNvPr>
          <p:cNvSpPr/>
          <p:nvPr/>
        </p:nvSpPr>
        <p:spPr>
          <a:xfrm>
            <a:off x="3961990" y="6550223"/>
            <a:ext cx="82300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Shaffer &amp; Ginsberg, An Overview of Heart Rate Variability Metrics and Norms, </a:t>
            </a:r>
            <a:r>
              <a:rPr lang="en-US" sz="1400" i="1" dirty="0"/>
              <a:t>Frontiers in Public Health</a:t>
            </a:r>
            <a:r>
              <a:rPr lang="en-US" sz="1400" dirty="0"/>
              <a:t>, 2017.</a:t>
            </a:r>
          </a:p>
        </p:txBody>
      </p:sp>
    </p:spTree>
    <p:extLst>
      <p:ext uri="{BB962C8B-B14F-4D97-AF65-F5344CB8AC3E}">
        <p14:creationId xmlns:p14="http://schemas.microsoft.com/office/powerpoint/2010/main" val="18171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A34C17-EED8-4367-B3C1-84387145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use for HRV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4A2CDB-B189-45B6-9FFD-D6083766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  <a:p>
            <a:pPr lvl="1"/>
            <a:r>
              <a:rPr lang="en-US" dirty="0"/>
              <a:t>Inferring higher-order cognitive states and autonomic balance</a:t>
            </a:r>
          </a:p>
          <a:p>
            <a:endParaRPr lang="en-US" dirty="0"/>
          </a:p>
          <a:p>
            <a:r>
              <a:rPr lang="en-US" dirty="0"/>
              <a:t>Clinically</a:t>
            </a:r>
          </a:p>
          <a:p>
            <a:pPr lvl="1"/>
            <a:r>
              <a:rPr lang="en-US" dirty="0"/>
              <a:t>Predicting disease and mortality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9C2131-7296-4267-A951-587DC661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1A7CBD-11D0-41AE-9437-528B7095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HRV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01635E-641D-4B93-97F4-806B2D44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Aerobic training </a:t>
            </a:r>
            <a:r>
              <a:rPr lang="en-US" sz="1800" dirty="0"/>
              <a:t>(</a:t>
            </a:r>
            <a:r>
              <a:rPr lang="en-US" sz="1800" dirty="0" err="1"/>
              <a:t>Albinet</a:t>
            </a:r>
            <a:r>
              <a:rPr lang="en-US" sz="1800" dirty="0"/>
              <a:t> et al., 2010)</a:t>
            </a:r>
          </a:p>
          <a:p>
            <a:r>
              <a:rPr lang="en-US" dirty="0"/>
              <a:t>Intranasal oxytocin administration </a:t>
            </a:r>
            <a:r>
              <a:rPr lang="en-US" sz="1800" dirty="0"/>
              <a:t>(Kemp et al., 2010; Norman et al., 2011)</a:t>
            </a:r>
          </a:p>
          <a:p>
            <a:r>
              <a:rPr lang="en-US" dirty="0"/>
              <a:t>HRV biofeedback </a:t>
            </a:r>
            <a:r>
              <a:rPr lang="en-US" sz="1800" dirty="0"/>
              <a:t>(Lehrer &amp; </a:t>
            </a:r>
            <a:r>
              <a:rPr lang="en-US" sz="1800" dirty="0" err="1"/>
              <a:t>Gervitz</a:t>
            </a:r>
            <a:r>
              <a:rPr lang="en-US" sz="1800" dirty="0"/>
              <a:t>, 2014)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DA2BE9-BE69-43EE-A6CC-008C4CB9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C10091-4C42-446B-AB59-749DAB72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14" y="3417865"/>
            <a:ext cx="7069572" cy="29874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8C9863C-FB43-40D5-B02D-1D74874FDF01}"/>
              </a:ext>
            </a:extLst>
          </p:cNvPr>
          <p:cNvSpPr/>
          <p:nvPr/>
        </p:nvSpPr>
        <p:spPr>
          <a:xfrm>
            <a:off x="1601244" y="6581001"/>
            <a:ext cx="105907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Al Osman et al., U-biofeedback: A multimedia-based reference model for ubiquitous biofeedback systems. </a:t>
            </a:r>
            <a:r>
              <a:rPr lang="en-US" sz="1200" i="1" dirty="0"/>
              <a:t>Multimedia Tools and Applications,</a:t>
            </a:r>
            <a:r>
              <a:rPr lang="en-US" sz="1200" dirty="0"/>
              <a:t> 2013.</a:t>
            </a:r>
          </a:p>
        </p:txBody>
      </p:sp>
    </p:spTree>
    <p:extLst>
      <p:ext uri="{BB962C8B-B14F-4D97-AF65-F5344CB8AC3E}">
        <p14:creationId xmlns:p14="http://schemas.microsoft.com/office/powerpoint/2010/main" val="363935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8AA92-3D72-41BE-9BCC-48F26BA0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HRV biofeedback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475CC0-6B6D-4C42-AE0E-0DC226F4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Emphasizes psychophysiological coherence</a:t>
            </a:r>
          </a:p>
          <a:p>
            <a:r>
              <a:rPr lang="en-US" dirty="0"/>
              <a:t>Training can shift physiological responses and improve</a:t>
            </a:r>
          </a:p>
          <a:p>
            <a:pPr lvl="1"/>
            <a:r>
              <a:rPr lang="en-US" dirty="0"/>
              <a:t>Stress</a:t>
            </a:r>
          </a:p>
          <a:p>
            <a:pPr lvl="1"/>
            <a:r>
              <a:rPr lang="en-US" dirty="0"/>
              <a:t>Psychiatric disorders</a:t>
            </a:r>
          </a:p>
          <a:p>
            <a:pPr lvl="1"/>
            <a:r>
              <a:rPr lang="en-US" dirty="0"/>
              <a:t>Physical disorders</a:t>
            </a:r>
          </a:p>
          <a:p>
            <a:pPr lvl="1"/>
            <a:r>
              <a:rPr lang="en-US" dirty="0"/>
              <a:t>Executive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6FB21D-51AA-4908-966C-373BCCA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D4F339E-4420-4272-9DA8-F9426CCF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8896"/>
            <a:ext cx="9364579" cy="19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4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6FF3D1F-F9D6-4B26-98A8-AC88F714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HRV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E01EFF1-80DD-4A0C-B83C-016F0D3DB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5FDFCF-9455-46A0-A172-53FF1D27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8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0D2EB-90A1-4B14-B801-7F83A2C9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HRV is calculated: Time-domain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BD021EA-5778-41FB-9E00-5580E4BBA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33" b="49522"/>
          <a:stretch/>
        </p:blipFill>
        <p:spPr>
          <a:xfrm>
            <a:off x="965690" y="2026919"/>
            <a:ext cx="10260620" cy="39482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A95CCE1-BF80-47B6-A342-D4A0CF7CD21E}"/>
              </a:ext>
            </a:extLst>
          </p:cNvPr>
          <p:cNvSpPr/>
          <p:nvPr/>
        </p:nvSpPr>
        <p:spPr>
          <a:xfrm>
            <a:off x="8335431" y="6550223"/>
            <a:ext cx="38565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hlinkClick r:id="rId4"/>
              </a:rPr>
              <a:t>https://imotions.com/blog/heart-rate-variability/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13ED7AE-A842-4DEB-B8D6-4BCEA97ACCFF}"/>
              </a:ext>
            </a:extLst>
          </p:cNvPr>
          <p:cNvSpPr/>
          <p:nvPr/>
        </p:nvSpPr>
        <p:spPr>
          <a:xfrm>
            <a:off x="1048604" y="5485780"/>
            <a:ext cx="10094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Quantifying the amount of HRV observed during monitoring periods of varying length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4F31BD-C873-4381-8562-C316A878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9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F8709A-7C6C-4459-8B41-B621C4EF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time-domain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8C456D-97DD-4A81-9535-8AB73071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8408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SDNN</a:t>
            </a:r>
            <a:r>
              <a:rPr lang="en-US" dirty="0"/>
              <a:t>: standard deviation of all N-N intervals</a:t>
            </a:r>
          </a:p>
          <a:p>
            <a:pPr lvl="1"/>
            <a:r>
              <a:rPr lang="en-US" dirty="0"/>
              <a:t>Sympathetic and parasympathetic tone</a:t>
            </a:r>
          </a:p>
          <a:p>
            <a:r>
              <a:rPr lang="en-US" b="1" dirty="0"/>
              <a:t>RMSSD</a:t>
            </a:r>
            <a:r>
              <a:rPr lang="en-US" dirty="0"/>
              <a:t>: root mean square of the successive differences</a:t>
            </a:r>
          </a:p>
          <a:p>
            <a:pPr lvl="1"/>
            <a:r>
              <a:rPr lang="en-US" dirty="0"/>
              <a:t>Parasympathetic tone</a:t>
            </a:r>
          </a:p>
          <a:p>
            <a:r>
              <a:rPr lang="en-US" b="1" dirty="0"/>
              <a:t>pNN50</a:t>
            </a:r>
            <a:r>
              <a:rPr lang="en-US" dirty="0"/>
              <a:t>: percentage of consecutive N-N intervals differing by ≥50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Parasympathetic tone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19A80B3-C2D7-4AA1-9DE8-FC9BF2C41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973"/>
          <a:stretch/>
        </p:blipFill>
        <p:spPr>
          <a:xfrm>
            <a:off x="6358655" y="2276083"/>
            <a:ext cx="1006649" cy="3093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696F42-710F-47AA-8C9C-61CD54404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7"/>
          <a:stretch/>
        </p:blipFill>
        <p:spPr>
          <a:xfrm>
            <a:off x="7365303" y="2276083"/>
            <a:ext cx="4283901" cy="309388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02B5A3-A25D-43C3-8162-5E650310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8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DC0219-B36F-4EEE-B62D-C64D5F64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E8B6A9-0A24-4AA3-AF92-9A3BCF84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rate</a:t>
            </a:r>
          </a:p>
          <a:p>
            <a:pPr lvl="1"/>
            <a:r>
              <a:rPr lang="en-US" dirty="0"/>
              <a:t>How it’s measured and what it tells us</a:t>
            </a:r>
          </a:p>
          <a:p>
            <a:r>
              <a:rPr lang="en-US" dirty="0"/>
              <a:t>Heart rate variability</a:t>
            </a:r>
          </a:p>
          <a:p>
            <a:pPr lvl="1"/>
            <a:r>
              <a:rPr lang="en-US" dirty="0"/>
              <a:t>How it’s measured and what it </a:t>
            </a:r>
            <a:r>
              <a:rPr lang="en-US" dirty="0" smtClean="0"/>
              <a:t>tells </a:t>
            </a:r>
            <a:r>
              <a:rPr lang="en-US" dirty="0"/>
              <a:t>us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Calculating HRV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2925C02-4536-47CD-BE72-56F142C8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4E8ED9-B7FF-4B43-87AA-BCF1A783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HRV is calculated: Frequency domain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xmlns="" id="{449CF775-4F18-4371-A045-604E2CF47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0030"/>
          <a:stretch/>
        </p:blipFill>
        <p:spPr>
          <a:xfrm>
            <a:off x="746579" y="1935480"/>
            <a:ext cx="10698842" cy="3581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DF1215A-F7C9-498A-9458-5E2FC3E9B8AD}"/>
              </a:ext>
            </a:extLst>
          </p:cNvPr>
          <p:cNvSpPr/>
          <p:nvPr/>
        </p:nvSpPr>
        <p:spPr>
          <a:xfrm>
            <a:off x="8335431" y="6550223"/>
            <a:ext cx="38565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hlinkClick r:id="rId4"/>
              </a:rPr>
              <a:t>https://imotions.com/blog/heart-rate-variability/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E94CA76-9A71-4B1E-9072-B9C5C457E2EC}"/>
              </a:ext>
            </a:extLst>
          </p:cNvPr>
          <p:cNvSpPr/>
          <p:nvPr/>
        </p:nvSpPr>
        <p:spPr>
          <a:xfrm>
            <a:off x="1103334" y="5516880"/>
            <a:ext cx="9985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Calculating the absolute or relative amount of signal energy within component bands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BDE491-DC5E-4561-A1CC-10BCD29F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78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574240-AAF6-49E5-8EEB-32155AC1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Sine waves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DEE9C72-2D48-4136-95E6-48E2D85BE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060" y="1856945"/>
            <a:ext cx="7421880" cy="42624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BAF044-795C-4346-8E11-95136CEC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05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75F609-0280-490D-9C8D-024AA9BC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HRV is calculated: Frequency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1E2B0A-8992-4D96-A22E-D9314B5C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080" y="1690688"/>
            <a:ext cx="6598920" cy="4562475"/>
          </a:xfrm>
        </p:spPr>
        <p:txBody>
          <a:bodyPr/>
          <a:lstStyle/>
          <a:p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5 seconds/cycle or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12 times/min</a:t>
            </a:r>
            <a:endParaRPr lang="en-US" altLang="en-US" sz="2400" dirty="0">
              <a:latin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</a:rPr>
              <a:t>5 seconds/cycle = 1/5 cycle/second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</a:rPr>
              <a:t>1/5 cycle/second = 0.2 Hz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FB957B17-F612-437A-9D18-684B9FE1F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95425"/>
            <a:ext cx="3816350" cy="2500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43B2DDF7-77D3-49F2-A668-B4CC4E70F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14825"/>
            <a:ext cx="3733800" cy="2254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22D342-2576-4FBC-8E1F-BEEDEB55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0759FE3-D304-47D4-9F8E-B53048783670}"/>
              </a:ext>
            </a:extLst>
          </p:cNvPr>
          <p:cNvSpPr/>
          <p:nvPr/>
        </p:nvSpPr>
        <p:spPr>
          <a:xfrm>
            <a:off x="10520132" y="6550223"/>
            <a:ext cx="1671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Phyllis K. Stein, PhD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6ED0E3D-2EE8-4086-8ED1-EBEB124B1A18}"/>
              </a:ext>
            </a:extLst>
          </p:cNvPr>
          <p:cNvSpPr/>
          <p:nvPr/>
        </p:nvSpPr>
        <p:spPr>
          <a:xfrm>
            <a:off x="1604211" y="2040277"/>
            <a:ext cx="288757" cy="1292917"/>
          </a:xfrm>
          <a:custGeom>
            <a:avLst/>
            <a:gdLst>
              <a:gd name="connsiteX0" fmla="*/ 0 w 288757"/>
              <a:gd name="connsiteY0" fmla="*/ 330886 h 1337975"/>
              <a:gd name="connsiteX1" fmla="*/ 80210 w 288757"/>
              <a:gd name="connsiteY1" fmla="*/ 58170 h 1337975"/>
              <a:gd name="connsiteX2" fmla="*/ 208547 w 288757"/>
              <a:gd name="connsiteY2" fmla="*/ 1325497 h 1337975"/>
              <a:gd name="connsiteX3" fmla="*/ 288757 w 288757"/>
              <a:gd name="connsiteY3" fmla="*/ 699855 h 1337975"/>
              <a:gd name="connsiteX0" fmla="*/ 0 w 338862"/>
              <a:gd name="connsiteY0" fmla="*/ 685284 h 1291540"/>
              <a:gd name="connsiteX1" fmla="*/ 130315 w 338862"/>
              <a:gd name="connsiteY1" fmla="*/ 11735 h 1291540"/>
              <a:gd name="connsiteX2" fmla="*/ 258652 w 338862"/>
              <a:gd name="connsiteY2" fmla="*/ 1279062 h 1291540"/>
              <a:gd name="connsiteX3" fmla="*/ 338862 w 338862"/>
              <a:gd name="connsiteY3" fmla="*/ 653420 h 1291540"/>
              <a:gd name="connsiteX0" fmla="*/ 0 w 288757"/>
              <a:gd name="connsiteY0" fmla="*/ 661609 h 1292917"/>
              <a:gd name="connsiteX1" fmla="*/ 80210 w 288757"/>
              <a:gd name="connsiteY1" fmla="*/ 13112 h 1292917"/>
              <a:gd name="connsiteX2" fmla="*/ 208547 w 288757"/>
              <a:gd name="connsiteY2" fmla="*/ 1280439 h 1292917"/>
              <a:gd name="connsiteX3" fmla="*/ 288757 w 288757"/>
              <a:gd name="connsiteY3" fmla="*/ 654797 h 129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757" h="1292917">
                <a:moveTo>
                  <a:pt x="0" y="661609"/>
                </a:moveTo>
                <a:cubicBezTo>
                  <a:pt x="22726" y="442367"/>
                  <a:pt x="45452" y="-90026"/>
                  <a:pt x="80210" y="13112"/>
                </a:cubicBezTo>
                <a:cubicBezTo>
                  <a:pt x="114968" y="116250"/>
                  <a:pt x="173789" y="1173492"/>
                  <a:pt x="208547" y="1280439"/>
                </a:cubicBezTo>
                <a:cubicBezTo>
                  <a:pt x="243305" y="1387387"/>
                  <a:pt x="267368" y="775113"/>
                  <a:pt x="288757" y="65479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4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171D9FD3-FFF3-41EC-9DE6-FF285A175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1842190"/>
            <a:ext cx="4876800" cy="41177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C7988-65C7-46AE-95F1-22256130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frequency-domain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E0C3719-DFA4-4CC4-A749-E0D085465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0480" y="1825625"/>
            <a:ext cx="4389120" cy="4351338"/>
          </a:xfrm>
        </p:spPr>
        <p:txBody>
          <a:bodyPr/>
          <a:lstStyle/>
          <a:p>
            <a:r>
              <a:rPr lang="en-US" dirty="0"/>
              <a:t>Three Different Rhythms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High Frequency </a:t>
            </a:r>
            <a:r>
              <a:rPr lang="en-US" dirty="0"/>
              <a:t>= 0.25 Hz (15 cycles/min)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Low Frequency </a:t>
            </a:r>
            <a:r>
              <a:rPr lang="en-US" dirty="0"/>
              <a:t>= 0.1 Hz (6 cycles/min)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Very Low Frequency </a:t>
            </a:r>
            <a:r>
              <a:rPr lang="en-US" dirty="0"/>
              <a:t>= 0.016 Hz (1 cycle/min)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A8CF2B1B-2CBD-4E2B-AC31-BDD903940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1586933"/>
            <a:ext cx="5516880" cy="462823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C9E46-4041-4819-9FC9-44EF6F38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9423C2A-39FC-4D26-B710-679EB65A47D3}"/>
              </a:ext>
            </a:extLst>
          </p:cNvPr>
          <p:cNvSpPr/>
          <p:nvPr/>
        </p:nvSpPr>
        <p:spPr>
          <a:xfrm>
            <a:off x="10520132" y="6550223"/>
            <a:ext cx="1671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Phyllis K. Stein, PhD</a:t>
            </a:r>
          </a:p>
        </p:txBody>
      </p:sp>
    </p:spTree>
    <p:extLst>
      <p:ext uri="{BB962C8B-B14F-4D97-AF65-F5344CB8AC3E}">
        <p14:creationId xmlns:p14="http://schemas.microsoft.com/office/powerpoint/2010/main" val="111252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171D9FD3-FFF3-41EC-9DE6-FF285A175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1842190"/>
            <a:ext cx="4876800" cy="41177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C7988-65C7-46AE-95F1-22256130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frequency-domain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E0C3719-DFA4-4CC4-A749-E0D085465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0480" y="1825625"/>
            <a:ext cx="4389120" cy="4351338"/>
          </a:xfrm>
        </p:spPr>
        <p:txBody>
          <a:bodyPr/>
          <a:lstStyle/>
          <a:p>
            <a:r>
              <a:rPr lang="en-US" dirty="0"/>
              <a:t>Three Different Rhythms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C55A11"/>
                </a:solidFill>
              </a:rPr>
              <a:t>High Frequency </a:t>
            </a:r>
            <a:r>
              <a:rPr lang="en-US" dirty="0"/>
              <a:t>= 0.25 Hz (15 cycles/min)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Low Frequency </a:t>
            </a:r>
            <a:r>
              <a:rPr lang="en-US" dirty="0"/>
              <a:t>= 0.1 Hz (6 cycles/min)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Very Low Frequency </a:t>
            </a:r>
            <a:r>
              <a:rPr lang="en-US" dirty="0"/>
              <a:t>= 0.016 Hz (1 cycle/min)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A8CF2B1B-2CBD-4E2B-AC31-BDD903940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1586933"/>
            <a:ext cx="5516880" cy="462823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C3BAC1F-3030-4488-A785-5D657ACA3EC7}"/>
              </a:ext>
            </a:extLst>
          </p:cNvPr>
          <p:cNvSpPr/>
          <p:nvPr/>
        </p:nvSpPr>
        <p:spPr>
          <a:xfrm>
            <a:off x="7242132" y="4421688"/>
            <a:ext cx="661791" cy="125469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AE421C44-07C0-4417-83B9-E67EE5B25A91}"/>
              </a:ext>
            </a:extLst>
          </p:cNvPr>
          <p:cNvSpPr/>
          <p:nvPr/>
        </p:nvSpPr>
        <p:spPr>
          <a:xfrm>
            <a:off x="1002082" y="2843406"/>
            <a:ext cx="4033381" cy="1603334"/>
          </a:xfrm>
          <a:custGeom>
            <a:avLst/>
            <a:gdLst>
              <a:gd name="connsiteX0" fmla="*/ 0 w 4033381"/>
              <a:gd name="connsiteY0" fmla="*/ 50106 h 1603334"/>
              <a:gd name="connsiteX1" fmla="*/ 150313 w 4033381"/>
              <a:gd name="connsiteY1" fmla="*/ 1578282 h 1603334"/>
              <a:gd name="connsiteX2" fmla="*/ 263047 w 4033381"/>
              <a:gd name="connsiteY2" fmla="*/ 2 h 1603334"/>
              <a:gd name="connsiteX3" fmla="*/ 425885 w 4033381"/>
              <a:gd name="connsiteY3" fmla="*/ 1565756 h 1603334"/>
              <a:gd name="connsiteX4" fmla="*/ 526093 w 4033381"/>
              <a:gd name="connsiteY4" fmla="*/ 12528 h 1603334"/>
              <a:gd name="connsiteX5" fmla="*/ 688932 w 4033381"/>
              <a:gd name="connsiteY5" fmla="*/ 1565756 h 1603334"/>
              <a:gd name="connsiteX6" fmla="*/ 801666 w 4033381"/>
              <a:gd name="connsiteY6" fmla="*/ 2 h 1603334"/>
              <a:gd name="connsiteX7" fmla="*/ 951978 w 4033381"/>
              <a:gd name="connsiteY7" fmla="*/ 1553230 h 1603334"/>
              <a:gd name="connsiteX8" fmla="*/ 1077239 w 4033381"/>
              <a:gd name="connsiteY8" fmla="*/ 12528 h 1603334"/>
              <a:gd name="connsiteX9" fmla="*/ 1227551 w 4033381"/>
              <a:gd name="connsiteY9" fmla="*/ 1603334 h 1603334"/>
              <a:gd name="connsiteX10" fmla="*/ 1327759 w 4033381"/>
              <a:gd name="connsiteY10" fmla="*/ 12528 h 1603334"/>
              <a:gd name="connsiteX11" fmla="*/ 1490597 w 4033381"/>
              <a:gd name="connsiteY11" fmla="*/ 1553230 h 1603334"/>
              <a:gd name="connsiteX12" fmla="*/ 1603332 w 4033381"/>
              <a:gd name="connsiteY12" fmla="*/ 12528 h 1603334"/>
              <a:gd name="connsiteX13" fmla="*/ 1766170 w 4033381"/>
              <a:gd name="connsiteY13" fmla="*/ 1565756 h 1603334"/>
              <a:gd name="connsiteX14" fmla="*/ 1878904 w 4033381"/>
              <a:gd name="connsiteY14" fmla="*/ 25054 h 1603334"/>
              <a:gd name="connsiteX15" fmla="*/ 2041743 w 4033381"/>
              <a:gd name="connsiteY15" fmla="*/ 1565756 h 1603334"/>
              <a:gd name="connsiteX16" fmla="*/ 2154477 w 4033381"/>
              <a:gd name="connsiteY16" fmla="*/ 2 h 1603334"/>
              <a:gd name="connsiteX17" fmla="*/ 2304789 w 4033381"/>
              <a:gd name="connsiteY17" fmla="*/ 1553230 h 1603334"/>
              <a:gd name="connsiteX18" fmla="*/ 2404997 w 4033381"/>
              <a:gd name="connsiteY18" fmla="*/ 25054 h 1603334"/>
              <a:gd name="connsiteX19" fmla="*/ 2567836 w 4033381"/>
              <a:gd name="connsiteY19" fmla="*/ 1553230 h 1603334"/>
              <a:gd name="connsiteX20" fmla="*/ 2680570 w 4033381"/>
              <a:gd name="connsiteY20" fmla="*/ 25054 h 1603334"/>
              <a:gd name="connsiteX21" fmla="*/ 2830882 w 4033381"/>
              <a:gd name="connsiteY21" fmla="*/ 1553230 h 1603334"/>
              <a:gd name="connsiteX22" fmla="*/ 2956143 w 4033381"/>
              <a:gd name="connsiteY22" fmla="*/ 12528 h 1603334"/>
              <a:gd name="connsiteX23" fmla="*/ 3106455 w 4033381"/>
              <a:gd name="connsiteY23" fmla="*/ 1565756 h 1603334"/>
              <a:gd name="connsiteX24" fmla="*/ 3206663 w 4033381"/>
              <a:gd name="connsiteY24" fmla="*/ 2 h 1603334"/>
              <a:gd name="connsiteX25" fmla="*/ 3369502 w 4033381"/>
              <a:gd name="connsiteY25" fmla="*/ 1578282 h 1603334"/>
              <a:gd name="connsiteX26" fmla="*/ 3482236 w 4033381"/>
              <a:gd name="connsiteY26" fmla="*/ 25054 h 1603334"/>
              <a:gd name="connsiteX27" fmla="*/ 3620022 w 4033381"/>
              <a:gd name="connsiteY27" fmla="*/ 1565756 h 1603334"/>
              <a:gd name="connsiteX28" fmla="*/ 3745282 w 4033381"/>
              <a:gd name="connsiteY28" fmla="*/ 12528 h 1603334"/>
              <a:gd name="connsiteX29" fmla="*/ 3908121 w 4033381"/>
              <a:gd name="connsiteY29" fmla="*/ 1590808 h 1603334"/>
              <a:gd name="connsiteX30" fmla="*/ 4033381 w 4033381"/>
              <a:gd name="connsiteY30" fmla="*/ 12528 h 16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33381" h="1603334">
                <a:moveTo>
                  <a:pt x="0" y="50106"/>
                </a:moveTo>
                <a:cubicBezTo>
                  <a:pt x="53236" y="818369"/>
                  <a:pt x="106472" y="1586633"/>
                  <a:pt x="150313" y="1578282"/>
                </a:cubicBezTo>
                <a:cubicBezTo>
                  <a:pt x="194154" y="1569931"/>
                  <a:pt x="217118" y="2090"/>
                  <a:pt x="263047" y="2"/>
                </a:cubicBezTo>
                <a:cubicBezTo>
                  <a:pt x="308976" y="-2086"/>
                  <a:pt x="382044" y="1563668"/>
                  <a:pt x="425885" y="1565756"/>
                </a:cubicBezTo>
                <a:cubicBezTo>
                  <a:pt x="469726" y="1567844"/>
                  <a:pt x="482252" y="12528"/>
                  <a:pt x="526093" y="12528"/>
                </a:cubicBezTo>
                <a:cubicBezTo>
                  <a:pt x="569934" y="12528"/>
                  <a:pt x="643003" y="1567844"/>
                  <a:pt x="688932" y="1565756"/>
                </a:cubicBezTo>
                <a:cubicBezTo>
                  <a:pt x="734861" y="1563668"/>
                  <a:pt x="757825" y="2090"/>
                  <a:pt x="801666" y="2"/>
                </a:cubicBezTo>
                <a:cubicBezTo>
                  <a:pt x="845507" y="-2086"/>
                  <a:pt x="906049" y="1551142"/>
                  <a:pt x="951978" y="1553230"/>
                </a:cubicBezTo>
                <a:cubicBezTo>
                  <a:pt x="997907" y="1555318"/>
                  <a:pt x="1031310" y="4177"/>
                  <a:pt x="1077239" y="12528"/>
                </a:cubicBezTo>
                <a:cubicBezTo>
                  <a:pt x="1123168" y="20879"/>
                  <a:pt x="1185798" y="1603334"/>
                  <a:pt x="1227551" y="1603334"/>
                </a:cubicBezTo>
                <a:cubicBezTo>
                  <a:pt x="1269304" y="1603334"/>
                  <a:pt x="1283918" y="20879"/>
                  <a:pt x="1327759" y="12528"/>
                </a:cubicBezTo>
                <a:cubicBezTo>
                  <a:pt x="1371600" y="4177"/>
                  <a:pt x="1444668" y="1553230"/>
                  <a:pt x="1490597" y="1553230"/>
                </a:cubicBezTo>
                <a:cubicBezTo>
                  <a:pt x="1536526" y="1553230"/>
                  <a:pt x="1557403" y="10440"/>
                  <a:pt x="1603332" y="12528"/>
                </a:cubicBezTo>
                <a:cubicBezTo>
                  <a:pt x="1649261" y="14616"/>
                  <a:pt x="1720241" y="1563668"/>
                  <a:pt x="1766170" y="1565756"/>
                </a:cubicBezTo>
                <a:cubicBezTo>
                  <a:pt x="1812099" y="1567844"/>
                  <a:pt x="1832975" y="25054"/>
                  <a:pt x="1878904" y="25054"/>
                </a:cubicBezTo>
                <a:cubicBezTo>
                  <a:pt x="1924833" y="25054"/>
                  <a:pt x="1995814" y="1569931"/>
                  <a:pt x="2041743" y="1565756"/>
                </a:cubicBezTo>
                <a:cubicBezTo>
                  <a:pt x="2087672" y="1561581"/>
                  <a:pt x="2110636" y="2090"/>
                  <a:pt x="2154477" y="2"/>
                </a:cubicBezTo>
                <a:cubicBezTo>
                  <a:pt x="2198318" y="-2086"/>
                  <a:pt x="2263036" y="1549055"/>
                  <a:pt x="2304789" y="1553230"/>
                </a:cubicBezTo>
                <a:cubicBezTo>
                  <a:pt x="2346542" y="1557405"/>
                  <a:pt x="2361156" y="25054"/>
                  <a:pt x="2404997" y="25054"/>
                </a:cubicBezTo>
                <a:cubicBezTo>
                  <a:pt x="2448838" y="25054"/>
                  <a:pt x="2521907" y="1553230"/>
                  <a:pt x="2567836" y="1553230"/>
                </a:cubicBezTo>
                <a:cubicBezTo>
                  <a:pt x="2613765" y="1553230"/>
                  <a:pt x="2636729" y="25054"/>
                  <a:pt x="2680570" y="25054"/>
                </a:cubicBezTo>
                <a:cubicBezTo>
                  <a:pt x="2724411" y="25054"/>
                  <a:pt x="2784953" y="1555318"/>
                  <a:pt x="2830882" y="1553230"/>
                </a:cubicBezTo>
                <a:cubicBezTo>
                  <a:pt x="2876811" y="1551142"/>
                  <a:pt x="2910214" y="10440"/>
                  <a:pt x="2956143" y="12528"/>
                </a:cubicBezTo>
                <a:cubicBezTo>
                  <a:pt x="3002072" y="14616"/>
                  <a:pt x="3064702" y="1567844"/>
                  <a:pt x="3106455" y="1565756"/>
                </a:cubicBezTo>
                <a:cubicBezTo>
                  <a:pt x="3148208" y="1563668"/>
                  <a:pt x="3162822" y="-2086"/>
                  <a:pt x="3206663" y="2"/>
                </a:cubicBezTo>
                <a:cubicBezTo>
                  <a:pt x="3250504" y="2090"/>
                  <a:pt x="3323573" y="1574107"/>
                  <a:pt x="3369502" y="1578282"/>
                </a:cubicBezTo>
                <a:cubicBezTo>
                  <a:pt x="3415431" y="1582457"/>
                  <a:pt x="3440483" y="27142"/>
                  <a:pt x="3482236" y="25054"/>
                </a:cubicBezTo>
                <a:cubicBezTo>
                  <a:pt x="3523989" y="22966"/>
                  <a:pt x="3576181" y="1567844"/>
                  <a:pt x="3620022" y="1565756"/>
                </a:cubicBezTo>
                <a:cubicBezTo>
                  <a:pt x="3663863" y="1563668"/>
                  <a:pt x="3697266" y="8353"/>
                  <a:pt x="3745282" y="12528"/>
                </a:cubicBezTo>
                <a:cubicBezTo>
                  <a:pt x="3793298" y="16703"/>
                  <a:pt x="3860105" y="1590808"/>
                  <a:pt x="3908121" y="1590808"/>
                </a:cubicBezTo>
                <a:cubicBezTo>
                  <a:pt x="3956137" y="1590808"/>
                  <a:pt x="3994759" y="801668"/>
                  <a:pt x="4033381" y="12528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A66E61-67EF-4CCE-8D7B-39F14BDE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198B041-F7EA-48E8-945C-A6AC63DD46BE}"/>
              </a:ext>
            </a:extLst>
          </p:cNvPr>
          <p:cNvSpPr/>
          <p:nvPr/>
        </p:nvSpPr>
        <p:spPr>
          <a:xfrm>
            <a:off x="10520132" y="6550223"/>
            <a:ext cx="1671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Phyllis K. Stein, PhD</a:t>
            </a:r>
          </a:p>
        </p:txBody>
      </p:sp>
    </p:spTree>
    <p:extLst>
      <p:ext uri="{BB962C8B-B14F-4D97-AF65-F5344CB8AC3E}">
        <p14:creationId xmlns:p14="http://schemas.microsoft.com/office/powerpoint/2010/main" val="183571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171D9FD3-FFF3-41EC-9DE6-FF285A175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1842190"/>
            <a:ext cx="4876800" cy="41177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C7988-65C7-46AE-95F1-22256130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frequency-domain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E0C3719-DFA4-4CC4-A749-E0D085465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0480" y="1825625"/>
            <a:ext cx="4389120" cy="4351338"/>
          </a:xfrm>
        </p:spPr>
        <p:txBody>
          <a:bodyPr/>
          <a:lstStyle/>
          <a:p>
            <a:r>
              <a:rPr lang="en-US" dirty="0"/>
              <a:t>Three Different Rhythms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C55A11"/>
                </a:solidFill>
              </a:rPr>
              <a:t>High Frequency </a:t>
            </a:r>
            <a:r>
              <a:rPr lang="en-US" dirty="0"/>
              <a:t>= 0.25 Hz (15 cycles/min)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Low Frequency </a:t>
            </a:r>
            <a:r>
              <a:rPr lang="en-US" dirty="0"/>
              <a:t>= 0.1 Hz (6 cycles/min)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Very Low Frequency </a:t>
            </a:r>
            <a:r>
              <a:rPr lang="en-US" dirty="0"/>
              <a:t>= 0.016 Hz (1 cycle/min)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A8CF2B1B-2CBD-4E2B-AC31-BDD903940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1586933"/>
            <a:ext cx="5516880" cy="462823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C3BAC1F-3030-4488-A785-5D657ACA3EC7}"/>
              </a:ext>
            </a:extLst>
          </p:cNvPr>
          <p:cNvSpPr/>
          <p:nvPr/>
        </p:nvSpPr>
        <p:spPr>
          <a:xfrm>
            <a:off x="6816249" y="3607496"/>
            <a:ext cx="361166" cy="206888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5C081C2E-EFDB-44C0-9043-DD1FE09075B4}"/>
              </a:ext>
            </a:extLst>
          </p:cNvPr>
          <p:cNvSpPr/>
          <p:nvPr/>
        </p:nvSpPr>
        <p:spPr>
          <a:xfrm>
            <a:off x="989556" y="2480152"/>
            <a:ext cx="4008329" cy="2317341"/>
          </a:xfrm>
          <a:custGeom>
            <a:avLst/>
            <a:gdLst>
              <a:gd name="connsiteX0" fmla="*/ 0 w 4008329"/>
              <a:gd name="connsiteY0" fmla="*/ 37580 h 2317341"/>
              <a:gd name="connsiteX1" fmla="*/ 375781 w 4008329"/>
              <a:gd name="connsiteY1" fmla="*/ 2317316 h 2317341"/>
              <a:gd name="connsiteX2" fmla="*/ 676406 w 4008329"/>
              <a:gd name="connsiteY2" fmla="*/ 1 h 2317341"/>
              <a:gd name="connsiteX3" fmla="*/ 1039660 w 4008329"/>
              <a:gd name="connsiteY3" fmla="*/ 2304790 h 2317341"/>
              <a:gd name="connsiteX4" fmla="*/ 1352811 w 4008329"/>
              <a:gd name="connsiteY4" fmla="*/ 25053 h 2317341"/>
              <a:gd name="connsiteX5" fmla="*/ 1728592 w 4008329"/>
              <a:gd name="connsiteY5" fmla="*/ 2292264 h 2317341"/>
              <a:gd name="connsiteX6" fmla="*/ 2016691 w 4008329"/>
              <a:gd name="connsiteY6" fmla="*/ 37580 h 2317341"/>
              <a:gd name="connsiteX7" fmla="*/ 2392471 w 4008329"/>
              <a:gd name="connsiteY7" fmla="*/ 2292264 h 2317341"/>
              <a:gd name="connsiteX8" fmla="*/ 2693096 w 4008329"/>
              <a:gd name="connsiteY8" fmla="*/ 37580 h 2317341"/>
              <a:gd name="connsiteX9" fmla="*/ 3056351 w 4008329"/>
              <a:gd name="connsiteY9" fmla="*/ 2279738 h 2317341"/>
              <a:gd name="connsiteX10" fmla="*/ 3344449 w 4008329"/>
              <a:gd name="connsiteY10" fmla="*/ 37580 h 2317341"/>
              <a:gd name="connsiteX11" fmla="*/ 3720230 w 4008329"/>
              <a:gd name="connsiteY11" fmla="*/ 2292264 h 2317341"/>
              <a:gd name="connsiteX12" fmla="*/ 4008329 w 4008329"/>
              <a:gd name="connsiteY12" fmla="*/ 75158 h 231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08329" h="2317341">
                <a:moveTo>
                  <a:pt x="0" y="37580"/>
                </a:moveTo>
                <a:cubicBezTo>
                  <a:pt x="131523" y="1180579"/>
                  <a:pt x="263047" y="2323579"/>
                  <a:pt x="375781" y="2317316"/>
                </a:cubicBezTo>
                <a:cubicBezTo>
                  <a:pt x="488515" y="2311053"/>
                  <a:pt x="565760" y="2089"/>
                  <a:pt x="676406" y="1"/>
                </a:cubicBezTo>
                <a:cubicBezTo>
                  <a:pt x="787052" y="-2087"/>
                  <a:pt x="926926" y="2300615"/>
                  <a:pt x="1039660" y="2304790"/>
                </a:cubicBezTo>
                <a:cubicBezTo>
                  <a:pt x="1152394" y="2308965"/>
                  <a:pt x="1237989" y="27141"/>
                  <a:pt x="1352811" y="25053"/>
                </a:cubicBezTo>
                <a:cubicBezTo>
                  <a:pt x="1467633" y="22965"/>
                  <a:pt x="1617945" y="2290176"/>
                  <a:pt x="1728592" y="2292264"/>
                </a:cubicBezTo>
                <a:cubicBezTo>
                  <a:pt x="1839239" y="2294352"/>
                  <a:pt x="1906045" y="37580"/>
                  <a:pt x="2016691" y="37580"/>
                </a:cubicBezTo>
                <a:cubicBezTo>
                  <a:pt x="2127337" y="37580"/>
                  <a:pt x="2279737" y="2292264"/>
                  <a:pt x="2392471" y="2292264"/>
                </a:cubicBezTo>
                <a:cubicBezTo>
                  <a:pt x="2505205" y="2292264"/>
                  <a:pt x="2582449" y="39668"/>
                  <a:pt x="2693096" y="37580"/>
                </a:cubicBezTo>
                <a:cubicBezTo>
                  <a:pt x="2803743" y="35492"/>
                  <a:pt x="2947792" y="2279738"/>
                  <a:pt x="3056351" y="2279738"/>
                </a:cubicBezTo>
                <a:cubicBezTo>
                  <a:pt x="3164910" y="2279738"/>
                  <a:pt x="3233803" y="35492"/>
                  <a:pt x="3344449" y="37580"/>
                </a:cubicBezTo>
                <a:cubicBezTo>
                  <a:pt x="3455095" y="39668"/>
                  <a:pt x="3609583" y="2286001"/>
                  <a:pt x="3720230" y="2292264"/>
                </a:cubicBezTo>
                <a:cubicBezTo>
                  <a:pt x="3830877" y="2298527"/>
                  <a:pt x="3919603" y="1186842"/>
                  <a:pt x="4008329" y="75158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22D734-C21D-4970-A3BF-D0C1E981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94D7334-1CC7-41BE-97AD-C3ED7376E3C9}"/>
              </a:ext>
            </a:extLst>
          </p:cNvPr>
          <p:cNvSpPr/>
          <p:nvPr/>
        </p:nvSpPr>
        <p:spPr>
          <a:xfrm>
            <a:off x="10520132" y="6550223"/>
            <a:ext cx="1671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Phyllis K. Stein, PhD</a:t>
            </a:r>
          </a:p>
        </p:txBody>
      </p:sp>
    </p:spTree>
    <p:extLst>
      <p:ext uri="{BB962C8B-B14F-4D97-AF65-F5344CB8AC3E}">
        <p14:creationId xmlns:p14="http://schemas.microsoft.com/office/powerpoint/2010/main" val="2549735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171D9FD3-FFF3-41EC-9DE6-FF285A175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1842190"/>
            <a:ext cx="4876800" cy="41177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C7988-65C7-46AE-95F1-22256130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frequency-domain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E0C3719-DFA4-4CC4-A749-E0D085465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0480" y="1825625"/>
            <a:ext cx="4389120" cy="4351338"/>
          </a:xfrm>
        </p:spPr>
        <p:txBody>
          <a:bodyPr/>
          <a:lstStyle/>
          <a:p>
            <a:r>
              <a:rPr lang="en-US" dirty="0"/>
              <a:t>Three Different Rhythms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C55A11"/>
                </a:solidFill>
              </a:rPr>
              <a:t>High Frequency </a:t>
            </a:r>
            <a:r>
              <a:rPr lang="en-US" dirty="0"/>
              <a:t>= 0.25 Hz (15 cycles/min)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Low Frequency </a:t>
            </a:r>
            <a:r>
              <a:rPr lang="en-US" dirty="0"/>
              <a:t>= 0.1 Hz (6 cycles/min)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Very Low Frequency </a:t>
            </a:r>
            <a:r>
              <a:rPr lang="en-US" dirty="0"/>
              <a:t>= 0.016 Hz (1 cycle/min)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A8CF2B1B-2CBD-4E2B-AC31-BDD903940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1586933"/>
            <a:ext cx="5516880" cy="462823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C3BAC1F-3030-4488-A785-5D657ACA3EC7}"/>
              </a:ext>
            </a:extLst>
          </p:cNvPr>
          <p:cNvSpPr/>
          <p:nvPr/>
        </p:nvSpPr>
        <p:spPr>
          <a:xfrm>
            <a:off x="6513014" y="1842190"/>
            <a:ext cx="288619" cy="3598904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244B011D-A8CC-45C7-B3C5-47B383AA60F7}"/>
              </a:ext>
            </a:extLst>
          </p:cNvPr>
          <p:cNvSpPr/>
          <p:nvPr/>
        </p:nvSpPr>
        <p:spPr>
          <a:xfrm>
            <a:off x="989556" y="1991637"/>
            <a:ext cx="4033381" cy="3310924"/>
          </a:xfrm>
          <a:custGeom>
            <a:avLst/>
            <a:gdLst>
              <a:gd name="connsiteX0" fmla="*/ 0 w 4033381"/>
              <a:gd name="connsiteY0" fmla="*/ 0 h 3306882"/>
              <a:gd name="connsiteX1" fmla="*/ 2066795 w 4033381"/>
              <a:gd name="connsiteY1" fmla="*/ 3306872 h 3306882"/>
              <a:gd name="connsiteX2" fmla="*/ 4033381 w 4033381"/>
              <a:gd name="connsiteY2" fmla="*/ 37578 h 3306882"/>
              <a:gd name="connsiteX0" fmla="*/ 0 w 4033381"/>
              <a:gd name="connsiteY0" fmla="*/ 0 h 3314616"/>
              <a:gd name="connsiteX1" fmla="*/ 551145 w 4033381"/>
              <a:gd name="connsiteY1" fmla="*/ 588724 h 3314616"/>
              <a:gd name="connsiteX2" fmla="*/ 2066795 w 4033381"/>
              <a:gd name="connsiteY2" fmla="*/ 3306872 h 3314616"/>
              <a:gd name="connsiteX3" fmla="*/ 4033381 w 4033381"/>
              <a:gd name="connsiteY3" fmla="*/ 37578 h 3314616"/>
              <a:gd name="connsiteX0" fmla="*/ 0 w 4033381"/>
              <a:gd name="connsiteY0" fmla="*/ 0 h 3310999"/>
              <a:gd name="connsiteX1" fmla="*/ 551145 w 4033381"/>
              <a:gd name="connsiteY1" fmla="*/ 588724 h 3310999"/>
              <a:gd name="connsiteX2" fmla="*/ 2066795 w 4033381"/>
              <a:gd name="connsiteY2" fmla="*/ 3306872 h 3310999"/>
              <a:gd name="connsiteX3" fmla="*/ 3432132 w 4033381"/>
              <a:gd name="connsiteY3" fmla="*/ 726510 h 3310999"/>
              <a:gd name="connsiteX4" fmla="*/ 4033381 w 4033381"/>
              <a:gd name="connsiteY4" fmla="*/ 37578 h 3310999"/>
              <a:gd name="connsiteX0" fmla="*/ 0 w 4033381"/>
              <a:gd name="connsiteY0" fmla="*/ 0 h 3310924"/>
              <a:gd name="connsiteX1" fmla="*/ 551145 w 4033381"/>
              <a:gd name="connsiteY1" fmla="*/ 588724 h 3310924"/>
              <a:gd name="connsiteX2" fmla="*/ 2066795 w 4033381"/>
              <a:gd name="connsiteY2" fmla="*/ 3306872 h 3310924"/>
              <a:gd name="connsiteX3" fmla="*/ 3432132 w 4033381"/>
              <a:gd name="connsiteY3" fmla="*/ 726510 h 3310924"/>
              <a:gd name="connsiteX4" fmla="*/ 3770334 w 4033381"/>
              <a:gd name="connsiteY4" fmla="*/ 200418 h 3310924"/>
              <a:gd name="connsiteX5" fmla="*/ 4033381 w 4033381"/>
              <a:gd name="connsiteY5" fmla="*/ 37578 h 3310924"/>
              <a:gd name="connsiteX0" fmla="*/ 0 w 4033381"/>
              <a:gd name="connsiteY0" fmla="*/ 0 h 3310924"/>
              <a:gd name="connsiteX1" fmla="*/ 162839 w 4033381"/>
              <a:gd name="connsiteY1" fmla="*/ 62631 h 3310924"/>
              <a:gd name="connsiteX2" fmla="*/ 551145 w 4033381"/>
              <a:gd name="connsiteY2" fmla="*/ 588724 h 3310924"/>
              <a:gd name="connsiteX3" fmla="*/ 2066795 w 4033381"/>
              <a:gd name="connsiteY3" fmla="*/ 3306872 h 3310924"/>
              <a:gd name="connsiteX4" fmla="*/ 3432132 w 4033381"/>
              <a:gd name="connsiteY4" fmla="*/ 726510 h 3310924"/>
              <a:gd name="connsiteX5" fmla="*/ 3770334 w 4033381"/>
              <a:gd name="connsiteY5" fmla="*/ 200418 h 3310924"/>
              <a:gd name="connsiteX6" fmla="*/ 4033381 w 4033381"/>
              <a:gd name="connsiteY6" fmla="*/ 37578 h 331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3381" h="3310924">
                <a:moveTo>
                  <a:pt x="0" y="0"/>
                </a:moveTo>
                <a:cubicBezTo>
                  <a:pt x="22964" y="16702"/>
                  <a:pt x="70982" y="-35490"/>
                  <a:pt x="162839" y="62631"/>
                </a:cubicBezTo>
                <a:cubicBezTo>
                  <a:pt x="254697" y="160752"/>
                  <a:pt x="229644" y="54280"/>
                  <a:pt x="551145" y="588724"/>
                </a:cubicBezTo>
                <a:cubicBezTo>
                  <a:pt x="872647" y="1123168"/>
                  <a:pt x="1586631" y="3196226"/>
                  <a:pt x="2066795" y="3306872"/>
                </a:cubicBezTo>
                <a:cubicBezTo>
                  <a:pt x="2546960" y="3417519"/>
                  <a:pt x="3144034" y="1229639"/>
                  <a:pt x="3432132" y="726510"/>
                </a:cubicBezTo>
                <a:cubicBezTo>
                  <a:pt x="3720230" y="223381"/>
                  <a:pt x="3670126" y="315240"/>
                  <a:pt x="3770334" y="200418"/>
                </a:cubicBezTo>
                <a:cubicBezTo>
                  <a:pt x="3870542" y="85596"/>
                  <a:pt x="3993715" y="79331"/>
                  <a:pt x="4033381" y="37578"/>
                </a:cubicBezTo>
              </a:path>
            </a:pathLst>
          </a:cu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919458-5F85-45C3-A3F1-84998516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262A3CE-B8E7-4062-8593-A17C75598CFA}"/>
              </a:ext>
            </a:extLst>
          </p:cNvPr>
          <p:cNvSpPr/>
          <p:nvPr/>
        </p:nvSpPr>
        <p:spPr>
          <a:xfrm>
            <a:off x="10520132" y="6550223"/>
            <a:ext cx="1671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Phyllis K. Stein, PhD</a:t>
            </a:r>
          </a:p>
        </p:txBody>
      </p:sp>
    </p:spTree>
    <p:extLst>
      <p:ext uri="{BB962C8B-B14F-4D97-AF65-F5344CB8AC3E}">
        <p14:creationId xmlns:p14="http://schemas.microsoft.com/office/powerpoint/2010/main" val="1550733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B432E1-FFB0-4828-BBFF-FDBDDED1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F4C1674-35C3-461B-BA42-104DE325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67" y="0"/>
            <a:ext cx="7957953" cy="6651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E56E67D-18D6-4124-9B57-4117DE7401DE}"/>
              </a:ext>
            </a:extLst>
          </p:cNvPr>
          <p:cNvSpPr/>
          <p:nvPr/>
        </p:nvSpPr>
        <p:spPr>
          <a:xfrm>
            <a:off x="239176" y="6550223"/>
            <a:ext cx="1195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Shaffer, </a:t>
            </a:r>
            <a:r>
              <a:rPr lang="en-US" sz="1400" dirty="0" err="1"/>
              <a:t>McCraty</a:t>
            </a:r>
            <a:r>
              <a:rPr lang="en-US" sz="1400" dirty="0"/>
              <a:t>, &amp; </a:t>
            </a:r>
            <a:r>
              <a:rPr lang="en-US" sz="1400" dirty="0" err="1"/>
              <a:t>Zerr</a:t>
            </a:r>
            <a:r>
              <a:rPr lang="en-US" sz="1400" dirty="0"/>
              <a:t>, A healthy heart is not a metronome: An integrative review of the heart’s anatomy and heart rate variability, </a:t>
            </a:r>
            <a:r>
              <a:rPr lang="en-US" sz="1400" i="1" dirty="0"/>
              <a:t>Frontiers in Psychology</a:t>
            </a:r>
            <a:r>
              <a:rPr lang="en-US" sz="1400" dirty="0"/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675055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xmlns="" id="{742EB869-C736-4A2A-82D4-FB6C7179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1"/>
            <a:ext cx="6477000" cy="3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Text Box 3">
            <a:extLst>
              <a:ext uri="{FF2B5EF4-FFF2-40B4-BE49-F238E27FC236}">
                <a16:creationId xmlns:a16="http://schemas.microsoft.com/office/drawing/2014/main" xmlns="" id="{98B8A0A6-B78C-45B1-8FAF-B3F162C64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724400"/>
            <a:ext cx="8274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0.20 Hz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xmlns="" id="{F2E8A277-D3B1-43A4-99E9-C5E01ED53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724400"/>
            <a:ext cx="8274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+mj-lt"/>
              </a:rPr>
              <a:t>0.40 Hz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xmlns="" id="{7727979F-8BA1-443D-B1C2-94207A9D3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24400"/>
            <a:ext cx="31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+mj-lt"/>
              </a:rPr>
              <a:t>0</a:t>
            </a:r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xmlns="" id="{97DF4545-F689-4B55-A8DB-3F0352CA09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990600"/>
            <a:ext cx="0" cy="36576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xmlns="" id="{1DC1ACD6-3FEE-4BE1-86A7-C2AAE96E8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990600"/>
            <a:ext cx="0" cy="35814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xmlns="" id="{B7204FB5-A501-432D-A265-299034D70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2276475"/>
            <a:ext cx="882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LF peak</a:t>
            </a:r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xmlns="" id="{793A45C6-255D-45B3-9C28-CC5C20EC12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1071" y="2590800"/>
            <a:ext cx="527129" cy="6159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xmlns="" id="{8F8C6B65-C421-4D68-8046-1BC261DD0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42106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+mj-lt"/>
              </a:rPr>
              <a:t>HF peak</a:t>
            </a:r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xmlns="" id="{EA1B7FC1-9AD0-438C-8BD5-ABBF9E2F5D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9139" y="3657600"/>
            <a:ext cx="496861" cy="4730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xmlns="" id="{DC2EE7E7-8B21-460B-9CB7-299961E58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5334000"/>
            <a:ext cx="6950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>
                <a:latin typeface="+mj-lt"/>
              </a:rPr>
              <a:t>24-hour average of 2-min power spectral plots in a healthy adult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133C5F4-0991-4E19-B3C6-DA064B8A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28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8FBB21-6A68-4AF2-934A-B80C36B8A815}"/>
              </a:ext>
            </a:extLst>
          </p:cNvPr>
          <p:cNvSpPr/>
          <p:nvPr/>
        </p:nvSpPr>
        <p:spPr>
          <a:xfrm>
            <a:off x="10520132" y="6550223"/>
            <a:ext cx="1671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Phyllis K. Stein, PhD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4FC6C4-2126-4033-B202-B326460F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frequency-domain 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231BB47-B06A-4E0E-A658-78530E87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 frequency (LF) power</a:t>
            </a:r>
            <a:r>
              <a:rPr lang="en-US" dirty="0"/>
              <a:t>: relative power of the low-frequency band (0.04–0.15 Hz)</a:t>
            </a:r>
          </a:p>
          <a:p>
            <a:pPr lvl="1"/>
            <a:r>
              <a:rPr lang="en-US" dirty="0"/>
              <a:t>Combination of parasympathetic, sympathetic, and baroreflex input</a:t>
            </a:r>
          </a:p>
          <a:p>
            <a:r>
              <a:rPr lang="en-US" b="1" dirty="0"/>
              <a:t>High frequency (HF) power</a:t>
            </a:r>
            <a:r>
              <a:rPr lang="en-US" dirty="0"/>
              <a:t>: relative power of the high-frequency band (0.15–0.4 Hz)</a:t>
            </a:r>
          </a:p>
          <a:p>
            <a:pPr lvl="1"/>
            <a:r>
              <a:rPr lang="en-US" dirty="0"/>
              <a:t>Parasympathetic tone</a:t>
            </a:r>
          </a:p>
          <a:p>
            <a:r>
              <a:rPr lang="en-US" b="1" dirty="0"/>
              <a:t>LF/HF ratio</a:t>
            </a:r>
            <a:r>
              <a:rPr lang="en-US" dirty="0"/>
              <a:t>: ratio of LF-to-HF power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B78204-1ACE-4368-89D5-580A4C12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C23F5D9-123E-432C-A5DC-FF9B03AC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rate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D1FE2A-B839-405E-BE71-0FA87A247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10F3720-847F-461B-A6B9-59E3C64A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1DECBE-174E-4B00-A8C0-66AC629D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HRV is calculated: Non-linear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C3274AD-8125-4655-8943-B1DC88F0FF43}"/>
              </a:ext>
            </a:extLst>
          </p:cNvPr>
          <p:cNvSpPr/>
          <p:nvPr/>
        </p:nvSpPr>
        <p:spPr>
          <a:xfrm>
            <a:off x="2310380" y="6083621"/>
            <a:ext cx="7571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Quantifying the unpredictability and complexity of a series of IBIs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C974B7-55B0-4F7B-B7FC-DEF99955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30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BD252B3D-AB03-46BA-B788-9000ECF422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03157" y="1437741"/>
            <a:ext cx="10385687" cy="47384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8517DF1-D26C-4607-A0BC-2B414927EB74}"/>
              </a:ext>
            </a:extLst>
          </p:cNvPr>
          <p:cNvSpPr/>
          <p:nvPr/>
        </p:nvSpPr>
        <p:spPr>
          <a:xfrm>
            <a:off x="8335431" y="6550223"/>
            <a:ext cx="38565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hlinkClick r:id="rId4"/>
              </a:rPr>
              <a:t>https://imotions.com/blog/heart-rate-variability/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2822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7D059BC-2B81-4E49-B02F-FAD542D8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HRV?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AB342EEC-DE10-464D-B13E-43D98563A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Sensitive, versatile, non-invasive</a:t>
            </a:r>
          </a:p>
          <a:p>
            <a:r>
              <a:rPr lang="en-US" dirty="0"/>
              <a:t>Captures validated info about underlying states</a:t>
            </a:r>
          </a:p>
          <a:p>
            <a:pPr lvl="1"/>
            <a:r>
              <a:rPr lang="en-US" dirty="0"/>
              <a:t>Workload</a:t>
            </a:r>
          </a:p>
          <a:p>
            <a:pPr lvl="1"/>
            <a:r>
              <a:rPr lang="en-US" dirty="0"/>
              <a:t>Stress</a:t>
            </a:r>
          </a:p>
          <a:p>
            <a:pPr lvl="1"/>
            <a:r>
              <a:rPr lang="en-US" dirty="0"/>
              <a:t>Self-regulation</a:t>
            </a:r>
          </a:p>
          <a:p>
            <a:pPr lvl="1"/>
            <a:r>
              <a:rPr lang="en-US" dirty="0"/>
              <a:t>Resilience</a:t>
            </a:r>
          </a:p>
          <a:p>
            <a:r>
              <a:rPr lang="en-US" dirty="0"/>
              <a:t>Multiple analytical approaches</a:t>
            </a:r>
          </a:p>
          <a:p>
            <a:pPr lvl="1"/>
            <a:r>
              <a:rPr lang="en-US" dirty="0"/>
              <a:t>Calculations</a:t>
            </a:r>
          </a:p>
          <a:p>
            <a:pPr lvl="1"/>
            <a:r>
              <a:rPr lang="en-US" dirty="0"/>
              <a:t>Time windows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118EBB-1407-40F4-A653-9E014AC3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030E4B-4623-4FE5-B778-933B00CB63DF}"/>
              </a:ext>
            </a:extLst>
          </p:cNvPr>
          <p:cNvSpPr txBox="1"/>
          <p:nvPr/>
        </p:nvSpPr>
        <p:spPr>
          <a:xfrm>
            <a:off x="0" y="1293876"/>
            <a:ext cx="12188952" cy="4270248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20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DE8DE-0955-432C-903E-273CA1B7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C003D2-3158-4351-A03E-CB1EA61F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Lauren.Kennedy-Metz@va.gov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130D9D-A3C1-460A-AAAE-2B8F737D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36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7E3655-D4A1-41DB-8774-2A5C098F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EE5519-E382-41E1-B20C-BF1DFF6B4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Task Force of the European Society of Cardiology and the North American Society of Pacing and Electrophysiology. 1996. </a:t>
            </a:r>
            <a:r>
              <a:rPr lang="en-US" b="1" dirty="0"/>
              <a:t>Heart rate variability: Standards of measurement, physiological interpretation and clinical use</a:t>
            </a:r>
            <a:r>
              <a:rPr lang="en-US" dirty="0"/>
              <a:t>. </a:t>
            </a:r>
            <a:r>
              <a:rPr lang="en-US" i="1" dirty="0"/>
              <a:t>Eur. Heart J.</a:t>
            </a:r>
            <a:r>
              <a:rPr lang="en-US" dirty="0"/>
              <a:t> 17, (1996), 354–381. </a:t>
            </a:r>
            <a:r>
              <a:rPr lang="en-US" dirty="0" err="1"/>
              <a:t>DOI:https</a:t>
            </a:r>
            <a:r>
              <a:rPr lang="en-US" dirty="0"/>
              <a:t>://doi.org/10.1161/01.CIR.93.5.1043</a:t>
            </a:r>
          </a:p>
          <a:p>
            <a:r>
              <a:rPr lang="en-US" dirty="0"/>
              <a:t>Fred Shaffer and J P Ginsberg. 2017. </a:t>
            </a:r>
            <a:r>
              <a:rPr lang="en-US" b="1" dirty="0"/>
              <a:t>An overview of heart rate variability metrics and norms</a:t>
            </a:r>
            <a:r>
              <a:rPr lang="en-US" dirty="0"/>
              <a:t>. </a:t>
            </a:r>
            <a:r>
              <a:rPr lang="en-US" i="1" dirty="0"/>
              <a:t>Front. Public Heal.</a:t>
            </a:r>
            <a:r>
              <a:rPr lang="en-US" dirty="0"/>
              <a:t> 5, September (2017), 1–17. </a:t>
            </a:r>
            <a:r>
              <a:rPr lang="en-US" dirty="0" err="1"/>
              <a:t>DOI:https</a:t>
            </a:r>
            <a:r>
              <a:rPr lang="en-US" dirty="0"/>
              <a:t>://doi.org/10.3389/fpubh.2017.00258</a:t>
            </a:r>
          </a:p>
          <a:p>
            <a:r>
              <a:rPr lang="en-US" dirty="0"/>
              <a:t>Paul Lehrer and Richard </a:t>
            </a:r>
            <a:r>
              <a:rPr lang="en-US" dirty="0" err="1"/>
              <a:t>Gevirtz</a:t>
            </a:r>
            <a:r>
              <a:rPr lang="en-US" dirty="0"/>
              <a:t>. 2014. </a:t>
            </a:r>
            <a:r>
              <a:rPr lang="en-US" b="1" dirty="0"/>
              <a:t>Heart rate variability biofeedback: How and why does it work?</a:t>
            </a:r>
            <a:r>
              <a:rPr lang="en-US" dirty="0"/>
              <a:t> </a:t>
            </a:r>
            <a:r>
              <a:rPr lang="en-US" i="1" dirty="0"/>
              <a:t>Front. Psychol.</a:t>
            </a:r>
            <a:r>
              <a:rPr lang="en-US" dirty="0"/>
              <a:t> 5</a:t>
            </a:r>
            <a:r>
              <a:rPr lang="en-US"/>
              <a:t>, July </a:t>
            </a:r>
            <a:r>
              <a:rPr lang="en-US" dirty="0"/>
              <a:t>(2014), 1–9. </a:t>
            </a:r>
            <a:r>
              <a:rPr lang="en-US" dirty="0" err="1"/>
              <a:t>DOI:https</a:t>
            </a:r>
            <a:r>
              <a:rPr lang="en-US" dirty="0"/>
              <a:t>://doi.org/10.3389/fpsyg.2014.00756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3FA365-F190-4B45-819E-581132F9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84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A3E3557-3FAD-450E-832A-DA4DE4501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718" y="-44740"/>
            <a:ext cx="8586564" cy="69474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34A521-74AD-496B-BFA4-A960C367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17336-01DD-4B42-8223-C8607921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HR is measured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70AED3-73BA-4321-8158-E02444E87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beats per minute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74F6AA-3EA7-4516-95E4-DDED28A99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5" t="11122" r="8664" b="10511"/>
          <a:stretch/>
        </p:blipFill>
        <p:spPr>
          <a:xfrm>
            <a:off x="838200" y="2758441"/>
            <a:ext cx="8656320" cy="3332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77489A-A65E-4753-A48C-8148414E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4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687C4-E780-4F0C-9BBC-3AAFF3F9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HR tells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6EC6F8-5EDE-4126-B73C-B6DD4B32FF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Sympathetic activation</a:t>
            </a:r>
          </a:p>
          <a:p>
            <a:r>
              <a:rPr lang="en-US" dirty="0"/>
              <a:t>The effects of training on the cardiovascular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34556AF-6137-4866-A1B0-BCAD2978A6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988" b="4454"/>
          <a:stretch/>
        </p:blipFill>
        <p:spPr>
          <a:xfrm>
            <a:off x="6903720" y="0"/>
            <a:ext cx="3764280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F56BEF-ECA3-447B-8E9C-CB27DA7A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3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6AC65-0DEE-47A9-8EE4-88C878B8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use for HR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756D75-65D8-476F-83A3-9CB7EE5725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Monitoring exertion during exercise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3E0036A-5DE7-4C0E-870E-B06E9D3FC9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0716" y="694134"/>
            <a:ext cx="4703084" cy="54697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FB70ED2-722D-4FAC-98E6-A2EC60BA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9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4BD2C31-ABFB-4202-A5F7-B39CAF16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rate variability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3A049C3-110D-4DB1-B755-8144D6551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817F821-BB4B-4AAF-AB26-320AEE32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C7351-C741-44F3-A1B0-935DED9B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HRV is measured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DB7A804-EA49-4DD7-829E-31A8E468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722882"/>
            <a:ext cx="10515600" cy="659031"/>
          </a:xfrm>
        </p:spPr>
        <p:txBody>
          <a:bodyPr/>
          <a:lstStyle/>
          <a:p>
            <a:r>
              <a:rPr lang="en-US" dirty="0"/>
              <a:t>Changes in time between consecutive heart beats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CCBCE166-A382-4492-850F-AA7AD85C43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08932" cy="37953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77EBEC-8898-4A25-889F-E1A3FFF7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CD9FD-9BC6-420E-A5D0-2DB5997B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HRV is measured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F02ED7A-951D-4DEA-A765-4E11BC1DF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579" y="1849234"/>
            <a:ext cx="7803931" cy="43958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A997C0-6FA0-4CE6-9D44-1E96A9D8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2326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2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</TotalTime>
  <Words>1417</Words>
  <Application>Microsoft Macintosh PowerPoint</Application>
  <PresentationFormat>Custom</PresentationFormat>
  <Paragraphs>207</Paragraphs>
  <Slides>34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ShapesVTI</vt:lpstr>
      <vt:lpstr>Office Theme</vt:lpstr>
      <vt:lpstr>The Use of Heart Rate Variability in Cognitive and Behavioral Sciences</vt:lpstr>
      <vt:lpstr>Overview</vt:lpstr>
      <vt:lpstr>Heart rate</vt:lpstr>
      <vt:lpstr>How HR is measured</vt:lpstr>
      <vt:lpstr>What HR tells us</vt:lpstr>
      <vt:lpstr>Primary use for HR</vt:lpstr>
      <vt:lpstr>Heart rate variability</vt:lpstr>
      <vt:lpstr>How HRV is measured</vt:lpstr>
      <vt:lpstr>How HRV is measured</vt:lpstr>
      <vt:lpstr>How HRV compares to HR</vt:lpstr>
      <vt:lpstr>Why does this matter?</vt:lpstr>
      <vt:lpstr>What HRV tells us</vt:lpstr>
      <vt:lpstr>What HRV tells us</vt:lpstr>
      <vt:lpstr>Primary use for HRV</vt:lpstr>
      <vt:lpstr>Increasing HRV</vt:lpstr>
      <vt:lpstr>HRV biofeedback</vt:lpstr>
      <vt:lpstr>Calculating HRV</vt:lpstr>
      <vt:lpstr>How HRV is calculated: Time-domain</vt:lpstr>
      <vt:lpstr>Common time-domain components</vt:lpstr>
      <vt:lpstr>How HRV is calculated: Frequency domain</vt:lpstr>
      <vt:lpstr>Refresher: Sine waves</vt:lpstr>
      <vt:lpstr>How HRV is calculated: Frequency domain</vt:lpstr>
      <vt:lpstr>Common frequency-domain components</vt:lpstr>
      <vt:lpstr>Common frequency-domain components</vt:lpstr>
      <vt:lpstr>Common frequency-domain components</vt:lpstr>
      <vt:lpstr>Common frequency-domain components</vt:lpstr>
      <vt:lpstr>PowerPoint Presentation</vt:lpstr>
      <vt:lpstr>PowerPoint Presentation</vt:lpstr>
      <vt:lpstr>Common frequency-domain components</vt:lpstr>
      <vt:lpstr>How HRV is calculated: Non-linear</vt:lpstr>
      <vt:lpstr>Why use HRV?</vt:lpstr>
      <vt:lpstr>Questions?</vt:lpstr>
      <vt:lpstr>Resources to learn more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Heart Rate Variability in Cognitive and Behavioral Sciences</dc:title>
  <dc:creator>Kennedy, Lauren</dc:creator>
  <cp:lastModifiedBy>Heather Conboy</cp:lastModifiedBy>
  <cp:revision>71</cp:revision>
  <dcterms:created xsi:type="dcterms:W3CDTF">2020-06-11T18:02:56Z</dcterms:created>
  <dcterms:modified xsi:type="dcterms:W3CDTF">2021-02-02T23:36:17Z</dcterms:modified>
</cp:coreProperties>
</file>