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notesSlides/notesSlide14.xml" ContentType="application/vnd.openxmlformats-officedocument.presentationml.notesSlide+xml"/>
  <Override PartName="/ppt/tags/tag2.xml" ContentType="application/vnd.openxmlformats-officedocument.presentationml.tags+xml"/>
  <Override PartName="/ppt/notesSlides/notesSlide15.xml" ContentType="application/vnd.openxmlformats-officedocument.presentationml.notesSlide+xml"/>
  <Override PartName="/ppt/tags/tag3.xml" ContentType="application/vnd.openxmlformats-officedocument.presentationml.tags+xml"/>
  <Override PartName="/ppt/notesSlides/notesSlide16.xml" ContentType="application/vnd.openxmlformats-officedocument.presentationml.notesSlide+xml"/>
  <Override PartName="/ppt/tags/tag4.xml" ContentType="application/vnd.openxmlformats-officedocument.presentationml.tags+xml"/>
  <Override PartName="/ppt/notesSlides/notesSlide17.xml" ContentType="application/vnd.openxmlformats-officedocument.presentationml.notesSlide+xml"/>
  <Override PartName="/ppt/tags/tag5.xml" ContentType="application/vnd.openxmlformats-officedocument.presentationml.tags+xml"/>
  <Override PartName="/ppt/notesSlides/notesSlide18.xml" ContentType="application/vnd.openxmlformats-officedocument.presentationml.notesSlide+xml"/>
  <Override PartName="/ppt/tags/tag6.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2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2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48" r:id="rId2"/>
    <p:sldId id="275" r:id="rId3"/>
    <p:sldId id="327" r:id="rId4"/>
    <p:sldId id="349" r:id="rId5"/>
    <p:sldId id="353" r:id="rId6"/>
    <p:sldId id="354" r:id="rId7"/>
    <p:sldId id="355" r:id="rId8"/>
    <p:sldId id="356" r:id="rId9"/>
    <p:sldId id="352" r:id="rId10"/>
    <p:sldId id="357" r:id="rId11"/>
    <p:sldId id="411" r:id="rId12"/>
    <p:sldId id="380" r:id="rId13"/>
    <p:sldId id="382" r:id="rId14"/>
    <p:sldId id="388" r:id="rId15"/>
    <p:sldId id="381" r:id="rId16"/>
    <p:sldId id="390" r:id="rId17"/>
    <p:sldId id="391" r:id="rId18"/>
    <p:sldId id="392" r:id="rId19"/>
    <p:sldId id="398" r:id="rId20"/>
    <p:sldId id="351" r:id="rId21"/>
    <p:sldId id="389" r:id="rId22"/>
    <p:sldId id="384" r:id="rId23"/>
    <p:sldId id="385" r:id="rId24"/>
    <p:sldId id="413" r:id="rId25"/>
    <p:sldId id="414" r:id="rId26"/>
    <p:sldId id="417" r:id="rId27"/>
    <p:sldId id="418" r:id="rId28"/>
    <p:sldId id="350" r:id="rId29"/>
    <p:sldId id="394" r:id="rId30"/>
    <p:sldId id="419" r:id="rId31"/>
    <p:sldId id="420" r:id="rId32"/>
    <p:sldId id="421" r:id="rId33"/>
    <p:sldId id="410" r:id="rId34"/>
    <p:sldId id="407" r:id="rId35"/>
    <p:sldId id="409" r:id="rId36"/>
    <p:sldId id="408" r:id="rId3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varScale="1">
        <p:scale>
          <a:sx n="62" d="100"/>
          <a:sy n="62" d="100"/>
        </p:scale>
        <p:origin x="8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F"/>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48C1C2-EE7C-42E0-AC91-EADF42773222}" type="datetimeFigureOut">
              <a:rPr lang="fr-BF" smtClean="0"/>
              <a:t>29/07/2024</a:t>
            </a:fld>
            <a:endParaRPr lang="fr-BF"/>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BF"/>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F"/>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C76F6B-4794-4239-A596-6377EF64784A}" type="slidenum">
              <a:rPr lang="fr-BF" smtClean="0"/>
              <a:t>‹N°›</a:t>
            </a:fld>
            <a:endParaRPr lang="fr-BF"/>
          </a:p>
        </p:txBody>
      </p:sp>
    </p:spTree>
    <p:extLst>
      <p:ext uri="{BB962C8B-B14F-4D97-AF65-F5344CB8AC3E}">
        <p14:creationId xmlns:p14="http://schemas.microsoft.com/office/powerpoint/2010/main" val="3333773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endParaRPr lang="fr-FR" dirty="0"/>
          </a:p>
        </p:txBody>
      </p:sp>
    </p:spTree>
    <p:extLst>
      <p:ext uri="{BB962C8B-B14F-4D97-AF65-F5344CB8AC3E}">
        <p14:creationId xmlns:p14="http://schemas.microsoft.com/office/powerpoint/2010/main" val="1133116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extLst>
      <p:ext uri="{BB962C8B-B14F-4D97-AF65-F5344CB8AC3E}">
        <p14:creationId xmlns:p14="http://schemas.microsoft.com/office/powerpoint/2010/main" val="352935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extLst>
      <p:ext uri="{BB962C8B-B14F-4D97-AF65-F5344CB8AC3E}">
        <p14:creationId xmlns:p14="http://schemas.microsoft.com/office/powerpoint/2010/main" val="2156747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extLst>
      <p:ext uri="{BB962C8B-B14F-4D97-AF65-F5344CB8AC3E}">
        <p14:creationId xmlns:p14="http://schemas.microsoft.com/office/powerpoint/2010/main" val="38570871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extLst>
      <p:ext uri="{BB962C8B-B14F-4D97-AF65-F5344CB8AC3E}">
        <p14:creationId xmlns:p14="http://schemas.microsoft.com/office/powerpoint/2010/main" val="10653061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extLst>
      <p:ext uri="{BB962C8B-B14F-4D97-AF65-F5344CB8AC3E}">
        <p14:creationId xmlns:p14="http://schemas.microsoft.com/office/powerpoint/2010/main" val="10964259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extLst>
      <p:ext uri="{BB962C8B-B14F-4D97-AF65-F5344CB8AC3E}">
        <p14:creationId xmlns:p14="http://schemas.microsoft.com/office/powerpoint/2010/main" val="15368833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extLst>
      <p:ext uri="{BB962C8B-B14F-4D97-AF65-F5344CB8AC3E}">
        <p14:creationId xmlns:p14="http://schemas.microsoft.com/office/powerpoint/2010/main" val="42114136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extLst>
      <p:ext uri="{BB962C8B-B14F-4D97-AF65-F5344CB8AC3E}">
        <p14:creationId xmlns:p14="http://schemas.microsoft.com/office/powerpoint/2010/main" val="654284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extLst>
      <p:ext uri="{BB962C8B-B14F-4D97-AF65-F5344CB8AC3E}">
        <p14:creationId xmlns:p14="http://schemas.microsoft.com/office/powerpoint/2010/main" val="20454967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extLst>
      <p:ext uri="{BB962C8B-B14F-4D97-AF65-F5344CB8AC3E}">
        <p14:creationId xmlns:p14="http://schemas.microsoft.com/office/powerpoint/2010/main" val="40871010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extLst>
      <p:ext uri="{BB962C8B-B14F-4D97-AF65-F5344CB8AC3E}">
        <p14:creationId xmlns:p14="http://schemas.microsoft.com/office/powerpoint/2010/main" val="299776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extLst>
      <p:ext uri="{BB962C8B-B14F-4D97-AF65-F5344CB8AC3E}">
        <p14:creationId xmlns:p14="http://schemas.microsoft.com/office/powerpoint/2010/main" val="14956281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5" name="Espace réservé du numéro de diapositive 4">
            <a:extLst>
              <a:ext uri="{FF2B5EF4-FFF2-40B4-BE49-F238E27FC236}">
                <a16:creationId xmlns:a16="http://schemas.microsoft.com/office/drawing/2014/main" id="{EA6EB540-66A5-C852-3C85-92ED9E5D52A3}"/>
              </a:ext>
            </a:extLst>
          </p:cNvPr>
          <p:cNvSpPr>
            <a:spLocks noGrp="1"/>
          </p:cNvSpPr>
          <p:nvPr>
            <p:ph type="sldNum" sz="quarter" idx="5"/>
          </p:nvPr>
        </p:nvSpPr>
        <p:spPr/>
        <p:txBody>
          <a:bodyPr/>
          <a:lstStyle/>
          <a:p>
            <a:fld id="{47BF6156-8C52-4ECF-AC77-75D843E9C3B7}" type="slidenum">
              <a:rPr lang="fr-FR" smtClean="0"/>
              <a:pPr/>
              <a:t>34</a:t>
            </a:fld>
            <a:endParaRPr lang="fr-FR" dirty="0"/>
          </a:p>
        </p:txBody>
      </p:sp>
    </p:spTree>
    <p:extLst>
      <p:ext uri="{BB962C8B-B14F-4D97-AF65-F5344CB8AC3E}">
        <p14:creationId xmlns:p14="http://schemas.microsoft.com/office/powerpoint/2010/main" val="17461611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5" name="Espace réservé du numéro de diapositive 4">
            <a:extLst>
              <a:ext uri="{FF2B5EF4-FFF2-40B4-BE49-F238E27FC236}">
                <a16:creationId xmlns:a16="http://schemas.microsoft.com/office/drawing/2014/main" id="{11615CA3-0DD5-86A4-8AE0-BD0434C48A37}"/>
              </a:ext>
            </a:extLst>
          </p:cNvPr>
          <p:cNvSpPr>
            <a:spLocks noGrp="1"/>
          </p:cNvSpPr>
          <p:nvPr>
            <p:ph type="sldNum" sz="quarter" idx="5"/>
          </p:nvPr>
        </p:nvSpPr>
        <p:spPr/>
        <p:txBody>
          <a:bodyPr/>
          <a:lstStyle/>
          <a:p>
            <a:fld id="{47BF6156-8C52-4ECF-AC77-75D843E9C3B7}" type="slidenum">
              <a:rPr lang="fr-FR" smtClean="0"/>
              <a:pPr/>
              <a:t>35</a:t>
            </a:fld>
            <a:endParaRPr lang="fr-FR" dirty="0"/>
          </a:p>
        </p:txBody>
      </p:sp>
    </p:spTree>
    <p:extLst>
      <p:ext uri="{BB962C8B-B14F-4D97-AF65-F5344CB8AC3E}">
        <p14:creationId xmlns:p14="http://schemas.microsoft.com/office/powerpoint/2010/main" val="36902457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5" name="Espace réservé du numéro de diapositive 4">
            <a:extLst>
              <a:ext uri="{FF2B5EF4-FFF2-40B4-BE49-F238E27FC236}">
                <a16:creationId xmlns:a16="http://schemas.microsoft.com/office/drawing/2014/main" id="{D58BF7B6-F178-94C4-4350-D4F21289971F}"/>
              </a:ext>
            </a:extLst>
          </p:cNvPr>
          <p:cNvSpPr>
            <a:spLocks noGrp="1"/>
          </p:cNvSpPr>
          <p:nvPr>
            <p:ph type="sldNum" sz="quarter" idx="5"/>
          </p:nvPr>
        </p:nvSpPr>
        <p:spPr/>
        <p:txBody>
          <a:bodyPr/>
          <a:lstStyle/>
          <a:p>
            <a:fld id="{47BF6156-8C52-4ECF-AC77-75D843E9C3B7}" type="slidenum">
              <a:rPr lang="fr-FR" smtClean="0"/>
              <a:pPr/>
              <a:t>36</a:t>
            </a:fld>
            <a:endParaRPr lang="fr-FR" dirty="0"/>
          </a:p>
        </p:txBody>
      </p:sp>
    </p:spTree>
    <p:extLst>
      <p:ext uri="{BB962C8B-B14F-4D97-AF65-F5344CB8AC3E}">
        <p14:creationId xmlns:p14="http://schemas.microsoft.com/office/powerpoint/2010/main" val="2917111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extLst>
      <p:ext uri="{BB962C8B-B14F-4D97-AF65-F5344CB8AC3E}">
        <p14:creationId xmlns:p14="http://schemas.microsoft.com/office/powerpoint/2010/main" val="2571124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extLst>
      <p:ext uri="{BB962C8B-B14F-4D97-AF65-F5344CB8AC3E}">
        <p14:creationId xmlns:p14="http://schemas.microsoft.com/office/powerpoint/2010/main" val="2384551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extLst>
      <p:ext uri="{BB962C8B-B14F-4D97-AF65-F5344CB8AC3E}">
        <p14:creationId xmlns:p14="http://schemas.microsoft.com/office/powerpoint/2010/main" val="2871745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extLst>
      <p:ext uri="{BB962C8B-B14F-4D97-AF65-F5344CB8AC3E}">
        <p14:creationId xmlns:p14="http://schemas.microsoft.com/office/powerpoint/2010/main" val="2084804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extLst>
      <p:ext uri="{BB962C8B-B14F-4D97-AF65-F5344CB8AC3E}">
        <p14:creationId xmlns:p14="http://schemas.microsoft.com/office/powerpoint/2010/main" val="1040776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extLst>
      <p:ext uri="{BB962C8B-B14F-4D97-AF65-F5344CB8AC3E}">
        <p14:creationId xmlns:p14="http://schemas.microsoft.com/office/powerpoint/2010/main" val="1467530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5BFA49-62E7-A3E4-DF71-CC917AB1E6E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BF"/>
          </a:p>
        </p:txBody>
      </p:sp>
      <p:sp>
        <p:nvSpPr>
          <p:cNvPr id="3" name="Sous-titre 2">
            <a:extLst>
              <a:ext uri="{FF2B5EF4-FFF2-40B4-BE49-F238E27FC236}">
                <a16:creationId xmlns:a16="http://schemas.microsoft.com/office/drawing/2014/main" id="{601F0BF9-B0B9-456D-492D-0410013095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BF"/>
          </a:p>
        </p:txBody>
      </p:sp>
      <p:sp>
        <p:nvSpPr>
          <p:cNvPr id="4" name="Espace réservé de la date 3">
            <a:extLst>
              <a:ext uri="{FF2B5EF4-FFF2-40B4-BE49-F238E27FC236}">
                <a16:creationId xmlns:a16="http://schemas.microsoft.com/office/drawing/2014/main" id="{707AF361-F531-54D0-A99C-A9B97128939D}"/>
              </a:ext>
            </a:extLst>
          </p:cNvPr>
          <p:cNvSpPr>
            <a:spLocks noGrp="1"/>
          </p:cNvSpPr>
          <p:nvPr>
            <p:ph type="dt" sz="half" idx="10"/>
          </p:nvPr>
        </p:nvSpPr>
        <p:spPr/>
        <p:txBody>
          <a:bodyPr/>
          <a:lstStyle/>
          <a:p>
            <a:fld id="{F23D98F7-89D1-4294-BAE9-FA9D3D03F97B}" type="datetime1">
              <a:rPr lang="fr-BF" smtClean="0"/>
              <a:t>29/07/2024</a:t>
            </a:fld>
            <a:endParaRPr lang="fr-BF"/>
          </a:p>
        </p:txBody>
      </p:sp>
      <p:sp>
        <p:nvSpPr>
          <p:cNvPr id="5" name="Espace réservé du pied de page 4">
            <a:extLst>
              <a:ext uri="{FF2B5EF4-FFF2-40B4-BE49-F238E27FC236}">
                <a16:creationId xmlns:a16="http://schemas.microsoft.com/office/drawing/2014/main" id="{90EB0B5B-3142-30B7-F230-EA01F9D30D9C}"/>
              </a:ext>
            </a:extLst>
          </p:cNvPr>
          <p:cNvSpPr>
            <a:spLocks noGrp="1"/>
          </p:cNvSpPr>
          <p:nvPr>
            <p:ph type="ftr" sz="quarter" idx="11"/>
          </p:nvPr>
        </p:nvSpPr>
        <p:spPr/>
        <p:txBody>
          <a:bodyPr/>
          <a:lstStyle/>
          <a:p>
            <a:endParaRPr lang="fr-BF"/>
          </a:p>
        </p:txBody>
      </p:sp>
      <p:sp>
        <p:nvSpPr>
          <p:cNvPr id="6" name="Espace réservé du numéro de diapositive 5">
            <a:extLst>
              <a:ext uri="{FF2B5EF4-FFF2-40B4-BE49-F238E27FC236}">
                <a16:creationId xmlns:a16="http://schemas.microsoft.com/office/drawing/2014/main" id="{A87D9743-4A2A-2C42-D762-6A3149F10B1C}"/>
              </a:ext>
            </a:extLst>
          </p:cNvPr>
          <p:cNvSpPr>
            <a:spLocks noGrp="1"/>
          </p:cNvSpPr>
          <p:nvPr>
            <p:ph type="sldNum" sz="quarter" idx="12"/>
          </p:nvPr>
        </p:nvSpPr>
        <p:spPr/>
        <p:txBody>
          <a:bodyPr/>
          <a:lstStyle/>
          <a:p>
            <a:fld id="{6BEEA23D-B41C-4067-9D7C-244D4B21AF3B}" type="slidenum">
              <a:rPr lang="fr-BF" smtClean="0"/>
              <a:t>‹N°›</a:t>
            </a:fld>
            <a:endParaRPr lang="fr-BF"/>
          </a:p>
        </p:txBody>
      </p:sp>
    </p:spTree>
    <p:extLst>
      <p:ext uri="{BB962C8B-B14F-4D97-AF65-F5344CB8AC3E}">
        <p14:creationId xmlns:p14="http://schemas.microsoft.com/office/powerpoint/2010/main" val="1248997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E8C611-8692-13F1-BE6B-E5C30EAC8D0F}"/>
              </a:ext>
            </a:extLst>
          </p:cNvPr>
          <p:cNvSpPr>
            <a:spLocks noGrp="1"/>
          </p:cNvSpPr>
          <p:nvPr>
            <p:ph type="title"/>
          </p:nvPr>
        </p:nvSpPr>
        <p:spPr/>
        <p:txBody>
          <a:bodyPr/>
          <a:lstStyle/>
          <a:p>
            <a:r>
              <a:rPr lang="fr-FR"/>
              <a:t>Modifiez le style du titre</a:t>
            </a:r>
            <a:endParaRPr lang="fr-BF"/>
          </a:p>
        </p:txBody>
      </p:sp>
      <p:sp>
        <p:nvSpPr>
          <p:cNvPr id="3" name="Espace réservé du texte vertical 2">
            <a:extLst>
              <a:ext uri="{FF2B5EF4-FFF2-40B4-BE49-F238E27FC236}">
                <a16:creationId xmlns:a16="http://schemas.microsoft.com/office/drawing/2014/main" id="{1FA65976-8B95-CD61-E8C6-1F5E78CBE32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4" name="Espace réservé de la date 3">
            <a:extLst>
              <a:ext uri="{FF2B5EF4-FFF2-40B4-BE49-F238E27FC236}">
                <a16:creationId xmlns:a16="http://schemas.microsoft.com/office/drawing/2014/main" id="{19F5089F-DE84-B5B1-AF8E-947341B39C5B}"/>
              </a:ext>
            </a:extLst>
          </p:cNvPr>
          <p:cNvSpPr>
            <a:spLocks noGrp="1"/>
          </p:cNvSpPr>
          <p:nvPr>
            <p:ph type="dt" sz="half" idx="10"/>
          </p:nvPr>
        </p:nvSpPr>
        <p:spPr/>
        <p:txBody>
          <a:bodyPr/>
          <a:lstStyle/>
          <a:p>
            <a:fld id="{529FC9E7-98F7-4F5E-BAF0-801D542F93B5}" type="datetime1">
              <a:rPr lang="fr-BF" smtClean="0"/>
              <a:t>29/07/2024</a:t>
            </a:fld>
            <a:endParaRPr lang="fr-BF"/>
          </a:p>
        </p:txBody>
      </p:sp>
      <p:sp>
        <p:nvSpPr>
          <p:cNvPr id="5" name="Espace réservé du pied de page 4">
            <a:extLst>
              <a:ext uri="{FF2B5EF4-FFF2-40B4-BE49-F238E27FC236}">
                <a16:creationId xmlns:a16="http://schemas.microsoft.com/office/drawing/2014/main" id="{E8672593-AA23-0773-4DEF-7A7B10B93847}"/>
              </a:ext>
            </a:extLst>
          </p:cNvPr>
          <p:cNvSpPr>
            <a:spLocks noGrp="1"/>
          </p:cNvSpPr>
          <p:nvPr>
            <p:ph type="ftr" sz="quarter" idx="11"/>
          </p:nvPr>
        </p:nvSpPr>
        <p:spPr/>
        <p:txBody>
          <a:bodyPr/>
          <a:lstStyle/>
          <a:p>
            <a:endParaRPr lang="fr-BF"/>
          </a:p>
        </p:txBody>
      </p:sp>
      <p:sp>
        <p:nvSpPr>
          <p:cNvPr id="6" name="Espace réservé du numéro de diapositive 5">
            <a:extLst>
              <a:ext uri="{FF2B5EF4-FFF2-40B4-BE49-F238E27FC236}">
                <a16:creationId xmlns:a16="http://schemas.microsoft.com/office/drawing/2014/main" id="{8087DDBE-3381-BFAD-3C47-5EE4598B9411}"/>
              </a:ext>
            </a:extLst>
          </p:cNvPr>
          <p:cNvSpPr>
            <a:spLocks noGrp="1"/>
          </p:cNvSpPr>
          <p:nvPr>
            <p:ph type="sldNum" sz="quarter" idx="12"/>
          </p:nvPr>
        </p:nvSpPr>
        <p:spPr/>
        <p:txBody>
          <a:bodyPr/>
          <a:lstStyle/>
          <a:p>
            <a:fld id="{6BEEA23D-B41C-4067-9D7C-244D4B21AF3B}" type="slidenum">
              <a:rPr lang="fr-BF" smtClean="0"/>
              <a:t>‹N°›</a:t>
            </a:fld>
            <a:endParaRPr lang="fr-BF"/>
          </a:p>
        </p:txBody>
      </p:sp>
    </p:spTree>
    <p:extLst>
      <p:ext uri="{BB962C8B-B14F-4D97-AF65-F5344CB8AC3E}">
        <p14:creationId xmlns:p14="http://schemas.microsoft.com/office/powerpoint/2010/main" val="4263961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C3767D4-A39B-8250-2C92-57741F858B73}"/>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BF"/>
          </a:p>
        </p:txBody>
      </p:sp>
      <p:sp>
        <p:nvSpPr>
          <p:cNvPr id="3" name="Espace réservé du texte vertical 2">
            <a:extLst>
              <a:ext uri="{FF2B5EF4-FFF2-40B4-BE49-F238E27FC236}">
                <a16:creationId xmlns:a16="http://schemas.microsoft.com/office/drawing/2014/main" id="{9C8FDF6D-5C23-5684-2B73-5A76CE6A877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4" name="Espace réservé de la date 3">
            <a:extLst>
              <a:ext uri="{FF2B5EF4-FFF2-40B4-BE49-F238E27FC236}">
                <a16:creationId xmlns:a16="http://schemas.microsoft.com/office/drawing/2014/main" id="{2B92FB36-E43C-A14A-EFF0-686EC932DACC}"/>
              </a:ext>
            </a:extLst>
          </p:cNvPr>
          <p:cNvSpPr>
            <a:spLocks noGrp="1"/>
          </p:cNvSpPr>
          <p:nvPr>
            <p:ph type="dt" sz="half" idx="10"/>
          </p:nvPr>
        </p:nvSpPr>
        <p:spPr/>
        <p:txBody>
          <a:bodyPr/>
          <a:lstStyle/>
          <a:p>
            <a:fld id="{12169929-AF52-4DC6-9AC4-9170DD28B9DF}" type="datetime1">
              <a:rPr lang="fr-BF" smtClean="0"/>
              <a:t>29/07/2024</a:t>
            </a:fld>
            <a:endParaRPr lang="fr-BF"/>
          </a:p>
        </p:txBody>
      </p:sp>
      <p:sp>
        <p:nvSpPr>
          <p:cNvPr id="5" name="Espace réservé du pied de page 4">
            <a:extLst>
              <a:ext uri="{FF2B5EF4-FFF2-40B4-BE49-F238E27FC236}">
                <a16:creationId xmlns:a16="http://schemas.microsoft.com/office/drawing/2014/main" id="{B186E4B9-5ABC-E386-B41F-6F39408EA8E2}"/>
              </a:ext>
            </a:extLst>
          </p:cNvPr>
          <p:cNvSpPr>
            <a:spLocks noGrp="1"/>
          </p:cNvSpPr>
          <p:nvPr>
            <p:ph type="ftr" sz="quarter" idx="11"/>
          </p:nvPr>
        </p:nvSpPr>
        <p:spPr/>
        <p:txBody>
          <a:bodyPr/>
          <a:lstStyle/>
          <a:p>
            <a:endParaRPr lang="fr-BF"/>
          </a:p>
        </p:txBody>
      </p:sp>
      <p:sp>
        <p:nvSpPr>
          <p:cNvPr id="6" name="Espace réservé du numéro de diapositive 5">
            <a:extLst>
              <a:ext uri="{FF2B5EF4-FFF2-40B4-BE49-F238E27FC236}">
                <a16:creationId xmlns:a16="http://schemas.microsoft.com/office/drawing/2014/main" id="{95C716CF-9E1A-811C-192C-40A43825D48B}"/>
              </a:ext>
            </a:extLst>
          </p:cNvPr>
          <p:cNvSpPr>
            <a:spLocks noGrp="1"/>
          </p:cNvSpPr>
          <p:nvPr>
            <p:ph type="sldNum" sz="quarter" idx="12"/>
          </p:nvPr>
        </p:nvSpPr>
        <p:spPr/>
        <p:txBody>
          <a:bodyPr/>
          <a:lstStyle/>
          <a:p>
            <a:fld id="{6BEEA23D-B41C-4067-9D7C-244D4B21AF3B}" type="slidenum">
              <a:rPr lang="fr-BF" smtClean="0"/>
              <a:t>‹N°›</a:t>
            </a:fld>
            <a:endParaRPr lang="fr-BF"/>
          </a:p>
        </p:txBody>
      </p:sp>
    </p:spTree>
    <p:extLst>
      <p:ext uri="{BB962C8B-B14F-4D97-AF65-F5344CB8AC3E}">
        <p14:creationId xmlns:p14="http://schemas.microsoft.com/office/powerpoint/2010/main" val="3148215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DFA96B-253D-28EF-5FED-1C883D5523EC}"/>
              </a:ext>
            </a:extLst>
          </p:cNvPr>
          <p:cNvSpPr>
            <a:spLocks noGrp="1"/>
          </p:cNvSpPr>
          <p:nvPr>
            <p:ph type="title"/>
          </p:nvPr>
        </p:nvSpPr>
        <p:spPr/>
        <p:txBody>
          <a:bodyPr/>
          <a:lstStyle/>
          <a:p>
            <a:r>
              <a:rPr lang="fr-FR"/>
              <a:t>Modifiez le style du titre</a:t>
            </a:r>
            <a:endParaRPr lang="fr-BF"/>
          </a:p>
        </p:txBody>
      </p:sp>
      <p:sp>
        <p:nvSpPr>
          <p:cNvPr id="3" name="Espace réservé du contenu 2">
            <a:extLst>
              <a:ext uri="{FF2B5EF4-FFF2-40B4-BE49-F238E27FC236}">
                <a16:creationId xmlns:a16="http://schemas.microsoft.com/office/drawing/2014/main" id="{604CF048-4244-D9C3-0A87-130C7FE3595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4" name="Espace réservé de la date 3">
            <a:extLst>
              <a:ext uri="{FF2B5EF4-FFF2-40B4-BE49-F238E27FC236}">
                <a16:creationId xmlns:a16="http://schemas.microsoft.com/office/drawing/2014/main" id="{D5B90963-146E-DDC7-A64F-0057D3C271CF}"/>
              </a:ext>
            </a:extLst>
          </p:cNvPr>
          <p:cNvSpPr>
            <a:spLocks noGrp="1"/>
          </p:cNvSpPr>
          <p:nvPr>
            <p:ph type="dt" sz="half" idx="10"/>
          </p:nvPr>
        </p:nvSpPr>
        <p:spPr/>
        <p:txBody>
          <a:bodyPr/>
          <a:lstStyle/>
          <a:p>
            <a:fld id="{B15F93DA-FE7A-44E2-A72E-702EB512A600}" type="datetime1">
              <a:rPr lang="fr-BF" smtClean="0"/>
              <a:t>29/07/2024</a:t>
            </a:fld>
            <a:endParaRPr lang="fr-BF"/>
          </a:p>
        </p:txBody>
      </p:sp>
      <p:sp>
        <p:nvSpPr>
          <p:cNvPr id="5" name="Espace réservé du pied de page 4">
            <a:extLst>
              <a:ext uri="{FF2B5EF4-FFF2-40B4-BE49-F238E27FC236}">
                <a16:creationId xmlns:a16="http://schemas.microsoft.com/office/drawing/2014/main" id="{72EE874A-E972-D557-1B5F-9CEE67FBE47C}"/>
              </a:ext>
            </a:extLst>
          </p:cNvPr>
          <p:cNvSpPr>
            <a:spLocks noGrp="1"/>
          </p:cNvSpPr>
          <p:nvPr>
            <p:ph type="ftr" sz="quarter" idx="11"/>
          </p:nvPr>
        </p:nvSpPr>
        <p:spPr/>
        <p:txBody>
          <a:bodyPr/>
          <a:lstStyle/>
          <a:p>
            <a:endParaRPr lang="fr-BF"/>
          </a:p>
        </p:txBody>
      </p:sp>
      <p:sp>
        <p:nvSpPr>
          <p:cNvPr id="6" name="Espace réservé du numéro de diapositive 5">
            <a:extLst>
              <a:ext uri="{FF2B5EF4-FFF2-40B4-BE49-F238E27FC236}">
                <a16:creationId xmlns:a16="http://schemas.microsoft.com/office/drawing/2014/main" id="{71272A78-19E0-2119-5D76-76F601CDBA7C}"/>
              </a:ext>
            </a:extLst>
          </p:cNvPr>
          <p:cNvSpPr>
            <a:spLocks noGrp="1"/>
          </p:cNvSpPr>
          <p:nvPr>
            <p:ph type="sldNum" sz="quarter" idx="12"/>
          </p:nvPr>
        </p:nvSpPr>
        <p:spPr/>
        <p:txBody>
          <a:bodyPr/>
          <a:lstStyle/>
          <a:p>
            <a:fld id="{6BEEA23D-B41C-4067-9D7C-244D4B21AF3B}" type="slidenum">
              <a:rPr lang="fr-BF" smtClean="0"/>
              <a:t>‹N°›</a:t>
            </a:fld>
            <a:endParaRPr lang="fr-BF"/>
          </a:p>
        </p:txBody>
      </p:sp>
    </p:spTree>
    <p:extLst>
      <p:ext uri="{BB962C8B-B14F-4D97-AF65-F5344CB8AC3E}">
        <p14:creationId xmlns:p14="http://schemas.microsoft.com/office/powerpoint/2010/main" val="971598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99E382-2C2F-9160-8A30-C95E0F61E0A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BF"/>
          </a:p>
        </p:txBody>
      </p:sp>
      <p:sp>
        <p:nvSpPr>
          <p:cNvPr id="3" name="Espace réservé du texte 2">
            <a:extLst>
              <a:ext uri="{FF2B5EF4-FFF2-40B4-BE49-F238E27FC236}">
                <a16:creationId xmlns:a16="http://schemas.microsoft.com/office/drawing/2014/main" id="{FD591AA7-EA80-F48D-AD40-ED20F1F5DD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FD967F0-D505-8BE1-5F8D-63068FC84449}"/>
              </a:ext>
            </a:extLst>
          </p:cNvPr>
          <p:cNvSpPr>
            <a:spLocks noGrp="1"/>
          </p:cNvSpPr>
          <p:nvPr>
            <p:ph type="dt" sz="half" idx="10"/>
          </p:nvPr>
        </p:nvSpPr>
        <p:spPr/>
        <p:txBody>
          <a:bodyPr/>
          <a:lstStyle/>
          <a:p>
            <a:fld id="{554F489A-660C-4D60-9DCB-67363462499E}" type="datetime1">
              <a:rPr lang="fr-BF" smtClean="0"/>
              <a:t>29/07/2024</a:t>
            </a:fld>
            <a:endParaRPr lang="fr-BF"/>
          </a:p>
        </p:txBody>
      </p:sp>
      <p:sp>
        <p:nvSpPr>
          <p:cNvPr id="5" name="Espace réservé du pied de page 4">
            <a:extLst>
              <a:ext uri="{FF2B5EF4-FFF2-40B4-BE49-F238E27FC236}">
                <a16:creationId xmlns:a16="http://schemas.microsoft.com/office/drawing/2014/main" id="{94839A8D-228E-DBB7-EA35-99DCAAC3FCEA}"/>
              </a:ext>
            </a:extLst>
          </p:cNvPr>
          <p:cNvSpPr>
            <a:spLocks noGrp="1"/>
          </p:cNvSpPr>
          <p:nvPr>
            <p:ph type="ftr" sz="quarter" idx="11"/>
          </p:nvPr>
        </p:nvSpPr>
        <p:spPr/>
        <p:txBody>
          <a:bodyPr/>
          <a:lstStyle/>
          <a:p>
            <a:endParaRPr lang="fr-BF"/>
          </a:p>
        </p:txBody>
      </p:sp>
      <p:sp>
        <p:nvSpPr>
          <p:cNvPr id="6" name="Espace réservé du numéro de diapositive 5">
            <a:extLst>
              <a:ext uri="{FF2B5EF4-FFF2-40B4-BE49-F238E27FC236}">
                <a16:creationId xmlns:a16="http://schemas.microsoft.com/office/drawing/2014/main" id="{4D8517CB-3957-D557-4E71-25526A155464}"/>
              </a:ext>
            </a:extLst>
          </p:cNvPr>
          <p:cNvSpPr>
            <a:spLocks noGrp="1"/>
          </p:cNvSpPr>
          <p:nvPr>
            <p:ph type="sldNum" sz="quarter" idx="12"/>
          </p:nvPr>
        </p:nvSpPr>
        <p:spPr/>
        <p:txBody>
          <a:bodyPr/>
          <a:lstStyle/>
          <a:p>
            <a:fld id="{6BEEA23D-B41C-4067-9D7C-244D4B21AF3B}" type="slidenum">
              <a:rPr lang="fr-BF" smtClean="0"/>
              <a:t>‹N°›</a:t>
            </a:fld>
            <a:endParaRPr lang="fr-BF"/>
          </a:p>
        </p:txBody>
      </p:sp>
    </p:spTree>
    <p:extLst>
      <p:ext uri="{BB962C8B-B14F-4D97-AF65-F5344CB8AC3E}">
        <p14:creationId xmlns:p14="http://schemas.microsoft.com/office/powerpoint/2010/main" val="226448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970E61-0C09-CEA2-9A20-2C15E06B79EB}"/>
              </a:ext>
            </a:extLst>
          </p:cNvPr>
          <p:cNvSpPr>
            <a:spLocks noGrp="1"/>
          </p:cNvSpPr>
          <p:nvPr>
            <p:ph type="title"/>
          </p:nvPr>
        </p:nvSpPr>
        <p:spPr/>
        <p:txBody>
          <a:bodyPr/>
          <a:lstStyle/>
          <a:p>
            <a:r>
              <a:rPr lang="fr-FR"/>
              <a:t>Modifiez le style du titre</a:t>
            </a:r>
            <a:endParaRPr lang="fr-BF"/>
          </a:p>
        </p:txBody>
      </p:sp>
      <p:sp>
        <p:nvSpPr>
          <p:cNvPr id="3" name="Espace réservé du contenu 2">
            <a:extLst>
              <a:ext uri="{FF2B5EF4-FFF2-40B4-BE49-F238E27FC236}">
                <a16:creationId xmlns:a16="http://schemas.microsoft.com/office/drawing/2014/main" id="{F9483977-87F9-52E7-EBF1-6547A29C01D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4" name="Espace réservé du contenu 3">
            <a:extLst>
              <a:ext uri="{FF2B5EF4-FFF2-40B4-BE49-F238E27FC236}">
                <a16:creationId xmlns:a16="http://schemas.microsoft.com/office/drawing/2014/main" id="{D1F7F60E-779D-D6F1-5FA4-8ADD23B84D7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5" name="Espace réservé de la date 4">
            <a:extLst>
              <a:ext uri="{FF2B5EF4-FFF2-40B4-BE49-F238E27FC236}">
                <a16:creationId xmlns:a16="http://schemas.microsoft.com/office/drawing/2014/main" id="{C6CFD718-D2E0-61F6-1EAA-0ACDE51F2F99}"/>
              </a:ext>
            </a:extLst>
          </p:cNvPr>
          <p:cNvSpPr>
            <a:spLocks noGrp="1"/>
          </p:cNvSpPr>
          <p:nvPr>
            <p:ph type="dt" sz="half" idx="10"/>
          </p:nvPr>
        </p:nvSpPr>
        <p:spPr/>
        <p:txBody>
          <a:bodyPr/>
          <a:lstStyle/>
          <a:p>
            <a:fld id="{FD66C7C3-A607-4A5F-B3BB-4CC525CFB472}" type="datetime1">
              <a:rPr lang="fr-BF" smtClean="0"/>
              <a:t>29/07/2024</a:t>
            </a:fld>
            <a:endParaRPr lang="fr-BF"/>
          </a:p>
        </p:txBody>
      </p:sp>
      <p:sp>
        <p:nvSpPr>
          <p:cNvPr id="6" name="Espace réservé du pied de page 5">
            <a:extLst>
              <a:ext uri="{FF2B5EF4-FFF2-40B4-BE49-F238E27FC236}">
                <a16:creationId xmlns:a16="http://schemas.microsoft.com/office/drawing/2014/main" id="{C7AE5F75-198C-7F02-C6DD-A8E8BDCF61D6}"/>
              </a:ext>
            </a:extLst>
          </p:cNvPr>
          <p:cNvSpPr>
            <a:spLocks noGrp="1"/>
          </p:cNvSpPr>
          <p:nvPr>
            <p:ph type="ftr" sz="quarter" idx="11"/>
          </p:nvPr>
        </p:nvSpPr>
        <p:spPr/>
        <p:txBody>
          <a:bodyPr/>
          <a:lstStyle/>
          <a:p>
            <a:endParaRPr lang="fr-BF"/>
          </a:p>
        </p:txBody>
      </p:sp>
      <p:sp>
        <p:nvSpPr>
          <p:cNvPr id="7" name="Espace réservé du numéro de diapositive 6">
            <a:extLst>
              <a:ext uri="{FF2B5EF4-FFF2-40B4-BE49-F238E27FC236}">
                <a16:creationId xmlns:a16="http://schemas.microsoft.com/office/drawing/2014/main" id="{812DA2AD-CB08-E78C-E16B-FE74A0742683}"/>
              </a:ext>
            </a:extLst>
          </p:cNvPr>
          <p:cNvSpPr>
            <a:spLocks noGrp="1"/>
          </p:cNvSpPr>
          <p:nvPr>
            <p:ph type="sldNum" sz="quarter" idx="12"/>
          </p:nvPr>
        </p:nvSpPr>
        <p:spPr/>
        <p:txBody>
          <a:bodyPr/>
          <a:lstStyle/>
          <a:p>
            <a:fld id="{6BEEA23D-B41C-4067-9D7C-244D4B21AF3B}" type="slidenum">
              <a:rPr lang="fr-BF" smtClean="0"/>
              <a:t>‹N°›</a:t>
            </a:fld>
            <a:endParaRPr lang="fr-BF"/>
          </a:p>
        </p:txBody>
      </p:sp>
    </p:spTree>
    <p:extLst>
      <p:ext uri="{BB962C8B-B14F-4D97-AF65-F5344CB8AC3E}">
        <p14:creationId xmlns:p14="http://schemas.microsoft.com/office/powerpoint/2010/main" val="1686411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51A040-28E2-25FD-71B5-626E42A1B8AD}"/>
              </a:ext>
            </a:extLst>
          </p:cNvPr>
          <p:cNvSpPr>
            <a:spLocks noGrp="1"/>
          </p:cNvSpPr>
          <p:nvPr>
            <p:ph type="title"/>
          </p:nvPr>
        </p:nvSpPr>
        <p:spPr>
          <a:xfrm>
            <a:off x="839788" y="365125"/>
            <a:ext cx="10515600" cy="1325563"/>
          </a:xfrm>
        </p:spPr>
        <p:txBody>
          <a:bodyPr/>
          <a:lstStyle/>
          <a:p>
            <a:r>
              <a:rPr lang="fr-FR"/>
              <a:t>Modifiez le style du titre</a:t>
            </a:r>
            <a:endParaRPr lang="fr-BF"/>
          </a:p>
        </p:txBody>
      </p:sp>
      <p:sp>
        <p:nvSpPr>
          <p:cNvPr id="3" name="Espace réservé du texte 2">
            <a:extLst>
              <a:ext uri="{FF2B5EF4-FFF2-40B4-BE49-F238E27FC236}">
                <a16:creationId xmlns:a16="http://schemas.microsoft.com/office/drawing/2014/main" id="{0B68A81E-B894-37A1-057A-D4CFBA8392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8272F7A-3D1F-5734-C626-A760F67175B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5" name="Espace réservé du texte 4">
            <a:extLst>
              <a:ext uri="{FF2B5EF4-FFF2-40B4-BE49-F238E27FC236}">
                <a16:creationId xmlns:a16="http://schemas.microsoft.com/office/drawing/2014/main" id="{557E5D0F-30BF-42CD-0C66-579C2E4E66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BAFB45E-0480-4E87-793A-0EBE0119993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7" name="Espace réservé de la date 6">
            <a:extLst>
              <a:ext uri="{FF2B5EF4-FFF2-40B4-BE49-F238E27FC236}">
                <a16:creationId xmlns:a16="http://schemas.microsoft.com/office/drawing/2014/main" id="{20FD7A20-FD5D-AF98-F586-E5A2C9DC8C7D}"/>
              </a:ext>
            </a:extLst>
          </p:cNvPr>
          <p:cNvSpPr>
            <a:spLocks noGrp="1"/>
          </p:cNvSpPr>
          <p:nvPr>
            <p:ph type="dt" sz="half" idx="10"/>
          </p:nvPr>
        </p:nvSpPr>
        <p:spPr/>
        <p:txBody>
          <a:bodyPr/>
          <a:lstStyle/>
          <a:p>
            <a:fld id="{0BEB5C61-E93D-4867-BE22-AF35205DC317}" type="datetime1">
              <a:rPr lang="fr-BF" smtClean="0"/>
              <a:t>29/07/2024</a:t>
            </a:fld>
            <a:endParaRPr lang="fr-BF"/>
          </a:p>
        </p:txBody>
      </p:sp>
      <p:sp>
        <p:nvSpPr>
          <p:cNvPr id="8" name="Espace réservé du pied de page 7">
            <a:extLst>
              <a:ext uri="{FF2B5EF4-FFF2-40B4-BE49-F238E27FC236}">
                <a16:creationId xmlns:a16="http://schemas.microsoft.com/office/drawing/2014/main" id="{F79B5A8A-0BFC-5274-8604-38D874270836}"/>
              </a:ext>
            </a:extLst>
          </p:cNvPr>
          <p:cNvSpPr>
            <a:spLocks noGrp="1"/>
          </p:cNvSpPr>
          <p:nvPr>
            <p:ph type="ftr" sz="quarter" idx="11"/>
          </p:nvPr>
        </p:nvSpPr>
        <p:spPr/>
        <p:txBody>
          <a:bodyPr/>
          <a:lstStyle/>
          <a:p>
            <a:endParaRPr lang="fr-BF"/>
          </a:p>
        </p:txBody>
      </p:sp>
      <p:sp>
        <p:nvSpPr>
          <p:cNvPr id="9" name="Espace réservé du numéro de diapositive 8">
            <a:extLst>
              <a:ext uri="{FF2B5EF4-FFF2-40B4-BE49-F238E27FC236}">
                <a16:creationId xmlns:a16="http://schemas.microsoft.com/office/drawing/2014/main" id="{C0D8E04D-0784-ED8F-F3E9-69B8A8ABEA4C}"/>
              </a:ext>
            </a:extLst>
          </p:cNvPr>
          <p:cNvSpPr>
            <a:spLocks noGrp="1"/>
          </p:cNvSpPr>
          <p:nvPr>
            <p:ph type="sldNum" sz="quarter" idx="12"/>
          </p:nvPr>
        </p:nvSpPr>
        <p:spPr/>
        <p:txBody>
          <a:bodyPr/>
          <a:lstStyle/>
          <a:p>
            <a:fld id="{6BEEA23D-B41C-4067-9D7C-244D4B21AF3B}" type="slidenum">
              <a:rPr lang="fr-BF" smtClean="0"/>
              <a:t>‹N°›</a:t>
            </a:fld>
            <a:endParaRPr lang="fr-BF"/>
          </a:p>
        </p:txBody>
      </p:sp>
    </p:spTree>
    <p:extLst>
      <p:ext uri="{BB962C8B-B14F-4D97-AF65-F5344CB8AC3E}">
        <p14:creationId xmlns:p14="http://schemas.microsoft.com/office/powerpoint/2010/main" val="1577154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8D15A4-59A0-8FB9-F5A7-F3660B35D042}"/>
              </a:ext>
            </a:extLst>
          </p:cNvPr>
          <p:cNvSpPr>
            <a:spLocks noGrp="1"/>
          </p:cNvSpPr>
          <p:nvPr>
            <p:ph type="title"/>
          </p:nvPr>
        </p:nvSpPr>
        <p:spPr/>
        <p:txBody>
          <a:bodyPr/>
          <a:lstStyle/>
          <a:p>
            <a:r>
              <a:rPr lang="fr-FR"/>
              <a:t>Modifiez le style du titre</a:t>
            </a:r>
            <a:endParaRPr lang="fr-BF"/>
          </a:p>
        </p:txBody>
      </p:sp>
      <p:sp>
        <p:nvSpPr>
          <p:cNvPr id="3" name="Espace réservé de la date 2">
            <a:extLst>
              <a:ext uri="{FF2B5EF4-FFF2-40B4-BE49-F238E27FC236}">
                <a16:creationId xmlns:a16="http://schemas.microsoft.com/office/drawing/2014/main" id="{F2AABB10-304D-BA6C-A7B2-4875F9A253EC}"/>
              </a:ext>
            </a:extLst>
          </p:cNvPr>
          <p:cNvSpPr>
            <a:spLocks noGrp="1"/>
          </p:cNvSpPr>
          <p:nvPr>
            <p:ph type="dt" sz="half" idx="10"/>
          </p:nvPr>
        </p:nvSpPr>
        <p:spPr/>
        <p:txBody>
          <a:bodyPr/>
          <a:lstStyle/>
          <a:p>
            <a:fld id="{69D19AE3-A534-4465-AC4D-9332B57B0A40}" type="datetime1">
              <a:rPr lang="fr-BF" smtClean="0"/>
              <a:t>29/07/2024</a:t>
            </a:fld>
            <a:endParaRPr lang="fr-BF"/>
          </a:p>
        </p:txBody>
      </p:sp>
      <p:sp>
        <p:nvSpPr>
          <p:cNvPr id="4" name="Espace réservé du pied de page 3">
            <a:extLst>
              <a:ext uri="{FF2B5EF4-FFF2-40B4-BE49-F238E27FC236}">
                <a16:creationId xmlns:a16="http://schemas.microsoft.com/office/drawing/2014/main" id="{8A1CDD6C-6B28-B477-E7B7-853470C31DF0}"/>
              </a:ext>
            </a:extLst>
          </p:cNvPr>
          <p:cNvSpPr>
            <a:spLocks noGrp="1"/>
          </p:cNvSpPr>
          <p:nvPr>
            <p:ph type="ftr" sz="quarter" idx="11"/>
          </p:nvPr>
        </p:nvSpPr>
        <p:spPr/>
        <p:txBody>
          <a:bodyPr/>
          <a:lstStyle/>
          <a:p>
            <a:endParaRPr lang="fr-BF"/>
          </a:p>
        </p:txBody>
      </p:sp>
      <p:sp>
        <p:nvSpPr>
          <p:cNvPr id="5" name="Espace réservé du numéro de diapositive 4">
            <a:extLst>
              <a:ext uri="{FF2B5EF4-FFF2-40B4-BE49-F238E27FC236}">
                <a16:creationId xmlns:a16="http://schemas.microsoft.com/office/drawing/2014/main" id="{20A393B6-EF6C-5FED-60BE-4F07833C9B18}"/>
              </a:ext>
            </a:extLst>
          </p:cNvPr>
          <p:cNvSpPr>
            <a:spLocks noGrp="1"/>
          </p:cNvSpPr>
          <p:nvPr>
            <p:ph type="sldNum" sz="quarter" idx="12"/>
          </p:nvPr>
        </p:nvSpPr>
        <p:spPr/>
        <p:txBody>
          <a:bodyPr/>
          <a:lstStyle/>
          <a:p>
            <a:fld id="{6BEEA23D-B41C-4067-9D7C-244D4B21AF3B}" type="slidenum">
              <a:rPr lang="fr-BF" smtClean="0"/>
              <a:t>‹N°›</a:t>
            </a:fld>
            <a:endParaRPr lang="fr-BF"/>
          </a:p>
        </p:txBody>
      </p:sp>
    </p:spTree>
    <p:extLst>
      <p:ext uri="{BB962C8B-B14F-4D97-AF65-F5344CB8AC3E}">
        <p14:creationId xmlns:p14="http://schemas.microsoft.com/office/powerpoint/2010/main" val="2980573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FCC4311-1E56-7DB2-814D-92DF31751B0C}"/>
              </a:ext>
            </a:extLst>
          </p:cNvPr>
          <p:cNvSpPr>
            <a:spLocks noGrp="1"/>
          </p:cNvSpPr>
          <p:nvPr>
            <p:ph type="dt" sz="half" idx="10"/>
          </p:nvPr>
        </p:nvSpPr>
        <p:spPr/>
        <p:txBody>
          <a:bodyPr/>
          <a:lstStyle/>
          <a:p>
            <a:fld id="{11B77BC3-13A3-46FF-98AE-B7EC90ABF990}" type="datetime1">
              <a:rPr lang="fr-BF" smtClean="0"/>
              <a:t>29/07/2024</a:t>
            </a:fld>
            <a:endParaRPr lang="fr-BF"/>
          </a:p>
        </p:txBody>
      </p:sp>
      <p:sp>
        <p:nvSpPr>
          <p:cNvPr id="3" name="Espace réservé du pied de page 2">
            <a:extLst>
              <a:ext uri="{FF2B5EF4-FFF2-40B4-BE49-F238E27FC236}">
                <a16:creationId xmlns:a16="http://schemas.microsoft.com/office/drawing/2014/main" id="{845FA7B8-A876-CD0F-246B-7195D855DD51}"/>
              </a:ext>
            </a:extLst>
          </p:cNvPr>
          <p:cNvSpPr>
            <a:spLocks noGrp="1"/>
          </p:cNvSpPr>
          <p:nvPr>
            <p:ph type="ftr" sz="quarter" idx="11"/>
          </p:nvPr>
        </p:nvSpPr>
        <p:spPr/>
        <p:txBody>
          <a:bodyPr/>
          <a:lstStyle/>
          <a:p>
            <a:endParaRPr lang="fr-BF"/>
          </a:p>
        </p:txBody>
      </p:sp>
      <p:sp>
        <p:nvSpPr>
          <p:cNvPr id="4" name="Espace réservé du numéro de diapositive 3">
            <a:extLst>
              <a:ext uri="{FF2B5EF4-FFF2-40B4-BE49-F238E27FC236}">
                <a16:creationId xmlns:a16="http://schemas.microsoft.com/office/drawing/2014/main" id="{34F6649F-73C6-1336-9564-D8A43A5B230D}"/>
              </a:ext>
            </a:extLst>
          </p:cNvPr>
          <p:cNvSpPr>
            <a:spLocks noGrp="1"/>
          </p:cNvSpPr>
          <p:nvPr>
            <p:ph type="sldNum" sz="quarter" idx="12"/>
          </p:nvPr>
        </p:nvSpPr>
        <p:spPr/>
        <p:txBody>
          <a:bodyPr/>
          <a:lstStyle/>
          <a:p>
            <a:fld id="{6BEEA23D-B41C-4067-9D7C-244D4B21AF3B}" type="slidenum">
              <a:rPr lang="fr-BF" smtClean="0"/>
              <a:t>‹N°›</a:t>
            </a:fld>
            <a:endParaRPr lang="fr-BF"/>
          </a:p>
        </p:txBody>
      </p:sp>
    </p:spTree>
    <p:extLst>
      <p:ext uri="{BB962C8B-B14F-4D97-AF65-F5344CB8AC3E}">
        <p14:creationId xmlns:p14="http://schemas.microsoft.com/office/powerpoint/2010/main" val="2539498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60A3C1-8CD6-F3D6-645D-D8703654896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F"/>
          </a:p>
        </p:txBody>
      </p:sp>
      <p:sp>
        <p:nvSpPr>
          <p:cNvPr id="3" name="Espace réservé du contenu 2">
            <a:extLst>
              <a:ext uri="{FF2B5EF4-FFF2-40B4-BE49-F238E27FC236}">
                <a16:creationId xmlns:a16="http://schemas.microsoft.com/office/drawing/2014/main" id="{5571E66D-EC6E-7E41-73A1-B7BEDF6572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4" name="Espace réservé du texte 3">
            <a:extLst>
              <a:ext uri="{FF2B5EF4-FFF2-40B4-BE49-F238E27FC236}">
                <a16:creationId xmlns:a16="http://schemas.microsoft.com/office/drawing/2014/main" id="{3FA6A3CD-E3BC-A921-0D1E-2DC3083855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DEE4088-CCC0-813F-B8A7-A21DEA9B0027}"/>
              </a:ext>
            </a:extLst>
          </p:cNvPr>
          <p:cNvSpPr>
            <a:spLocks noGrp="1"/>
          </p:cNvSpPr>
          <p:nvPr>
            <p:ph type="dt" sz="half" idx="10"/>
          </p:nvPr>
        </p:nvSpPr>
        <p:spPr/>
        <p:txBody>
          <a:bodyPr/>
          <a:lstStyle/>
          <a:p>
            <a:fld id="{865D7E95-AA84-466D-92CF-7FD745B44F98}" type="datetime1">
              <a:rPr lang="fr-BF" smtClean="0"/>
              <a:t>29/07/2024</a:t>
            </a:fld>
            <a:endParaRPr lang="fr-BF"/>
          </a:p>
        </p:txBody>
      </p:sp>
      <p:sp>
        <p:nvSpPr>
          <p:cNvPr id="6" name="Espace réservé du pied de page 5">
            <a:extLst>
              <a:ext uri="{FF2B5EF4-FFF2-40B4-BE49-F238E27FC236}">
                <a16:creationId xmlns:a16="http://schemas.microsoft.com/office/drawing/2014/main" id="{4912F167-067B-79BA-BAC1-9A66A3CE46F6}"/>
              </a:ext>
            </a:extLst>
          </p:cNvPr>
          <p:cNvSpPr>
            <a:spLocks noGrp="1"/>
          </p:cNvSpPr>
          <p:nvPr>
            <p:ph type="ftr" sz="quarter" idx="11"/>
          </p:nvPr>
        </p:nvSpPr>
        <p:spPr/>
        <p:txBody>
          <a:bodyPr/>
          <a:lstStyle/>
          <a:p>
            <a:endParaRPr lang="fr-BF"/>
          </a:p>
        </p:txBody>
      </p:sp>
      <p:sp>
        <p:nvSpPr>
          <p:cNvPr id="7" name="Espace réservé du numéro de diapositive 6">
            <a:extLst>
              <a:ext uri="{FF2B5EF4-FFF2-40B4-BE49-F238E27FC236}">
                <a16:creationId xmlns:a16="http://schemas.microsoft.com/office/drawing/2014/main" id="{2F050A01-400B-1C9B-6939-10FBA58D961C}"/>
              </a:ext>
            </a:extLst>
          </p:cNvPr>
          <p:cNvSpPr>
            <a:spLocks noGrp="1"/>
          </p:cNvSpPr>
          <p:nvPr>
            <p:ph type="sldNum" sz="quarter" idx="12"/>
          </p:nvPr>
        </p:nvSpPr>
        <p:spPr/>
        <p:txBody>
          <a:bodyPr/>
          <a:lstStyle/>
          <a:p>
            <a:fld id="{6BEEA23D-B41C-4067-9D7C-244D4B21AF3B}" type="slidenum">
              <a:rPr lang="fr-BF" smtClean="0"/>
              <a:t>‹N°›</a:t>
            </a:fld>
            <a:endParaRPr lang="fr-BF"/>
          </a:p>
        </p:txBody>
      </p:sp>
    </p:spTree>
    <p:extLst>
      <p:ext uri="{BB962C8B-B14F-4D97-AF65-F5344CB8AC3E}">
        <p14:creationId xmlns:p14="http://schemas.microsoft.com/office/powerpoint/2010/main" val="1502670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7E8EFF-1640-5126-5D82-E8CA730EF25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F"/>
          </a:p>
        </p:txBody>
      </p:sp>
      <p:sp>
        <p:nvSpPr>
          <p:cNvPr id="3" name="Espace réservé pour une image  2">
            <a:extLst>
              <a:ext uri="{FF2B5EF4-FFF2-40B4-BE49-F238E27FC236}">
                <a16:creationId xmlns:a16="http://schemas.microsoft.com/office/drawing/2014/main" id="{E2B7AF02-E61B-0A29-0468-9932828D42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F"/>
          </a:p>
        </p:txBody>
      </p:sp>
      <p:sp>
        <p:nvSpPr>
          <p:cNvPr id="4" name="Espace réservé du texte 3">
            <a:extLst>
              <a:ext uri="{FF2B5EF4-FFF2-40B4-BE49-F238E27FC236}">
                <a16:creationId xmlns:a16="http://schemas.microsoft.com/office/drawing/2014/main" id="{05E67A4A-C052-065B-9F7E-2A32D42D1E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B736C19-A021-0B4F-34D1-BDA6EFBBCDD9}"/>
              </a:ext>
            </a:extLst>
          </p:cNvPr>
          <p:cNvSpPr>
            <a:spLocks noGrp="1"/>
          </p:cNvSpPr>
          <p:nvPr>
            <p:ph type="dt" sz="half" idx="10"/>
          </p:nvPr>
        </p:nvSpPr>
        <p:spPr/>
        <p:txBody>
          <a:bodyPr/>
          <a:lstStyle/>
          <a:p>
            <a:fld id="{9854BE32-2704-4A45-98B3-C8BFFD063555}" type="datetime1">
              <a:rPr lang="fr-BF" smtClean="0"/>
              <a:t>29/07/2024</a:t>
            </a:fld>
            <a:endParaRPr lang="fr-BF"/>
          </a:p>
        </p:txBody>
      </p:sp>
      <p:sp>
        <p:nvSpPr>
          <p:cNvPr id="6" name="Espace réservé du pied de page 5">
            <a:extLst>
              <a:ext uri="{FF2B5EF4-FFF2-40B4-BE49-F238E27FC236}">
                <a16:creationId xmlns:a16="http://schemas.microsoft.com/office/drawing/2014/main" id="{76A7DA85-D5A4-32EE-0A7C-F8DE925C0FD2}"/>
              </a:ext>
            </a:extLst>
          </p:cNvPr>
          <p:cNvSpPr>
            <a:spLocks noGrp="1"/>
          </p:cNvSpPr>
          <p:nvPr>
            <p:ph type="ftr" sz="quarter" idx="11"/>
          </p:nvPr>
        </p:nvSpPr>
        <p:spPr/>
        <p:txBody>
          <a:bodyPr/>
          <a:lstStyle/>
          <a:p>
            <a:endParaRPr lang="fr-BF"/>
          </a:p>
        </p:txBody>
      </p:sp>
      <p:sp>
        <p:nvSpPr>
          <p:cNvPr id="7" name="Espace réservé du numéro de diapositive 6">
            <a:extLst>
              <a:ext uri="{FF2B5EF4-FFF2-40B4-BE49-F238E27FC236}">
                <a16:creationId xmlns:a16="http://schemas.microsoft.com/office/drawing/2014/main" id="{A0E74BE7-3975-0A4C-AC52-1606C61E81E7}"/>
              </a:ext>
            </a:extLst>
          </p:cNvPr>
          <p:cNvSpPr>
            <a:spLocks noGrp="1"/>
          </p:cNvSpPr>
          <p:nvPr>
            <p:ph type="sldNum" sz="quarter" idx="12"/>
          </p:nvPr>
        </p:nvSpPr>
        <p:spPr/>
        <p:txBody>
          <a:bodyPr/>
          <a:lstStyle/>
          <a:p>
            <a:fld id="{6BEEA23D-B41C-4067-9D7C-244D4B21AF3B}" type="slidenum">
              <a:rPr lang="fr-BF" smtClean="0"/>
              <a:t>‹N°›</a:t>
            </a:fld>
            <a:endParaRPr lang="fr-BF"/>
          </a:p>
        </p:txBody>
      </p:sp>
    </p:spTree>
    <p:extLst>
      <p:ext uri="{BB962C8B-B14F-4D97-AF65-F5344CB8AC3E}">
        <p14:creationId xmlns:p14="http://schemas.microsoft.com/office/powerpoint/2010/main" val="2783334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39F649F-9D00-AD2E-AF3C-E0D36230DD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BF"/>
          </a:p>
        </p:txBody>
      </p:sp>
      <p:sp>
        <p:nvSpPr>
          <p:cNvPr id="3" name="Espace réservé du texte 2">
            <a:extLst>
              <a:ext uri="{FF2B5EF4-FFF2-40B4-BE49-F238E27FC236}">
                <a16:creationId xmlns:a16="http://schemas.microsoft.com/office/drawing/2014/main" id="{86DFF2B7-1E33-68E5-F19D-ADE9637726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4" name="Espace réservé de la date 3">
            <a:extLst>
              <a:ext uri="{FF2B5EF4-FFF2-40B4-BE49-F238E27FC236}">
                <a16:creationId xmlns:a16="http://schemas.microsoft.com/office/drawing/2014/main" id="{FBAF1B6D-23E1-39ED-A2E9-68E803B2E1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302D4B-4FF7-4CA9-90DF-F4DA259D8513}" type="datetime1">
              <a:rPr lang="fr-BF" smtClean="0"/>
              <a:t>29/07/2024</a:t>
            </a:fld>
            <a:endParaRPr lang="fr-BF"/>
          </a:p>
        </p:txBody>
      </p:sp>
      <p:sp>
        <p:nvSpPr>
          <p:cNvPr id="5" name="Espace réservé du pied de page 4">
            <a:extLst>
              <a:ext uri="{FF2B5EF4-FFF2-40B4-BE49-F238E27FC236}">
                <a16:creationId xmlns:a16="http://schemas.microsoft.com/office/drawing/2014/main" id="{047D8556-C35D-7936-D2D2-17168D3ACA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F"/>
          </a:p>
        </p:txBody>
      </p:sp>
      <p:sp>
        <p:nvSpPr>
          <p:cNvPr id="6" name="Espace réservé du numéro de diapositive 5">
            <a:extLst>
              <a:ext uri="{FF2B5EF4-FFF2-40B4-BE49-F238E27FC236}">
                <a16:creationId xmlns:a16="http://schemas.microsoft.com/office/drawing/2014/main" id="{F713A3D5-0D24-CDAB-944E-7031C96396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EA23D-B41C-4067-9D7C-244D4B21AF3B}" type="slidenum">
              <a:rPr lang="fr-BF" smtClean="0"/>
              <a:t>‹N°›</a:t>
            </a:fld>
            <a:endParaRPr lang="fr-BF"/>
          </a:p>
        </p:txBody>
      </p:sp>
    </p:spTree>
    <p:extLst>
      <p:ext uri="{BB962C8B-B14F-4D97-AF65-F5344CB8AC3E}">
        <p14:creationId xmlns:p14="http://schemas.microsoft.com/office/powerpoint/2010/main" val="3410553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tags" Target="../tags/tag1.xml"/><Relationship Id="rId5" Type="http://schemas.openxmlformats.org/officeDocument/2006/relationships/image" Target="../media/image7.jpeg"/><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8.png"/><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tags" Target="../tags/tag2.xml"/><Relationship Id="rId5" Type="http://schemas.openxmlformats.org/officeDocument/2006/relationships/image" Target="../media/image7.jpeg"/><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9.png"/><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tags" Target="../tags/tag3.xml"/><Relationship Id="rId5" Type="http://schemas.openxmlformats.org/officeDocument/2006/relationships/image" Target="../media/image7.jpeg"/><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20.png"/><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tags" Target="../tags/tag4.xml"/><Relationship Id="rId5" Type="http://schemas.openxmlformats.org/officeDocument/2006/relationships/image" Target="../media/image7.jpeg"/><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21.png"/><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tags" Target="../tags/tag5.xml"/><Relationship Id="rId5" Type="http://schemas.openxmlformats.org/officeDocument/2006/relationships/image" Target="../media/image7.jpeg"/><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6.xml"/><Relationship Id="rId5" Type="http://schemas.openxmlformats.org/officeDocument/2006/relationships/image" Target="../media/image7.jpeg"/><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2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slideLayout" Target="../slideLayouts/slideLayout7.xml"/><Relationship Id="rId7" Type="http://schemas.openxmlformats.org/officeDocument/2006/relationships/tags" Target="../tags/tag8.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7.jpeg"/><Relationship Id="rId5" Type="http://schemas.openxmlformats.org/officeDocument/2006/relationships/image" Target="../media/image8.jpe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slideLayout" Target="../slideLayouts/slideLayout7.xml"/><Relationship Id="rId7" Type="http://schemas.openxmlformats.org/officeDocument/2006/relationships/tags" Target="../tags/tag10.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7.jpeg"/><Relationship Id="rId5" Type="http://schemas.openxmlformats.org/officeDocument/2006/relationships/image" Target="../media/image8.jpeg"/><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slideLayout" Target="../slideLayouts/slideLayout7.xml"/><Relationship Id="rId7" Type="http://schemas.openxmlformats.org/officeDocument/2006/relationships/tags" Target="../tags/tag12.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7.jpeg"/><Relationship Id="rId5" Type="http://schemas.openxmlformats.org/officeDocument/2006/relationships/image" Target="../media/image8.jpeg"/><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7.jpeg"/></Relationships>
</file>

<file path=ppt/slides/_rels/slide3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3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7.jpeg"/></Relationships>
</file>

<file path=ppt/slides/_rels/slide3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openxmlformats.org/officeDocument/2006/relationships/image" Target="../media/image28.jpeg"/><Relationship Id="rId4" Type="http://schemas.openxmlformats.org/officeDocument/2006/relationships/image" Target="../media/image7.jpeg"/></Relationships>
</file>

<file path=ppt/slides/_rels/slide3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descr="D:\PFE\presentations\presentation n°1\PowerPoint Template 2014\Diapositive1.JPG"/>
          <p:cNvPicPr>
            <a:picLocks noChangeAspect="1" noChangeArrowheads="1"/>
          </p:cNvPicPr>
          <p:nvPr/>
        </p:nvPicPr>
        <p:blipFill>
          <a:blip r:embed="rId3" cstate="print"/>
          <a:srcRect t="19574" b="10861"/>
          <a:stretch>
            <a:fillRect/>
          </a:stretch>
        </p:blipFill>
        <p:spPr bwMode="auto">
          <a:xfrm>
            <a:off x="141640" y="3180729"/>
            <a:ext cx="11893993" cy="3704273"/>
          </a:xfrm>
          <a:prstGeom prst="flowChartPunchedTape">
            <a:avLst/>
          </a:prstGeom>
          <a:ln>
            <a:noFill/>
          </a:ln>
          <a:effectLst>
            <a:softEdge rad="112500"/>
          </a:effectLst>
        </p:spPr>
      </p:pic>
      <p:cxnSp>
        <p:nvCxnSpPr>
          <p:cNvPr id="26" name="Straight Connector 14"/>
          <p:cNvCxnSpPr>
            <a:cxnSpLocks/>
          </p:cNvCxnSpPr>
          <p:nvPr/>
        </p:nvCxnSpPr>
        <p:spPr>
          <a:xfrm flipV="1">
            <a:off x="8517569" y="5283926"/>
            <a:ext cx="2626681" cy="31415"/>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4" name="Straight Connector 14"/>
          <p:cNvCxnSpPr>
            <a:cxnSpLocks/>
          </p:cNvCxnSpPr>
          <p:nvPr/>
        </p:nvCxnSpPr>
        <p:spPr>
          <a:xfrm>
            <a:off x="872050" y="5068368"/>
            <a:ext cx="1017749" cy="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5" name="Straight Connector 14"/>
          <p:cNvCxnSpPr/>
          <p:nvPr/>
        </p:nvCxnSpPr>
        <p:spPr>
          <a:xfrm>
            <a:off x="872049" y="5315341"/>
            <a:ext cx="1827054" cy="1"/>
          </a:xfrm>
          <a:prstGeom prst="line">
            <a:avLst/>
          </a:prstGeom>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5E5D1ADB-698C-48F3-B8E0-1550899FCA07}"/>
              </a:ext>
            </a:extLst>
          </p:cNvPr>
          <p:cNvSpPr/>
          <p:nvPr/>
        </p:nvSpPr>
        <p:spPr>
          <a:xfrm>
            <a:off x="156369" y="1864"/>
            <a:ext cx="5689600" cy="126001"/>
          </a:xfrm>
          <a:prstGeom prst="rect">
            <a:avLst/>
          </a:prstGeom>
          <a:solidFill>
            <a:schemeClr val="accent1">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4">
                  <a:lumMod val="75000"/>
                </a:schemeClr>
              </a:solidFill>
            </a:endParaRPr>
          </a:p>
        </p:txBody>
      </p:sp>
      <p:sp>
        <p:nvSpPr>
          <p:cNvPr id="4" name="Rectangle 3">
            <a:extLst>
              <a:ext uri="{FF2B5EF4-FFF2-40B4-BE49-F238E27FC236}">
                <a16:creationId xmlns:a16="http://schemas.microsoft.com/office/drawing/2014/main" id="{0A28A3CA-816F-40A8-BC04-340E5F79EEED}"/>
              </a:ext>
            </a:extLst>
          </p:cNvPr>
          <p:cNvSpPr/>
          <p:nvPr/>
        </p:nvSpPr>
        <p:spPr>
          <a:xfrm>
            <a:off x="5845969" y="3244"/>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29" name="Rectangle 28">
            <a:extLst>
              <a:ext uri="{FF2B5EF4-FFF2-40B4-BE49-F238E27FC236}">
                <a16:creationId xmlns:a16="http://schemas.microsoft.com/office/drawing/2014/main" id="{5D01DC78-1E66-4361-BA64-1F4E1A227801}"/>
              </a:ext>
            </a:extLst>
          </p:cNvPr>
          <p:cNvSpPr/>
          <p:nvPr/>
        </p:nvSpPr>
        <p:spPr>
          <a:xfrm>
            <a:off x="141639" y="6744769"/>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5E5D1ADB-698C-48F3-B8E0-1550899FCA07}"/>
              </a:ext>
            </a:extLst>
          </p:cNvPr>
          <p:cNvSpPr/>
          <p:nvPr/>
        </p:nvSpPr>
        <p:spPr>
          <a:xfrm>
            <a:off x="6332969" y="6745063"/>
            <a:ext cx="5689600" cy="126001"/>
          </a:xfrm>
          <a:prstGeom prst="rect">
            <a:avLst/>
          </a:prstGeom>
          <a:solidFill>
            <a:schemeClr val="accent1">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4">
                  <a:lumMod val="75000"/>
                </a:schemeClr>
              </a:solidFill>
            </a:endParaRPr>
          </a:p>
        </p:txBody>
      </p:sp>
      <p:cxnSp>
        <p:nvCxnSpPr>
          <p:cNvPr id="23" name="Straight Connector 14"/>
          <p:cNvCxnSpPr>
            <a:cxnSpLocks/>
          </p:cNvCxnSpPr>
          <p:nvPr/>
        </p:nvCxnSpPr>
        <p:spPr>
          <a:xfrm>
            <a:off x="8396718" y="6223963"/>
            <a:ext cx="2731072" cy="0"/>
          </a:xfrm>
          <a:prstGeom prst="line">
            <a:avLst/>
          </a:prstGeom>
          <a:ln/>
        </p:spPr>
        <p:style>
          <a:lnRef idx="1">
            <a:schemeClr val="accent1"/>
          </a:lnRef>
          <a:fillRef idx="0">
            <a:schemeClr val="accent1"/>
          </a:fillRef>
          <a:effectRef idx="0">
            <a:schemeClr val="accent1"/>
          </a:effectRef>
          <a:fontRef idx="minor">
            <a:schemeClr val="tx1"/>
          </a:fontRef>
        </p:style>
      </p:cxnSp>
      <p:sp>
        <p:nvSpPr>
          <p:cNvPr id="2" name="Espace réservé du pied de page 7">
            <a:extLst>
              <a:ext uri="{FF2B5EF4-FFF2-40B4-BE49-F238E27FC236}">
                <a16:creationId xmlns:a16="http://schemas.microsoft.com/office/drawing/2014/main" id="{792B1B80-1491-52BE-A64C-37F4C9BAE281}"/>
              </a:ext>
            </a:extLst>
          </p:cNvPr>
          <p:cNvSpPr txBox="1">
            <a:spLocks/>
          </p:cNvSpPr>
          <p:nvPr/>
        </p:nvSpPr>
        <p:spPr>
          <a:xfrm>
            <a:off x="2543029" y="136526"/>
            <a:ext cx="6475857"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600" b="1" dirty="0">
                <a:solidFill>
                  <a:schemeClr val="tx1"/>
                </a:solidFill>
                <a:latin typeface="Times New Roman" panose="02020603050405020304" pitchFamily="18" charset="0"/>
                <a:cs typeface="Times New Roman" panose="02020603050405020304" pitchFamily="18" charset="0"/>
              </a:rPr>
              <a:t>ISSP/LICENCE PROFESSIONNELLE EN ANALYSE STATISTIQUE</a:t>
            </a:r>
          </a:p>
        </p:txBody>
      </p:sp>
      <p:pic>
        <p:nvPicPr>
          <p:cNvPr id="8" name="Image 7">
            <a:extLst>
              <a:ext uri="{FF2B5EF4-FFF2-40B4-BE49-F238E27FC236}">
                <a16:creationId xmlns:a16="http://schemas.microsoft.com/office/drawing/2014/main" id="{966F08C3-F0E0-6211-7855-246F8A5C2EB8}"/>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1640" y="237453"/>
            <a:ext cx="1748159" cy="1405195"/>
          </a:xfrm>
          <a:prstGeom prst="rect">
            <a:avLst/>
          </a:prstGeom>
          <a:noFill/>
          <a:ln>
            <a:noFill/>
          </a:ln>
        </p:spPr>
      </p:pic>
      <p:pic>
        <p:nvPicPr>
          <p:cNvPr id="9" name="Image 8">
            <a:extLst>
              <a:ext uri="{FF2B5EF4-FFF2-40B4-BE49-F238E27FC236}">
                <a16:creationId xmlns:a16="http://schemas.microsoft.com/office/drawing/2014/main" id="{5254BE46-ED17-A13C-CCDD-A7CB6B9AA39F}"/>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398663" y="314397"/>
            <a:ext cx="1510177" cy="1405195"/>
          </a:xfrm>
          <a:prstGeom prst="rect">
            <a:avLst/>
          </a:prstGeom>
          <a:noFill/>
          <a:ln>
            <a:noFill/>
          </a:ln>
        </p:spPr>
      </p:pic>
      <p:pic>
        <p:nvPicPr>
          <p:cNvPr id="7" name="Image 6">
            <a:extLst>
              <a:ext uri="{FF2B5EF4-FFF2-40B4-BE49-F238E27FC236}">
                <a16:creationId xmlns:a16="http://schemas.microsoft.com/office/drawing/2014/main" id="{CD6952FD-FD2F-3514-D150-54A22730583B}"/>
              </a:ext>
            </a:extLst>
          </p:cNvPr>
          <p:cNvPicPr>
            <a:picLocks noChangeAspect="1"/>
          </p:cNvPicPr>
          <p:nvPr/>
        </p:nvPicPr>
        <p:blipFill>
          <a:blip r:embed="rId6"/>
          <a:stretch>
            <a:fillRect/>
          </a:stretch>
        </p:blipFill>
        <p:spPr>
          <a:xfrm>
            <a:off x="2428072" y="3659915"/>
            <a:ext cx="3480002" cy="2200857"/>
          </a:xfrm>
          <a:prstGeom prst="ellipse">
            <a:avLst/>
          </a:prstGeom>
          <a:ln w="190500" cap="rnd">
            <a:noFill/>
            <a:prstDash val="solid"/>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pic>
      <p:sp>
        <p:nvSpPr>
          <p:cNvPr id="13" name="ZoneTexte 12">
            <a:extLst>
              <a:ext uri="{FF2B5EF4-FFF2-40B4-BE49-F238E27FC236}">
                <a16:creationId xmlns:a16="http://schemas.microsoft.com/office/drawing/2014/main" id="{BCC8FC7C-9AC2-7983-E085-A307B40699D7}"/>
              </a:ext>
            </a:extLst>
          </p:cNvPr>
          <p:cNvSpPr txBox="1"/>
          <p:nvPr/>
        </p:nvSpPr>
        <p:spPr>
          <a:xfrm>
            <a:off x="774957" y="4760131"/>
            <a:ext cx="3012141" cy="1569660"/>
          </a:xfrm>
          <a:prstGeom prst="rect">
            <a:avLst/>
          </a:prstGeom>
          <a:noFill/>
          <a:ln>
            <a:solidFill>
              <a:schemeClr val="accent1"/>
            </a:solidFill>
          </a:ln>
        </p:spPr>
        <p:txBody>
          <a:bodyPr wrap="square" rtlCol="0">
            <a:spAutoFit/>
          </a:bodyPr>
          <a:lstStyle/>
          <a:p>
            <a:r>
              <a:rPr lang="fr-FR" b="1" dirty="0"/>
              <a:t>GROUPE 6 :</a:t>
            </a:r>
          </a:p>
          <a:p>
            <a:r>
              <a:rPr lang="fr-FR" b="1" dirty="0"/>
              <a:t>PRESENTATEURS</a:t>
            </a:r>
            <a:endParaRPr lang="fr-FR" sz="2000" b="1" dirty="0"/>
          </a:p>
          <a:p>
            <a:r>
              <a:rPr lang="fr-FR" sz="2000" b="1" dirty="0"/>
              <a:t>IMA Hamidou</a:t>
            </a:r>
          </a:p>
          <a:p>
            <a:r>
              <a:rPr lang="fr-FR" sz="2000" b="1" dirty="0"/>
              <a:t>KOUDA N. Toussaint</a:t>
            </a:r>
          </a:p>
          <a:p>
            <a:r>
              <a:rPr lang="fr-FR" sz="2000" b="1" dirty="0"/>
              <a:t>SAWADOGO Boniface</a:t>
            </a:r>
          </a:p>
        </p:txBody>
      </p:sp>
      <p:sp>
        <p:nvSpPr>
          <p:cNvPr id="15" name="Espace réservé du numéro de diapositive 14">
            <a:extLst>
              <a:ext uri="{FF2B5EF4-FFF2-40B4-BE49-F238E27FC236}">
                <a16:creationId xmlns:a16="http://schemas.microsoft.com/office/drawing/2014/main" id="{AC397C3E-132F-B347-0E12-F79C58C24BAD}"/>
              </a:ext>
            </a:extLst>
          </p:cNvPr>
          <p:cNvSpPr>
            <a:spLocks noGrp="1"/>
          </p:cNvSpPr>
          <p:nvPr>
            <p:ph type="sldNum" sz="quarter" idx="12"/>
          </p:nvPr>
        </p:nvSpPr>
        <p:spPr/>
        <p:txBody>
          <a:bodyPr/>
          <a:lstStyle/>
          <a:p>
            <a:fld id="{6BEEA23D-B41C-4067-9D7C-244D4B21AF3B}" type="slidenum">
              <a:rPr lang="fr-BF" smtClean="0"/>
              <a:t>1</a:t>
            </a:fld>
            <a:endParaRPr lang="fr-BF"/>
          </a:p>
        </p:txBody>
      </p:sp>
      <p:pic>
        <p:nvPicPr>
          <p:cNvPr id="11" name="Image 10">
            <a:extLst>
              <a:ext uri="{FF2B5EF4-FFF2-40B4-BE49-F238E27FC236}">
                <a16:creationId xmlns:a16="http://schemas.microsoft.com/office/drawing/2014/main" id="{BAAF9778-BC93-53DC-5C41-6AC43F68E51B}"/>
              </a:ext>
            </a:extLst>
          </p:cNvPr>
          <p:cNvPicPr>
            <a:picLocks noChangeAspect="1"/>
          </p:cNvPicPr>
          <p:nvPr/>
        </p:nvPicPr>
        <p:blipFill>
          <a:blip r:embed="rId7"/>
          <a:stretch>
            <a:fillRect/>
          </a:stretch>
        </p:blipFill>
        <p:spPr>
          <a:xfrm>
            <a:off x="5822295" y="2804214"/>
            <a:ext cx="2883132" cy="2726801"/>
          </a:xfrm>
          <a:prstGeom prst="ellipse">
            <a:avLst/>
          </a:prstGeom>
          <a:ln w="190500" cap="rnd">
            <a:noFill/>
            <a:prstDash val="solid"/>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pic>
      <p:sp>
        <p:nvSpPr>
          <p:cNvPr id="18" name="ZoneTexte 17">
            <a:extLst>
              <a:ext uri="{FF2B5EF4-FFF2-40B4-BE49-F238E27FC236}">
                <a16:creationId xmlns:a16="http://schemas.microsoft.com/office/drawing/2014/main" id="{4B75E79D-DA3F-777E-093F-4B9E79512C2C}"/>
              </a:ext>
            </a:extLst>
          </p:cNvPr>
          <p:cNvSpPr txBox="1"/>
          <p:nvPr/>
        </p:nvSpPr>
        <p:spPr>
          <a:xfrm>
            <a:off x="7623123" y="4760131"/>
            <a:ext cx="4215085" cy="1569660"/>
          </a:xfrm>
          <a:prstGeom prst="rect">
            <a:avLst/>
          </a:prstGeom>
          <a:noFill/>
          <a:ln>
            <a:solidFill>
              <a:schemeClr val="accent1"/>
            </a:solidFill>
          </a:ln>
        </p:spPr>
        <p:txBody>
          <a:bodyPr wrap="square" rtlCol="0">
            <a:spAutoFit/>
          </a:bodyPr>
          <a:lstStyle/>
          <a:p>
            <a:pPr algn="ctr"/>
            <a:r>
              <a:rPr lang="fr-FR" sz="3200" b="1" dirty="0"/>
              <a:t>Chargé du cours</a:t>
            </a:r>
          </a:p>
          <a:p>
            <a:pPr algn="ctr"/>
            <a:r>
              <a:rPr lang="fr-FR" sz="3200" b="1" dirty="0"/>
              <a:t> </a:t>
            </a:r>
          </a:p>
          <a:p>
            <a:pPr algn="ctr"/>
            <a:r>
              <a:rPr lang="fr-FR" sz="3200" b="1" dirty="0"/>
              <a:t>Dr Israël SAWADOGO</a:t>
            </a:r>
          </a:p>
        </p:txBody>
      </p:sp>
      <p:sp>
        <p:nvSpPr>
          <p:cNvPr id="12" name="Rectangle 11">
            <a:extLst>
              <a:ext uri="{FF2B5EF4-FFF2-40B4-BE49-F238E27FC236}">
                <a16:creationId xmlns:a16="http://schemas.microsoft.com/office/drawing/2014/main" id="{08CD20CB-610E-8302-A1D1-ED7A9B6C38F0}"/>
              </a:ext>
            </a:extLst>
          </p:cNvPr>
          <p:cNvSpPr/>
          <p:nvPr/>
        </p:nvSpPr>
        <p:spPr>
          <a:xfrm>
            <a:off x="1219200" y="1881354"/>
            <a:ext cx="9792893" cy="2493950"/>
          </a:xfrm>
          <a:prstGeom prst="rect">
            <a:avLst/>
          </a:prstGeom>
          <a:ln>
            <a:solidFill>
              <a:schemeClr val="accent6"/>
            </a:solid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pPr lvl="3"/>
            <a:r>
              <a:rPr lang="fr-FR" sz="4000" b="1" u="sng" dirty="0"/>
              <a:t>Econométrie des variables qualitatives</a:t>
            </a:r>
          </a:p>
          <a:p>
            <a:endParaRPr lang="fr-FR" sz="4000" b="1" dirty="0"/>
          </a:p>
          <a:p>
            <a:r>
              <a:rPr lang="fr-FR" sz="4000" b="1" dirty="0"/>
              <a:t>	</a:t>
            </a:r>
            <a:r>
              <a:rPr lang="fr-FR" sz="4000" b="1" u="sng"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Thème :</a:t>
            </a:r>
            <a:r>
              <a:rPr lang="fr-FR" sz="4000" b="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Modèle logit conditionnel</a:t>
            </a:r>
            <a:endParaRPr lang="fr-FR" sz="2000" kern="100" dirty="0">
              <a:ea typeface="Calibri" panose="020F0502020204030204" pitchFamily="34" charset="0"/>
              <a:cs typeface="Times New Roman" panose="02020603050405020304" pitchFamily="18" charset="0"/>
            </a:endParaRPr>
          </a:p>
          <a:p>
            <a:endParaRPr lang="fr-FR" sz="4000" dirty="0"/>
          </a:p>
        </p:txBody>
      </p:sp>
    </p:spTree>
    <p:extLst>
      <p:ext uri="{BB962C8B-B14F-4D97-AF65-F5344CB8AC3E}">
        <p14:creationId xmlns:p14="http://schemas.microsoft.com/office/powerpoint/2010/main" val="1633418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15902 -3.7037E-7 L -3.5427E-6 -3.7037E-7 " pathEditMode="relative" rAng="0" ptsTypes="AA">
                                      <p:cBhvr>
                                        <p:cTn id="6" dur="500" fill="hold"/>
                                        <p:tgtEl>
                                          <p:spTgt spid="34"/>
                                        </p:tgtEl>
                                        <p:attrNameLst>
                                          <p:attrName>ppt_x</p:attrName>
                                          <p:attrName>ppt_y</p:attrName>
                                        </p:attrNameLst>
                                      </p:cBhvr>
                                      <p:rCtr x="7951" y="0"/>
                                    </p:animMotion>
                                  </p:childTnLst>
                                </p:cTn>
                              </p:par>
                              <p:par>
                                <p:cTn id="7" presetID="63" presetClass="path" presetSubtype="0" accel="50000" decel="50000" fill="hold" nodeType="withEffect">
                                  <p:stCondLst>
                                    <p:cond delay="0"/>
                                  </p:stCondLst>
                                  <p:childTnLst>
                                    <p:animMotion origin="layout" path="M -0.16451 0.00185 L -7.84445E-7 0 " pathEditMode="relative" rAng="0" ptsTypes="AA">
                                      <p:cBhvr>
                                        <p:cTn id="8" dur="500" fill="hold"/>
                                        <p:tgtEl>
                                          <p:spTgt spid="35"/>
                                        </p:tgtEl>
                                        <p:attrNameLst>
                                          <p:attrName>ppt_x</p:attrName>
                                          <p:attrName>ppt_y</p:attrName>
                                        </p:attrNameLst>
                                      </p:cBhvr>
                                      <p:rCtr x="8219" y="-93"/>
                                    </p:animMotion>
                                  </p:childTnLst>
                                </p:cTn>
                              </p:par>
                              <p:par>
                                <p:cTn id="9" presetID="35" presetClass="path" presetSubtype="0" accel="50000" decel="50000" fill="hold" nodeType="withEffect">
                                  <p:stCondLst>
                                    <p:cond delay="0"/>
                                  </p:stCondLst>
                                  <p:childTnLst>
                                    <p:animMotion origin="layout" path="M 0.16445 4.81481E-6 L 0 4.81481E-6 " pathEditMode="relative" rAng="0" ptsTypes="AA">
                                      <p:cBhvr>
                                        <p:cTn id="10" dur="500" fill="hold"/>
                                        <p:tgtEl>
                                          <p:spTgt spid="26"/>
                                        </p:tgtEl>
                                        <p:attrNameLst>
                                          <p:attrName>ppt_x</p:attrName>
                                          <p:attrName>ppt_y</p:attrName>
                                        </p:attrNameLst>
                                      </p:cBhvr>
                                      <p:rCtr x="-8229" y="0"/>
                                    </p:animMotion>
                                  </p:childTnLst>
                                </p:cTn>
                              </p:par>
                              <p:par>
                                <p:cTn id="11" presetID="63" presetClass="path" presetSubtype="0" accel="50000" decel="50000" fill="hold" nodeType="withEffect">
                                  <p:stCondLst>
                                    <p:cond delay="0"/>
                                  </p:stCondLst>
                                  <p:childTnLst>
                                    <p:animMotion origin="layout" path="M -0.16445 0.00185 L -1.04167E-6 1.11111E-6 " pathEditMode="relative" rAng="0" ptsTypes="AA">
                                      <p:cBhvr>
                                        <p:cTn id="12" dur="500" fill="hold"/>
                                        <p:tgtEl>
                                          <p:spTgt spid="23"/>
                                        </p:tgtEl>
                                        <p:attrNameLst>
                                          <p:attrName>ppt_x</p:attrName>
                                          <p:attrName>ppt_y</p:attrName>
                                        </p:attrNameLst>
                                      </p:cBhvr>
                                      <p:rCtr x="8216" y="-93"/>
                                    </p:animMotion>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1000" fill="hold"/>
                                        <p:tgtEl>
                                          <p:spTgt spid="18"/>
                                        </p:tgtEl>
                                        <p:attrNameLst>
                                          <p:attrName>ppt_w</p:attrName>
                                        </p:attrNameLst>
                                      </p:cBhvr>
                                      <p:tavLst>
                                        <p:tav tm="0">
                                          <p:val>
                                            <p:fltVal val="0"/>
                                          </p:val>
                                        </p:tav>
                                        <p:tav tm="100000">
                                          <p:val>
                                            <p:strVal val="#ppt_w"/>
                                          </p:val>
                                        </p:tav>
                                      </p:tavLst>
                                    </p:anim>
                                    <p:anim calcmode="lin" valueType="num">
                                      <p:cBhvr>
                                        <p:cTn id="25" dur="1000" fill="hold"/>
                                        <p:tgtEl>
                                          <p:spTgt spid="18"/>
                                        </p:tgtEl>
                                        <p:attrNameLst>
                                          <p:attrName>ppt_h</p:attrName>
                                        </p:attrNameLst>
                                      </p:cBhvr>
                                      <p:tavLst>
                                        <p:tav tm="0">
                                          <p:val>
                                            <p:fltVal val="0"/>
                                          </p:val>
                                        </p:tav>
                                        <p:tav tm="100000">
                                          <p:val>
                                            <p:strVal val="#ppt_h"/>
                                          </p:val>
                                        </p:tav>
                                      </p:tavLst>
                                    </p:anim>
                                    <p:anim calcmode="lin" valueType="num">
                                      <p:cBhvr>
                                        <p:cTn id="26" dur="1000" fill="hold"/>
                                        <p:tgtEl>
                                          <p:spTgt spid="18"/>
                                        </p:tgtEl>
                                        <p:attrNameLst>
                                          <p:attrName>style.rotation</p:attrName>
                                        </p:attrNameLst>
                                      </p:cBhvr>
                                      <p:tavLst>
                                        <p:tav tm="0">
                                          <p:val>
                                            <p:fltVal val="90"/>
                                          </p:val>
                                        </p:tav>
                                        <p:tav tm="100000">
                                          <p:val>
                                            <p:fltVal val="0"/>
                                          </p:val>
                                        </p:tav>
                                      </p:tavLst>
                                    </p:anim>
                                    <p:animEffect transition="in" filter="fade">
                                      <p:cBhvr>
                                        <p:cTn id="2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87D56AC0-723B-42BA-87A2-0778FDD3CD98}"/>
              </a:ext>
            </a:extLst>
          </p:cNvPr>
          <p:cNvSpPr/>
          <p:nvPr/>
        </p:nvSpPr>
        <p:spPr>
          <a:xfrm>
            <a:off x="156371" y="6519830"/>
            <a:ext cx="1730585" cy="310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46" name="Rectangle 45">
            <a:extLst>
              <a:ext uri="{FF2B5EF4-FFF2-40B4-BE49-F238E27FC236}">
                <a16:creationId xmlns:a16="http://schemas.microsoft.com/office/drawing/2014/main" id="{107787E5-E35D-464A-8883-075082B274D3}"/>
              </a:ext>
            </a:extLst>
          </p:cNvPr>
          <p:cNvSpPr/>
          <p:nvPr/>
        </p:nvSpPr>
        <p:spPr>
          <a:xfrm>
            <a:off x="1886956" y="6519829"/>
            <a:ext cx="8749844" cy="310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dirty="0">
                <a:cs typeface="Aharoni" pitchFamily="2" charset="-79"/>
                <a:sym typeface="Cambria"/>
              </a:rPr>
              <a:t>ISSP/LPAS2</a:t>
            </a:r>
            <a:endParaRPr lang="fr-FR" dirty="0"/>
          </a:p>
        </p:txBody>
      </p:sp>
      <p:sp>
        <p:nvSpPr>
          <p:cNvPr id="52" name="Rectangle 51">
            <a:extLst>
              <a:ext uri="{FF2B5EF4-FFF2-40B4-BE49-F238E27FC236}">
                <a16:creationId xmlns:a16="http://schemas.microsoft.com/office/drawing/2014/main" id="{6B2455FF-2DCB-4199-BAC2-B0E662DDE98F}"/>
              </a:ext>
            </a:extLst>
          </p:cNvPr>
          <p:cNvSpPr/>
          <p:nvPr/>
        </p:nvSpPr>
        <p:spPr>
          <a:xfrm>
            <a:off x="156369" y="1864"/>
            <a:ext cx="5689600" cy="12600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1">
                  <a:lumMod val="50000"/>
                </a:schemeClr>
              </a:solidFill>
            </a:endParaRPr>
          </a:p>
        </p:txBody>
      </p:sp>
      <p:sp>
        <p:nvSpPr>
          <p:cNvPr id="53" name="Rectangle 52">
            <a:extLst>
              <a:ext uri="{FF2B5EF4-FFF2-40B4-BE49-F238E27FC236}">
                <a16:creationId xmlns:a16="http://schemas.microsoft.com/office/drawing/2014/main" id="{497037EF-C170-4B7F-8921-6A4F8E9A325E}"/>
              </a:ext>
            </a:extLst>
          </p:cNvPr>
          <p:cNvSpPr/>
          <p:nvPr/>
        </p:nvSpPr>
        <p:spPr>
          <a:xfrm>
            <a:off x="5845969" y="3244"/>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E7E63B0E-30AF-4913-8C91-BC7C4AD3EAD1}"/>
              </a:ext>
            </a:extLst>
          </p:cNvPr>
          <p:cNvSpPr/>
          <p:nvPr/>
        </p:nvSpPr>
        <p:spPr>
          <a:xfrm>
            <a:off x="1730350" y="6568600"/>
            <a:ext cx="8634103" cy="584775"/>
          </a:xfrm>
          <a:prstGeom prst="rect">
            <a:avLst/>
          </a:prstGeom>
        </p:spPr>
        <p:txBody>
          <a:bodyPr wrap="square">
            <a:spAutoFit/>
          </a:bodyPr>
          <a:lstStyle/>
          <a:p>
            <a:pPr algn="ctr"/>
            <a:endParaRPr lang="fr-FR" dirty="0">
              <a:solidFill>
                <a:schemeClr val="dk1"/>
              </a:solidFill>
              <a:cs typeface="Aharoni" pitchFamily="2" charset="-79"/>
            </a:endParaRPr>
          </a:p>
          <a:p>
            <a:pPr algn="ctr"/>
            <a:endParaRPr lang="fr-FR" sz="1400" b="1" dirty="0">
              <a:cs typeface="Aharoni" pitchFamily="2" charset="-79"/>
            </a:endParaRPr>
          </a:p>
        </p:txBody>
      </p:sp>
      <p:pic>
        <p:nvPicPr>
          <p:cNvPr id="3" name="Image 2">
            <a:extLst>
              <a:ext uri="{FF2B5EF4-FFF2-40B4-BE49-F238E27FC236}">
                <a16:creationId xmlns:a16="http://schemas.microsoft.com/office/drawing/2014/main" id="{809A0F75-B8C1-5AF5-2BAF-F68DDFAC300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350" y="6539656"/>
            <a:ext cx="489357" cy="271699"/>
          </a:xfrm>
          <a:prstGeom prst="rect">
            <a:avLst/>
          </a:prstGeom>
          <a:noFill/>
          <a:ln>
            <a:noFill/>
          </a:ln>
        </p:spPr>
      </p:pic>
      <p:pic>
        <p:nvPicPr>
          <p:cNvPr id="4" name="Image 3">
            <a:extLst>
              <a:ext uri="{FF2B5EF4-FFF2-40B4-BE49-F238E27FC236}">
                <a16:creationId xmlns:a16="http://schemas.microsoft.com/office/drawing/2014/main" id="{DE3E5276-A9FE-2BD6-A58F-84DD23A7144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05803" y="6577756"/>
            <a:ext cx="353626" cy="286720"/>
          </a:xfrm>
          <a:prstGeom prst="rect">
            <a:avLst/>
          </a:prstGeom>
          <a:noFill/>
          <a:ln>
            <a:noFill/>
          </a:ln>
        </p:spPr>
      </p:pic>
      <p:sp>
        <p:nvSpPr>
          <p:cNvPr id="5" name="Rectangle: Rounded Corners 9">
            <a:extLst>
              <a:ext uri="{FF2B5EF4-FFF2-40B4-BE49-F238E27FC236}">
                <a16:creationId xmlns:a16="http://schemas.microsoft.com/office/drawing/2014/main" id="{6782C5E4-5C3F-9C66-7D9E-287894F07D32}"/>
              </a:ext>
            </a:extLst>
          </p:cNvPr>
          <p:cNvSpPr/>
          <p:nvPr/>
        </p:nvSpPr>
        <p:spPr>
          <a:xfrm>
            <a:off x="329381" y="247647"/>
            <a:ext cx="11533238" cy="650035"/>
          </a:xfrm>
          <a:prstGeom prst="round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457200" indent="-457200" algn="ctr">
              <a:buFont typeface="+mj-lt"/>
              <a:buAutoNum type="arabicPeriod"/>
            </a:pPr>
            <a:r>
              <a:rPr lang="fr-FR" sz="2400" b="1" u="sng" dirty="0">
                <a:latin typeface="Times New Roman" panose="02020603050405020304" pitchFamily="18" charset="0"/>
                <a:ea typeface="Calibri" panose="020F0502020204030204" pitchFamily="34" charset="0"/>
                <a:cs typeface="Times New Roman" panose="02020603050405020304" pitchFamily="18" charset="0"/>
              </a:rPr>
              <a:t>Méthodes d’estimation</a:t>
            </a:r>
          </a:p>
        </p:txBody>
      </p:sp>
      <mc:AlternateContent xmlns:mc="http://schemas.openxmlformats.org/markup-compatibility/2006" xmlns:a14="http://schemas.microsoft.com/office/drawing/2010/main">
        <mc:Choice Requires="a14">
          <p:sp>
            <p:nvSpPr>
              <p:cNvPr id="9" name="Organigramme : Alternative 8">
                <a:extLst>
                  <a:ext uri="{FF2B5EF4-FFF2-40B4-BE49-F238E27FC236}">
                    <a16:creationId xmlns:a16="http://schemas.microsoft.com/office/drawing/2014/main" id="{01BBD0BC-0158-D222-661B-BD494997C364}"/>
                  </a:ext>
                </a:extLst>
              </p:cNvPr>
              <p:cNvSpPr/>
              <p:nvPr/>
            </p:nvSpPr>
            <p:spPr>
              <a:xfrm>
                <a:off x="329381" y="1186581"/>
                <a:ext cx="11533238" cy="5212542"/>
              </a:xfrm>
              <a:prstGeom prst="flowChartAlternateProcess">
                <a:avLst/>
              </a:prstGeom>
              <a:solidFill>
                <a:schemeClr val="bg1"/>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ct val="115000"/>
                  </a:lnSpc>
                  <a:spcAft>
                    <a:spcPts val="800"/>
                  </a:spcAft>
                </a:pPr>
                <a:r>
                  <a:rPr lang="fr-FR" sz="2000" i="1"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FR"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Plusieurs méthodes peuvent être utilisées pour l’estimation des paramètres du modèle logit conditionnel dont les plus importantes sont notamment celle du maximum de vraisemblance, les méthodes semi-paramétriques et les méthodes non paramétriques. Dans le cadre de notre étude, nous nous contenterons sur la méthode du maximum de vraisemblance qui est une méthode paramétrique. Ainsi, pour estimer les paramètres de </a:t>
                </a:r>
                <a14:m>
                  <m:oMath xmlns:m="http://schemas.openxmlformats.org/officeDocument/2006/math">
                    <m:r>
                      <a:rPr lang="fr-FR" sz="2000" i="1" kern="1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fr-FR" sz="2000" i="1" kern="1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𝜃</m:t>
                    </m:r>
                  </m:oMath>
                </a14:m>
                <a:r>
                  <a:rPr lang="fr-FR" sz="20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du modèle, on cherche à maximiser la fonction de vraisemblance.</a:t>
                </a:r>
                <a:endParaRPr lang="fr-FR" sz="2000"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9" name="Organigramme : Alternative 8">
                <a:extLst>
                  <a:ext uri="{FF2B5EF4-FFF2-40B4-BE49-F238E27FC236}">
                    <a16:creationId xmlns:a16="http://schemas.microsoft.com/office/drawing/2014/main" id="{01BBD0BC-0158-D222-661B-BD494997C364}"/>
                  </a:ext>
                </a:extLst>
              </p:cNvPr>
              <p:cNvSpPr>
                <a:spLocks noRot="1" noChangeAspect="1" noMove="1" noResize="1" noEditPoints="1" noAdjustHandles="1" noChangeArrowheads="1" noChangeShapeType="1" noTextEdit="1"/>
              </p:cNvSpPr>
              <p:nvPr/>
            </p:nvSpPr>
            <p:spPr>
              <a:xfrm>
                <a:off x="329381" y="1186581"/>
                <a:ext cx="11533238" cy="5212542"/>
              </a:xfrm>
              <a:prstGeom prst="flowChartAlternateProcess">
                <a:avLst/>
              </a:prstGeom>
              <a:blipFill>
                <a:blip r:embed="rId5"/>
                <a:stretch>
                  <a:fillRect/>
                </a:stretch>
              </a:blipFill>
              <a:ln w="38100">
                <a:noFill/>
              </a:ln>
            </p:spPr>
            <p:txBody>
              <a:bodyPr/>
              <a:lstStyle/>
              <a:p>
                <a:r>
                  <a:rPr lang="fr-BF">
                    <a:noFill/>
                  </a:rPr>
                  <a:t> </a:t>
                </a:r>
              </a:p>
            </p:txBody>
          </p:sp>
        </mc:Fallback>
      </mc:AlternateContent>
      <p:sp>
        <p:nvSpPr>
          <p:cNvPr id="6" name="Espace réservé du numéro de diapositive 5">
            <a:extLst>
              <a:ext uri="{FF2B5EF4-FFF2-40B4-BE49-F238E27FC236}">
                <a16:creationId xmlns:a16="http://schemas.microsoft.com/office/drawing/2014/main" id="{0FE4E98E-D4A2-ABAC-23D9-E2CF880EAB1B}"/>
              </a:ext>
            </a:extLst>
          </p:cNvPr>
          <p:cNvSpPr>
            <a:spLocks noGrp="1"/>
          </p:cNvSpPr>
          <p:nvPr>
            <p:ph type="sldNum" sz="quarter" idx="12"/>
          </p:nvPr>
        </p:nvSpPr>
        <p:spPr/>
        <p:txBody>
          <a:bodyPr/>
          <a:lstStyle/>
          <a:p>
            <a:fld id="{6BEEA23D-B41C-4067-9D7C-244D4B21AF3B}" type="slidenum">
              <a:rPr lang="fr-BF" smtClean="0"/>
              <a:t>10</a:t>
            </a:fld>
            <a:endParaRPr lang="fr-BF"/>
          </a:p>
        </p:txBody>
      </p:sp>
    </p:spTree>
    <p:extLst>
      <p:ext uri="{BB962C8B-B14F-4D97-AF65-F5344CB8AC3E}">
        <p14:creationId xmlns:p14="http://schemas.microsoft.com/office/powerpoint/2010/main" val="251335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156371" y="6557930"/>
            <a:ext cx="1730585" cy="310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46" name="Rectangle 45"/>
          <p:cNvSpPr/>
          <p:nvPr/>
        </p:nvSpPr>
        <p:spPr>
          <a:xfrm>
            <a:off x="1886956" y="6557929"/>
            <a:ext cx="8749844" cy="310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dirty="0">
                <a:cs typeface="Aharoni" pitchFamily="2" charset="-79"/>
                <a:sym typeface="Cambria" panose="02040503050406030204"/>
              </a:rPr>
              <a:t>ISSP/LPAS2</a:t>
            </a:r>
            <a:endParaRPr lang="fr-FR" dirty="0"/>
          </a:p>
        </p:txBody>
      </p:sp>
      <p:sp>
        <p:nvSpPr>
          <p:cNvPr id="52" name="Rectangle 51"/>
          <p:cNvSpPr/>
          <p:nvPr/>
        </p:nvSpPr>
        <p:spPr>
          <a:xfrm>
            <a:off x="156369" y="1864"/>
            <a:ext cx="5689600" cy="12600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1">
                  <a:lumMod val="50000"/>
                </a:schemeClr>
              </a:solidFill>
            </a:endParaRPr>
          </a:p>
        </p:txBody>
      </p:sp>
      <p:sp>
        <p:nvSpPr>
          <p:cNvPr id="53" name="Rectangle 52"/>
          <p:cNvSpPr/>
          <p:nvPr/>
        </p:nvSpPr>
        <p:spPr>
          <a:xfrm>
            <a:off x="5845969" y="3244"/>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24" name="Rectangle 23"/>
          <p:cNvSpPr/>
          <p:nvPr/>
        </p:nvSpPr>
        <p:spPr>
          <a:xfrm>
            <a:off x="1730350" y="6568600"/>
            <a:ext cx="8634103" cy="584775"/>
          </a:xfrm>
          <a:prstGeom prst="rect">
            <a:avLst/>
          </a:prstGeom>
        </p:spPr>
        <p:txBody>
          <a:bodyPr wrap="square">
            <a:spAutoFit/>
          </a:bodyPr>
          <a:lstStyle/>
          <a:p>
            <a:pPr algn="ctr"/>
            <a:endParaRPr lang="fr-FR" dirty="0">
              <a:solidFill>
                <a:schemeClr val="dk1"/>
              </a:solidFill>
              <a:cs typeface="Aharoni" pitchFamily="2" charset="-79"/>
            </a:endParaRPr>
          </a:p>
          <a:p>
            <a:pPr algn="ctr"/>
            <a:endParaRPr lang="fr-FR" sz="1400" b="1" dirty="0">
              <a:cs typeface="Aharoni" pitchFamily="2" charset="-79"/>
            </a:endParaRPr>
          </a:p>
        </p:txBody>
      </p:sp>
      <p:pic>
        <p:nvPicPr>
          <p:cNvPr id="3" name="Image 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350" y="6577756"/>
            <a:ext cx="489357" cy="271699"/>
          </a:xfrm>
          <a:prstGeom prst="rect">
            <a:avLst/>
          </a:prstGeom>
          <a:noFill/>
          <a:ln>
            <a:noFill/>
          </a:ln>
        </p:spPr>
      </p:pic>
      <p:pic>
        <p:nvPicPr>
          <p:cNvPr id="4" name="Image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05803" y="6577756"/>
            <a:ext cx="353626" cy="286720"/>
          </a:xfrm>
          <a:prstGeom prst="rect">
            <a:avLst/>
          </a:prstGeom>
          <a:noFill/>
          <a:ln>
            <a:noFill/>
          </a:ln>
        </p:spPr>
      </p:pic>
      <mc:AlternateContent xmlns:mc="http://schemas.openxmlformats.org/markup-compatibility/2006" xmlns:a14="http://schemas.microsoft.com/office/drawing/2010/main">
        <mc:Choice Requires="a14">
          <p:sp>
            <p:nvSpPr>
              <p:cNvPr id="7" name="Zone de texte 6"/>
              <p:cNvSpPr txBox="1"/>
              <p:nvPr/>
            </p:nvSpPr>
            <p:spPr>
              <a:xfrm>
                <a:off x="557690" y="1350646"/>
                <a:ext cx="10918825" cy="4879975"/>
              </a:xfrm>
              <a:prstGeom prst="rect">
                <a:avLst/>
              </a:prstGeom>
              <a:noFill/>
            </p:spPr>
            <p:txBody>
              <a:bodyPr wrap="square" rtlCol="0" anchor="t">
                <a:noAutofit/>
              </a:bodyPr>
              <a:lstStyle/>
              <a:p>
                <a:pPr>
                  <a:lnSpc>
                    <a:spcPct val="107000"/>
                  </a:lnSpc>
                  <a:spcAft>
                    <a:spcPts val="800"/>
                  </a:spcAft>
                </a:pPr>
                <a:r>
                  <a:rPr lang="fr-FR" sz="20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mn-ea"/>
                  </a:rPr>
                  <a:t>Soit </a:t>
                </a:r>
                <a14:m>
                  <m:oMath xmlns:m="http://schemas.openxmlformats.org/officeDocument/2006/math">
                    <m:r>
                      <a:rPr lang="fr-FR" sz="20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𝑋</m:t>
                    </m:r>
                    <m:r>
                      <a:rPr lang="fr-FR" sz="20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fr-FR" sz="20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fr-FR" sz="20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𝑋</m:t>
                        </m:r>
                      </m:e>
                      <m:sub>
                        <m:r>
                          <a:rPr lang="fr-FR" sz="20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1</m:t>
                        </m:r>
                      </m:sub>
                    </m:sSub>
                    <m:r>
                      <a:rPr lang="fr-FR" sz="20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fr-FR" sz="20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fr-FR" sz="20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𝑋</m:t>
                        </m:r>
                      </m:e>
                      <m:sub>
                        <m:r>
                          <a:rPr lang="fr-FR" sz="20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𝑛</m:t>
                        </m:r>
                      </m:sub>
                    </m:sSub>
                    <m:r>
                      <a:rPr lang="fr-FR" sz="20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oMath>
                </a14:m>
                <a:r>
                  <a:rPr lang="fr-FR" sz="2000" kern="1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mn-ea"/>
                  </a:rPr>
                  <a:t> un échantillon de la loi de probabilité </a:t>
                </a:r>
                <a14:m>
                  <m:oMath xmlns:m="http://schemas.openxmlformats.org/officeDocument/2006/math">
                    <m:sSub>
                      <m:sSubPr>
                        <m:ctrlPr>
                          <a:rPr lang="fr-FR" sz="20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fr-FR" sz="2000"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Ρ</m:t>
                        </m:r>
                      </m:e>
                      <m:sub>
                        <m:r>
                          <a:rPr lang="fr-FR" sz="20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𝜃</m:t>
                        </m:r>
                      </m:sub>
                    </m:sSub>
                    <m:r>
                      <a:rPr lang="fr-FR" sz="20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fr-FR" sz="20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hlinkClick r:id="" action="ppaction://noaction">
                          <a:extLst>
                            <a:ext uri="{A12FA001-AC4F-418D-AE19-62706E023703}">
                              <ahyp:hlinkClr xmlns:ahyp="http://schemas.microsoft.com/office/drawing/2018/hyperlinkcolor" val="tx"/>
                            </a:ext>
                          </a:extLst>
                        </a:hlinkClick>
                      </a:rPr>
                      <m:t> </m:t>
                    </m:r>
                    <m:r>
                      <a:rPr lang="fr-FR" sz="20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𝜃</m:t>
                    </m:r>
                    <m:r>
                      <a:rPr lang="fr-FR" sz="20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fr-FR" sz="2000"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Θ</m:t>
                    </m:r>
                    <m:r>
                      <a:rPr lang="fr-FR" sz="20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p>
                      <m:sSupPr>
                        <m:ctrlPr>
                          <a:rPr lang="fr-FR" sz="20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fr-FR" sz="20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ℝ</m:t>
                        </m:r>
                      </m:e>
                      <m:sup>
                        <m:r>
                          <a:rPr lang="fr-FR" sz="20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𝑝</m:t>
                        </m:r>
                      </m:sup>
                    </m:sSup>
                    <m:r>
                      <a:rPr lang="fr-FR" sz="20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oMath>
                </a14:m>
                <a:r>
                  <a:rPr lang="fr-FR" sz="2000" kern="1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mn-ea"/>
                  </a:rPr>
                  <a:t> On appelle vraisemblance du paramètre </a:t>
                </a:r>
                <a14:m>
                  <m:oMath xmlns:m="http://schemas.openxmlformats.org/officeDocument/2006/math">
                    <m:r>
                      <a:rPr lang="fr-FR" sz="20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𝜃</m:t>
                    </m:r>
                  </m:oMath>
                </a14:m>
                <a:r>
                  <a:rPr lang="fr-FR" sz="2000" kern="1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mn-ea"/>
                  </a:rPr>
                  <a:t>, l’application :</a:t>
                </a:r>
              </a:p>
              <a:p>
                <a:pPr>
                  <a:lnSpc>
                    <a:spcPct val="107000"/>
                  </a:lnSpc>
                  <a:spcAft>
                    <a:spcPts val="800"/>
                  </a:spcAft>
                </a:pPr>
                <a:endParaRPr lang="fr-FR" sz="20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r>
                      <a:rPr lang="fr-FR" sz="20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𝐿</m:t>
                    </m:r>
                    <m:r>
                      <a:rPr lang="fr-FR" sz="20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fr-FR" sz="20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eqArr>
                          <m:eqArrPr>
                            <m:ctrlPr>
                              <a:rPr lang="fr-FR" sz="20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eqArrPr>
                          <m:e>
                            <m:r>
                              <a:rPr lang="fr-FR" sz="20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𝛩</m:t>
                            </m:r>
                            <m:r>
                              <a:rPr lang="fr-FR" sz="20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                 </m:t>
                            </m:r>
                            <m:sSup>
                              <m:sSupPr>
                                <m:ctrlPr>
                                  <a:rPr lang="fr-FR" sz="20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pPr>
                              <m:e>
                                <m:r>
                                  <a:rPr lang="fr-FR" sz="20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ℝ</m:t>
                                </m:r>
                              </m:e>
                              <m:sup>
                                <m:r>
                                  <a:rPr lang="fr-FR" sz="20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up>
                            </m:sSup>
                          </m:e>
                          <m:e>
                            <m:r>
                              <a:rPr lang="fr-FR" sz="20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hlinkClick r:id="" action="ppaction://noaction">
                                  <a:extLst>
                                    <a:ext uri="{A12FA001-AC4F-418D-AE19-62706E023703}">
                                      <ahyp:hlinkClr xmlns:ahyp="http://schemas.microsoft.com/office/drawing/2018/hyperlinkcolor" val="tx"/>
                                    </a:ext>
                                  </a:extLst>
                                </a:hlinkClick>
                              </a:rPr>
                              <m:t> </m:t>
                            </m:r>
                            <m:r>
                              <a:rPr lang="fr-FR" sz="20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hlinkClick r:id="" action="ppaction://noaction">
                                  <a:extLst>
                                    <a:ext uri="{A12FA001-AC4F-418D-AE19-62706E023703}">
                                      <ahyp:hlinkClr xmlns:ahyp="http://schemas.microsoft.com/office/drawing/2018/hyperlinkcolor" val="tx"/>
                                    </a:ext>
                                  </a:extLst>
                                </a:hlinkClick>
                              </a:rPr>
                              <m:t>𝜃</m:t>
                            </m:r>
                            <m:r>
                              <a:rPr lang="fr-FR" sz="20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fr-FR" sz="20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fr-FR" sz="20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𝑥</m:t>
                                </m:r>
                              </m:e>
                              <m:sub>
                                <m:r>
                                  <a:rPr lang="fr-FR" sz="20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1</m:t>
                                </m:r>
                              </m:sub>
                            </m:sSub>
                            <m:r>
                              <a:rPr lang="fr-FR" sz="20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fr-FR" sz="20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fr-FR" sz="20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𝑥</m:t>
                                </m:r>
                              </m:e>
                              <m:sub>
                                <m:r>
                                  <a:rPr lang="fr-FR" sz="20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𝑛</m:t>
                                </m:r>
                              </m:sub>
                            </m:sSub>
                            <m:r>
                              <a:rPr lang="fr-FR" sz="20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 </m:t>
                            </m:r>
                            <m:r>
                              <a:rPr lang="fr-FR" sz="20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𝜃</m:t>
                            </m:r>
                            <m:r>
                              <a:rPr lang="fr-FR" sz="20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e>
                        </m:eqArr>
                      </m:e>
                    </m:d>
                  </m:oMath>
                </a14:m>
                <a:r>
                  <a:rPr lang="fr-FR" sz="2000" kern="1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mn-ea"/>
                  </a:rPr>
                  <a:t>   où</a:t>
                </a:r>
              </a:p>
              <a:p>
                <a:pPr>
                  <a:lnSpc>
                    <a:spcPct val="107000"/>
                  </a:lnSpc>
                  <a:spcAft>
                    <a:spcPts val="800"/>
                  </a:spcAft>
                </a:pPr>
                <a14:m>
                  <m:oMathPara xmlns:m="http://schemas.openxmlformats.org/officeDocument/2006/math">
                    <m:oMathParaPr>
                      <m:jc m:val="centerGroup"/>
                    </m:oMathParaPr>
                    <m:oMath xmlns:m="http://schemas.openxmlformats.org/officeDocument/2006/math">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𝐿</m:t>
                      </m:r>
                      <m:d>
                        <m:dPr>
                          <m:ctrlPr>
                            <a:rPr lang="fr-FR" sz="2000" i="1">
                              <a:solidFill>
                                <a:schemeClr val="tx1"/>
                              </a:solidFill>
                              <a:latin typeface="Cambria Math" panose="02040503050406030204" pitchFamily="18" charset="0"/>
                            </a:rPr>
                          </m:ctrlPr>
                        </m:dPr>
                        <m:e>
                          <m:sSub>
                            <m:sSubPr>
                              <m:ctrlPr>
                                <a:rPr lang="fr-FR" sz="2000" i="1">
                                  <a:solidFill>
                                    <a:schemeClr val="tx1"/>
                                  </a:solidFill>
                                  <a:latin typeface="Cambria Math" panose="02040503050406030204" pitchFamily="18" charset="0"/>
                                </a:rPr>
                              </m:ctrlPr>
                            </m:sSubPr>
                            <m:e>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𝑥</m:t>
                              </m:r>
                            </m:e>
                            <m:sub>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1</m:t>
                              </m:r>
                            </m:sub>
                          </m:sSub>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fr-FR" sz="2000" i="1">
                                  <a:solidFill>
                                    <a:schemeClr val="tx1"/>
                                  </a:solidFill>
                                  <a:latin typeface="Cambria Math" panose="02040503050406030204" pitchFamily="18" charset="0"/>
                                </a:rPr>
                              </m:ctrlPr>
                            </m:sSubPr>
                            <m:e>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𝑥</m:t>
                              </m:r>
                            </m:e>
                            <m:sub>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𝑛</m:t>
                              </m:r>
                            </m:sub>
                          </m:sSub>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 </m:t>
                          </m:r>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𝜃</m:t>
                          </m:r>
                        </m:e>
                      </m:d>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fr-FR" sz="2000" i="1">
                              <a:solidFill>
                                <a:schemeClr val="tx1"/>
                              </a:solidFill>
                              <a:latin typeface="Cambria Math" panose="02040503050406030204" pitchFamily="18" charset="0"/>
                            </a:rPr>
                          </m:ctrlPr>
                        </m:dPr>
                        <m:e>
                          <m:eqArr>
                            <m:eqArrPr>
                              <m:ctrlPr>
                                <a:rPr lang="fr-FR" sz="2000" i="1">
                                  <a:solidFill>
                                    <a:schemeClr val="tx1"/>
                                  </a:solidFill>
                                  <a:latin typeface="Cambria Math" panose="02040503050406030204" pitchFamily="18" charset="0"/>
                                </a:rPr>
                              </m:ctrlPr>
                            </m:eqArrPr>
                            <m:e>
                              <m:nary>
                                <m:naryPr>
                                  <m:chr m:val="∏"/>
                                  <m:limLoc m:val="undOvr"/>
                                  <m:ctrlPr>
                                    <a:rPr lang="fr-FR" sz="2000" i="1">
                                      <a:solidFill>
                                        <a:schemeClr val="tx1"/>
                                      </a:solidFill>
                                      <a:latin typeface="Cambria Math" panose="02040503050406030204" pitchFamily="18" charset="0"/>
                                    </a:rPr>
                                  </m:ctrlPr>
                                </m:naryPr>
                                <m:sub>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𝑖</m:t>
                                  </m:r>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=1</m:t>
                                  </m:r>
                                </m:sub>
                                <m:sup>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𝑛</m:t>
                                  </m:r>
                                </m:sup>
                                <m:e>
                                  <m:sSub>
                                    <m:sSubPr>
                                      <m:ctrlPr>
                                        <a:rPr lang="fr-FR" sz="2000" i="1">
                                          <a:solidFill>
                                            <a:schemeClr val="tx1"/>
                                          </a:solidFill>
                                          <a:latin typeface="Cambria Math" panose="02040503050406030204" pitchFamily="18" charset="0"/>
                                        </a:rPr>
                                      </m:ctrlPr>
                                    </m:sSubPr>
                                    <m:e>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𝛲</m:t>
                                      </m:r>
                                    </m:e>
                                    <m:sub>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𝜃</m:t>
                                      </m:r>
                                    </m:sub>
                                  </m:sSub>
                                  <m:d>
                                    <m:dPr>
                                      <m:ctrlPr>
                                        <a:rPr lang="fr-FR" sz="2000" i="1">
                                          <a:solidFill>
                                            <a:schemeClr val="tx1"/>
                                          </a:solidFill>
                                          <a:latin typeface="Cambria Math" panose="02040503050406030204" pitchFamily="18" charset="0"/>
                                        </a:rPr>
                                      </m:ctrlPr>
                                    </m:dPr>
                                    <m:e>
                                      <m:sSub>
                                        <m:sSubPr>
                                          <m:ctrlPr>
                                            <a:rPr lang="fr-FR" sz="2000" i="1">
                                              <a:solidFill>
                                                <a:schemeClr val="tx1"/>
                                              </a:solidFill>
                                              <a:latin typeface="Cambria Math" panose="02040503050406030204" pitchFamily="18" charset="0"/>
                                            </a:rPr>
                                          </m:ctrlPr>
                                        </m:sSubPr>
                                        <m:e>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𝑋</m:t>
                                          </m:r>
                                        </m:e>
                                        <m:sub>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𝑖</m:t>
                                          </m:r>
                                        </m:sub>
                                      </m:sSub>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fr-FR" sz="2000" i="1">
                                              <a:solidFill>
                                                <a:schemeClr val="tx1"/>
                                              </a:solidFill>
                                              <a:latin typeface="Cambria Math" panose="02040503050406030204" pitchFamily="18" charset="0"/>
                                            </a:rPr>
                                          </m:ctrlPr>
                                        </m:sSubPr>
                                        <m:e>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𝑥</m:t>
                                          </m:r>
                                        </m:e>
                                        <m:sub>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𝑖</m:t>
                                          </m:r>
                                        </m:sub>
                                      </m:sSub>
                                    </m:e>
                                  </m:d>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        </m:t>
                                  </m:r>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𝑆𝑖</m:t>
                                  </m:r>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 </m:t>
                                  </m:r>
                                  <m:sSub>
                                    <m:sSubPr>
                                      <m:ctrlPr>
                                        <a:rPr lang="fr-FR" sz="2000" i="1">
                                          <a:solidFill>
                                            <a:schemeClr val="tx1"/>
                                          </a:solidFill>
                                          <a:latin typeface="Cambria Math" panose="02040503050406030204" pitchFamily="18" charset="0"/>
                                        </a:rPr>
                                      </m:ctrlPr>
                                    </m:sSubPr>
                                    <m:e>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𝑋</m:t>
                                      </m:r>
                                    </m:e>
                                    <m:sub>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𝑖</m:t>
                                      </m:r>
                                    </m:sub>
                                  </m:sSub>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 </m:t>
                                  </m:r>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𝑒𝑠𝑡</m:t>
                                  </m:r>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 </m:t>
                                  </m:r>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𝑑𝑒</m:t>
                                  </m:r>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 </m:t>
                                  </m:r>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𝑙𝑜𝑖</m:t>
                                  </m:r>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 </m:t>
                                  </m:r>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𝑑𝑖𝑠𝑐𝑟</m:t>
                                  </m:r>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è</m:t>
                                  </m:r>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𝑡𝑒</m:t>
                                  </m:r>
                                </m:e>
                              </m:nary>
                            </m:e>
                            <m:e>
                              <m:nary>
                                <m:naryPr>
                                  <m:chr m:val="∏"/>
                                  <m:limLoc m:val="undOvr"/>
                                  <m:ctrlPr>
                                    <a:rPr lang="fr-FR" sz="2000" i="1">
                                      <a:solidFill>
                                        <a:schemeClr val="tx1"/>
                                      </a:solidFill>
                                      <a:latin typeface="Cambria Math" panose="02040503050406030204" pitchFamily="18" charset="0"/>
                                    </a:rPr>
                                  </m:ctrlPr>
                                </m:naryPr>
                                <m:sub>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𝑖</m:t>
                                  </m:r>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=1</m:t>
                                  </m:r>
                                </m:sub>
                                <m:sup>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𝑛</m:t>
                                  </m:r>
                                </m:sup>
                                <m:e>
                                  <m:sSub>
                                    <m:sSubPr>
                                      <m:ctrlPr>
                                        <a:rPr lang="fr-FR" sz="2000" i="1">
                                          <a:solidFill>
                                            <a:schemeClr val="tx1"/>
                                          </a:solidFill>
                                          <a:latin typeface="Cambria Math" panose="02040503050406030204" pitchFamily="18" charset="0"/>
                                        </a:rPr>
                                      </m:ctrlPr>
                                    </m:sSubPr>
                                    <m:e>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𝑓</m:t>
                                      </m:r>
                                    </m:e>
                                    <m:sub>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𝜃</m:t>
                                      </m:r>
                                    </m:sub>
                                  </m:sSub>
                                  <m:d>
                                    <m:dPr>
                                      <m:ctrlPr>
                                        <a:rPr lang="fr-FR" sz="2000" i="1">
                                          <a:solidFill>
                                            <a:schemeClr val="tx1"/>
                                          </a:solidFill>
                                          <a:latin typeface="Cambria Math" panose="02040503050406030204" pitchFamily="18" charset="0"/>
                                        </a:rPr>
                                      </m:ctrlPr>
                                    </m:dPr>
                                    <m:e>
                                      <m:sSub>
                                        <m:sSubPr>
                                          <m:ctrlPr>
                                            <a:rPr lang="fr-FR" sz="2000" i="1">
                                              <a:solidFill>
                                                <a:schemeClr val="tx1"/>
                                              </a:solidFill>
                                              <a:latin typeface="Cambria Math" panose="02040503050406030204" pitchFamily="18" charset="0"/>
                                            </a:rPr>
                                          </m:ctrlPr>
                                        </m:sSubPr>
                                        <m:e>
                                          <m:sSub>
                                            <m:sSubPr>
                                              <m:ctrlPr>
                                                <a:rPr lang="fr-FR" sz="2000" i="1">
                                                  <a:solidFill>
                                                    <a:schemeClr val="tx1"/>
                                                  </a:solidFill>
                                                  <a:latin typeface="Cambria Math" panose="02040503050406030204" pitchFamily="18" charset="0"/>
                                                </a:rPr>
                                              </m:ctrlPr>
                                            </m:sSubPr>
                                            <m:e>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𝑋</m:t>
                                              </m:r>
                                            </m:e>
                                            <m:sub>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𝑖</m:t>
                                              </m:r>
                                            </m:sub>
                                          </m:sSub>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𝑥</m:t>
                                          </m:r>
                                        </m:e>
                                        <m:sub>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𝑖</m:t>
                                          </m:r>
                                        </m:sub>
                                      </m:sSub>
                                    </m:e>
                                  </m:d>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       </m:t>
                                  </m:r>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𝑆𝑖</m:t>
                                  </m:r>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 </m:t>
                                  </m:r>
                                  <m:sSub>
                                    <m:sSubPr>
                                      <m:ctrlPr>
                                        <a:rPr lang="fr-FR" sz="2000" i="1">
                                          <a:solidFill>
                                            <a:schemeClr val="tx1"/>
                                          </a:solidFill>
                                          <a:latin typeface="Cambria Math" panose="02040503050406030204" pitchFamily="18" charset="0"/>
                                        </a:rPr>
                                      </m:ctrlPr>
                                    </m:sSubPr>
                                    <m:e>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𝑋</m:t>
                                      </m:r>
                                    </m:e>
                                    <m:sub>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𝑖</m:t>
                                      </m:r>
                                    </m:sub>
                                  </m:sSub>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 </m:t>
                                  </m:r>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𝑒𝑠𝑡</m:t>
                                  </m:r>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 </m:t>
                                  </m:r>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𝑢𝑛𝑒</m:t>
                                  </m:r>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 </m:t>
                                  </m:r>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𝑣</m:t>
                                  </m:r>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𝑎</m:t>
                                  </m:r>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 </m:t>
                                  </m:r>
                                  <m:r>
                                    <a:rPr lang="fr-FR" sz="20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𝑐𝑜𝑛𝑡𝑖𝑛𝑢𝑒</m:t>
                                  </m:r>
                                </m:e>
                              </m:nary>
                            </m:e>
                          </m:eqArr>
                        </m:e>
                      </m:d>
                    </m:oMath>
                  </m:oMathPara>
                </a14:m>
                <a:endParaRPr lang="fr-FR" altLang="en-US" sz="2000" i="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fr-FR" altLang="en-US" sz="2000" i="1"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7" name="Zone de texte 6"/>
              <p:cNvSpPr txBox="1">
                <a:spLocks noRot="1" noChangeAspect="1" noMove="1" noResize="1" noEditPoints="1" noAdjustHandles="1" noChangeArrowheads="1" noChangeShapeType="1" noTextEdit="1"/>
              </p:cNvSpPr>
              <p:nvPr/>
            </p:nvSpPr>
            <p:spPr>
              <a:xfrm>
                <a:off x="557690" y="1350646"/>
                <a:ext cx="10918825" cy="4879975"/>
              </a:xfrm>
              <a:prstGeom prst="rect">
                <a:avLst/>
              </a:prstGeom>
              <a:blipFill>
                <a:blip r:embed="rId5"/>
                <a:stretch>
                  <a:fillRect l="-558" t="-750"/>
                </a:stretch>
              </a:blipFill>
            </p:spPr>
            <p:txBody>
              <a:bodyPr/>
              <a:lstStyle/>
              <a:p>
                <a:r>
                  <a:rPr lang="fr-BF">
                    <a:noFill/>
                  </a:rPr>
                  <a:t> </a:t>
                </a:r>
              </a:p>
            </p:txBody>
          </p:sp>
        </mc:Fallback>
      </mc:AlternateContent>
      <p:sp>
        <p:nvSpPr>
          <p:cNvPr id="5" name="Rectangle: Rounded Corners 9">
            <a:extLst>
              <a:ext uri="{FF2B5EF4-FFF2-40B4-BE49-F238E27FC236}">
                <a16:creationId xmlns:a16="http://schemas.microsoft.com/office/drawing/2014/main" id="{96CD1266-F8DC-8F58-384B-858BAEA067F7}"/>
              </a:ext>
            </a:extLst>
          </p:cNvPr>
          <p:cNvSpPr/>
          <p:nvPr/>
        </p:nvSpPr>
        <p:spPr>
          <a:xfrm>
            <a:off x="329381" y="247647"/>
            <a:ext cx="11533238" cy="650035"/>
          </a:xfrm>
          <a:prstGeom prst="round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457200" indent="-457200" algn="ctr">
              <a:buFont typeface="+mj-lt"/>
              <a:buAutoNum type="arabicPeriod"/>
            </a:pPr>
            <a:r>
              <a:rPr lang="fr-FR" sz="2400" b="1" u="sng" dirty="0">
                <a:latin typeface="Times New Roman" panose="02020603050405020304" pitchFamily="18" charset="0"/>
                <a:ea typeface="Calibri" panose="020F0502020204030204" pitchFamily="34" charset="0"/>
                <a:cs typeface="Times New Roman" panose="02020603050405020304" pitchFamily="18" charset="0"/>
              </a:rPr>
              <a:t>Méthodes d’estimation</a:t>
            </a:r>
          </a:p>
        </p:txBody>
      </p:sp>
      <p:sp>
        <p:nvSpPr>
          <p:cNvPr id="6" name="Espace réservé du numéro de diapositive 5">
            <a:extLst>
              <a:ext uri="{FF2B5EF4-FFF2-40B4-BE49-F238E27FC236}">
                <a16:creationId xmlns:a16="http://schemas.microsoft.com/office/drawing/2014/main" id="{899FB4E4-23F9-5807-5AC0-EB8054FB55E5}"/>
              </a:ext>
            </a:extLst>
          </p:cNvPr>
          <p:cNvSpPr>
            <a:spLocks noGrp="1"/>
          </p:cNvSpPr>
          <p:nvPr>
            <p:ph type="sldNum" sz="quarter" idx="12"/>
          </p:nvPr>
        </p:nvSpPr>
        <p:spPr/>
        <p:txBody>
          <a:bodyPr/>
          <a:lstStyle/>
          <a:p>
            <a:fld id="{6BEEA23D-B41C-4067-9D7C-244D4B21AF3B}" type="slidenum">
              <a:rPr lang="fr-BF" smtClean="0"/>
              <a:t>11</a:t>
            </a:fld>
            <a:endParaRPr lang="fr-BF"/>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1000" fill="hold"/>
                                        <p:tgtEl>
                                          <p:spTgt spid="7">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7">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7">
                                            <p:txEl>
                                              <p:pRg st="0" end="0"/>
                                            </p:txEl>
                                          </p:spTgt>
                                        </p:tgtEl>
                                      </p:cBhvr>
                                    </p:animEffect>
                                  </p:childTnLst>
                                </p:cTn>
                              </p:par>
                              <p:par>
                                <p:cTn id="10" presetID="55" presetClass="entr" presetSubtype="0" fill="hold" nodeType="with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 calcmode="lin" valueType="num">
                                      <p:cBhvr>
                                        <p:cTn id="12" dur="1000" fill="hold"/>
                                        <p:tgtEl>
                                          <p:spTgt spid="7">
                                            <p:txEl>
                                              <p:pRg st="2" end="2"/>
                                            </p:txEl>
                                          </p:spTgt>
                                        </p:tgtEl>
                                        <p:attrNameLst>
                                          <p:attrName>ppt_w</p:attrName>
                                        </p:attrNameLst>
                                      </p:cBhvr>
                                      <p:tavLst>
                                        <p:tav tm="0">
                                          <p:val>
                                            <p:strVal val="#ppt_w*0.70"/>
                                          </p:val>
                                        </p:tav>
                                        <p:tav tm="100000">
                                          <p:val>
                                            <p:strVal val="#ppt_w"/>
                                          </p:val>
                                        </p:tav>
                                      </p:tavLst>
                                    </p:anim>
                                    <p:anim calcmode="lin" valueType="num">
                                      <p:cBhvr>
                                        <p:cTn id="13" dur="1000" fill="hold"/>
                                        <p:tgtEl>
                                          <p:spTgt spid="7">
                                            <p:txEl>
                                              <p:pRg st="2" end="2"/>
                                            </p:txEl>
                                          </p:spTgt>
                                        </p:tgtEl>
                                        <p:attrNameLst>
                                          <p:attrName>ppt_h</p:attrName>
                                        </p:attrNameLst>
                                      </p:cBhvr>
                                      <p:tavLst>
                                        <p:tav tm="0">
                                          <p:val>
                                            <p:strVal val="#ppt_h"/>
                                          </p:val>
                                        </p:tav>
                                        <p:tav tm="100000">
                                          <p:val>
                                            <p:strVal val="#ppt_h"/>
                                          </p:val>
                                        </p:tav>
                                      </p:tavLst>
                                    </p:anim>
                                    <p:animEffect transition="in" filter="fade">
                                      <p:cBhvr>
                                        <p:cTn id="14" dur="1000"/>
                                        <p:tgtEl>
                                          <p:spTgt spid="7">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wipe(down)">
                                      <p:cBhvr>
                                        <p:cTn id="19" dur="580">
                                          <p:stCondLst>
                                            <p:cond delay="0"/>
                                          </p:stCondLst>
                                        </p:cTn>
                                        <p:tgtEl>
                                          <p:spTgt spid="7">
                                            <p:txEl>
                                              <p:pRg st="3" end="3"/>
                                            </p:txEl>
                                          </p:spTgt>
                                        </p:tgtEl>
                                      </p:cBhvr>
                                    </p:animEffect>
                                    <p:anim calcmode="lin" valueType="num">
                                      <p:cBhvr>
                                        <p:cTn id="20" dur="1822" tmFilter="0,0; 0.14,0.36; 0.43,0.73; 0.71,0.91; 1.0,1.0">
                                          <p:stCondLst>
                                            <p:cond delay="0"/>
                                          </p:stCondLst>
                                        </p:cTn>
                                        <p:tgtEl>
                                          <p:spTgt spid="7">
                                            <p:txEl>
                                              <p:pRg st="3" end="3"/>
                                            </p:txEl>
                                          </p:spTgt>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7">
                                            <p:txEl>
                                              <p:pRg st="3" end="3"/>
                                            </p:txEl>
                                          </p:spTgt>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7">
                                            <p:txEl>
                                              <p:pRg st="3" end="3"/>
                                            </p:txEl>
                                          </p:spTgt>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7">
                                            <p:txEl>
                                              <p:pRg st="3" end="3"/>
                                            </p:txEl>
                                          </p:spTgt>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7">
                                            <p:txEl>
                                              <p:pRg st="3" end="3"/>
                                            </p:txEl>
                                          </p:spTgt>
                                        </p:tgtEl>
                                        <p:attrNameLst>
                                          <p:attrName>ppt_y</p:attrName>
                                        </p:attrNameLst>
                                      </p:cBhvr>
                                      <p:tavLst>
                                        <p:tav tm="0" fmla="#ppt_y-sin(pi*$)/81">
                                          <p:val>
                                            <p:fltVal val="0"/>
                                          </p:val>
                                        </p:tav>
                                        <p:tav tm="100000">
                                          <p:val>
                                            <p:fltVal val="1"/>
                                          </p:val>
                                        </p:tav>
                                      </p:tavLst>
                                    </p:anim>
                                    <p:animScale>
                                      <p:cBhvr>
                                        <p:cTn id="25" dur="26">
                                          <p:stCondLst>
                                            <p:cond delay="650"/>
                                          </p:stCondLst>
                                        </p:cTn>
                                        <p:tgtEl>
                                          <p:spTgt spid="7">
                                            <p:txEl>
                                              <p:pRg st="3" end="3"/>
                                            </p:txEl>
                                          </p:spTgt>
                                        </p:tgtEl>
                                      </p:cBhvr>
                                      <p:to x="100000" y="60000"/>
                                    </p:animScale>
                                    <p:animScale>
                                      <p:cBhvr>
                                        <p:cTn id="26" dur="166" decel="50000">
                                          <p:stCondLst>
                                            <p:cond delay="676"/>
                                          </p:stCondLst>
                                        </p:cTn>
                                        <p:tgtEl>
                                          <p:spTgt spid="7">
                                            <p:txEl>
                                              <p:pRg st="3" end="3"/>
                                            </p:txEl>
                                          </p:spTgt>
                                        </p:tgtEl>
                                      </p:cBhvr>
                                      <p:to x="100000" y="100000"/>
                                    </p:animScale>
                                    <p:animScale>
                                      <p:cBhvr>
                                        <p:cTn id="27" dur="26">
                                          <p:stCondLst>
                                            <p:cond delay="1312"/>
                                          </p:stCondLst>
                                        </p:cTn>
                                        <p:tgtEl>
                                          <p:spTgt spid="7">
                                            <p:txEl>
                                              <p:pRg st="3" end="3"/>
                                            </p:txEl>
                                          </p:spTgt>
                                        </p:tgtEl>
                                      </p:cBhvr>
                                      <p:to x="100000" y="80000"/>
                                    </p:animScale>
                                    <p:animScale>
                                      <p:cBhvr>
                                        <p:cTn id="28" dur="166" decel="50000">
                                          <p:stCondLst>
                                            <p:cond delay="1338"/>
                                          </p:stCondLst>
                                        </p:cTn>
                                        <p:tgtEl>
                                          <p:spTgt spid="7">
                                            <p:txEl>
                                              <p:pRg st="3" end="3"/>
                                            </p:txEl>
                                          </p:spTgt>
                                        </p:tgtEl>
                                      </p:cBhvr>
                                      <p:to x="100000" y="100000"/>
                                    </p:animScale>
                                    <p:animScale>
                                      <p:cBhvr>
                                        <p:cTn id="29" dur="26">
                                          <p:stCondLst>
                                            <p:cond delay="1642"/>
                                          </p:stCondLst>
                                        </p:cTn>
                                        <p:tgtEl>
                                          <p:spTgt spid="7">
                                            <p:txEl>
                                              <p:pRg st="3" end="3"/>
                                            </p:txEl>
                                          </p:spTgt>
                                        </p:tgtEl>
                                      </p:cBhvr>
                                      <p:to x="100000" y="90000"/>
                                    </p:animScale>
                                    <p:animScale>
                                      <p:cBhvr>
                                        <p:cTn id="30" dur="166" decel="50000">
                                          <p:stCondLst>
                                            <p:cond delay="1668"/>
                                          </p:stCondLst>
                                        </p:cTn>
                                        <p:tgtEl>
                                          <p:spTgt spid="7">
                                            <p:txEl>
                                              <p:pRg st="3" end="3"/>
                                            </p:txEl>
                                          </p:spTgt>
                                        </p:tgtEl>
                                      </p:cBhvr>
                                      <p:to x="100000" y="100000"/>
                                    </p:animScale>
                                    <p:animScale>
                                      <p:cBhvr>
                                        <p:cTn id="31" dur="26">
                                          <p:stCondLst>
                                            <p:cond delay="1808"/>
                                          </p:stCondLst>
                                        </p:cTn>
                                        <p:tgtEl>
                                          <p:spTgt spid="7">
                                            <p:txEl>
                                              <p:pRg st="3" end="3"/>
                                            </p:txEl>
                                          </p:spTgt>
                                        </p:tgtEl>
                                      </p:cBhvr>
                                      <p:to x="100000" y="95000"/>
                                    </p:animScale>
                                    <p:animScale>
                                      <p:cBhvr>
                                        <p:cTn id="32" dur="166" decel="50000">
                                          <p:stCondLst>
                                            <p:cond delay="1834"/>
                                          </p:stCondLst>
                                        </p:cTn>
                                        <p:tgtEl>
                                          <p:spTgt spid="7">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156371" y="6557930"/>
            <a:ext cx="1730585" cy="310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46" name="Rectangle 45"/>
          <p:cNvSpPr/>
          <p:nvPr/>
        </p:nvSpPr>
        <p:spPr>
          <a:xfrm>
            <a:off x="1886956" y="6557929"/>
            <a:ext cx="8749844" cy="310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dirty="0">
                <a:cs typeface="Aharoni" pitchFamily="2" charset="-79"/>
                <a:sym typeface="Cambria" panose="02040503050406030204"/>
              </a:rPr>
              <a:t>ISSP/LPAS2</a:t>
            </a:r>
            <a:endParaRPr lang="fr-FR" dirty="0"/>
          </a:p>
        </p:txBody>
      </p:sp>
      <p:sp>
        <p:nvSpPr>
          <p:cNvPr id="52" name="Rectangle 51"/>
          <p:cNvSpPr/>
          <p:nvPr/>
        </p:nvSpPr>
        <p:spPr>
          <a:xfrm>
            <a:off x="156369" y="1864"/>
            <a:ext cx="5689600" cy="12600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1">
                  <a:lumMod val="50000"/>
                </a:schemeClr>
              </a:solidFill>
            </a:endParaRPr>
          </a:p>
        </p:txBody>
      </p:sp>
      <p:sp>
        <p:nvSpPr>
          <p:cNvPr id="53" name="Rectangle 52"/>
          <p:cNvSpPr/>
          <p:nvPr/>
        </p:nvSpPr>
        <p:spPr>
          <a:xfrm>
            <a:off x="5845969" y="3244"/>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24" name="Rectangle 23"/>
          <p:cNvSpPr/>
          <p:nvPr/>
        </p:nvSpPr>
        <p:spPr>
          <a:xfrm>
            <a:off x="1730350" y="6568600"/>
            <a:ext cx="8634103" cy="584775"/>
          </a:xfrm>
          <a:prstGeom prst="rect">
            <a:avLst/>
          </a:prstGeom>
        </p:spPr>
        <p:txBody>
          <a:bodyPr wrap="square">
            <a:spAutoFit/>
          </a:bodyPr>
          <a:lstStyle/>
          <a:p>
            <a:pPr algn="ctr"/>
            <a:endParaRPr lang="fr-FR" dirty="0">
              <a:solidFill>
                <a:schemeClr val="dk1"/>
              </a:solidFill>
              <a:cs typeface="Aharoni" pitchFamily="2" charset="-79"/>
            </a:endParaRPr>
          </a:p>
          <a:p>
            <a:pPr algn="ctr"/>
            <a:endParaRPr lang="fr-FR" sz="1400" b="1" dirty="0">
              <a:cs typeface="Aharoni" pitchFamily="2" charset="-79"/>
            </a:endParaRPr>
          </a:p>
        </p:txBody>
      </p:sp>
      <p:pic>
        <p:nvPicPr>
          <p:cNvPr id="3" name="Image 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350" y="6577756"/>
            <a:ext cx="489357" cy="271699"/>
          </a:xfrm>
          <a:prstGeom prst="rect">
            <a:avLst/>
          </a:prstGeom>
          <a:noFill/>
          <a:ln>
            <a:noFill/>
          </a:ln>
        </p:spPr>
      </p:pic>
      <p:pic>
        <p:nvPicPr>
          <p:cNvPr id="4" name="Image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05803" y="6577756"/>
            <a:ext cx="353626" cy="286720"/>
          </a:xfrm>
          <a:prstGeom prst="rect">
            <a:avLst/>
          </a:prstGeom>
          <a:noFill/>
          <a:ln>
            <a:noFill/>
          </a:ln>
        </p:spPr>
      </p:pic>
      <mc:AlternateContent xmlns:mc="http://schemas.openxmlformats.org/markup-compatibility/2006" xmlns:a14="http://schemas.microsoft.com/office/drawing/2010/main">
        <mc:Choice Requires="a14">
          <p:sp>
            <p:nvSpPr>
              <p:cNvPr id="8" name="Zone de texte 7"/>
              <p:cNvSpPr txBox="1"/>
              <p:nvPr/>
            </p:nvSpPr>
            <p:spPr>
              <a:xfrm>
                <a:off x="910115" y="1192530"/>
                <a:ext cx="10371455" cy="4818380"/>
              </a:xfrm>
              <a:prstGeom prst="rect">
                <a:avLst/>
              </a:prstGeom>
              <a:noFill/>
            </p:spPr>
            <p:txBody>
              <a:bodyPr wrap="square" rtlCol="0" anchor="t">
                <a:noAutofit/>
              </a:bodyPr>
              <a:lstStyle/>
              <a:p>
                <a:pPr algn="just">
                  <a:lnSpc>
                    <a:spcPct val="150000"/>
                  </a:lnSpc>
                  <a:spcAft>
                    <a:spcPts val="800"/>
                  </a:spcAft>
                </a:pPr>
                <a:r>
                  <a:rPr lang="fr-FR" sz="2000" kern="100" dirty="0">
                    <a:latin typeface="Times New Roman" panose="02020603050405020304" pitchFamily="18" charset="0"/>
                    <a:ea typeface="Times New Roman" panose="02020603050405020304" pitchFamily="18" charset="0"/>
                    <a:cs typeface="Times New Roman" panose="02020603050405020304" pitchFamily="18" charset="0"/>
                    <a:sym typeface="+mn-ea"/>
                  </a:rPr>
                  <a:t>Pour un modèle logit conditionnel, la probabilité de sélection peut être définie de la façon suivante :</a:t>
                </a:r>
                <a:endParaRPr lang="fr-FR" sz="20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fr-FR" sz="2400" i="1" kern="100">
                          <a:latin typeface="Cambria Math" panose="02040503050406030204" pitchFamily="18" charset="0"/>
                          <a:ea typeface="Calibri" panose="020F0502020204030204" pitchFamily="34" charset="0"/>
                          <a:cs typeface="Times New Roman" panose="02020603050405020304" pitchFamily="18" charset="0"/>
                        </a:rPr>
                        <m:t>𝑃</m:t>
                      </m:r>
                      <m:r>
                        <a:rPr lang="fr-FR" sz="2400" i="1" kern="100">
                          <a:latin typeface="Cambria Math" panose="02040503050406030204" pitchFamily="18" charset="0"/>
                          <a:ea typeface="Calibri" panose="020F0502020204030204" pitchFamily="34" charset="0"/>
                          <a:cs typeface="Times New Roman" panose="02020603050405020304" pitchFamily="18" charset="0"/>
                        </a:rPr>
                        <m:t>(</m:t>
                      </m:r>
                      <m:sSub>
                        <m:sSubPr>
                          <m:ctrlPr>
                            <a:rPr lang="fr-FR" sz="2400" i="1" kern="100">
                              <a:latin typeface="Cambria Math" panose="02040503050406030204" pitchFamily="18" charset="0"/>
                              <a:ea typeface="Calibri" panose="020F0502020204030204" pitchFamily="34" charset="0"/>
                              <a:cs typeface="Times New Roman" panose="02020603050405020304" pitchFamily="18" charset="0"/>
                            </a:rPr>
                          </m:ctrlPr>
                        </m:sSubPr>
                        <m:e>
                          <m:r>
                            <a:rPr lang="fr-FR" sz="2400" i="1" kern="100">
                              <a:latin typeface="Cambria Math" panose="02040503050406030204" pitchFamily="18" charset="0"/>
                              <a:ea typeface="Calibri" panose="020F0502020204030204" pitchFamily="34" charset="0"/>
                              <a:cs typeface="Times New Roman" panose="02020603050405020304" pitchFamily="18" charset="0"/>
                            </a:rPr>
                            <m:t>𝑦</m:t>
                          </m:r>
                        </m:e>
                        <m:sub>
                          <m:r>
                            <a:rPr lang="fr-FR" sz="2400" i="1" kern="100">
                              <a:latin typeface="Cambria Math" panose="02040503050406030204" pitchFamily="18" charset="0"/>
                              <a:ea typeface="Calibri" panose="020F0502020204030204" pitchFamily="34" charset="0"/>
                              <a:cs typeface="Times New Roman" panose="02020603050405020304" pitchFamily="18" charset="0"/>
                            </a:rPr>
                            <m:t>𝑖</m:t>
                          </m:r>
                        </m:sub>
                      </m:sSub>
                      <m:r>
                        <a:rPr lang="fr-FR" sz="2400" i="1" kern="100">
                          <a:latin typeface="Cambria Math" panose="02040503050406030204" pitchFamily="18" charset="0"/>
                          <a:ea typeface="Calibri" panose="020F0502020204030204" pitchFamily="34" charset="0"/>
                          <a:cs typeface="Times New Roman" panose="02020603050405020304" pitchFamily="18" charset="0"/>
                        </a:rPr>
                        <m:t>=</m:t>
                      </m:r>
                      <m:r>
                        <a:rPr lang="fr-FR" sz="2400" i="1" kern="100">
                          <a:latin typeface="Cambria Math" panose="02040503050406030204" pitchFamily="18" charset="0"/>
                          <a:ea typeface="Calibri" panose="020F0502020204030204" pitchFamily="34" charset="0"/>
                          <a:cs typeface="Times New Roman" panose="02020603050405020304" pitchFamily="18" charset="0"/>
                        </a:rPr>
                        <m:t>𝑘</m:t>
                      </m:r>
                      <m:r>
                        <a:rPr lang="fr-FR" sz="2400" i="1" kern="100">
                          <a:latin typeface="Cambria Math" panose="02040503050406030204" pitchFamily="18" charset="0"/>
                          <a:ea typeface="Calibri" panose="020F0502020204030204" pitchFamily="34" charset="0"/>
                          <a:cs typeface="Times New Roman" panose="02020603050405020304" pitchFamily="18" charset="0"/>
                        </a:rPr>
                        <m:t>)=</m:t>
                      </m:r>
                      <m:f>
                        <m:fPr>
                          <m:ctrlPr>
                            <a:rPr lang="fr-FR" sz="2400" i="1" kern="100">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fr-FR" sz="2400" i="1" kern="100">
                                  <a:latin typeface="Cambria Math" panose="02040503050406030204" pitchFamily="18" charset="0"/>
                                  <a:ea typeface="Calibri" panose="020F0502020204030204" pitchFamily="34" charset="0"/>
                                  <a:cs typeface="Times New Roman" panose="02020603050405020304" pitchFamily="18" charset="0"/>
                                </a:rPr>
                              </m:ctrlPr>
                            </m:sSupPr>
                            <m:e>
                              <m:r>
                                <a:rPr lang="fr-FR" sz="2400" i="1" kern="100">
                                  <a:latin typeface="Cambria Math" panose="02040503050406030204" pitchFamily="18" charset="0"/>
                                  <a:ea typeface="Calibri" panose="020F0502020204030204" pitchFamily="34" charset="0"/>
                                  <a:cs typeface="Times New Roman" panose="02020603050405020304" pitchFamily="18" charset="0"/>
                                </a:rPr>
                                <m:t>𝑒</m:t>
                              </m:r>
                            </m:e>
                            <m:sup>
                              <m:sSub>
                                <m:sSubPr>
                                  <m:ctrlPr>
                                    <a:rPr lang="fr-FR" sz="2400" i="1" kern="100">
                                      <a:latin typeface="Cambria Math" panose="02040503050406030204" pitchFamily="18" charset="0"/>
                                      <a:ea typeface="Calibri" panose="020F0502020204030204" pitchFamily="34" charset="0"/>
                                      <a:cs typeface="Times New Roman" panose="02020603050405020304" pitchFamily="18" charset="0"/>
                                    </a:rPr>
                                  </m:ctrlPr>
                                </m:sSubPr>
                                <m:e>
                                  <m:r>
                                    <a:rPr lang="fr-FR" sz="2400" i="1" kern="100">
                                      <a:latin typeface="Cambria Math" panose="02040503050406030204" pitchFamily="18" charset="0"/>
                                      <a:ea typeface="Calibri" panose="020F0502020204030204" pitchFamily="34" charset="0"/>
                                      <a:cs typeface="Times New Roman" panose="02020603050405020304" pitchFamily="18" charset="0"/>
                                    </a:rPr>
                                    <m:t>𝑋</m:t>
                                  </m:r>
                                </m:e>
                                <m:sub>
                                  <m:r>
                                    <a:rPr lang="fr-FR" sz="2400" i="1" kern="100">
                                      <a:latin typeface="Cambria Math" panose="02040503050406030204" pitchFamily="18" charset="0"/>
                                      <a:ea typeface="Calibri" panose="020F0502020204030204" pitchFamily="34" charset="0"/>
                                      <a:cs typeface="Times New Roman" panose="02020603050405020304" pitchFamily="18" charset="0"/>
                                    </a:rPr>
                                    <m:t>𝑖𝑘</m:t>
                                  </m:r>
                                </m:sub>
                              </m:sSub>
                              <m:r>
                                <a:rPr lang="fr-FR" sz="2400" i="1" kern="100">
                                  <a:latin typeface="Cambria Math" panose="02040503050406030204" pitchFamily="18" charset="0"/>
                                  <a:ea typeface="Calibri" panose="020F0502020204030204" pitchFamily="34" charset="0"/>
                                  <a:cs typeface="Times New Roman" panose="02020603050405020304" pitchFamily="18" charset="0"/>
                                </a:rPr>
                                <m:t>𝜃</m:t>
                              </m:r>
                            </m:sup>
                          </m:sSup>
                          <m:r>
                            <a:rPr lang="fr-FR" sz="2400" i="1" kern="100">
                              <a:latin typeface="Cambria Math" panose="02040503050406030204" pitchFamily="18" charset="0"/>
                              <a:ea typeface="Calibri" panose="020F0502020204030204" pitchFamily="34" charset="0"/>
                              <a:cs typeface="Times New Roman" panose="02020603050405020304" pitchFamily="18" charset="0"/>
                            </a:rPr>
                            <m:t> </m:t>
                          </m:r>
                        </m:num>
                        <m:den>
                          <m:nary>
                            <m:naryPr>
                              <m:chr m:val="∑"/>
                              <m:limLoc m:val="undOvr"/>
                              <m:ctrlPr>
                                <a:rPr lang="fr-FR" sz="2400" i="1" kern="100">
                                  <a:latin typeface="Cambria Math" panose="02040503050406030204" pitchFamily="18" charset="0"/>
                                  <a:ea typeface="Calibri" panose="020F0502020204030204" pitchFamily="34" charset="0"/>
                                  <a:cs typeface="Times New Roman" panose="02020603050405020304" pitchFamily="18" charset="0"/>
                                </a:rPr>
                              </m:ctrlPr>
                            </m:naryPr>
                            <m:sub>
                              <m:r>
                                <a:rPr lang="fr-FR" sz="2400" i="1" kern="100">
                                  <a:latin typeface="Cambria Math" panose="02040503050406030204" pitchFamily="18" charset="0"/>
                                  <a:ea typeface="Calibri" panose="020F0502020204030204" pitchFamily="34" charset="0"/>
                                  <a:cs typeface="Times New Roman" panose="02020603050405020304" pitchFamily="18" charset="0"/>
                                </a:rPr>
                                <m:t>𝑗</m:t>
                              </m:r>
                              <m:r>
                                <a:rPr lang="fr-FR" sz="2400" i="1" kern="100">
                                  <a:latin typeface="Cambria Math" panose="02040503050406030204" pitchFamily="18" charset="0"/>
                                  <a:ea typeface="Calibri" panose="020F0502020204030204" pitchFamily="34" charset="0"/>
                                  <a:cs typeface="Times New Roman" panose="02020603050405020304" pitchFamily="18" charset="0"/>
                                </a:rPr>
                                <m:t>=1</m:t>
                              </m:r>
                            </m:sub>
                            <m:sup>
                              <m:r>
                                <a:rPr lang="fr-FR" sz="2400" i="1" kern="100">
                                  <a:latin typeface="Cambria Math" panose="02040503050406030204" pitchFamily="18" charset="0"/>
                                  <a:ea typeface="Calibri" panose="020F0502020204030204" pitchFamily="34" charset="0"/>
                                  <a:cs typeface="Times New Roman" panose="02020603050405020304" pitchFamily="18" charset="0"/>
                                </a:rPr>
                                <m:t>𝑚</m:t>
                              </m:r>
                            </m:sup>
                            <m:e>
                              <m:sSup>
                                <m:sSupPr>
                                  <m:ctrlPr>
                                    <a:rPr lang="fr-FR" sz="2400" i="1" kern="100">
                                      <a:latin typeface="Cambria Math" panose="02040503050406030204" pitchFamily="18" charset="0"/>
                                      <a:ea typeface="Calibri" panose="020F0502020204030204" pitchFamily="34" charset="0"/>
                                      <a:cs typeface="Times New Roman" panose="02020603050405020304" pitchFamily="18" charset="0"/>
                                    </a:rPr>
                                  </m:ctrlPr>
                                </m:sSupPr>
                                <m:e>
                                  <m:r>
                                    <a:rPr lang="fr-FR" sz="2400" i="1" kern="100">
                                      <a:latin typeface="Cambria Math" panose="02040503050406030204" pitchFamily="18" charset="0"/>
                                      <a:ea typeface="Calibri" panose="020F0502020204030204" pitchFamily="34" charset="0"/>
                                      <a:cs typeface="Times New Roman" panose="02020603050405020304" pitchFamily="18" charset="0"/>
                                    </a:rPr>
                                    <m:t>𝑒</m:t>
                                  </m:r>
                                </m:e>
                                <m:sup>
                                  <m:sSub>
                                    <m:sSubPr>
                                      <m:ctrlPr>
                                        <a:rPr lang="fr-FR" sz="2400" i="1" kern="100">
                                          <a:latin typeface="Cambria Math" panose="02040503050406030204" pitchFamily="18" charset="0"/>
                                          <a:ea typeface="Calibri" panose="020F0502020204030204" pitchFamily="34" charset="0"/>
                                          <a:cs typeface="Times New Roman" panose="02020603050405020304" pitchFamily="18" charset="0"/>
                                        </a:rPr>
                                      </m:ctrlPr>
                                    </m:sSubPr>
                                    <m:e>
                                      <m:r>
                                        <a:rPr lang="fr-FR" sz="2400" i="1" kern="100">
                                          <a:latin typeface="Cambria Math" panose="02040503050406030204" pitchFamily="18" charset="0"/>
                                          <a:ea typeface="Calibri" panose="020F0502020204030204" pitchFamily="34" charset="0"/>
                                          <a:cs typeface="Times New Roman" panose="02020603050405020304" pitchFamily="18" charset="0"/>
                                        </a:rPr>
                                        <m:t>𝑋</m:t>
                                      </m:r>
                                    </m:e>
                                    <m:sub>
                                      <m:r>
                                        <a:rPr lang="fr-FR" sz="2400" i="1" kern="100">
                                          <a:latin typeface="Cambria Math" panose="02040503050406030204" pitchFamily="18" charset="0"/>
                                          <a:ea typeface="Calibri" panose="020F0502020204030204" pitchFamily="34" charset="0"/>
                                          <a:cs typeface="Times New Roman" panose="02020603050405020304" pitchFamily="18" charset="0"/>
                                        </a:rPr>
                                        <m:t>𝑖𝑗</m:t>
                                      </m:r>
                                    </m:sub>
                                  </m:sSub>
                                  <m:r>
                                    <a:rPr lang="fr-FR" sz="2400" i="1" kern="100">
                                      <a:latin typeface="Cambria Math" panose="02040503050406030204" pitchFamily="18" charset="0"/>
                                      <a:ea typeface="Calibri" panose="020F0502020204030204" pitchFamily="34" charset="0"/>
                                      <a:cs typeface="Times New Roman" panose="02020603050405020304" pitchFamily="18" charset="0"/>
                                    </a:rPr>
                                    <m:t>𝜃</m:t>
                                  </m:r>
                                </m:sup>
                              </m:sSup>
                            </m:e>
                          </m:nary>
                        </m:den>
                      </m:f>
                    </m:oMath>
                  </m:oMathPara>
                </a14:m>
                <a:endParaRPr lang="fr-FR" sz="24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kern="100" dirty="0">
                    <a:latin typeface="Times New Roman" panose="02020603050405020304" pitchFamily="18" charset="0"/>
                    <a:ea typeface="Calibri" panose="020F0502020204030204" pitchFamily="34" charset="0"/>
                    <a:cs typeface="Times New Roman" panose="02020603050405020304" pitchFamily="18" charset="0"/>
                    <a:sym typeface="+mn-ea"/>
                  </a:rPr>
                  <a:t>La vraisemblance associée à un modèle </a:t>
                </a:r>
                <a:r>
                  <a:rPr lang="en-US" sz="2000" kern="100" dirty="0" err="1">
                    <a:latin typeface="Times New Roman" panose="02020603050405020304" pitchFamily="18" charset="0"/>
                    <a:ea typeface="Calibri" panose="020F0502020204030204" pitchFamily="34" charset="0"/>
                    <a:cs typeface="Times New Roman" panose="02020603050405020304" pitchFamily="18" charset="0"/>
                    <a:sym typeface="+mn-ea"/>
                  </a:rPr>
                  <a:t>logit</a:t>
                </a:r>
                <a:r>
                  <a:rPr lang="en-US" sz="2000" kern="100" dirty="0">
                    <a:latin typeface="Times New Roman" panose="02020603050405020304" pitchFamily="18" charset="0"/>
                    <a:ea typeface="Calibri" panose="020F0502020204030204" pitchFamily="34" charset="0"/>
                    <a:cs typeface="Times New Roman" panose="02020603050405020304" pitchFamily="18" charset="0"/>
                    <a:sym typeface="+mn-ea"/>
                  </a:rPr>
                  <a:t> conditionnel à </a:t>
                </a:r>
                <a:r>
                  <a:rPr lang="fr-FR" sz="2000" kern="100" dirty="0">
                    <a:latin typeface="Times New Roman" panose="02020603050405020304" pitchFamily="18" charset="0"/>
                    <a:ea typeface="Calibri" panose="020F0502020204030204" pitchFamily="34" charset="0"/>
                    <a:cs typeface="Times New Roman" panose="02020603050405020304" pitchFamily="18" charset="0"/>
                    <a:sym typeface="+mn-ea"/>
                  </a:rPr>
                  <a:t>m</a:t>
                </a:r>
                <a:r>
                  <a:rPr lang="en-US" sz="2000" kern="100" dirty="0">
                    <a:latin typeface="Times New Roman" panose="02020603050405020304" pitchFamily="18" charset="0"/>
                    <a:ea typeface="Calibri" panose="020F0502020204030204" pitchFamily="34" charset="0"/>
                    <a:cs typeface="Times New Roman" panose="02020603050405020304" pitchFamily="18" charset="0"/>
                    <a:sym typeface="+mn-ea"/>
                  </a:rPr>
                  <a:t> modalités et d’un vecteur </a:t>
                </a:r>
                <a14:m>
                  <m:oMath xmlns:m="http://schemas.openxmlformats.org/officeDocument/2006/math">
                    <m:r>
                      <a:rPr lang="fr-FR" sz="2000" i="1" kern="100">
                        <a:latin typeface="Cambria Math" panose="02040503050406030204" pitchFamily="18" charset="0"/>
                        <a:ea typeface="Calibri" panose="020F0502020204030204" pitchFamily="34" charset="0"/>
                        <a:cs typeface="Times New Roman" panose="02020603050405020304" pitchFamily="18" charset="0"/>
                      </a:rPr>
                      <m:t>𝜃</m:t>
                    </m:r>
                    <m:r>
                      <a:rPr lang="fr-FR" sz="2000" i="1" kern="100">
                        <a:latin typeface="Cambria Math" panose="02040503050406030204" pitchFamily="18" charset="0"/>
                        <a:ea typeface="Calibri" panose="020F0502020204030204" pitchFamily="34" charset="0"/>
                        <a:cs typeface="Times New Roman" panose="02020603050405020304" pitchFamily="18" charset="0"/>
                      </a:rPr>
                      <m:t>∈</m:t>
                    </m:r>
                    <m:sSup>
                      <m:sSupPr>
                        <m:ctrlPr>
                          <a:rPr lang="fr-FR" sz="2000" i="1" kern="100">
                            <a:latin typeface="Cambria Math" panose="02040503050406030204" pitchFamily="18" charset="0"/>
                            <a:ea typeface="Calibri" panose="020F0502020204030204" pitchFamily="34" charset="0"/>
                            <a:cs typeface="Times New Roman" panose="02020603050405020304" pitchFamily="18" charset="0"/>
                          </a:rPr>
                        </m:ctrlPr>
                      </m:sSupPr>
                      <m:e>
                        <m:r>
                          <a:rPr lang="fr-FR" sz="2000" i="1" kern="100">
                            <a:latin typeface="Cambria Math" panose="02040503050406030204" pitchFamily="18" charset="0"/>
                            <a:ea typeface="Calibri" panose="020F0502020204030204" pitchFamily="34" charset="0"/>
                            <a:cs typeface="Times New Roman" panose="02020603050405020304" pitchFamily="18" charset="0"/>
                          </a:rPr>
                          <m:t>ℝ</m:t>
                        </m:r>
                      </m:e>
                      <m:sup>
                        <m:r>
                          <a:rPr lang="fr-FR" sz="2000" i="1" kern="100">
                            <a:latin typeface="Cambria Math" panose="02040503050406030204" pitchFamily="18" charset="0"/>
                            <a:ea typeface="Calibri" panose="020F0502020204030204" pitchFamily="34" charset="0"/>
                            <a:cs typeface="Times New Roman" panose="02020603050405020304" pitchFamily="18" charset="0"/>
                          </a:rPr>
                          <m:t>𝑘</m:t>
                        </m:r>
                      </m:sup>
                    </m:sSup>
                  </m:oMath>
                </a14:m>
                <a:r>
                  <a:rPr lang="fr-FR" sz="2000" kern="100" dirty="0">
                    <a:latin typeface="Times New Roman" panose="02020603050405020304" pitchFamily="18" charset="0"/>
                    <a:ea typeface="Times New Roman" panose="02020603050405020304" pitchFamily="18" charset="0"/>
                    <a:cs typeface="Times New Roman" panose="02020603050405020304" pitchFamily="18" charset="0"/>
                    <a:sym typeface="+mn-ea"/>
                  </a:rPr>
                  <a:t> à k+1 paramètres s’écrit :</a:t>
                </a: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fr-FR" sz="2400" i="1" kern="100">
                          <a:latin typeface="Cambria Math" panose="02040503050406030204" pitchFamily="18" charset="0"/>
                          <a:ea typeface="Calibri" panose="020F0502020204030204" pitchFamily="34" charset="0"/>
                          <a:cs typeface="Times New Roman" panose="02020603050405020304" pitchFamily="18" charset="0"/>
                        </a:rPr>
                        <m:t>𝐿</m:t>
                      </m:r>
                      <m:d>
                        <m:dPr>
                          <m:ctrlPr>
                            <a:rPr lang="fr-FR" sz="2400" i="1" kern="100">
                              <a:latin typeface="Cambria Math" panose="02040503050406030204" pitchFamily="18" charset="0"/>
                              <a:ea typeface="Calibri" panose="020F0502020204030204" pitchFamily="34" charset="0"/>
                              <a:cs typeface="Times New Roman" panose="02020603050405020304" pitchFamily="18" charset="0"/>
                            </a:rPr>
                          </m:ctrlPr>
                        </m:dPr>
                        <m:e>
                          <m:sSub>
                            <m:sSubPr>
                              <m:ctrlPr>
                                <a:rPr lang="fr-FR" sz="2400" i="1" kern="100">
                                  <a:latin typeface="Cambria Math" panose="02040503050406030204" pitchFamily="18" charset="0"/>
                                  <a:ea typeface="Calibri" panose="020F0502020204030204" pitchFamily="34" charset="0"/>
                                  <a:cs typeface="Times New Roman" panose="02020603050405020304" pitchFamily="18" charset="0"/>
                                </a:rPr>
                              </m:ctrlPr>
                            </m:sSubPr>
                            <m:e>
                              <m:r>
                                <a:rPr lang="fr-FR" sz="2400" i="1" kern="100">
                                  <a:latin typeface="Cambria Math" panose="02040503050406030204" pitchFamily="18" charset="0"/>
                                  <a:ea typeface="Calibri" panose="020F0502020204030204" pitchFamily="34" charset="0"/>
                                  <a:cs typeface="Times New Roman" panose="02020603050405020304" pitchFamily="18" charset="0"/>
                                </a:rPr>
                                <m:t>𝑦</m:t>
                              </m:r>
                            </m:e>
                            <m:sub>
                              <m:r>
                                <a:rPr lang="fr-FR" sz="2400" i="1" kern="100">
                                  <a:latin typeface="Cambria Math" panose="02040503050406030204" pitchFamily="18" charset="0"/>
                                  <a:ea typeface="Calibri" panose="020F0502020204030204" pitchFamily="34" charset="0"/>
                                  <a:cs typeface="Times New Roman" panose="02020603050405020304" pitchFamily="18" charset="0"/>
                                </a:rPr>
                                <m:t>𝑖</m:t>
                              </m:r>
                              <m:r>
                                <a:rPr lang="fr-FR" sz="2400" i="1" kern="100">
                                  <a:latin typeface="Cambria Math" panose="02040503050406030204" pitchFamily="18" charset="0"/>
                                  <a:ea typeface="Calibri" panose="020F0502020204030204" pitchFamily="34" charset="0"/>
                                  <a:cs typeface="Times New Roman" panose="02020603050405020304" pitchFamily="18" charset="0"/>
                                </a:rPr>
                                <m:t>1</m:t>
                              </m:r>
                            </m:sub>
                          </m:sSub>
                          <m:r>
                            <a:rPr lang="fr-FR" sz="2400" i="1" kern="100">
                              <a:latin typeface="Cambria Math" panose="02040503050406030204" pitchFamily="18" charset="0"/>
                              <a:ea typeface="Calibri" panose="020F0502020204030204" pitchFamily="34" charset="0"/>
                              <a:cs typeface="Times New Roman" panose="02020603050405020304" pitchFamily="18" charset="0"/>
                            </a:rPr>
                            <m:t>,………,</m:t>
                          </m:r>
                          <m:sSub>
                            <m:sSubPr>
                              <m:ctrlPr>
                                <a:rPr lang="fr-FR" sz="2400" i="1" kern="100">
                                  <a:latin typeface="Cambria Math" panose="02040503050406030204" pitchFamily="18" charset="0"/>
                                  <a:ea typeface="Calibri" panose="020F0502020204030204" pitchFamily="34" charset="0"/>
                                  <a:cs typeface="Times New Roman" panose="02020603050405020304" pitchFamily="18" charset="0"/>
                                </a:rPr>
                              </m:ctrlPr>
                            </m:sSubPr>
                            <m:e>
                              <m:r>
                                <a:rPr lang="fr-FR" sz="2400" i="1" kern="100">
                                  <a:latin typeface="Cambria Math" panose="02040503050406030204" pitchFamily="18" charset="0"/>
                                  <a:ea typeface="Calibri" panose="020F0502020204030204" pitchFamily="34" charset="0"/>
                                  <a:cs typeface="Times New Roman" panose="02020603050405020304" pitchFamily="18" charset="0"/>
                                </a:rPr>
                                <m:t>𝑦</m:t>
                              </m:r>
                            </m:e>
                            <m:sub>
                              <m:r>
                                <a:rPr lang="fr-FR" sz="2400" i="1" kern="100">
                                  <a:latin typeface="Cambria Math" panose="02040503050406030204" pitchFamily="18" charset="0"/>
                                  <a:ea typeface="Calibri" panose="020F0502020204030204" pitchFamily="34" charset="0"/>
                                  <a:cs typeface="Times New Roman" panose="02020603050405020304" pitchFamily="18" charset="0"/>
                                </a:rPr>
                                <m:t>𝑖𝑛</m:t>
                              </m:r>
                            </m:sub>
                          </m:sSub>
                          <m:r>
                            <a:rPr lang="fr-FR" sz="2400" i="1" kern="100">
                              <a:latin typeface="Cambria Math" panose="02040503050406030204" pitchFamily="18" charset="0"/>
                              <a:ea typeface="Calibri" panose="020F0502020204030204" pitchFamily="34" charset="0"/>
                              <a:cs typeface="Times New Roman" panose="02020603050405020304" pitchFamily="18" charset="0"/>
                            </a:rPr>
                            <m:t>; </m:t>
                          </m:r>
                          <m:r>
                            <a:rPr lang="fr-FR" sz="2400" i="1" kern="100">
                              <a:latin typeface="Cambria Math" panose="02040503050406030204" pitchFamily="18" charset="0"/>
                              <a:ea typeface="Calibri" panose="020F0502020204030204" pitchFamily="34" charset="0"/>
                              <a:cs typeface="Times New Roman" panose="02020603050405020304" pitchFamily="18" charset="0"/>
                            </a:rPr>
                            <m:t>𝜃</m:t>
                          </m:r>
                        </m:e>
                      </m:d>
                      <m:r>
                        <a:rPr lang="fr-FR" sz="2400" i="1" kern="100">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ctrlPr>
                            <a:rPr lang="fr-FR" sz="2400" i="1" kern="100">
                              <a:latin typeface="Cambria Math" panose="02040503050406030204" pitchFamily="18" charset="0"/>
                              <a:ea typeface="Calibri" panose="020F0502020204030204" pitchFamily="34" charset="0"/>
                              <a:cs typeface="Times New Roman" panose="02020603050405020304" pitchFamily="18" charset="0"/>
                            </a:rPr>
                          </m:ctrlPr>
                        </m:naryPr>
                        <m:sub>
                          <m:r>
                            <a:rPr lang="fr-FR" sz="2400" i="1" kern="100">
                              <a:latin typeface="Cambria Math" panose="02040503050406030204" pitchFamily="18" charset="0"/>
                              <a:ea typeface="Calibri" panose="020F0502020204030204" pitchFamily="34" charset="0"/>
                              <a:cs typeface="Times New Roman" panose="02020603050405020304" pitchFamily="18" charset="0"/>
                            </a:rPr>
                            <m:t>𝑖</m:t>
                          </m:r>
                          <m:r>
                            <a:rPr lang="fr-FR" sz="2400" i="1" kern="100">
                              <a:latin typeface="Cambria Math" panose="02040503050406030204" pitchFamily="18" charset="0"/>
                              <a:ea typeface="Calibri" panose="020F0502020204030204" pitchFamily="34" charset="0"/>
                              <a:cs typeface="Times New Roman" panose="02020603050405020304" pitchFamily="18" charset="0"/>
                            </a:rPr>
                            <m:t>=1</m:t>
                          </m:r>
                        </m:sub>
                        <m:sup>
                          <m:r>
                            <a:rPr lang="fr-FR" sz="2400" i="1" kern="100">
                              <a:latin typeface="Cambria Math" panose="02040503050406030204" pitchFamily="18" charset="0"/>
                              <a:ea typeface="Calibri" panose="020F0502020204030204" pitchFamily="34" charset="0"/>
                              <a:cs typeface="Times New Roman" panose="02020603050405020304" pitchFamily="18" charset="0"/>
                            </a:rPr>
                            <m:t>𝑛</m:t>
                          </m:r>
                        </m:sup>
                        <m:e>
                          <m:sSup>
                            <m:sSupPr>
                              <m:ctrlPr>
                                <a:rPr lang="fr-FR" sz="2400" i="1" kern="100">
                                  <a:latin typeface="Cambria Math" panose="02040503050406030204" pitchFamily="18" charset="0"/>
                                  <a:ea typeface="Calibri" panose="020F0502020204030204" pitchFamily="34" charset="0"/>
                                  <a:cs typeface="Times New Roman" panose="02020603050405020304" pitchFamily="18" charset="0"/>
                                </a:rPr>
                              </m:ctrlPr>
                            </m:sSupPr>
                            <m:e>
                              <m:d>
                                <m:dPr>
                                  <m:ctrlPr>
                                    <a:rPr lang="fr-FR" sz="2400" i="1" kern="100">
                                      <a:latin typeface="Cambria Math" panose="02040503050406030204" pitchFamily="18" charset="0"/>
                                      <a:ea typeface="Calibri" panose="020F0502020204030204" pitchFamily="34" charset="0"/>
                                      <a:cs typeface="Times New Roman" panose="02020603050405020304" pitchFamily="18" charset="0"/>
                                    </a:rPr>
                                  </m:ctrlPr>
                                </m:dPr>
                                <m:e>
                                  <m:r>
                                    <a:rPr lang="fr-FR" sz="2400" i="1" kern="100">
                                      <a:latin typeface="Cambria Math" panose="02040503050406030204" pitchFamily="18" charset="0"/>
                                      <a:ea typeface="Calibri" panose="020F0502020204030204" pitchFamily="34" charset="0"/>
                                      <a:cs typeface="Times New Roman" panose="02020603050405020304" pitchFamily="18" charset="0"/>
                                    </a:rPr>
                                    <m:t>𝑃</m:t>
                                  </m:r>
                                  <m:r>
                                    <a:rPr lang="fr-FR" sz="2400" i="1" kern="100">
                                      <a:latin typeface="Cambria Math" panose="02040503050406030204" pitchFamily="18" charset="0"/>
                                      <a:ea typeface="Calibri" panose="020F0502020204030204" pitchFamily="34" charset="0"/>
                                      <a:cs typeface="Times New Roman" panose="02020603050405020304" pitchFamily="18" charset="0"/>
                                    </a:rPr>
                                    <m:t>(</m:t>
                                  </m:r>
                                  <m:sSub>
                                    <m:sSubPr>
                                      <m:ctrlPr>
                                        <a:rPr lang="fr-FR" sz="2400" i="1" kern="100">
                                          <a:latin typeface="Cambria Math" panose="02040503050406030204" pitchFamily="18" charset="0"/>
                                          <a:ea typeface="Calibri" panose="020F0502020204030204" pitchFamily="34" charset="0"/>
                                          <a:cs typeface="Times New Roman" panose="02020603050405020304" pitchFamily="18" charset="0"/>
                                        </a:rPr>
                                      </m:ctrlPr>
                                    </m:sSubPr>
                                    <m:e>
                                      <m:r>
                                        <a:rPr lang="fr-FR" sz="2400" i="1" kern="100">
                                          <a:latin typeface="Cambria Math" panose="02040503050406030204" pitchFamily="18" charset="0"/>
                                          <a:ea typeface="Calibri" panose="020F0502020204030204" pitchFamily="34" charset="0"/>
                                          <a:cs typeface="Times New Roman" panose="02020603050405020304" pitchFamily="18" charset="0"/>
                                        </a:rPr>
                                        <m:t>𝑦</m:t>
                                      </m:r>
                                    </m:e>
                                    <m:sub>
                                      <m:r>
                                        <a:rPr lang="fr-FR" sz="2400" i="1" kern="100">
                                          <a:latin typeface="Cambria Math" panose="02040503050406030204" pitchFamily="18" charset="0"/>
                                          <a:ea typeface="Calibri" panose="020F0502020204030204" pitchFamily="34" charset="0"/>
                                          <a:cs typeface="Times New Roman" panose="02020603050405020304" pitchFamily="18" charset="0"/>
                                        </a:rPr>
                                        <m:t>𝑖</m:t>
                                      </m:r>
                                    </m:sub>
                                  </m:sSub>
                                  <m:r>
                                    <a:rPr lang="fr-FR" sz="2400" i="1" kern="100">
                                      <a:latin typeface="Cambria Math" panose="02040503050406030204" pitchFamily="18" charset="0"/>
                                      <a:ea typeface="Calibri" panose="020F0502020204030204" pitchFamily="34" charset="0"/>
                                      <a:cs typeface="Times New Roman" panose="02020603050405020304" pitchFamily="18" charset="0"/>
                                    </a:rPr>
                                    <m:t>=</m:t>
                                  </m:r>
                                  <m:r>
                                    <a:rPr lang="fr-FR" sz="2400" i="1" kern="100">
                                      <a:latin typeface="Cambria Math" panose="02040503050406030204" pitchFamily="18" charset="0"/>
                                      <a:ea typeface="Calibri" panose="020F0502020204030204" pitchFamily="34" charset="0"/>
                                      <a:cs typeface="Times New Roman" panose="02020603050405020304" pitchFamily="18" charset="0"/>
                                    </a:rPr>
                                    <m:t>𝑘</m:t>
                                  </m:r>
                                  <m:r>
                                    <a:rPr lang="fr-FR" sz="2400" i="1" kern="100">
                                      <a:latin typeface="Cambria Math" panose="02040503050406030204" pitchFamily="18" charset="0"/>
                                      <a:ea typeface="Calibri" panose="020F0502020204030204" pitchFamily="34" charset="0"/>
                                      <a:cs typeface="Times New Roman" panose="02020603050405020304" pitchFamily="18" charset="0"/>
                                    </a:rPr>
                                    <m:t>)</m:t>
                                  </m:r>
                                </m:e>
                              </m:d>
                            </m:e>
                            <m:sup>
                              <m:sSub>
                                <m:sSubPr>
                                  <m:ctrlPr>
                                    <a:rPr lang="fr-FR" sz="2400" i="1" kern="100">
                                      <a:latin typeface="Cambria Math" panose="02040503050406030204" pitchFamily="18" charset="0"/>
                                      <a:ea typeface="Calibri" panose="020F0502020204030204" pitchFamily="34" charset="0"/>
                                      <a:cs typeface="Times New Roman" panose="02020603050405020304" pitchFamily="18" charset="0"/>
                                    </a:rPr>
                                  </m:ctrlPr>
                                </m:sSubPr>
                                <m:e>
                                  <m:r>
                                    <a:rPr lang="fr-FR" sz="2400" i="1" kern="100">
                                      <a:latin typeface="Cambria Math" panose="02040503050406030204" pitchFamily="18" charset="0"/>
                                      <a:ea typeface="Calibri" panose="020F0502020204030204" pitchFamily="34" charset="0"/>
                                      <a:cs typeface="Times New Roman" panose="02020603050405020304" pitchFamily="18" charset="0"/>
                                    </a:rPr>
                                    <m:t>𝑦</m:t>
                                  </m:r>
                                </m:e>
                                <m:sub>
                                  <m:r>
                                    <a:rPr lang="fr-FR" sz="2400" i="1" kern="100">
                                      <a:latin typeface="Cambria Math" panose="02040503050406030204" pitchFamily="18" charset="0"/>
                                      <a:ea typeface="Calibri" panose="020F0502020204030204" pitchFamily="34" charset="0"/>
                                      <a:cs typeface="Times New Roman" panose="02020603050405020304" pitchFamily="18" charset="0"/>
                                    </a:rPr>
                                    <m:t>𝑖𝑗</m:t>
                                  </m:r>
                                </m:sub>
                              </m:sSub>
                            </m:sup>
                          </m:sSup>
                          <m:r>
                            <a:rPr lang="fr-FR" sz="2400" i="1" kern="100">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ctrlPr>
                                <a:rPr lang="fr-FR" sz="2400" i="1" kern="100">
                                  <a:latin typeface="Cambria Math" panose="02040503050406030204" pitchFamily="18" charset="0"/>
                                  <a:ea typeface="Calibri" panose="020F0502020204030204" pitchFamily="34" charset="0"/>
                                  <a:cs typeface="Times New Roman" panose="02020603050405020304" pitchFamily="18" charset="0"/>
                                </a:rPr>
                              </m:ctrlPr>
                            </m:naryPr>
                            <m:sub>
                              <m:r>
                                <a:rPr lang="fr-FR" sz="2400" i="1" kern="100">
                                  <a:latin typeface="Cambria Math" panose="02040503050406030204" pitchFamily="18" charset="0"/>
                                  <a:ea typeface="Calibri" panose="020F0502020204030204" pitchFamily="34" charset="0"/>
                                  <a:cs typeface="Times New Roman" panose="02020603050405020304" pitchFamily="18" charset="0"/>
                                </a:rPr>
                                <m:t>𝑖</m:t>
                              </m:r>
                              <m:r>
                                <a:rPr lang="fr-FR" sz="2400" i="1" kern="100">
                                  <a:latin typeface="Cambria Math" panose="02040503050406030204" pitchFamily="18" charset="0"/>
                                  <a:ea typeface="Calibri" panose="020F0502020204030204" pitchFamily="34" charset="0"/>
                                  <a:cs typeface="Times New Roman" panose="02020603050405020304" pitchFamily="18" charset="0"/>
                                </a:rPr>
                                <m:t>=1</m:t>
                              </m:r>
                            </m:sub>
                            <m:sup>
                              <m:r>
                                <a:rPr lang="fr-FR" sz="2400" i="1" kern="100">
                                  <a:latin typeface="Cambria Math" panose="02040503050406030204" pitchFamily="18" charset="0"/>
                                  <a:ea typeface="Calibri" panose="020F0502020204030204" pitchFamily="34" charset="0"/>
                                  <a:cs typeface="Times New Roman" panose="02020603050405020304" pitchFamily="18" charset="0"/>
                                </a:rPr>
                                <m:t>𝑛</m:t>
                              </m:r>
                            </m:sup>
                            <m:e>
                              <m:sSup>
                                <m:sSupPr>
                                  <m:ctrlPr>
                                    <a:rPr lang="fr-FR" sz="2400" i="1" kern="100">
                                      <a:latin typeface="Cambria Math" panose="02040503050406030204" pitchFamily="18" charset="0"/>
                                      <a:ea typeface="Calibri" panose="020F0502020204030204" pitchFamily="34" charset="0"/>
                                      <a:cs typeface="Times New Roman" panose="02020603050405020304" pitchFamily="18" charset="0"/>
                                    </a:rPr>
                                  </m:ctrlPr>
                                </m:sSupPr>
                                <m:e>
                                  <m:d>
                                    <m:dPr>
                                      <m:ctrlPr>
                                        <a:rPr lang="fr-FR" sz="2400" i="1" kern="100">
                                          <a:latin typeface="Cambria Math" panose="02040503050406030204" pitchFamily="18" charset="0"/>
                                          <a:ea typeface="Calibri" panose="020F0502020204030204" pitchFamily="34" charset="0"/>
                                          <a:cs typeface="Times New Roman" panose="02020603050405020304" pitchFamily="18" charset="0"/>
                                        </a:rPr>
                                      </m:ctrlPr>
                                    </m:dPr>
                                    <m:e>
                                      <m:f>
                                        <m:fPr>
                                          <m:ctrlPr>
                                            <a:rPr lang="fr-FR" sz="2400" i="1" kern="100">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fr-FR" sz="2400" i="1" kern="100">
                                                  <a:latin typeface="Cambria Math" panose="02040503050406030204" pitchFamily="18" charset="0"/>
                                                  <a:ea typeface="Calibri" panose="020F0502020204030204" pitchFamily="34" charset="0"/>
                                                  <a:cs typeface="Times New Roman" panose="02020603050405020304" pitchFamily="18" charset="0"/>
                                                </a:rPr>
                                              </m:ctrlPr>
                                            </m:sSupPr>
                                            <m:e>
                                              <m:r>
                                                <a:rPr lang="fr-FR" sz="2400" i="1" kern="100">
                                                  <a:latin typeface="Cambria Math" panose="02040503050406030204" pitchFamily="18" charset="0"/>
                                                  <a:ea typeface="Calibri" panose="020F0502020204030204" pitchFamily="34" charset="0"/>
                                                  <a:cs typeface="Times New Roman" panose="02020603050405020304" pitchFamily="18" charset="0"/>
                                                </a:rPr>
                                                <m:t>𝑒</m:t>
                                              </m:r>
                                            </m:e>
                                            <m:sup>
                                              <m:sSub>
                                                <m:sSubPr>
                                                  <m:ctrlPr>
                                                    <a:rPr lang="fr-FR" sz="2400" i="1" kern="100">
                                                      <a:latin typeface="Cambria Math" panose="02040503050406030204" pitchFamily="18" charset="0"/>
                                                      <a:ea typeface="Calibri" panose="020F0502020204030204" pitchFamily="34" charset="0"/>
                                                      <a:cs typeface="Times New Roman" panose="02020603050405020304" pitchFamily="18" charset="0"/>
                                                    </a:rPr>
                                                  </m:ctrlPr>
                                                </m:sSubPr>
                                                <m:e>
                                                  <m:r>
                                                    <a:rPr lang="fr-FR" sz="2400" i="1" kern="100">
                                                      <a:latin typeface="Cambria Math" panose="02040503050406030204" pitchFamily="18" charset="0"/>
                                                      <a:ea typeface="Calibri" panose="020F0502020204030204" pitchFamily="34" charset="0"/>
                                                      <a:cs typeface="Times New Roman" panose="02020603050405020304" pitchFamily="18" charset="0"/>
                                                    </a:rPr>
                                                    <m:t>𝑋</m:t>
                                                  </m:r>
                                                </m:e>
                                                <m:sub>
                                                  <m:r>
                                                    <a:rPr lang="fr-FR" sz="2400" i="1" kern="100">
                                                      <a:latin typeface="Cambria Math" panose="02040503050406030204" pitchFamily="18" charset="0"/>
                                                      <a:ea typeface="Calibri" panose="020F0502020204030204" pitchFamily="34" charset="0"/>
                                                      <a:cs typeface="Times New Roman" panose="02020603050405020304" pitchFamily="18" charset="0"/>
                                                    </a:rPr>
                                                    <m:t>𝑖𝑘</m:t>
                                                  </m:r>
                                                </m:sub>
                                              </m:sSub>
                                              <m:r>
                                                <a:rPr lang="fr-FR" sz="2400" i="1" kern="100">
                                                  <a:latin typeface="Cambria Math" panose="02040503050406030204" pitchFamily="18" charset="0"/>
                                                  <a:ea typeface="Calibri" panose="020F0502020204030204" pitchFamily="34" charset="0"/>
                                                  <a:cs typeface="Times New Roman" panose="02020603050405020304" pitchFamily="18" charset="0"/>
                                                </a:rPr>
                                                <m:t>𝜃</m:t>
                                              </m:r>
                                            </m:sup>
                                          </m:sSup>
                                          <m:r>
                                            <a:rPr lang="fr-FR" sz="2400" i="1" kern="100">
                                              <a:latin typeface="Cambria Math" panose="02040503050406030204" pitchFamily="18" charset="0"/>
                                              <a:ea typeface="Calibri" panose="020F0502020204030204" pitchFamily="34" charset="0"/>
                                              <a:cs typeface="Times New Roman" panose="02020603050405020304" pitchFamily="18" charset="0"/>
                                            </a:rPr>
                                            <m:t> </m:t>
                                          </m:r>
                                        </m:num>
                                        <m:den>
                                          <m:nary>
                                            <m:naryPr>
                                              <m:chr m:val="∑"/>
                                              <m:limLoc m:val="undOvr"/>
                                              <m:ctrlPr>
                                                <a:rPr lang="fr-FR" sz="2400" i="1" kern="100">
                                                  <a:latin typeface="Cambria Math" panose="02040503050406030204" pitchFamily="18" charset="0"/>
                                                  <a:ea typeface="Calibri" panose="020F0502020204030204" pitchFamily="34" charset="0"/>
                                                  <a:cs typeface="Times New Roman" panose="02020603050405020304" pitchFamily="18" charset="0"/>
                                                </a:rPr>
                                              </m:ctrlPr>
                                            </m:naryPr>
                                            <m:sub>
                                              <m:r>
                                                <a:rPr lang="fr-FR" sz="2400" i="1" kern="100">
                                                  <a:latin typeface="Cambria Math" panose="02040503050406030204" pitchFamily="18" charset="0"/>
                                                  <a:ea typeface="Calibri" panose="020F0502020204030204" pitchFamily="34" charset="0"/>
                                                  <a:cs typeface="Times New Roman" panose="02020603050405020304" pitchFamily="18" charset="0"/>
                                                </a:rPr>
                                                <m:t>𝑗</m:t>
                                              </m:r>
                                              <m:r>
                                                <a:rPr lang="fr-FR" sz="2400" i="1" kern="100">
                                                  <a:latin typeface="Cambria Math" panose="02040503050406030204" pitchFamily="18" charset="0"/>
                                                  <a:ea typeface="Calibri" panose="020F0502020204030204" pitchFamily="34" charset="0"/>
                                                  <a:cs typeface="Times New Roman" panose="02020603050405020304" pitchFamily="18" charset="0"/>
                                                </a:rPr>
                                                <m:t>=0</m:t>
                                              </m:r>
                                            </m:sub>
                                            <m:sup>
                                              <m:r>
                                                <a:rPr lang="fr-FR" sz="2400" i="1" kern="100">
                                                  <a:latin typeface="Cambria Math" panose="02040503050406030204" pitchFamily="18" charset="0"/>
                                                  <a:ea typeface="Calibri" panose="020F0502020204030204" pitchFamily="34" charset="0"/>
                                                  <a:cs typeface="Times New Roman" panose="02020603050405020304" pitchFamily="18" charset="0"/>
                                                </a:rPr>
                                                <m:t>𝑚</m:t>
                                              </m:r>
                                            </m:sup>
                                            <m:e>
                                              <m:sSup>
                                                <m:sSupPr>
                                                  <m:ctrlPr>
                                                    <a:rPr lang="fr-FR" sz="2400" i="1" kern="100">
                                                      <a:latin typeface="Cambria Math" panose="02040503050406030204" pitchFamily="18" charset="0"/>
                                                      <a:ea typeface="Calibri" panose="020F0502020204030204" pitchFamily="34" charset="0"/>
                                                      <a:cs typeface="Times New Roman" panose="02020603050405020304" pitchFamily="18" charset="0"/>
                                                    </a:rPr>
                                                  </m:ctrlPr>
                                                </m:sSupPr>
                                                <m:e>
                                                  <m:r>
                                                    <a:rPr lang="fr-FR" sz="2400" i="1" kern="100">
                                                      <a:latin typeface="Cambria Math" panose="02040503050406030204" pitchFamily="18" charset="0"/>
                                                      <a:ea typeface="Calibri" panose="020F0502020204030204" pitchFamily="34" charset="0"/>
                                                      <a:cs typeface="Times New Roman" panose="02020603050405020304" pitchFamily="18" charset="0"/>
                                                    </a:rPr>
                                                    <m:t>𝑒</m:t>
                                                  </m:r>
                                                </m:e>
                                                <m:sup>
                                                  <m:sSub>
                                                    <m:sSubPr>
                                                      <m:ctrlPr>
                                                        <a:rPr lang="fr-FR" sz="2400" i="1" kern="100">
                                                          <a:latin typeface="Cambria Math" panose="02040503050406030204" pitchFamily="18" charset="0"/>
                                                          <a:ea typeface="Calibri" panose="020F0502020204030204" pitchFamily="34" charset="0"/>
                                                          <a:cs typeface="Times New Roman" panose="02020603050405020304" pitchFamily="18" charset="0"/>
                                                        </a:rPr>
                                                      </m:ctrlPr>
                                                    </m:sSubPr>
                                                    <m:e>
                                                      <m:r>
                                                        <a:rPr lang="fr-FR" sz="2400" i="1" kern="100">
                                                          <a:latin typeface="Cambria Math" panose="02040503050406030204" pitchFamily="18" charset="0"/>
                                                          <a:ea typeface="Calibri" panose="020F0502020204030204" pitchFamily="34" charset="0"/>
                                                          <a:cs typeface="Times New Roman" panose="02020603050405020304" pitchFamily="18" charset="0"/>
                                                        </a:rPr>
                                                        <m:t>𝑋</m:t>
                                                      </m:r>
                                                    </m:e>
                                                    <m:sub>
                                                      <m:r>
                                                        <a:rPr lang="fr-FR" sz="2400" i="1" kern="100">
                                                          <a:latin typeface="Cambria Math" panose="02040503050406030204" pitchFamily="18" charset="0"/>
                                                          <a:ea typeface="Calibri" panose="020F0502020204030204" pitchFamily="34" charset="0"/>
                                                          <a:cs typeface="Times New Roman" panose="02020603050405020304" pitchFamily="18" charset="0"/>
                                                        </a:rPr>
                                                        <m:t>𝑖𝑗</m:t>
                                                      </m:r>
                                                    </m:sub>
                                                  </m:sSub>
                                                  <m:r>
                                                    <a:rPr lang="fr-FR" sz="2400" i="1" kern="100">
                                                      <a:latin typeface="Cambria Math" panose="02040503050406030204" pitchFamily="18" charset="0"/>
                                                      <a:ea typeface="Calibri" panose="020F0502020204030204" pitchFamily="34" charset="0"/>
                                                      <a:cs typeface="Times New Roman" panose="02020603050405020304" pitchFamily="18" charset="0"/>
                                                    </a:rPr>
                                                    <m:t>𝜃</m:t>
                                                  </m:r>
                                                </m:sup>
                                              </m:sSup>
                                            </m:e>
                                          </m:nary>
                                        </m:den>
                                      </m:f>
                                    </m:e>
                                  </m:d>
                                </m:e>
                                <m:sup>
                                  <m:sSub>
                                    <m:sSubPr>
                                      <m:ctrlPr>
                                        <a:rPr lang="fr-FR" sz="2400" i="1" kern="100">
                                          <a:latin typeface="Cambria Math" panose="02040503050406030204" pitchFamily="18" charset="0"/>
                                          <a:ea typeface="Calibri" panose="020F0502020204030204" pitchFamily="34" charset="0"/>
                                          <a:cs typeface="Times New Roman" panose="02020603050405020304" pitchFamily="18" charset="0"/>
                                        </a:rPr>
                                      </m:ctrlPr>
                                    </m:sSubPr>
                                    <m:e>
                                      <m:r>
                                        <a:rPr lang="fr-FR" sz="2400" i="1" kern="100">
                                          <a:latin typeface="Cambria Math" panose="02040503050406030204" pitchFamily="18" charset="0"/>
                                          <a:ea typeface="Calibri" panose="020F0502020204030204" pitchFamily="34" charset="0"/>
                                          <a:cs typeface="Times New Roman" panose="02020603050405020304" pitchFamily="18" charset="0"/>
                                        </a:rPr>
                                        <m:t>𝑦</m:t>
                                      </m:r>
                                    </m:e>
                                    <m:sub>
                                      <m:r>
                                        <a:rPr lang="fr-FR" sz="2400" i="1" kern="100">
                                          <a:latin typeface="Cambria Math" panose="02040503050406030204" pitchFamily="18" charset="0"/>
                                          <a:ea typeface="Calibri" panose="020F0502020204030204" pitchFamily="34" charset="0"/>
                                          <a:cs typeface="Times New Roman" panose="02020603050405020304" pitchFamily="18" charset="0"/>
                                        </a:rPr>
                                        <m:t>𝑖𝑗</m:t>
                                      </m:r>
                                    </m:sub>
                                  </m:sSub>
                                </m:sup>
                              </m:sSup>
                            </m:e>
                          </m:nary>
                        </m:e>
                      </m:nary>
                    </m:oMath>
                  </m:oMathPara>
                </a14:m>
                <a:endParaRPr lang="fr-FR" altLang="en-US" sz="2400" i="1" kern="100" dirty="0">
                  <a:latin typeface="Cambria Math" panose="02040503050406030204" pitchFamily="18" charset="0"/>
                  <a:ea typeface="Calibri" panose="020F0502020204030204" pitchFamily="34" charset="0"/>
                  <a:cs typeface="Times New Roman" panose="02020603050405020304" pitchFamily="18" charset="0"/>
                </a:endParaRPr>
              </a:p>
            </p:txBody>
          </p:sp>
        </mc:Choice>
        <mc:Fallback xmlns="">
          <p:sp>
            <p:nvSpPr>
              <p:cNvPr id="8" name="Zone de texte 7"/>
              <p:cNvSpPr txBox="1">
                <a:spLocks noRot="1" noChangeAspect="1" noMove="1" noResize="1" noEditPoints="1" noAdjustHandles="1" noChangeArrowheads="1" noChangeShapeType="1" noTextEdit="1"/>
              </p:cNvSpPr>
              <p:nvPr/>
            </p:nvSpPr>
            <p:spPr>
              <a:xfrm>
                <a:off x="910115" y="1192530"/>
                <a:ext cx="10371455" cy="4818380"/>
              </a:xfrm>
              <a:prstGeom prst="rect">
                <a:avLst/>
              </a:prstGeom>
              <a:blipFill>
                <a:blip r:embed="rId5"/>
                <a:stretch>
                  <a:fillRect l="-588" r="-588"/>
                </a:stretch>
              </a:blipFill>
            </p:spPr>
            <p:txBody>
              <a:bodyPr/>
              <a:lstStyle/>
              <a:p>
                <a:r>
                  <a:rPr lang="fr-BF">
                    <a:noFill/>
                  </a:rPr>
                  <a:t> </a:t>
                </a:r>
              </a:p>
            </p:txBody>
          </p:sp>
        </mc:Fallback>
      </mc:AlternateContent>
      <p:sp>
        <p:nvSpPr>
          <p:cNvPr id="5" name="Rectangle: Rounded Corners 9">
            <a:extLst>
              <a:ext uri="{FF2B5EF4-FFF2-40B4-BE49-F238E27FC236}">
                <a16:creationId xmlns:a16="http://schemas.microsoft.com/office/drawing/2014/main" id="{F0D92F50-9DFF-9E8B-BA60-CA2B7BB32886}"/>
              </a:ext>
            </a:extLst>
          </p:cNvPr>
          <p:cNvSpPr/>
          <p:nvPr/>
        </p:nvSpPr>
        <p:spPr>
          <a:xfrm>
            <a:off x="329381" y="247647"/>
            <a:ext cx="11533238" cy="650035"/>
          </a:xfrm>
          <a:prstGeom prst="round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457200" indent="-457200" algn="ctr">
              <a:buFont typeface="+mj-lt"/>
              <a:buAutoNum type="arabicPeriod"/>
            </a:pPr>
            <a:r>
              <a:rPr lang="fr-FR" sz="2400" b="1" u="sng" dirty="0">
                <a:latin typeface="Times New Roman" panose="02020603050405020304" pitchFamily="18" charset="0"/>
                <a:ea typeface="Calibri" panose="020F0502020204030204" pitchFamily="34" charset="0"/>
                <a:cs typeface="Times New Roman" panose="02020603050405020304" pitchFamily="18" charset="0"/>
              </a:rPr>
              <a:t>Méthodes d’estimation</a:t>
            </a:r>
          </a:p>
        </p:txBody>
      </p:sp>
      <p:sp>
        <p:nvSpPr>
          <p:cNvPr id="6" name="Espace réservé du numéro de diapositive 5">
            <a:extLst>
              <a:ext uri="{FF2B5EF4-FFF2-40B4-BE49-F238E27FC236}">
                <a16:creationId xmlns:a16="http://schemas.microsoft.com/office/drawing/2014/main" id="{7E3D5A29-9492-E8C3-531B-5DEC873E1F48}"/>
              </a:ext>
            </a:extLst>
          </p:cNvPr>
          <p:cNvSpPr>
            <a:spLocks noGrp="1"/>
          </p:cNvSpPr>
          <p:nvPr>
            <p:ph type="sldNum" sz="quarter" idx="12"/>
          </p:nvPr>
        </p:nvSpPr>
        <p:spPr/>
        <p:txBody>
          <a:bodyPr/>
          <a:lstStyle/>
          <a:p>
            <a:fld id="{6BEEA23D-B41C-4067-9D7C-244D4B21AF3B}" type="slidenum">
              <a:rPr lang="fr-BF" smtClean="0"/>
              <a:t>12</a:t>
            </a:fld>
            <a:endParaRPr lang="fr-BF"/>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1000" fill="hold"/>
                                        <p:tgtEl>
                                          <p:spTgt spid="8">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8">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8">
                                            <p:txEl>
                                              <p:pRg st="0" end="0"/>
                                            </p:txEl>
                                          </p:spTgt>
                                        </p:tgtEl>
                                      </p:cBhvr>
                                    </p:animEffect>
                                  </p:childTnLst>
                                </p:cTn>
                              </p:par>
                              <p:par>
                                <p:cTn id="10" presetID="55" presetClass="entr" presetSubtype="0" fill="hold" nodeType="with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 calcmode="lin" valueType="num">
                                      <p:cBhvr>
                                        <p:cTn id="12" dur="1000" fill="hold"/>
                                        <p:tgtEl>
                                          <p:spTgt spid="8">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8">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8">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fade">
                                      <p:cBhvr>
                                        <p:cTn id="19" dur="1000"/>
                                        <p:tgtEl>
                                          <p:spTgt spid="8">
                                            <p:txEl>
                                              <p:pRg st="2" end="2"/>
                                            </p:txEl>
                                          </p:spTgt>
                                        </p:tgtEl>
                                      </p:cBhvr>
                                    </p:animEffect>
                                    <p:anim calcmode="lin" valueType="num">
                                      <p:cBhvr>
                                        <p:cTn id="20"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
                                            <p:txEl>
                                              <p:pRg st="3" end="3"/>
                                            </p:txEl>
                                          </p:spTgt>
                                        </p:tgtEl>
                                        <p:attrNameLst>
                                          <p:attrName>style.visibility</p:attrName>
                                        </p:attrNameLst>
                                      </p:cBhvr>
                                      <p:to>
                                        <p:strVal val="visible"/>
                                      </p:to>
                                    </p:set>
                                    <p:animEffect transition="in" filter="fade">
                                      <p:cBhvr>
                                        <p:cTn id="24" dur="1000"/>
                                        <p:tgtEl>
                                          <p:spTgt spid="8">
                                            <p:txEl>
                                              <p:pRg st="3" end="3"/>
                                            </p:txEl>
                                          </p:spTgt>
                                        </p:tgtEl>
                                      </p:cBhvr>
                                    </p:animEffect>
                                    <p:anim calcmode="lin" valueType="num">
                                      <p:cBhvr>
                                        <p:cTn id="2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156371" y="6557930"/>
            <a:ext cx="1730585" cy="310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46" name="Rectangle 45"/>
          <p:cNvSpPr/>
          <p:nvPr/>
        </p:nvSpPr>
        <p:spPr>
          <a:xfrm>
            <a:off x="1886956" y="6557929"/>
            <a:ext cx="8749844" cy="310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dirty="0">
                <a:cs typeface="Aharoni" pitchFamily="2" charset="-79"/>
                <a:sym typeface="Cambria" panose="02040503050406030204"/>
              </a:rPr>
              <a:t>ISSP/LPAS2</a:t>
            </a:r>
            <a:endParaRPr lang="fr-FR" dirty="0"/>
          </a:p>
        </p:txBody>
      </p:sp>
      <p:sp>
        <p:nvSpPr>
          <p:cNvPr id="52" name="Rectangle 51"/>
          <p:cNvSpPr/>
          <p:nvPr/>
        </p:nvSpPr>
        <p:spPr>
          <a:xfrm>
            <a:off x="156369" y="1864"/>
            <a:ext cx="5689600" cy="12600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1">
                  <a:lumMod val="50000"/>
                </a:schemeClr>
              </a:solidFill>
            </a:endParaRPr>
          </a:p>
        </p:txBody>
      </p:sp>
      <p:sp>
        <p:nvSpPr>
          <p:cNvPr id="53" name="Rectangle 52"/>
          <p:cNvSpPr/>
          <p:nvPr/>
        </p:nvSpPr>
        <p:spPr>
          <a:xfrm>
            <a:off x="5845969" y="3244"/>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24" name="Rectangle 23"/>
          <p:cNvSpPr/>
          <p:nvPr/>
        </p:nvSpPr>
        <p:spPr>
          <a:xfrm>
            <a:off x="1730350" y="6568600"/>
            <a:ext cx="8634103" cy="584775"/>
          </a:xfrm>
          <a:prstGeom prst="rect">
            <a:avLst/>
          </a:prstGeom>
        </p:spPr>
        <p:txBody>
          <a:bodyPr wrap="square">
            <a:spAutoFit/>
          </a:bodyPr>
          <a:lstStyle/>
          <a:p>
            <a:pPr algn="ctr"/>
            <a:endParaRPr lang="fr-FR" dirty="0">
              <a:solidFill>
                <a:schemeClr val="dk1"/>
              </a:solidFill>
              <a:cs typeface="Aharoni" pitchFamily="2" charset="-79"/>
            </a:endParaRPr>
          </a:p>
          <a:p>
            <a:pPr algn="ctr"/>
            <a:endParaRPr lang="fr-FR" sz="1400" b="1" dirty="0">
              <a:cs typeface="Aharoni" pitchFamily="2" charset="-79"/>
            </a:endParaRPr>
          </a:p>
        </p:txBody>
      </p:sp>
      <p:pic>
        <p:nvPicPr>
          <p:cNvPr id="3" name="Image 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350" y="6577756"/>
            <a:ext cx="489357" cy="271699"/>
          </a:xfrm>
          <a:prstGeom prst="rect">
            <a:avLst/>
          </a:prstGeom>
          <a:noFill/>
          <a:ln>
            <a:noFill/>
          </a:ln>
        </p:spPr>
      </p:pic>
      <p:pic>
        <p:nvPicPr>
          <p:cNvPr id="4" name="Image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05803" y="6577756"/>
            <a:ext cx="353626" cy="286720"/>
          </a:xfrm>
          <a:prstGeom prst="rect">
            <a:avLst/>
          </a:prstGeom>
          <a:noFill/>
          <a:ln>
            <a:noFill/>
          </a:ln>
        </p:spPr>
      </p:pic>
      <p:sp>
        <p:nvSpPr>
          <p:cNvPr id="7" name="Rectangle: Rounded Corners 9"/>
          <p:cNvSpPr/>
          <p:nvPr/>
        </p:nvSpPr>
        <p:spPr>
          <a:xfrm>
            <a:off x="400050" y="233436"/>
            <a:ext cx="11445082" cy="499104"/>
          </a:xfrm>
          <a:prstGeom prst="round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2000" b="1" u="sng" dirty="0"/>
          </a:p>
          <a:p>
            <a:pPr marL="457200" indent="-457200" algn="ctr">
              <a:buFont typeface="+mj-lt"/>
              <a:buAutoNum type="arabicPeriod" startAt="2"/>
            </a:pPr>
            <a:r>
              <a:rPr lang="fr-FR" sz="2400" b="1" u="sng" dirty="0">
                <a:latin typeface="Times New Roman" panose="02020603050405020304" pitchFamily="18" charset="0"/>
                <a:ea typeface="Calibri" panose="020F0502020204030204" pitchFamily="34" charset="0"/>
                <a:cs typeface="Times New Roman" panose="02020603050405020304" pitchFamily="18" charset="0"/>
              </a:rPr>
              <a:t>Procedure de determination des parametres </a:t>
            </a:r>
            <a:r>
              <a:rPr lang="fr-FR" sz="2400" b="1" u="sng" dirty="0">
                <a:latin typeface="Times New Roman" panose="02020603050405020304" pitchFamily="18" charset="0"/>
                <a:cs typeface="Times New Roman" panose="02020603050405020304" pitchFamily="18" charset="0"/>
              </a:rPr>
              <a:t> </a:t>
            </a:r>
          </a:p>
          <a:p>
            <a:pPr algn="ctr"/>
            <a:endParaRPr lang="fr-FR" sz="2000" u="sng" dirty="0"/>
          </a:p>
        </p:txBody>
      </p:sp>
      <mc:AlternateContent xmlns:mc="http://schemas.openxmlformats.org/markup-compatibility/2006" xmlns:a14="http://schemas.microsoft.com/office/drawing/2010/main">
        <mc:Choice Requires="a14">
          <p:sp>
            <p:nvSpPr>
              <p:cNvPr id="5" name="Zone de texte 4"/>
              <p:cNvSpPr txBox="1"/>
              <p:nvPr/>
            </p:nvSpPr>
            <p:spPr>
              <a:xfrm>
                <a:off x="400050" y="838112"/>
                <a:ext cx="11445082" cy="5687010"/>
              </a:xfrm>
              <a:prstGeom prst="rect">
                <a:avLst/>
              </a:prstGeom>
              <a:noFill/>
            </p:spPr>
            <p:txBody>
              <a:bodyPr wrap="square" rtlCol="0" anchor="t">
                <a:noAutofit/>
              </a:bodyPr>
              <a:lstStyle/>
              <a:p>
                <a:pPr algn="just">
                  <a:lnSpc>
                    <a:spcPct val="150000"/>
                  </a:lnSpc>
                  <a:spcAft>
                    <a:spcPts val="800"/>
                  </a:spcAft>
                </a:pPr>
                <a:r>
                  <a:rPr lang="en-US" sz="2000" kern="100" dirty="0">
                    <a:latin typeface="Times New Roman" panose="02020603050405020304" pitchFamily="18" charset="0"/>
                    <a:ea typeface="Calibri" panose="020F0502020204030204" pitchFamily="34" charset="0"/>
                    <a:cs typeface="Times New Roman" panose="02020603050405020304" pitchFamily="18" charset="0"/>
                    <a:sym typeface="+mn-ea"/>
                  </a:rPr>
                  <a:t>Pour cette partie, nous montrerons comment procéder pour déterminer les estimateurs des paramètres. </a:t>
                </a:r>
                <a:endParaRPr lang="fr-FR" sz="2000"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kern="100" dirty="0">
                    <a:latin typeface="Times New Roman" panose="02020603050405020304" pitchFamily="18" charset="0"/>
                    <a:ea typeface="Calibri" panose="020F0502020204030204" pitchFamily="34" charset="0"/>
                    <a:cs typeface="Times New Roman" panose="02020603050405020304" pitchFamily="18" charset="0"/>
                    <a:sym typeface="+mn-ea"/>
                  </a:rPr>
                  <a:t>Pour estimer les paramètres </a:t>
                </a:r>
                <a14:m>
                  <m:oMath xmlns:m="http://schemas.openxmlformats.org/officeDocument/2006/math">
                    <m:r>
                      <a:rPr lang="fr-FR" sz="2000" i="1" kern="100">
                        <a:latin typeface="Cambria Math" panose="02040503050406030204" pitchFamily="18" charset="0"/>
                        <a:ea typeface="Calibri" panose="020F0502020204030204" pitchFamily="34" charset="0"/>
                        <a:cs typeface="Times New Roman" panose="02020603050405020304" pitchFamily="18" charset="0"/>
                      </a:rPr>
                      <m:t>𝜃</m:t>
                    </m:r>
                  </m:oMath>
                </a14:m>
                <a:r>
                  <a:rPr lang="en-US" sz="2000" kern="100" dirty="0">
                    <a:latin typeface="Times New Roman" panose="02020603050405020304" pitchFamily="18" charset="0"/>
                    <a:ea typeface="Calibri" panose="020F0502020204030204" pitchFamily="34" charset="0"/>
                    <a:cs typeface="Times New Roman" panose="02020603050405020304" pitchFamily="18" charset="0"/>
                    <a:sym typeface="+mn-ea"/>
                  </a:rPr>
                  <a:t> du modèle, on cherche à maximiser la maximiser la fonction de vraisemblance. </a:t>
                </a:r>
                <a:endParaRPr lang="fr-FR" sz="2000"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kern="100" dirty="0">
                    <a:latin typeface="Times New Roman" panose="02020603050405020304" pitchFamily="18" charset="0"/>
                    <a:ea typeface="Calibri" panose="020F0502020204030204" pitchFamily="34" charset="0"/>
                    <a:cs typeface="Times New Roman" panose="02020603050405020304" pitchFamily="18" charset="0"/>
                    <a:sym typeface="+mn-ea"/>
                  </a:rPr>
                  <a:t>On sait que :</a:t>
                </a:r>
                <a:endParaRPr lang="fr-FR" sz="2000"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en-US" sz="2000" i="1" kern="100">
                          <a:latin typeface="Cambria Math" panose="02040503050406030204" pitchFamily="18" charset="0"/>
                          <a:ea typeface="Calibri" panose="020F0502020204030204" pitchFamily="34" charset="0"/>
                          <a:cs typeface="Times New Roman" panose="02020603050405020304" pitchFamily="18" charset="0"/>
                        </a:rPr>
                        <m:t>𝐿</m:t>
                      </m:r>
                      <m:d>
                        <m:dPr>
                          <m:ctrlPr>
                            <a:rPr lang="fr-FR" sz="2000" i="1" kern="100">
                              <a:latin typeface="Cambria Math" panose="02040503050406030204" pitchFamily="18" charset="0"/>
                              <a:ea typeface="Calibri" panose="020F0502020204030204" pitchFamily="34" charset="0"/>
                              <a:cs typeface="Times New Roman" panose="02020603050405020304" pitchFamily="18" charset="0"/>
                            </a:rPr>
                          </m:ctrlPr>
                        </m:dPr>
                        <m:e>
                          <m:sSub>
                            <m:sSubPr>
                              <m:ctrlPr>
                                <a:rPr lang="fr-FR"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000" i="1" kern="100">
                                  <a:latin typeface="Cambria Math" panose="02040503050406030204" pitchFamily="18" charset="0"/>
                                  <a:ea typeface="Calibri" panose="020F0502020204030204" pitchFamily="34" charset="0"/>
                                  <a:cs typeface="Times New Roman" panose="02020603050405020304" pitchFamily="18" charset="0"/>
                                </a:rPr>
                                <m:t>𝑦</m:t>
                              </m:r>
                            </m:e>
                            <m:sub>
                              <m:r>
                                <a:rPr lang="en-US" sz="2000" i="1" kern="100">
                                  <a:latin typeface="Cambria Math" panose="02040503050406030204" pitchFamily="18" charset="0"/>
                                  <a:ea typeface="Calibri" panose="020F0502020204030204" pitchFamily="34" charset="0"/>
                                  <a:cs typeface="Times New Roman" panose="02020603050405020304" pitchFamily="18" charset="0"/>
                                </a:rPr>
                                <m:t>𝑖</m:t>
                              </m:r>
                            </m:sub>
                          </m:sSub>
                          <m:r>
                            <a:rPr lang="en-US" sz="2000" i="1" kern="100">
                              <a:latin typeface="Cambria Math" panose="02040503050406030204" pitchFamily="18" charset="0"/>
                              <a:ea typeface="Calibri" panose="020F0502020204030204" pitchFamily="34" charset="0"/>
                              <a:cs typeface="Times New Roman" panose="02020603050405020304" pitchFamily="18" charset="0"/>
                            </a:rPr>
                            <m:t>;</m:t>
                          </m:r>
                          <m:r>
                            <a:rPr lang="fr-FR" sz="2000" i="1" kern="100">
                              <a:latin typeface="Cambria Math" panose="02040503050406030204" pitchFamily="18" charset="0"/>
                              <a:ea typeface="Calibri" panose="020F0502020204030204" pitchFamily="34" charset="0"/>
                              <a:cs typeface="Times New Roman" panose="02020603050405020304" pitchFamily="18" charset="0"/>
                            </a:rPr>
                            <m:t>𝜃</m:t>
                          </m:r>
                        </m:e>
                      </m:d>
                      <m:r>
                        <a:rPr lang="en-US" sz="2000" i="1" kern="100">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ctrlPr>
                            <a:rPr lang="fr-FR" sz="2000" i="1" kern="100">
                              <a:latin typeface="Cambria Math" panose="02040503050406030204" pitchFamily="18" charset="0"/>
                              <a:ea typeface="Calibri" panose="020F0502020204030204" pitchFamily="34" charset="0"/>
                              <a:cs typeface="Times New Roman" panose="02020603050405020304" pitchFamily="18" charset="0"/>
                            </a:rPr>
                          </m:ctrlPr>
                        </m:naryPr>
                        <m:sub>
                          <m:r>
                            <a:rPr lang="en-US" sz="2000" i="1" kern="100">
                              <a:latin typeface="Cambria Math" panose="02040503050406030204" pitchFamily="18" charset="0"/>
                              <a:ea typeface="Calibri" panose="020F0502020204030204" pitchFamily="34" charset="0"/>
                              <a:cs typeface="Times New Roman" panose="02020603050405020304" pitchFamily="18" charset="0"/>
                            </a:rPr>
                            <m:t>𝑖</m:t>
                          </m:r>
                          <m:r>
                            <a:rPr lang="en-US" sz="2000" i="1" kern="100">
                              <a:latin typeface="Cambria Math" panose="02040503050406030204" pitchFamily="18" charset="0"/>
                              <a:ea typeface="Calibri" panose="020F0502020204030204" pitchFamily="34" charset="0"/>
                              <a:cs typeface="Times New Roman" panose="02020603050405020304" pitchFamily="18" charset="0"/>
                            </a:rPr>
                            <m:t>=1</m:t>
                          </m:r>
                        </m:sub>
                        <m:sup>
                          <m:r>
                            <a:rPr lang="fr-FR" sz="2000" i="1" kern="100">
                              <a:latin typeface="Cambria Math" panose="02040503050406030204" pitchFamily="18" charset="0"/>
                              <a:ea typeface="Calibri" panose="020F0502020204030204" pitchFamily="34" charset="0"/>
                              <a:cs typeface="Times New Roman" panose="02020603050405020304" pitchFamily="18" charset="0"/>
                            </a:rPr>
                            <m:t>𝑛</m:t>
                          </m:r>
                        </m:sup>
                        <m:e>
                          <m:sSup>
                            <m:sSupPr>
                              <m:ctrlPr>
                                <a:rPr lang="fr-FR" sz="2000" i="1" kern="100">
                                  <a:latin typeface="Cambria Math" panose="02040503050406030204" pitchFamily="18" charset="0"/>
                                  <a:ea typeface="Calibri" panose="020F0502020204030204" pitchFamily="34" charset="0"/>
                                  <a:cs typeface="Times New Roman" panose="02020603050405020304" pitchFamily="18" charset="0"/>
                                </a:rPr>
                              </m:ctrlPr>
                            </m:sSupPr>
                            <m:e>
                              <m:d>
                                <m:dPr>
                                  <m:ctrlPr>
                                    <a:rPr lang="fr-FR" sz="2000" i="1" kern="100">
                                      <a:latin typeface="Cambria Math" panose="02040503050406030204" pitchFamily="18" charset="0"/>
                                      <a:ea typeface="Calibri" panose="020F0502020204030204" pitchFamily="34" charset="0"/>
                                      <a:cs typeface="Times New Roman" panose="02020603050405020304" pitchFamily="18" charset="0"/>
                                    </a:rPr>
                                  </m:ctrlPr>
                                </m:dPr>
                                <m:e>
                                  <m:f>
                                    <m:fPr>
                                      <m:ctrlPr>
                                        <a:rPr lang="fr-FR" sz="2000" i="1" kern="100">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fr-FR" sz="2000" i="1" kern="100">
                                              <a:latin typeface="Cambria Math" panose="02040503050406030204" pitchFamily="18" charset="0"/>
                                              <a:ea typeface="Calibri" panose="020F0502020204030204" pitchFamily="34" charset="0"/>
                                              <a:cs typeface="Times New Roman" panose="02020603050405020304" pitchFamily="18" charset="0"/>
                                            </a:rPr>
                                          </m:ctrlPr>
                                        </m:sSupPr>
                                        <m:e>
                                          <m:r>
                                            <a:rPr lang="en-US" sz="2000" i="1" kern="100">
                                              <a:latin typeface="Cambria Math" panose="02040503050406030204" pitchFamily="18" charset="0"/>
                                              <a:ea typeface="Calibri" panose="020F0502020204030204" pitchFamily="34" charset="0"/>
                                              <a:cs typeface="Times New Roman" panose="02020603050405020304" pitchFamily="18" charset="0"/>
                                            </a:rPr>
                                            <m:t>𝑒</m:t>
                                          </m:r>
                                        </m:e>
                                        <m:sup>
                                          <m:sSub>
                                            <m:sSubPr>
                                              <m:ctrlPr>
                                                <a:rPr lang="fr-FR"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000" i="1" kern="100">
                                                  <a:latin typeface="Cambria Math" panose="02040503050406030204" pitchFamily="18" charset="0"/>
                                                  <a:ea typeface="Calibri" panose="020F0502020204030204" pitchFamily="34" charset="0"/>
                                                  <a:cs typeface="Times New Roman" panose="02020603050405020304" pitchFamily="18" charset="0"/>
                                                </a:rPr>
                                                <m:t>𝑋</m:t>
                                              </m:r>
                                            </m:e>
                                            <m:sub>
                                              <m:r>
                                                <a:rPr lang="en-US" sz="2000" i="1" kern="100">
                                                  <a:latin typeface="Cambria Math" panose="02040503050406030204" pitchFamily="18" charset="0"/>
                                                  <a:ea typeface="Calibri" panose="020F0502020204030204" pitchFamily="34" charset="0"/>
                                                  <a:cs typeface="Times New Roman" panose="02020603050405020304" pitchFamily="18" charset="0"/>
                                                </a:rPr>
                                                <m:t>𝑖𝑘</m:t>
                                              </m:r>
                                            </m:sub>
                                          </m:sSub>
                                          <m:r>
                                            <a:rPr lang="en-US" sz="2000" i="1" kern="100">
                                              <a:latin typeface="Cambria Math" panose="02040503050406030204" pitchFamily="18" charset="0"/>
                                              <a:ea typeface="Calibri" panose="020F0502020204030204" pitchFamily="34" charset="0"/>
                                              <a:cs typeface="Times New Roman" panose="02020603050405020304" pitchFamily="18" charset="0"/>
                                            </a:rPr>
                                            <m:t>𝜃</m:t>
                                          </m:r>
                                        </m:sup>
                                      </m:sSup>
                                      <m:r>
                                        <a:rPr lang="fr-FR" sz="2000" i="1" kern="100">
                                          <a:latin typeface="Cambria Math" panose="02040503050406030204" pitchFamily="18" charset="0"/>
                                          <a:ea typeface="Calibri" panose="020F0502020204030204" pitchFamily="34" charset="0"/>
                                          <a:cs typeface="Times New Roman" panose="02020603050405020304" pitchFamily="18" charset="0"/>
                                        </a:rPr>
                                        <m:t> </m:t>
                                      </m:r>
                                    </m:num>
                                    <m:den>
                                      <m:nary>
                                        <m:naryPr>
                                          <m:chr m:val="∑"/>
                                          <m:limLoc m:val="undOvr"/>
                                          <m:ctrlPr>
                                            <a:rPr lang="fr-FR" sz="2000" i="1" kern="100">
                                              <a:latin typeface="Cambria Math" panose="02040503050406030204" pitchFamily="18" charset="0"/>
                                              <a:ea typeface="Calibri" panose="020F0502020204030204" pitchFamily="34" charset="0"/>
                                              <a:cs typeface="Times New Roman" panose="02020603050405020304" pitchFamily="18" charset="0"/>
                                            </a:rPr>
                                          </m:ctrlPr>
                                        </m:naryPr>
                                        <m:sub>
                                          <m:r>
                                            <a:rPr lang="en-US" sz="2000" i="1" kern="100">
                                              <a:latin typeface="Cambria Math" panose="02040503050406030204" pitchFamily="18" charset="0"/>
                                              <a:ea typeface="Calibri" panose="020F0502020204030204" pitchFamily="34" charset="0"/>
                                              <a:cs typeface="Times New Roman" panose="02020603050405020304" pitchFamily="18" charset="0"/>
                                            </a:rPr>
                                            <m:t>𝑗</m:t>
                                          </m:r>
                                          <m:r>
                                            <a:rPr lang="en-US" sz="2000" i="1" kern="100">
                                              <a:latin typeface="Cambria Math" panose="02040503050406030204" pitchFamily="18" charset="0"/>
                                              <a:ea typeface="Calibri" panose="020F0502020204030204" pitchFamily="34" charset="0"/>
                                              <a:cs typeface="Times New Roman" panose="02020603050405020304" pitchFamily="18" charset="0"/>
                                            </a:rPr>
                                            <m:t>=0</m:t>
                                          </m:r>
                                        </m:sub>
                                        <m:sup>
                                          <m:r>
                                            <a:rPr lang="en-US" sz="2000" i="1" kern="100">
                                              <a:latin typeface="Cambria Math" panose="02040503050406030204" pitchFamily="18" charset="0"/>
                                              <a:ea typeface="Calibri" panose="020F0502020204030204" pitchFamily="34" charset="0"/>
                                              <a:cs typeface="Times New Roman" panose="02020603050405020304" pitchFamily="18" charset="0"/>
                                            </a:rPr>
                                            <m:t>𝑚</m:t>
                                          </m:r>
                                        </m:sup>
                                        <m:e>
                                          <m:sSup>
                                            <m:sSupPr>
                                              <m:ctrlPr>
                                                <a:rPr lang="fr-FR" sz="2000" i="1" kern="100">
                                                  <a:latin typeface="Cambria Math" panose="02040503050406030204" pitchFamily="18" charset="0"/>
                                                  <a:ea typeface="Calibri" panose="020F0502020204030204" pitchFamily="34" charset="0"/>
                                                  <a:cs typeface="Times New Roman" panose="02020603050405020304" pitchFamily="18" charset="0"/>
                                                </a:rPr>
                                              </m:ctrlPr>
                                            </m:sSupPr>
                                            <m:e>
                                              <m:r>
                                                <a:rPr lang="en-US" sz="2000" i="1" kern="100">
                                                  <a:latin typeface="Cambria Math" panose="02040503050406030204" pitchFamily="18" charset="0"/>
                                                  <a:ea typeface="Calibri" panose="020F0502020204030204" pitchFamily="34" charset="0"/>
                                                  <a:cs typeface="Times New Roman" panose="02020603050405020304" pitchFamily="18" charset="0"/>
                                                </a:rPr>
                                                <m:t>𝑒</m:t>
                                              </m:r>
                                            </m:e>
                                            <m:sup>
                                              <m:sSub>
                                                <m:sSubPr>
                                                  <m:ctrlPr>
                                                    <a:rPr lang="fr-FR"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000" i="1" kern="100">
                                                      <a:latin typeface="Cambria Math" panose="02040503050406030204" pitchFamily="18" charset="0"/>
                                                      <a:ea typeface="Calibri" panose="020F0502020204030204" pitchFamily="34" charset="0"/>
                                                      <a:cs typeface="Times New Roman" panose="02020603050405020304" pitchFamily="18" charset="0"/>
                                                    </a:rPr>
                                                    <m:t>𝑋</m:t>
                                                  </m:r>
                                                </m:e>
                                                <m:sub>
                                                  <m:r>
                                                    <a:rPr lang="en-US" sz="2000" i="1" kern="100">
                                                      <a:latin typeface="Cambria Math" panose="02040503050406030204" pitchFamily="18" charset="0"/>
                                                      <a:ea typeface="Calibri" panose="020F0502020204030204" pitchFamily="34" charset="0"/>
                                                      <a:cs typeface="Times New Roman" panose="02020603050405020304" pitchFamily="18" charset="0"/>
                                                    </a:rPr>
                                                    <m:t>𝑖𝑗</m:t>
                                                  </m:r>
                                                </m:sub>
                                              </m:sSub>
                                              <m:r>
                                                <a:rPr lang="en-US" sz="2000" i="1" kern="100">
                                                  <a:latin typeface="Cambria Math" panose="02040503050406030204" pitchFamily="18" charset="0"/>
                                                  <a:ea typeface="Calibri" panose="020F0502020204030204" pitchFamily="34" charset="0"/>
                                                  <a:cs typeface="Times New Roman" panose="02020603050405020304" pitchFamily="18" charset="0"/>
                                                </a:rPr>
                                                <m:t>𝜃</m:t>
                                              </m:r>
                                            </m:sup>
                                          </m:sSup>
                                        </m:e>
                                      </m:nary>
                                    </m:den>
                                  </m:f>
                                </m:e>
                              </m:d>
                            </m:e>
                            <m:sup>
                              <m:sSub>
                                <m:sSubPr>
                                  <m:ctrlPr>
                                    <a:rPr lang="fr-FR"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000" i="1" kern="100">
                                      <a:latin typeface="Cambria Math" panose="02040503050406030204" pitchFamily="18" charset="0"/>
                                      <a:ea typeface="Calibri" panose="020F0502020204030204" pitchFamily="34" charset="0"/>
                                      <a:cs typeface="Times New Roman" panose="02020603050405020304" pitchFamily="18" charset="0"/>
                                    </a:rPr>
                                    <m:t>𝑦</m:t>
                                  </m:r>
                                </m:e>
                                <m:sub>
                                  <m:r>
                                    <a:rPr lang="en-US" sz="2000" i="1" kern="100">
                                      <a:latin typeface="Cambria Math" panose="02040503050406030204" pitchFamily="18" charset="0"/>
                                      <a:ea typeface="Calibri" panose="020F0502020204030204" pitchFamily="34" charset="0"/>
                                      <a:cs typeface="Times New Roman" panose="02020603050405020304" pitchFamily="18" charset="0"/>
                                    </a:rPr>
                                    <m:t>𝑖𝑗</m:t>
                                  </m:r>
                                </m:sub>
                              </m:sSub>
                            </m:sup>
                          </m:sSup>
                        </m:e>
                      </m:nary>
                      <m:r>
                        <a:rPr lang="en-US" sz="2000" i="1" kern="100">
                          <a:latin typeface="Cambria Math" panose="02040503050406030204" pitchFamily="18" charset="0"/>
                          <a:ea typeface="Calibri" panose="020F0502020204030204" pitchFamily="34" charset="0"/>
                          <a:cs typeface="Times New Roman" panose="02020603050405020304" pitchFamily="18" charset="0"/>
                        </a:rPr>
                        <m:t>⟺</m:t>
                      </m:r>
                      <m:func>
                        <m:funcPr>
                          <m:ctrlPr>
                            <a:rPr lang="fr-FR" sz="2000" i="1" kern="100">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US" sz="2000" kern="100">
                              <a:latin typeface="Cambria Math" panose="02040503050406030204" pitchFamily="18" charset="0"/>
                              <a:ea typeface="Calibri" panose="020F0502020204030204" pitchFamily="34" charset="0"/>
                              <a:cs typeface="Times New Roman" panose="02020603050405020304" pitchFamily="18" charset="0"/>
                            </a:rPr>
                            <m:t>log</m:t>
                          </m:r>
                        </m:fName>
                        <m:e>
                          <m:d>
                            <m:dPr>
                              <m:ctrlPr>
                                <a:rPr lang="fr-FR" sz="2000" i="1" kern="100">
                                  <a:latin typeface="Cambria Math" panose="02040503050406030204" pitchFamily="18" charset="0"/>
                                  <a:ea typeface="Calibri" panose="020F0502020204030204" pitchFamily="34" charset="0"/>
                                  <a:cs typeface="Times New Roman" panose="02020603050405020304" pitchFamily="18" charset="0"/>
                                </a:rPr>
                              </m:ctrlPr>
                            </m:dPr>
                            <m:e>
                              <m:r>
                                <a:rPr lang="en-US" sz="2000" i="1" kern="100">
                                  <a:latin typeface="Cambria Math" panose="02040503050406030204" pitchFamily="18" charset="0"/>
                                  <a:ea typeface="Calibri" panose="020F0502020204030204" pitchFamily="34" charset="0"/>
                                  <a:cs typeface="Times New Roman" panose="02020603050405020304" pitchFamily="18" charset="0"/>
                                </a:rPr>
                                <m:t>𝐿</m:t>
                              </m:r>
                              <m:d>
                                <m:dPr>
                                  <m:ctrlPr>
                                    <a:rPr lang="fr-FR" sz="2000" i="1" kern="100">
                                      <a:latin typeface="Cambria Math" panose="02040503050406030204" pitchFamily="18" charset="0"/>
                                      <a:ea typeface="Calibri" panose="020F0502020204030204" pitchFamily="34" charset="0"/>
                                      <a:cs typeface="Times New Roman" panose="02020603050405020304" pitchFamily="18" charset="0"/>
                                    </a:rPr>
                                  </m:ctrlPr>
                                </m:dPr>
                                <m:e>
                                  <m:sSub>
                                    <m:sSubPr>
                                      <m:ctrlPr>
                                        <a:rPr lang="fr-FR"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000" i="1" kern="100">
                                          <a:latin typeface="Cambria Math" panose="02040503050406030204" pitchFamily="18" charset="0"/>
                                          <a:ea typeface="Calibri" panose="020F0502020204030204" pitchFamily="34" charset="0"/>
                                          <a:cs typeface="Times New Roman" panose="02020603050405020304" pitchFamily="18" charset="0"/>
                                        </a:rPr>
                                        <m:t>𝑦</m:t>
                                      </m:r>
                                    </m:e>
                                    <m:sub>
                                      <m:r>
                                        <a:rPr lang="en-US" sz="2000" i="1" kern="100">
                                          <a:latin typeface="Cambria Math" panose="02040503050406030204" pitchFamily="18" charset="0"/>
                                          <a:ea typeface="Calibri" panose="020F0502020204030204" pitchFamily="34" charset="0"/>
                                          <a:cs typeface="Times New Roman" panose="02020603050405020304" pitchFamily="18" charset="0"/>
                                        </a:rPr>
                                        <m:t>𝑖</m:t>
                                      </m:r>
                                    </m:sub>
                                  </m:sSub>
                                  <m:r>
                                    <a:rPr lang="en-US" sz="2000" i="1" kern="100">
                                      <a:latin typeface="Cambria Math" panose="02040503050406030204" pitchFamily="18" charset="0"/>
                                      <a:ea typeface="Calibri" panose="020F0502020204030204" pitchFamily="34" charset="0"/>
                                      <a:cs typeface="Times New Roman" panose="02020603050405020304" pitchFamily="18" charset="0"/>
                                    </a:rPr>
                                    <m:t>;</m:t>
                                  </m:r>
                                  <m:r>
                                    <a:rPr lang="fr-FR" sz="2000" i="1" kern="100">
                                      <a:latin typeface="Cambria Math" panose="02040503050406030204" pitchFamily="18" charset="0"/>
                                      <a:ea typeface="Calibri" panose="020F0502020204030204" pitchFamily="34" charset="0"/>
                                      <a:cs typeface="Times New Roman" panose="02020603050405020304" pitchFamily="18" charset="0"/>
                                    </a:rPr>
                                    <m:t>𝜃</m:t>
                                  </m:r>
                                </m:e>
                              </m:d>
                            </m:e>
                          </m:d>
                        </m:e>
                      </m:func>
                      <m:r>
                        <a:rPr lang="fr-FR" sz="2000" i="1" kern="100">
                          <a:latin typeface="Cambria Math" panose="02040503050406030204" pitchFamily="18" charset="0"/>
                          <a:ea typeface="Calibri" panose="020F0502020204030204" pitchFamily="34" charset="0"/>
                          <a:cs typeface="Times New Roman" panose="02020603050405020304" pitchFamily="18" charset="0"/>
                        </a:rPr>
                        <m:t>=</m:t>
                      </m:r>
                      <m:r>
                        <m:rPr>
                          <m:sty m:val="p"/>
                        </m:rPr>
                        <a:rPr lang="fr-FR" sz="2000" kern="100">
                          <a:latin typeface="Cambria Math" panose="02040503050406030204" pitchFamily="18" charset="0"/>
                          <a:ea typeface="Calibri" panose="020F0502020204030204" pitchFamily="34" charset="0"/>
                          <a:cs typeface="Times New Roman" panose="02020603050405020304" pitchFamily="18" charset="0"/>
                        </a:rPr>
                        <m:t>log</m:t>
                      </m:r>
                      <m:r>
                        <a:rPr lang="fr-FR" sz="2000" kern="100">
                          <a:latin typeface="Cambria Math" panose="02040503050406030204" pitchFamily="18" charset="0"/>
                          <a:ea typeface="Calibri" panose="020F0502020204030204" pitchFamily="34" charset="0"/>
                          <a:cs typeface="Times New Roman" panose="02020603050405020304" pitchFamily="18" charset="0"/>
                        </a:rPr>
                        <m:t>⁡</m:t>
                      </m:r>
                      <m:d>
                        <m:dPr>
                          <m:ctrlPr>
                            <a:rPr lang="fr-FR" sz="2000" i="1" kern="100">
                              <a:latin typeface="Cambria Math" panose="02040503050406030204" pitchFamily="18" charset="0"/>
                              <a:ea typeface="Calibri" panose="020F0502020204030204" pitchFamily="34" charset="0"/>
                              <a:cs typeface="Times New Roman" panose="02020603050405020304" pitchFamily="18" charset="0"/>
                            </a:rPr>
                          </m:ctrlPr>
                        </m:dPr>
                        <m:e>
                          <m:nary>
                            <m:naryPr>
                              <m:chr m:val="∏"/>
                              <m:limLoc m:val="undOvr"/>
                              <m:ctrlPr>
                                <a:rPr lang="fr-FR" sz="2000" i="1" kern="100">
                                  <a:latin typeface="Cambria Math" panose="02040503050406030204" pitchFamily="18" charset="0"/>
                                  <a:ea typeface="Calibri" panose="020F0502020204030204" pitchFamily="34" charset="0"/>
                                  <a:cs typeface="Times New Roman" panose="02020603050405020304" pitchFamily="18" charset="0"/>
                                </a:rPr>
                              </m:ctrlPr>
                            </m:naryPr>
                            <m:sub>
                              <m:r>
                                <a:rPr lang="fr-FR" sz="2000" i="1" kern="100">
                                  <a:latin typeface="Cambria Math" panose="02040503050406030204" pitchFamily="18" charset="0"/>
                                  <a:ea typeface="Calibri" panose="020F0502020204030204" pitchFamily="34" charset="0"/>
                                  <a:cs typeface="Times New Roman" panose="02020603050405020304" pitchFamily="18" charset="0"/>
                                </a:rPr>
                                <m:t>𝑖</m:t>
                              </m:r>
                              <m:r>
                                <a:rPr lang="fr-FR" sz="2000" i="1" kern="100">
                                  <a:latin typeface="Cambria Math" panose="02040503050406030204" pitchFamily="18" charset="0"/>
                                  <a:ea typeface="Calibri" panose="020F0502020204030204" pitchFamily="34" charset="0"/>
                                  <a:cs typeface="Times New Roman" panose="02020603050405020304" pitchFamily="18" charset="0"/>
                                </a:rPr>
                                <m:t>=1</m:t>
                              </m:r>
                            </m:sub>
                            <m:sup>
                              <m:r>
                                <a:rPr lang="fr-FR" sz="2000" i="1" kern="100">
                                  <a:latin typeface="Cambria Math" panose="02040503050406030204" pitchFamily="18" charset="0"/>
                                  <a:ea typeface="Calibri" panose="020F0502020204030204" pitchFamily="34" charset="0"/>
                                  <a:cs typeface="Times New Roman" panose="02020603050405020304" pitchFamily="18" charset="0"/>
                                </a:rPr>
                                <m:t>𝑛</m:t>
                              </m:r>
                            </m:sup>
                            <m:e>
                              <m:sSup>
                                <m:sSupPr>
                                  <m:ctrlPr>
                                    <a:rPr lang="fr-FR" sz="2000" i="1" kern="100">
                                      <a:latin typeface="Cambria Math" panose="02040503050406030204" pitchFamily="18" charset="0"/>
                                      <a:ea typeface="Calibri" panose="020F0502020204030204" pitchFamily="34" charset="0"/>
                                      <a:cs typeface="Times New Roman" panose="02020603050405020304" pitchFamily="18" charset="0"/>
                                    </a:rPr>
                                  </m:ctrlPr>
                                </m:sSupPr>
                                <m:e>
                                  <m:d>
                                    <m:dPr>
                                      <m:ctrlPr>
                                        <a:rPr lang="fr-FR" sz="2000" i="1" kern="100">
                                          <a:latin typeface="Cambria Math" panose="02040503050406030204" pitchFamily="18" charset="0"/>
                                          <a:ea typeface="Calibri" panose="020F0502020204030204" pitchFamily="34" charset="0"/>
                                          <a:cs typeface="Times New Roman" panose="02020603050405020304" pitchFamily="18" charset="0"/>
                                        </a:rPr>
                                      </m:ctrlPr>
                                    </m:dPr>
                                    <m:e>
                                      <m:f>
                                        <m:fPr>
                                          <m:ctrlPr>
                                            <a:rPr lang="fr-FR" sz="2000" i="1" kern="100">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fr-FR" sz="2000" i="1" kern="100">
                                                  <a:latin typeface="Cambria Math" panose="02040503050406030204" pitchFamily="18" charset="0"/>
                                                  <a:ea typeface="Calibri" panose="020F0502020204030204" pitchFamily="34" charset="0"/>
                                                  <a:cs typeface="Times New Roman" panose="02020603050405020304" pitchFamily="18" charset="0"/>
                                                </a:rPr>
                                              </m:ctrlPr>
                                            </m:sSupPr>
                                            <m:e>
                                              <m:r>
                                                <a:rPr lang="fr-FR" sz="2000" i="1" kern="100">
                                                  <a:latin typeface="Cambria Math" panose="02040503050406030204" pitchFamily="18" charset="0"/>
                                                  <a:ea typeface="Calibri" panose="020F0502020204030204" pitchFamily="34" charset="0"/>
                                                  <a:cs typeface="Times New Roman" panose="02020603050405020304" pitchFamily="18" charset="0"/>
                                                </a:rPr>
                                                <m:t>𝑒</m:t>
                                              </m:r>
                                            </m:e>
                                            <m:sup>
                                              <m:sSub>
                                                <m:sSubPr>
                                                  <m:ctrlPr>
                                                    <a:rPr lang="fr-FR"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fr-FR" sz="2000" i="1" kern="100">
                                                      <a:latin typeface="Cambria Math" panose="02040503050406030204" pitchFamily="18" charset="0"/>
                                                      <a:ea typeface="Calibri" panose="020F0502020204030204" pitchFamily="34" charset="0"/>
                                                      <a:cs typeface="Times New Roman" panose="02020603050405020304" pitchFamily="18" charset="0"/>
                                                    </a:rPr>
                                                    <m:t>𝑋</m:t>
                                                  </m:r>
                                                </m:e>
                                                <m:sub>
                                                  <m:r>
                                                    <a:rPr lang="fr-FR" sz="2000" i="1" kern="100">
                                                      <a:latin typeface="Cambria Math" panose="02040503050406030204" pitchFamily="18" charset="0"/>
                                                      <a:ea typeface="Calibri" panose="020F0502020204030204" pitchFamily="34" charset="0"/>
                                                      <a:cs typeface="Times New Roman" panose="02020603050405020304" pitchFamily="18" charset="0"/>
                                                    </a:rPr>
                                                    <m:t>𝑖𝑘</m:t>
                                                  </m:r>
                                                </m:sub>
                                              </m:sSub>
                                              <m:r>
                                                <a:rPr lang="fr-FR" sz="2000" i="1" kern="100">
                                                  <a:latin typeface="Cambria Math" panose="02040503050406030204" pitchFamily="18" charset="0"/>
                                                  <a:ea typeface="Calibri" panose="020F0502020204030204" pitchFamily="34" charset="0"/>
                                                  <a:cs typeface="Times New Roman" panose="02020603050405020304" pitchFamily="18" charset="0"/>
                                                </a:rPr>
                                                <m:t>𝜃</m:t>
                                              </m:r>
                                            </m:sup>
                                          </m:sSup>
                                          <m:r>
                                            <a:rPr lang="fr-FR" sz="2000" i="1" kern="100">
                                              <a:latin typeface="Cambria Math" panose="02040503050406030204" pitchFamily="18" charset="0"/>
                                              <a:ea typeface="Calibri" panose="020F0502020204030204" pitchFamily="34" charset="0"/>
                                              <a:cs typeface="Times New Roman" panose="02020603050405020304" pitchFamily="18" charset="0"/>
                                            </a:rPr>
                                            <m:t> </m:t>
                                          </m:r>
                                        </m:num>
                                        <m:den>
                                          <m:nary>
                                            <m:naryPr>
                                              <m:chr m:val="∑"/>
                                              <m:limLoc m:val="undOvr"/>
                                              <m:ctrlPr>
                                                <a:rPr lang="fr-FR" sz="2000" i="1" kern="100">
                                                  <a:latin typeface="Cambria Math" panose="02040503050406030204" pitchFamily="18" charset="0"/>
                                                  <a:ea typeface="Calibri" panose="020F0502020204030204" pitchFamily="34" charset="0"/>
                                                  <a:cs typeface="Times New Roman" panose="02020603050405020304" pitchFamily="18" charset="0"/>
                                                </a:rPr>
                                              </m:ctrlPr>
                                            </m:naryPr>
                                            <m:sub>
                                              <m:r>
                                                <a:rPr lang="fr-FR" sz="2000" i="1" kern="100">
                                                  <a:latin typeface="Cambria Math" panose="02040503050406030204" pitchFamily="18" charset="0"/>
                                                  <a:ea typeface="Calibri" panose="020F0502020204030204" pitchFamily="34" charset="0"/>
                                                  <a:cs typeface="Times New Roman" panose="02020603050405020304" pitchFamily="18" charset="0"/>
                                                </a:rPr>
                                                <m:t>𝑗</m:t>
                                              </m:r>
                                              <m:r>
                                                <a:rPr lang="fr-FR" sz="2000" i="1" kern="100">
                                                  <a:latin typeface="Cambria Math" panose="02040503050406030204" pitchFamily="18" charset="0"/>
                                                  <a:ea typeface="Calibri" panose="020F0502020204030204" pitchFamily="34" charset="0"/>
                                                  <a:cs typeface="Times New Roman" panose="02020603050405020304" pitchFamily="18" charset="0"/>
                                                </a:rPr>
                                                <m:t>=0</m:t>
                                              </m:r>
                                            </m:sub>
                                            <m:sup>
                                              <m:r>
                                                <a:rPr lang="fr-FR" sz="2000" i="1" kern="100">
                                                  <a:latin typeface="Cambria Math" panose="02040503050406030204" pitchFamily="18" charset="0"/>
                                                  <a:ea typeface="Calibri" panose="020F0502020204030204" pitchFamily="34" charset="0"/>
                                                  <a:cs typeface="Times New Roman" panose="02020603050405020304" pitchFamily="18" charset="0"/>
                                                </a:rPr>
                                                <m:t>𝑚</m:t>
                                              </m:r>
                                            </m:sup>
                                            <m:e>
                                              <m:sSup>
                                                <m:sSupPr>
                                                  <m:ctrlPr>
                                                    <a:rPr lang="fr-FR" sz="2000" i="1" kern="100">
                                                      <a:latin typeface="Cambria Math" panose="02040503050406030204" pitchFamily="18" charset="0"/>
                                                      <a:ea typeface="Calibri" panose="020F0502020204030204" pitchFamily="34" charset="0"/>
                                                      <a:cs typeface="Times New Roman" panose="02020603050405020304" pitchFamily="18" charset="0"/>
                                                    </a:rPr>
                                                  </m:ctrlPr>
                                                </m:sSupPr>
                                                <m:e>
                                                  <m:r>
                                                    <a:rPr lang="fr-FR" sz="2000" i="1" kern="100">
                                                      <a:latin typeface="Cambria Math" panose="02040503050406030204" pitchFamily="18" charset="0"/>
                                                      <a:ea typeface="Calibri" panose="020F0502020204030204" pitchFamily="34" charset="0"/>
                                                      <a:cs typeface="Times New Roman" panose="02020603050405020304" pitchFamily="18" charset="0"/>
                                                    </a:rPr>
                                                    <m:t>𝑒</m:t>
                                                  </m:r>
                                                </m:e>
                                                <m:sup>
                                                  <m:sSub>
                                                    <m:sSubPr>
                                                      <m:ctrlPr>
                                                        <a:rPr lang="fr-FR"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fr-FR" sz="2000" i="1" kern="100">
                                                          <a:latin typeface="Cambria Math" panose="02040503050406030204" pitchFamily="18" charset="0"/>
                                                          <a:ea typeface="Calibri" panose="020F0502020204030204" pitchFamily="34" charset="0"/>
                                                          <a:cs typeface="Times New Roman" panose="02020603050405020304" pitchFamily="18" charset="0"/>
                                                        </a:rPr>
                                                        <m:t>𝑋</m:t>
                                                      </m:r>
                                                    </m:e>
                                                    <m:sub>
                                                      <m:r>
                                                        <a:rPr lang="fr-FR" sz="2000" i="1" kern="100">
                                                          <a:latin typeface="Cambria Math" panose="02040503050406030204" pitchFamily="18" charset="0"/>
                                                          <a:ea typeface="Calibri" panose="020F0502020204030204" pitchFamily="34" charset="0"/>
                                                          <a:cs typeface="Times New Roman" panose="02020603050405020304" pitchFamily="18" charset="0"/>
                                                        </a:rPr>
                                                        <m:t>𝑖𝑗</m:t>
                                                      </m:r>
                                                    </m:sub>
                                                  </m:sSub>
                                                  <m:r>
                                                    <a:rPr lang="fr-FR" sz="2000" i="1" kern="100">
                                                      <a:latin typeface="Cambria Math" panose="02040503050406030204" pitchFamily="18" charset="0"/>
                                                      <a:ea typeface="Calibri" panose="020F0502020204030204" pitchFamily="34" charset="0"/>
                                                      <a:cs typeface="Times New Roman" panose="02020603050405020304" pitchFamily="18" charset="0"/>
                                                    </a:rPr>
                                                    <m:t>𝜃</m:t>
                                                  </m:r>
                                                </m:sup>
                                              </m:sSup>
                                            </m:e>
                                          </m:nary>
                                        </m:den>
                                      </m:f>
                                    </m:e>
                                  </m:d>
                                </m:e>
                                <m:sup>
                                  <m:sSub>
                                    <m:sSubPr>
                                      <m:ctrlPr>
                                        <a:rPr lang="fr-FR"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fr-FR" sz="2000" i="1" kern="100">
                                          <a:latin typeface="Cambria Math" panose="02040503050406030204" pitchFamily="18" charset="0"/>
                                          <a:ea typeface="Calibri" panose="020F0502020204030204" pitchFamily="34" charset="0"/>
                                          <a:cs typeface="Times New Roman" panose="02020603050405020304" pitchFamily="18" charset="0"/>
                                        </a:rPr>
                                        <m:t>𝑦</m:t>
                                      </m:r>
                                    </m:e>
                                    <m:sub>
                                      <m:r>
                                        <a:rPr lang="fr-FR" sz="2000" i="1" kern="100">
                                          <a:latin typeface="Cambria Math" panose="02040503050406030204" pitchFamily="18" charset="0"/>
                                          <a:ea typeface="Calibri" panose="020F0502020204030204" pitchFamily="34" charset="0"/>
                                          <a:cs typeface="Times New Roman" panose="02020603050405020304" pitchFamily="18" charset="0"/>
                                        </a:rPr>
                                        <m:t>𝑖𝑗</m:t>
                                      </m:r>
                                    </m:sub>
                                  </m:sSub>
                                </m:sup>
                              </m:sSup>
                            </m:e>
                          </m:nary>
                        </m:e>
                      </m:d>
                    </m:oMath>
                  </m:oMathPara>
                </a14:m>
                <a:endParaRPr lang="fr-FR" altLang="en-US" sz="2000" i="1" kern="100" dirty="0">
                  <a:latin typeface="Cambria Math" panose="02040503050406030204" pitchFamily="18" charset="0"/>
                  <a:ea typeface="Calibri" panose="020F0502020204030204" pitchFamily="34" charset="0"/>
                  <a:cs typeface="Times New Roman" panose="02020603050405020304" pitchFamily="18" charset="0"/>
                </a:endParaRPr>
              </a:p>
              <a:p>
                <a:pPr algn="just">
                  <a:lnSpc>
                    <a:spcPct val="150000"/>
                  </a:lnSpc>
                  <a:spcAft>
                    <a:spcPts val="800"/>
                  </a:spcAft>
                </a:pPr>
                <a14:m>
                  <m:oMath xmlns:m="http://schemas.openxmlformats.org/officeDocument/2006/math">
                    <m:r>
                      <a:rPr lang="fr-FR" sz="2000" i="1" kern="10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unc>
                      <m:funcPr>
                        <m:ctrlPr>
                          <a:rPr lang="fr-FR"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fr-FR" sz="2000"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log</m:t>
                        </m:r>
                      </m:fName>
                      <m:e>
                        <m:d>
                          <m:dPr>
                            <m:ctrlPr>
                              <a:rPr lang="fr-FR"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fr-FR"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𝐿</m:t>
                            </m:r>
                            <m:d>
                              <m:dPr>
                                <m:ctrlPr>
                                  <a:rPr lang="fr-FR"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fr-FR"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𝑦</m:t>
                                    </m:r>
                                  </m:e>
                                  <m:sub>
                                    <m:r>
                                      <a:rPr lang="fr-FR"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𝑖</m:t>
                                    </m:r>
                                  </m:sub>
                                </m:sSub>
                                <m:r>
                                  <a:rPr lang="fr-FR"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fr-FR"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𝜃</m:t>
                                </m:r>
                              </m:e>
                            </m:d>
                          </m:e>
                        </m:d>
                      </m:e>
                    </m:func>
                    <m:r>
                      <a:rPr lang="fr-FR"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nary>
                      <m:naryPr>
                        <m:chr m:val="∑"/>
                        <m:ctrlPr>
                          <a:rPr lang="fr-FR"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fr-FR"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𝑖</m:t>
                        </m:r>
                        <m:r>
                          <a:rPr lang="fr-FR"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sub>
                      <m:sup>
                        <m:r>
                          <a:rPr lang="fr-FR"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𝑛</m:t>
                        </m:r>
                      </m:sup>
                      <m:e>
                        <m:nary>
                          <m:naryPr>
                            <m:chr m:val="∑"/>
                            <m:ctrlPr>
                              <a:rPr lang="fr-FR"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fr-FR"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𝑗</m:t>
                            </m:r>
                            <m:r>
                              <a:rPr lang="fr-FR"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sub>
                          <m:sup>
                            <m:r>
                              <a:rPr lang="fr-FR"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𝑚</m:t>
                            </m:r>
                          </m:sup>
                          <m:e>
                            <m:sSub>
                              <m:sSubPr>
                                <m:ctrlPr>
                                  <a:rPr lang="fr-FR"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𝑦</m:t>
                                </m:r>
                              </m:e>
                              <m:sub>
                                <m:r>
                                  <a:rPr lang="fr-FR"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𝑖𝑗</m:t>
                                </m:r>
                              </m:sub>
                            </m:sSub>
                            <m:func>
                              <m:funcPr>
                                <m:ctrlPr>
                                  <a:rPr lang="fr-FR"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fr-FR" sz="2000"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log</m:t>
                                </m:r>
                              </m:fName>
                              <m:e>
                                <m:d>
                                  <m:dPr>
                                    <m:ctrlPr>
                                      <a:rPr lang="fr-FR"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f>
                                      <m:fPr>
                                        <m:ctrlPr>
                                          <a:rPr lang="fr-FR"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fr-FR"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r>
                                              <a:rPr lang="fr-FR"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𝑒</m:t>
                                            </m:r>
                                          </m:e>
                                          <m:sup>
                                            <m:sSub>
                                              <m:sSubPr>
                                                <m:ctrlPr>
                                                  <a:rPr lang="fr-FR"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𝑋</m:t>
                                                </m:r>
                                              </m:e>
                                              <m:sub>
                                                <m:r>
                                                  <a:rPr lang="fr-FR"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𝑖𝑗</m:t>
                                                </m:r>
                                              </m:sub>
                                            </m:sSub>
                                            <m:r>
                                              <a:rPr lang="fr-FR"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𝜃</m:t>
                                            </m:r>
                                          </m:sup>
                                        </m:sSup>
                                      </m:num>
                                      <m:den>
                                        <m:nary>
                                          <m:naryPr>
                                            <m:chr m:val="∑"/>
                                            <m:limLoc m:val="subSup"/>
                                            <m:ctrlPr>
                                              <a:rPr lang="fr-FR"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m:rPr>
                                                <m:brk m:alnAt="25"/>
                                              </m:rPr>
                                              <a:rPr lang="fr-FR"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𝑗</m:t>
                                            </m:r>
                                            <m:r>
                                              <a:rPr lang="fr-FR"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sub>
                                          <m:sup>
                                            <m:r>
                                              <a:rPr lang="fr-FR"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𝑚</m:t>
                                            </m:r>
                                          </m:sup>
                                          <m:e>
                                            <m:sSup>
                                              <m:sSupPr>
                                                <m:ctrlPr>
                                                  <a:rPr lang="fr-FR"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r>
                                                  <a:rPr lang="fr-FR"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𝑒</m:t>
                                                </m:r>
                                              </m:e>
                                              <m:sup>
                                                <m:sSub>
                                                  <m:sSubPr>
                                                    <m:ctrlPr>
                                                      <a:rPr lang="fr-FR"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𝑋</m:t>
                                                    </m:r>
                                                  </m:e>
                                                  <m:sub>
                                                    <m:r>
                                                      <a:rPr lang="fr-FR"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𝑖𝑗</m:t>
                                                    </m:r>
                                                  </m:sub>
                                                </m:sSub>
                                                <m:r>
                                                  <a:rPr lang="fr-FR"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𝜃</m:t>
                                                </m:r>
                                              </m:sup>
                                            </m:sSup>
                                          </m:e>
                                        </m:nary>
                                      </m:den>
                                    </m:f>
                                  </m:e>
                                </m:d>
                              </m:e>
                            </m:func>
                            <m:r>
                              <a:rPr lang="fr-FR"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e>
                        </m:nary>
                      </m:e>
                    </m:nary>
                  </m:oMath>
                </a14:m>
                <a:r>
                  <a:rPr lang="fr-FR" sz="2000" kern="1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150000"/>
                  </a:lnSpc>
                  <a:spcAft>
                    <a:spcPts val="800"/>
                  </a:spcAft>
                </a:pPr>
                <a:r>
                  <a:rPr lang="fr-FR" sz="2000" kern="1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Avec </a:t>
                </a:r>
                <a14:m>
                  <m:oMath xmlns:m="http://schemas.openxmlformats.org/officeDocument/2006/math">
                    <m:sSub>
                      <m:sSubPr>
                        <m:ctrlPr>
                          <a:rPr lang="fr-FR" sz="20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𝑦</m:t>
                        </m:r>
                      </m:e>
                      <m:sub>
                        <m:r>
                          <a:rPr lang="fr-FR" sz="20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𝑖𝑗</m:t>
                        </m:r>
                      </m:sub>
                    </m:sSub>
                    <m:r>
                      <a:rPr lang="fr-FR" sz="20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 </m:t>
                    </m:r>
                  </m:oMath>
                </a14:m>
                <a:r>
                  <a:rPr lang="fr-FR" sz="2000" kern="1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si l’individu i choisisse l’alternative j et </a:t>
                </a:r>
                <a14:m>
                  <m:oMath xmlns:m="http://schemas.openxmlformats.org/officeDocument/2006/math">
                    <m:sSub>
                      <m:sSubPr>
                        <m:ctrlPr>
                          <a:rPr lang="fr-FR" sz="20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𝑦</m:t>
                        </m:r>
                      </m:e>
                      <m:sub>
                        <m:r>
                          <a:rPr lang="fr-FR" sz="20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𝑖𝑗</m:t>
                        </m:r>
                      </m:sub>
                    </m:sSub>
                    <m:r>
                      <a:rPr lang="fr-FR" sz="20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oMath>
                </a14:m>
                <a:r>
                  <a:rPr lang="fr-FR" sz="2000" kern="1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sinon</a:t>
                </a:r>
              </a:p>
              <a:p>
                <a:pPr algn="just">
                  <a:lnSpc>
                    <a:spcPct val="150000"/>
                  </a:lnSpc>
                  <a:spcAft>
                    <a:spcPts val="800"/>
                  </a:spcAft>
                </a:pPr>
                <a:r>
                  <a:rPr lang="fr-FR" sz="20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Posons  </a:t>
                </a:r>
                <a14:m>
                  <m:oMath xmlns:m="http://schemas.openxmlformats.org/officeDocument/2006/math">
                    <m:r>
                      <a:rPr lang="fr-FR" sz="20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ℒ</m:t>
                    </m:r>
                    <m:d>
                      <m:dPr>
                        <m:ctrlPr>
                          <a:rPr lang="en-US" sz="20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fr-FR" sz="20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𝑦</m:t>
                            </m:r>
                          </m:e>
                          <m:sub>
                            <m:r>
                              <a:rPr lang="fr-FR" sz="20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𝑖</m:t>
                            </m:r>
                          </m:sub>
                        </m:sSub>
                        <m:r>
                          <a:rPr lang="fr-FR" sz="20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fr-FR" sz="20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𝜃</m:t>
                        </m:r>
                      </m:e>
                    </m:d>
                    <m:r>
                      <a:rPr lang="fr-FR" sz="20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fr-FR" sz="20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𝑙𝑜𝑔</m:t>
                    </m:r>
                    <m:r>
                      <a:rPr lang="fr-FR" sz="20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fr-FR" sz="20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𝐿</m:t>
                    </m:r>
                    <m:r>
                      <a:rPr lang="fr-FR" sz="20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fr-FR" sz="20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𝑦</m:t>
                        </m:r>
                      </m:e>
                      <m:sub>
                        <m:r>
                          <a:rPr lang="fr-FR" sz="20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𝑖</m:t>
                        </m:r>
                      </m:sub>
                    </m:sSub>
                    <m:r>
                      <a:rPr lang="fr-FR" sz="20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fr-FR" sz="20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𝜃</m:t>
                    </m:r>
                    <m:r>
                      <a:rPr lang="fr-FR" sz="20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oMath>
                </a14:m>
                <a:endParaRPr lang="fr-FR" sz="20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Zone de texte 4"/>
              <p:cNvSpPr txBox="1">
                <a:spLocks noRot="1" noChangeAspect="1" noMove="1" noResize="1" noEditPoints="1" noAdjustHandles="1" noChangeArrowheads="1" noChangeShapeType="1" noTextEdit="1"/>
              </p:cNvSpPr>
              <p:nvPr/>
            </p:nvSpPr>
            <p:spPr>
              <a:xfrm>
                <a:off x="400050" y="838112"/>
                <a:ext cx="11445082" cy="5687010"/>
              </a:xfrm>
              <a:prstGeom prst="rect">
                <a:avLst/>
              </a:prstGeom>
              <a:blipFill>
                <a:blip r:embed="rId5"/>
                <a:stretch>
                  <a:fillRect l="-586"/>
                </a:stretch>
              </a:blipFill>
            </p:spPr>
            <p:txBody>
              <a:bodyPr/>
              <a:lstStyle/>
              <a:p>
                <a:r>
                  <a:rPr lang="fr-BF">
                    <a:noFill/>
                  </a:rPr>
                  <a:t> </a:t>
                </a:r>
              </a:p>
            </p:txBody>
          </p:sp>
        </mc:Fallback>
      </mc:AlternateContent>
      <p:sp>
        <p:nvSpPr>
          <p:cNvPr id="6" name="Espace réservé du numéro de diapositive 5">
            <a:extLst>
              <a:ext uri="{FF2B5EF4-FFF2-40B4-BE49-F238E27FC236}">
                <a16:creationId xmlns:a16="http://schemas.microsoft.com/office/drawing/2014/main" id="{4EC46907-70D4-0E9F-C0AF-EDA80DF2A4CF}"/>
              </a:ext>
            </a:extLst>
          </p:cNvPr>
          <p:cNvSpPr>
            <a:spLocks noGrp="1"/>
          </p:cNvSpPr>
          <p:nvPr>
            <p:ph type="sldNum" sz="quarter" idx="12"/>
          </p:nvPr>
        </p:nvSpPr>
        <p:spPr/>
        <p:txBody>
          <a:bodyPr/>
          <a:lstStyle/>
          <a:p>
            <a:fld id="{6BEEA23D-B41C-4067-9D7C-244D4B21AF3B}" type="slidenum">
              <a:rPr lang="fr-BF" smtClean="0"/>
              <a:t>13</a:t>
            </a:fld>
            <a:endParaRPr lang="fr-BF"/>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5">
                                            <p:txEl>
                                              <p:pRg st="0" end="0"/>
                                            </p:txEl>
                                          </p:spTgt>
                                        </p:tgtEl>
                                      </p:cBhvr>
                                    </p:animEffect>
                                  </p:childTnLst>
                                </p:cTn>
                              </p:par>
                              <p:par>
                                <p:cTn id="10" presetID="55"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p:cTn id="12" dur="1000" fill="hold"/>
                                        <p:tgtEl>
                                          <p:spTgt spid="5">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5">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5">
                                            <p:txEl>
                                              <p:pRg st="1" end="1"/>
                                            </p:txEl>
                                          </p:spTgt>
                                        </p:tgtEl>
                                      </p:cBhvr>
                                    </p:animEffect>
                                  </p:childTnLst>
                                </p:cTn>
                              </p:par>
                              <p:par>
                                <p:cTn id="15" presetID="55"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p:cTn id="17" dur="1000" fill="hold"/>
                                        <p:tgtEl>
                                          <p:spTgt spid="5">
                                            <p:txEl>
                                              <p:pRg st="2" end="2"/>
                                            </p:txEl>
                                          </p:spTgt>
                                        </p:tgtEl>
                                        <p:attrNameLst>
                                          <p:attrName>ppt_w</p:attrName>
                                        </p:attrNameLst>
                                      </p:cBhvr>
                                      <p:tavLst>
                                        <p:tav tm="0">
                                          <p:val>
                                            <p:strVal val="#ppt_w*0.70"/>
                                          </p:val>
                                        </p:tav>
                                        <p:tav tm="100000">
                                          <p:val>
                                            <p:strVal val="#ppt_w"/>
                                          </p:val>
                                        </p:tav>
                                      </p:tavLst>
                                    </p:anim>
                                    <p:anim calcmode="lin" valueType="num">
                                      <p:cBhvr>
                                        <p:cTn id="18" dur="1000" fill="hold"/>
                                        <p:tgtEl>
                                          <p:spTgt spid="5">
                                            <p:txEl>
                                              <p:pRg st="2" end="2"/>
                                            </p:txEl>
                                          </p:spTgt>
                                        </p:tgtEl>
                                        <p:attrNameLst>
                                          <p:attrName>ppt_h</p:attrName>
                                        </p:attrNameLst>
                                      </p:cBhvr>
                                      <p:tavLst>
                                        <p:tav tm="0">
                                          <p:val>
                                            <p:strVal val="#ppt_h"/>
                                          </p:val>
                                        </p:tav>
                                        <p:tav tm="100000">
                                          <p:val>
                                            <p:strVal val="#ppt_h"/>
                                          </p:val>
                                        </p:tav>
                                      </p:tavLst>
                                    </p:anim>
                                    <p:animEffect transition="in" filter="fade">
                                      <p:cBhvr>
                                        <p:cTn id="19" dur="1000"/>
                                        <p:tgtEl>
                                          <p:spTgt spid="5">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 calcmode="lin" valueType="num">
                                      <p:cBhvr additive="base">
                                        <p:cTn id="24"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 calcmode="lin" valueType="num">
                                      <p:cBhvr additive="base">
                                        <p:cTn id="28"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5" end="5"/>
                                            </p:txEl>
                                          </p:spTgt>
                                        </p:tgtEl>
                                        <p:attrNameLst>
                                          <p:attrName>style.visibility</p:attrName>
                                        </p:attrNameLst>
                                      </p:cBhvr>
                                      <p:to>
                                        <p:strVal val="visible"/>
                                      </p:to>
                                    </p:set>
                                    <p:anim calcmode="lin" valueType="num">
                                      <p:cBhvr additive="base">
                                        <p:cTn id="34"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5">
                                            <p:txEl>
                                              <p:pRg st="6" end="6"/>
                                            </p:txEl>
                                          </p:spTgt>
                                        </p:tgtEl>
                                        <p:attrNameLst>
                                          <p:attrName>style.visibility</p:attrName>
                                        </p:attrNameLst>
                                      </p:cBhvr>
                                      <p:to>
                                        <p:strVal val="visible"/>
                                      </p:to>
                                    </p:set>
                                    <p:anim calcmode="lin" valueType="num">
                                      <p:cBhvr additive="base">
                                        <p:cTn id="38"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156371" y="6557930"/>
            <a:ext cx="1730585" cy="310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46" name="Rectangle 45"/>
          <p:cNvSpPr/>
          <p:nvPr/>
        </p:nvSpPr>
        <p:spPr>
          <a:xfrm>
            <a:off x="1886956" y="6557929"/>
            <a:ext cx="8749844" cy="310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dirty="0">
                <a:cs typeface="Aharoni" pitchFamily="2" charset="-79"/>
                <a:sym typeface="Cambria" panose="02040503050406030204"/>
              </a:rPr>
              <a:t>ISSP/LPAS2</a:t>
            </a:r>
            <a:endParaRPr lang="fr-FR" dirty="0"/>
          </a:p>
        </p:txBody>
      </p:sp>
      <p:sp>
        <p:nvSpPr>
          <p:cNvPr id="52" name="Rectangle 51"/>
          <p:cNvSpPr/>
          <p:nvPr/>
        </p:nvSpPr>
        <p:spPr>
          <a:xfrm>
            <a:off x="156369" y="1864"/>
            <a:ext cx="5689600" cy="12600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1">
                  <a:lumMod val="50000"/>
                </a:schemeClr>
              </a:solidFill>
            </a:endParaRPr>
          </a:p>
        </p:txBody>
      </p:sp>
      <p:sp>
        <p:nvSpPr>
          <p:cNvPr id="53" name="Rectangle 52"/>
          <p:cNvSpPr/>
          <p:nvPr/>
        </p:nvSpPr>
        <p:spPr>
          <a:xfrm>
            <a:off x="5845969" y="3244"/>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24" name="Rectangle 23"/>
          <p:cNvSpPr/>
          <p:nvPr/>
        </p:nvSpPr>
        <p:spPr>
          <a:xfrm>
            <a:off x="1730350" y="6568600"/>
            <a:ext cx="8634103" cy="584775"/>
          </a:xfrm>
          <a:prstGeom prst="rect">
            <a:avLst/>
          </a:prstGeom>
        </p:spPr>
        <p:txBody>
          <a:bodyPr wrap="square">
            <a:spAutoFit/>
          </a:bodyPr>
          <a:lstStyle/>
          <a:p>
            <a:pPr algn="ctr"/>
            <a:endParaRPr lang="fr-FR" dirty="0">
              <a:solidFill>
                <a:schemeClr val="dk1"/>
              </a:solidFill>
              <a:cs typeface="Aharoni" pitchFamily="2" charset="-79"/>
            </a:endParaRPr>
          </a:p>
          <a:p>
            <a:pPr algn="ctr"/>
            <a:endParaRPr lang="fr-FR" sz="1400" b="1" dirty="0">
              <a:cs typeface="Aharoni" pitchFamily="2" charset="-79"/>
            </a:endParaRPr>
          </a:p>
        </p:txBody>
      </p:sp>
      <p:pic>
        <p:nvPicPr>
          <p:cNvPr id="3" name="Image 2"/>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0350" y="6577756"/>
            <a:ext cx="489357" cy="271699"/>
          </a:xfrm>
          <a:prstGeom prst="rect">
            <a:avLst/>
          </a:prstGeom>
          <a:noFill/>
          <a:ln>
            <a:noFill/>
          </a:ln>
        </p:spPr>
      </p:pic>
      <p:pic>
        <p:nvPicPr>
          <p:cNvPr id="4" name="Image 3"/>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205803" y="6577756"/>
            <a:ext cx="353626" cy="286720"/>
          </a:xfrm>
          <a:prstGeom prst="rect">
            <a:avLst/>
          </a:prstGeom>
          <a:noFill/>
          <a:ln>
            <a:noFill/>
          </a:ln>
        </p:spPr>
      </p:pic>
      <mc:AlternateContent xmlns:mc="http://schemas.openxmlformats.org/markup-compatibility/2006" xmlns:a14="http://schemas.microsoft.com/office/drawing/2010/main">
        <mc:Choice Requires="a14">
          <p:sp>
            <p:nvSpPr>
              <p:cNvPr id="22" name="Organigramme : Alternative 21"/>
              <p:cNvSpPr/>
              <p:nvPr>
                <p:custDataLst>
                  <p:tags r:id="rId1"/>
                </p:custDataLst>
              </p:nvPr>
            </p:nvSpPr>
            <p:spPr>
              <a:xfrm>
                <a:off x="286545" y="964565"/>
                <a:ext cx="11618595" cy="5303520"/>
              </a:xfrm>
              <a:prstGeom prst="flowChartAlternateProcess">
                <a:avLst/>
              </a:prstGeom>
              <a:solidFill>
                <a:schemeClr val="bg1"/>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lnSpc>
                    <a:spcPct val="150000"/>
                  </a:lnSpc>
                  <a:spcAft>
                    <a:spcPts val="800"/>
                  </a:spcAft>
                </a:pPr>
                <a:r>
                  <a:rPr lang="fr-FR" sz="2800" kern="1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Pour retrouver le vecteur d’estimateur, il suffit de résoudre le problème suivant :</a:t>
                </a:r>
                <a:endParaRPr lang="fr-FR" sz="2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d>
                        <m:dPr>
                          <m:begChr m:val="{"/>
                          <m:endChr m:val=""/>
                          <m:ctrlPr>
                            <a:rPr lang="en-US" sz="28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eqArr>
                            <m:eqArrPr>
                              <m:ctrlPr>
                                <a:rPr lang="en-US" sz="28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eqArrPr>
                            <m:e>
                              <m:f>
                                <m:fPr>
                                  <m:ctrlPr>
                                    <a:rPr lang="en-US" sz="28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fPr>
                                <m:num>
                                  <m:r>
                                    <a:rPr lang="fr-FR" sz="28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𝑑</m:t>
                                  </m:r>
                                  <m:r>
                                    <a:rPr lang="fr-FR" sz="28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hlinkClick r:id="" action="ppaction://noaction">
                                        <a:extLst>
                                          <a:ext uri="{A12FA001-AC4F-418D-AE19-62706E023703}">
                                            <ahyp:hlinkClr xmlns:ahyp="http://schemas.microsoft.com/office/drawing/2018/hyperlinkcolor" val="tx"/>
                                          </a:ext>
                                        </a:extLst>
                                      </a:hlinkClick>
                                    </a:rPr>
                                    <m:t>ℒ</m:t>
                                  </m:r>
                                  <m:sSub>
                                    <m:sSubPr>
                                      <m:ctrlPr>
                                        <a:rPr lang="en-US" sz="28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d>
                                        <m:dPr>
                                          <m:ctrlPr>
                                            <a:rPr lang="en-US" sz="28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r>
                                            <a:rPr lang="fr-FR" sz="28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𝑦</m:t>
                                          </m:r>
                                        </m:e>
                                      </m:d>
                                      <m:r>
                                        <a:rPr lang="fr-FR" sz="28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𝑖</m:t>
                                      </m:r>
                                    </m:e>
                                    <m:sub>
                                      <m:r>
                                        <a:rPr lang="fr-FR" sz="28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m:rPr>
                                          <m:sty m:val="p"/>
                                        </m:rPr>
                                        <a:rPr lang="fr-FR" sz="28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hlinkClick r:id="" action="ppaction://noaction">
                                            <a:extLst>
                                              <a:ext uri="{A12FA001-AC4F-418D-AE19-62706E023703}">
                                                <ahyp:hlinkClr xmlns:ahyp="http://schemas.microsoft.com/office/drawing/2018/hyperlinkcolor" val="tx"/>
                                              </a:ext>
                                            </a:extLst>
                                          </a:hlinkClick>
                                        </a:rPr>
                                        <m:t>θ</m:t>
                                      </m:r>
                                    </m:sub>
                                  </m:sSub>
                                </m:num>
                                <m:den>
                                  <m:box>
                                    <m:boxPr>
                                      <m:diff m:val="on"/>
                                      <m:ctrlPr>
                                        <a:rPr lang="en-US" sz="28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boxPr>
                                    <m:e>
                                      <m:r>
                                        <a:rPr lang="fr-FR" sz="28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𝑑</m:t>
                                      </m:r>
                                      <m:r>
                                        <a:rPr lang="fr-FR" sz="28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𝜃</m:t>
                                      </m:r>
                                    </m:e>
                                  </m:box>
                                </m:den>
                              </m:f>
                              <m:r>
                                <a:rPr lang="fr-FR" sz="28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=0</m:t>
                              </m:r>
                            </m:e>
                            <m:e>
                              <m:f>
                                <m:fPr>
                                  <m:ctrlPr>
                                    <a:rPr lang="en-US" sz="28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n-US" sz="28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pPr>
                                    <m:e>
                                      <m:r>
                                        <a:rPr lang="fr-FR" sz="28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𝑑</m:t>
                                      </m:r>
                                    </m:e>
                                    <m:sup>
                                      <m:r>
                                        <a:rPr lang="fr-FR" sz="28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2</m:t>
                                      </m:r>
                                    </m:sup>
                                  </m:sSup>
                                  <m:r>
                                    <a:rPr lang="fr-FR" sz="28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ℒ</m:t>
                                  </m:r>
                                  <m:d>
                                    <m:dPr>
                                      <m:ctrlPr>
                                        <a:rPr lang="en-US" sz="28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8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fr-FR" sz="28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𝑦</m:t>
                                          </m:r>
                                        </m:e>
                                        <m:sub>
                                          <m:r>
                                            <a:rPr lang="fr-FR" sz="28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𝑖</m:t>
                                          </m:r>
                                        </m:sub>
                                      </m:sSub>
                                      <m:r>
                                        <a:rPr lang="fr-FR" sz="28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fr-FR" sz="28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𝜃</m:t>
                                      </m:r>
                                    </m:e>
                                  </m:d>
                                </m:num>
                                <m:den>
                                  <m:box>
                                    <m:boxPr>
                                      <m:diff m:val="on"/>
                                      <m:ctrlPr>
                                        <a:rPr lang="en-US" sz="28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boxPr>
                                    <m:e>
                                      <m:r>
                                        <a:rPr lang="fr-FR" sz="28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𝑑</m:t>
                                      </m:r>
                                      <m:r>
                                        <a:rPr lang="fr-FR" sz="28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𝜃</m:t>
                                      </m:r>
                                    </m:e>
                                  </m:box>
                                  <m:r>
                                    <a:rPr lang="fr-FR" sz="28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𝑑</m:t>
                                  </m:r>
                                  <m:sSup>
                                    <m:sSupPr>
                                      <m:ctrlPr>
                                        <a:rPr lang="en-US" sz="28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pPr>
                                    <m:e>
                                      <m:r>
                                        <a:rPr lang="fr-FR" sz="28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𝜃</m:t>
                                      </m:r>
                                    </m:e>
                                    <m:sup>
                                      <m:r>
                                        <a:rPr lang="fr-FR" sz="28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up>
                                  </m:sSup>
                                </m:den>
                              </m:f>
                              <m:r>
                                <a:rPr lang="fr-FR" sz="28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≤0</m:t>
                              </m:r>
                            </m:e>
                          </m:eqArr>
                        </m:e>
                      </m:d>
                    </m:oMath>
                  </m:oMathPara>
                </a14:m>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2" name="Organigramme : Alternative 21"/>
              <p:cNvSpPr>
                <a:spLocks noRot="1" noChangeAspect="1" noMove="1" noResize="1" noEditPoints="1" noAdjustHandles="1" noChangeArrowheads="1" noChangeShapeType="1" noTextEdit="1"/>
              </p:cNvSpPr>
              <p:nvPr>
                <p:custDataLst>
                  <p:tags r:id="rId6"/>
                </p:custDataLst>
              </p:nvPr>
            </p:nvSpPr>
            <p:spPr>
              <a:xfrm>
                <a:off x="286545" y="964565"/>
                <a:ext cx="11618595" cy="5303520"/>
              </a:xfrm>
              <a:prstGeom prst="flowChartAlternateProcess">
                <a:avLst/>
              </a:prstGeom>
              <a:blipFill>
                <a:blip r:embed="rId7"/>
                <a:stretch>
                  <a:fillRect/>
                </a:stretch>
              </a:blipFill>
              <a:ln w="38100">
                <a:noFill/>
              </a:ln>
            </p:spPr>
            <p:txBody>
              <a:bodyPr/>
              <a:lstStyle/>
              <a:p>
                <a:r>
                  <a:rPr lang="fr-BF">
                    <a:noFill/>
                  </a:rPr>
                  <a:t> </a:t>
                </a:r>
              </a:p>
            </p:txBody>
          </p:sp>
        </mc:Fallback>
      </mc:AlternateContent>
      <p:sp>
        <p:nvSpPr>
          <p:cNvPr id="5" name="Rectangle: Rounded Corners 9">
            <a:extLst>
              <a:ext uri="{FF2B5EF4-FFF2-40B4-BE49-F238E27FC236}">
                <a16:creationId xmlns:a16="http://schemas.microsoft.com/office/drawing/2014/main" id="{DE90B2B2-F4EC-DD72-7B95-5DE006D634D6}"/>
              </a:ext>
            </a:extLst>
          </p:cNvPr>
          <p:cNvSpPr/>
          <p:nvPr/>
        </p:nvSpPr>
        <p:spPr>
          <a:xfrm>
            <a:off x="400050" y="233436"/>
            <a:ext cx="11445082" cy="499104"/>
          </a:xfrm>
          <a:prstGeom prst="round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2000" b="1" u="sng" dirty="0"/>
          </a:p>
          <a:p>
            <a:pPr marL="457200" indent="-457200" algn="ctr">
              <a:buFont typeface="+mj-lt"/>
              <a:buAutoNum type="arabicPeriod" startAt="2"/>
            </a:pPr>
            <a:r>
              <a:rPr lang="fr-FR" sz="2400" b="1" u="sng" dirty="0">
                <a:latin typeface="Times New Roman" panose="02020603050405020304" pitchFamily="18" charset="0"/>
                <a:ea typeface="Calibri" panose="020F0502020204030204" pitchFamily="34" charset="0"/>
                <a:cs typeface="Times New Roman" panose="02020603050405020304" pitchFamily="18" charset="0"/>
              </a:rPr>
              <a:t>Procedure de determination des parametres </a:t>
            </a:r>
            <a:r>
              <a:rPr lang="fr-FR" sz="2400" b="1" u="sng" dirty="0">
                <a:latin typeface="Times New Roman" panose="02020603050405020304" pitchFamily="18" charset="0"/>
                <a:cs typeface="Times New Roman" panose="02020603050405020304" pitchFamily="18" charset="0"/>
              </a:rPr>
              <a:t> </a:t>
            </a:r>
          </a:p>
          <a:p>
            <a:pPr algn="ctr"/>
            <a:endParaRPr lang="fr-FR" sz="2000" u="sng" dirty="0"/>
          </a:p>
        </p:txBody>
      </p:sp>
      <p:sp>
        <p:nvSpPr>
          <p:cNvPr id="6" name="Espace réservé du numéro de diapositive 5">
            <a:extLst>
              <a:ext uri="{FF2B5EF4-FFF2-40B4-BE49-F238E27FC236}">
                <a16:creationId xmlns:a16="http://schemas.microsoft.com/office/drawing/2014/main" id="{1706B46F-5016-DFFC-4BAD-38B3FC08AC41}"/>
              </a:ext>
            </a:extLst>
          </p:cNvPr>
          <p:cNvSpPr>
            <a:spLocks noGrp="1"/>
          </p:cNvSpPr>
          <p:nvPr>
            <p:ph type="sldNum" sz="quarter" idx="12"/>
          </p:nvPr>
        </p:nvSpPr>
        <p:spPr/>
        <p:txBody>
          <a:bodyPr/>
          <a:lstStyle/>
          <a:p>
            <a:fld id="{6BEEA23D-B41C-4067-9D7C-244D4B21AF3B}" type="slidenum">
              <a:rPr lang="fr-BF" smtClean="0"/>
              <a:t>14</a:t>
            </a:fld>
            <a:endParaRPr lang="fr-BF"/>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 calcmode="lin" valueType="num">
                                      <p:cBhvr additive="base">
                                        <p:cTn id="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anim calcmode="lin" valueType="num">
                                      <p:cBhvr additive="base">
                                        <p:cTn id="11" dur="500" fill="hold"/>
                                        <p:tgtEl>
                                          <p:spTgt spid="2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156371" y="6557930"/>
            <a:ext cx="1730585" cy="310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46" name="Rectangle 45"/>
          <p:cNvSpPr/>
          <p:nvPr/>
        </p:nvSpPr>
        <p:spPr>
          <a:xfrm>
            <a:off x="1886956" y="6557929"/>
            <a:ext cx="8749844" cy="310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dirty="0">
                <a:cs typeface="Aharoni" pitchFamily="2" charset="-79"/>
                <a:sym typeface="Cambria" panose="02040503050406030204"/>
              </a:rPr>
              <a:t>ISSP/LPAS2</a:t>
            </a:r>
            <a:endParaRPr lang="fr-FR" dirty="0"/>
          </a:p>
        </p:txBody>
      </p:sp>
      <p:sp>
        <p:nvSpPr>
          <p:cNvPr id="52" name="Rectangle 51"/>
          <p:cNvSpPr/>
          <p:nvPr/>
        </p:nvSpPr>
        <p:spPr>
          <a:xfrm>
            <a:off x="156369" y="1864"/>
            <a:ext cx="5689600" cy="12600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1">
                  <a:lumMod val="50000"/>
                </a:schemeClr>
              </a:solidFill>
            </a:endParaRPr>
          </a:p>
        </p:txBody>
      </p:sp>
      <p:sp>
        <p:nvSpPr>
          <p:cNvPr id="53" name="Rectangle 52"/>
          <p:cNvSpPr/>
          <p:nvPr/>
        </p:nvSpPr>
        <p:spPr>
          <a:xfrm>
            <a:off x="5845969" y="3244"/>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24" name="Rectangle 23"/>
          <p:cNvSpPr/>
          <p:nvPr/>
        </p:nvSpPr>
        <p:spPr>
          <a:xfrm>
            <a:off x="1730350" y="6568600"/>
            <a:ext cx="8634103" cy="584775"/>
          </a:xfrm>
          <a:prstGeom prst="rect">
            <a:avLst/>
          </a:prstGeom>
        </p:spPr>
        <p:txBody>
          <a:bodyPr wrap="square">
            <a:spAutoFit/>
          </a:bodyPr>
          <a:lstStyle/>
          <a:p>
            <a:pPr algn="ctr"/>
            <a:endParaRPr lang="fr-FR" dirty="0">
              <a:solidFill>
                <a:schemeClr val="dk1"/>
              </a:solidFill>
              <a:cs typeface="Aharoni" pitchFamily="2" charset="-79"/>
            </a:endParaRPr>
          </a:p>
          <a:p>
            <a:pPr algn="ctr"/>
            <a:endParaRPr lang="fr-FR" sz="1400" b="1" dirty="0">
              <a:cs typeface="Aharoni" pitchFamily="2" charset="-79"/>
            </a:endParaRPr>
          </a:p>
        </p:txBody>
      </p:sp>
      <p:pic>
        <p:nvPicPr>
          <p:cNvPr id="3" name="Image 2"/>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0350" y="6577756"/>
            <a:ext cx="489357" cy="271699"/>
          </a:xfrm>
          <a:prstGeom prst="rect">
            <a:avLst/>
          </a:prstGeom>
          <a:noFill/>
          <a:ln>
            <a:noFill/>
          </a:ln>
        </p:spPr>
      </p:pic>
      <p:pic>
        <p:nvPicPr>
          <p:cNvPr id="4" name="Image 3"/>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205803" y="6577756"/>
            <a:ext cx="353626" cy="286720"/>
          </a:xfrm>
          <a:prstGeom prst="rect">
            <a:avLst/>
          </a:prstGeom>
          <a:noFill/>
          <a:ln>
            <a:noFill/>
          </a:ln>
        </p:spPr>
      </p:pic>
      <p:sp>
        <p:nvSpPr>
          <p:cNvPr id="6" name="Rectangle: Rounded Corners 9"/>
          <p:cNvSpPr/>
          <p:nvPr/>
        </p:nvSpPr>
        <p:spPr>
          <a:xfrm>
            <a:off x="286545" y="272309"/>
            <a:ext cx="11618594" cy="625541"/>
          </a:xfrm>
          <a:prstGeom prst="round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2000" b="1" dirty="0"/>
          </a:p>
          <a:p>
            <a:pPr marL="457200" indent="-457200" algn="ctr">
              <a:buFont typeface="+mj-lt"/>
              <a:buAutoNum type="arabicPeriod" startAt="3"/>
            </a:pPr>
            <a:r>
              <a:rPr lang="fr-FR" sz="2400" b="1" u="sng" dirty="0">
                <a:latin typeface="Times New Roman" panose="02020603050405020304" pitchFamily="18" charset="0"/>
                <a:cs typeface="Times New Roman" panose="02020603050405020304" pitchFamily="18" charset="0"/>
              </a:rPr>
              <a:t>Estimation des coefficients </a:t>
            </a:r>
          </a:p>
          <a:p>
            <a:pPr algn="ctr"/>
            <a:endParaRPr lang="fr-FR" sz="2800" dirty="0"/>
          </a:p>
        </p:txBody>
      </p:sp>
      <mc:AlternateContent xmlns:mc="http://schemas.openxmlformats.org/markup-compatibility/2006" xmlns:a14="http://schemas.microsoft.com/office/drawing/2010/main">
        <mc:Choice Requires="a14">
          <p:sp>
            <p:nvSpPr>
              <p:cNvPr id="5" name="Organigramme : Alternative 3"/>
              <p:cNvSpPr/>
              <p:nvPr>
                <p:custDataLst>
                  <p:tags r:id="rId1"/>
                </p:custDataLst>
              </p:nvPr>
            </p:nvSpPr>
            <p:spPr>
              <a:xfrm>
                <a:off x="286545" y="1934370"/>
                <a:ext cx="11618595" cy="4267041"/>
              </a:xfrm>
              <a:prstGeom prst="flowChartAlternateProcess">
                <a:avLst/>
              </a:prstGeom>
              <a:solidFill>
                <a:schemeClr val="bg1"/>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lnSpc>
                    <a:spcPct val="150000"/>
                  </a:lnSpc>
                  <a:spcAft>
                    <a:spcPts val="800"/>
                  </a:spcAft>
                </a:pPr>
                <a:r>
                  <a:rPr lang="fr-FR" sz="3200" kern="1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Contrairement à la régression linéaire, il n’existe pas de solution analytique exacte pour estimer les paramètres </a:t>
                </a:r>
                <a14:m>
                  <m:oMath xmlns:m="http://schemas.openxmlformats.org/officeDocument/2006/math">
                    <m:r>
                      <a:rPr lang="fr-FR" sz="32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𝜃</m:t>
                    </m:r>
                  </m:oMath>
                </a14:m>
                <a:r>
                  <a:rPr lang="fr-FR" sz="3200" kern="1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L’une des méthodes d’optimisation qu’on utilise généralement pour trouver les valeurs de </a:t>
                </a:r>
                <a14:m>
                  <m:oMath xmlns:m="http://schemas.openxmlformats.org/officeDocument/2006/math">
                    <m:r>
                      <a:rPr lang="fr-FR" sz="32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𝜃</m:t>
                    </m:r>
                  </m:oMath>
                </a14:m>
                <a:r>
                  <a:rPr lang="fr-FR" sz="3200" kern="1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est la méthode de l’algorithme Newton-</a:t>
                </a:r>
                <a:r>
                  <a:rPr lang="fr-FR" sz="3200" kern="1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Raphson</a:t>
                </a:r>
                <a:r>
                  <a:rPr lang="fr-FR" sz="3200" kern="1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qui maximise la fonction de vraisemblance.</a:t>
                </a:r>
              </a:p>
              <a:p>
                <a:pPr algn="just">
                  <a:lnSpc>
                    <a:spcPct val="150000"/>
                  </a:lnSpc>
                  <a:spcAft>
                    <a:spcPts val="800"/>
                  </a:spcAft>
                </a:pPr>
                <a:endParaRPr lang="en-US" sz="2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Organigramme : Alternative 3"/>
              <p:cNvSpPr>
                <a:spLocks noRot="1" noChangeAspect="1" noMove="1" noResize="1" noEditPoints="1" noAdjustHandles="1" noChangeArrowheads="1" noChangeShapeType="1" noTextEdit="1"/>
              </p:cNvSpPr>
              <p:nvPr>
                <p:custDataLst>
                  <p:tags r:id="rId6"/>
                </p:custDataLst>
              </p:nvPr>
            </p:nvSpPr>
            <p:spPr>
              <a:xfrm>
                <a:off x="286545" y="1934370"/>
                <a:ext cx="11618595" cy="4267041"/>
              </a:xfrm>
              <a:prstGeom prst="flowChartAlternateProcess">
                <a:avLst/>
              </a:prstGeom>
              <a:blipFill>
                <a:blip r:embed="rId7"/>
                <a:stretch>
                  <a:fillRect t="-7846"/>
                </a:stretch>
              </a:blipFill>
              <a:ln w="38100">
                <a:noFill/>
              </a:ln>
            </p:spPr>
            <p:txBody>
              <a:bodyPr/>
              <a:lstStyle/>
              <a:p>
                <a:r>
                  <a:rPr lang="fr-BF">
                    <a:noFill/>
                  </a:rPr>
                  <a:t> </a:t>
                </a:r>
              </a:p>
            </p:txBody>
          </p:sp>
        </mc:Fallback>
      </mc:AlternateContent>
      <p:sp>
        <p:nvSpPr>
          <p:cNvPr id="7" name="Espace réservé du numéro de diapositive 6">
            <a:extLst>
              <a:ext uri="{FF2B5EF4-FFF2-40B4-BE49-F238E27FC236}">
                <a16:creationId xmlns:a16="http://schemas.microsoft.com/office/drawing/2014/main" id="{0CDF1DDE-04CF-344C-E9F1-EC615D21A122}"/>
              </a:ext>
            </a:extLst>
          </p:cNvPr>
          <p:cNvSpPr>
            <a:spLocks noGrp="1"/>
          </p:cNvSpPr>
          <p:nvPr>
            <p:ph type="sldNum" sz="quarter" idx="12"/>
          </p:nvPr>
        </p:nvSpPr>
        <p:spPr/>
        <p:txBody>
          <a:bodyPr/>
          <a:lstStyle/>
          <a:p>
            <a:fld id="{6BEEA23D-B41C-4067-9D7C-244D4B21AF3B}" type="slidenum">
              <a:rPr lang="fr-BF" smtClean="0"/>
              <a:t>15</a:t>
            </a:fld>
            <a:endParaRPr lang="fr-BF"/>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5">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156371" y="6557930"/>
            <a:ext cx="1730585" cy="310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46" name="Rectangle 45"/>
          <p:cNvSpPr/>
          <p:nvPr/>
        </p:nvSpPr>
        <p:spPr>
          <a:xfrm>
            <a:off x="1886956" y="6557929"/>
            <a:ext cx="8749844" cy="310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dirty="0">
                <a:cs typeface="Aharoni" pitchFamily="2" charset="-79"/>
                <a:sym typeface="Cambria" panose="02040503050406030204"/>
              </a:rPr>
              <a:t>ISSP/LPAS2</a:t>
            </a:r>
            <a:endParaRPr lang="fr-FR" dirty="0"/>
          </a:p>
        </p:txBody>
      </p:sp>
      <p:sp>
        <p:nvSpPr>
          <p:cNvPr id="52" name="Rectangle 51"/>
          <p:cNvSpPr/>
          <p:nvPr/>
        </p:nvSpPr>
        <p:spPr>
          <a:xfrm>
            <a:off x="156369" y="1864"/>
            <a:ext cx="5689600" cy="12600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1">
                  <a:lumMod val="50000"/>
                </a:schemeClr>
              </a:solidFill>
            </a:endParaRPr>
          </a:p>
        </p:txBody>
      </p:sp>
      <p:sp>
        <p:nvSpPr>
          <p:cNvPr id="53" name="Rectangle 52"/>
          <p:cNvSpPr/>
          <p:nvPr/>
        </p:nvSpPr>
        <p:spPr>
          <a:xfrm>
            <a:off x="5845969" y="3244"/>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24" name="Rectangle 23"/>
          <p:cNvSpPr/>
          <p:nvPr/>
        </p:nvSpPr>
        <p:spPr>
          <a:xfrm>
            <a:off x="1730350" y="6568600"/>
            <a:ext cx="8634103" cy="584775"/>
          </a:xfrm>
          <a:prstGeom prst="rect">
            <a:avLst/>
          </a:prstGeom>
        </p:spPr>
        <p:txBody>
          <a:bodyPr wrap="square">
            <a:spAutoFit/>
          </a:bodyPr>
          <a:lstStyle/>
          <a:p>
            <a:pPr algn="ctr"/>
            <a:endParaRPr lang="fr-FR" dirty="0">
              <a:solidFill>
                <a:schemeClr val="dk1"/>
              </a:solidFill>
              <a:cs typeface="Aharoni" pitchFamily="2" charset="-79"/>
            </a:endParaRPr>
          </a:p>
          <a:p>
            <a:pPr algn="ctr"/>
            <a:endParaRPr lang="fr-FR" sz="1400" b="1" dirty="0">
              <a:cs typeface="Aharoni" pitchFamily="2" charset="-79"/>
            </a:endParaRPr>
          </a:p>
        </p:txBody>
      </p:sp>
      <p:pic>
        <p:nvPicPr>
          <p:cNvPr id="3" name="Image 2"/>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0350" y="6577756"/>
            <a:ext cx="489357" cy="271699"/>
          </a:xfrm>
          <a:prstGeom prst="rect">
            <a:avLst/>
          </a:prstGeom>
          <a:noFill/>
          <a:ln>
            <a:noFill/>
          </a:ln>
        </p:spPr>
      </p:pic>
      <p:pic>
        <p:nvPicPr>
          <p:cNvPr id="4" name="Image 3"/>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205803" y="6577756"/>
            <a:ext cx="353626" cy="286720"/>
          </a:xfrm>
          <a:prstGeom prst="rect">
            <a:avLst/>
          </a:prstGeom>
          <a:noFill/>
          <a:ln>
            <a:noFill/>
          </a:ln>
        </p:spPr>
      </p:pic>
      <p:sp>
        <p:nvSpPr>
          <p:cNvPr id="6" name="Rectangle: Rounded Corners 9"/>
          <p:cNvSpPr/>
          <p:nvPr/>
        </p:nvSpPr>
        <p:spPr>
          <a:xfrm>
            <a:off x="286544" y="223933"/>
            <a:ext cx="11558588" cy="578668"/>
          </a:xfrm>
          <a:prstGeom prst="round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2000" b="1" dirty="0"/>
          </a:p>
          <a:p>
            <a:pPr marL="457200" indent="-457200" algn="ctr">
              <a:buFont typeface="+mj-lt"/>
              <a:buAutoNum type="alphaLcPeriod"/>
            </a:pPr>
            <a:r>
              <a:rPr lang="fr-FR" sz="2400" b="1" u="sng" dirty="0">
                <a:latin typeface="Times New Roman" panose="02020603050405020304" pitchFamily="18" charset="0"/>
                <a:cs typeface="Times New Roman" panose="02020603050405020304" pitchFamily="18" charset="0"/>
              </a:rPr>
              <a:t>Algorithme de Newton Raphson </a:t>
            </a:r>
          </a:p>
          <a:p>
            <a:pPr algn="ctr"/>
            <a:endParaRPr lang="fr-FR" sz="2400" dirty="0"/>
          </a:p>
        </p:txBody>
      </p:sp>
      <mc:AlternateContent xmlns:mc="http://schemas.openxmlformats.org/markup-compatibility/2006" xmlns:a14="http://schemas.microsoft.com/office/drawing/2010/main">
        <mc:Choice Requires="a14">
          <p:sp>
            <p:nvSpPr>
              <p:cNvPr id="14" name="Organigramme : Alternative 13"/>
              <p:cNvSpPr/>
              <p:nvPr>
                <p:custDataLst>
                  <p:tags r:id="rId1"/>
                </p:custDataLst>
              </p:nvPr>
            </p:nvSpPr>
            <p:spPr>
              <a:xfrm>
                <a:off x="286545" y="1268095"/>
                <a:ext cx="11618595" cy="4933950"/>
              </a:xfrm>
              <a:prstGeom prst="flowChartAlternateProcess">
                <a:avLst/>
              </a:prstGeom>
              <a:solidFill>
                <a:schemeClr val="bg1"/>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lnSpc>
                    <a:spcPct val="150000"/>
                  </a:lnSpc>
                  <a:spcAft>
                    <a:spcPts val="800"/>
                  </a:spcAft>
                </a:pPr>
                <a:endParaRPr lang="fr-FR" sz="24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fr-FR" sz="24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Il consiste à effectuer une approximation quadratique de la fonction à maximiser, en chacun des points de l’itération. Dans ce cas, si le hessien est défini négatif, on obtient le maximum de l’approximation par la condition du premier ordre sur une forme quadratique, dont on peut calculer facilement l’expression analytique parce qu’elle est linéaire. La succession de maxima ainsi obtenue donne la solution du problème. Le développement limité au second ordre de ℓ(θ) au voisinage de θ(p) est égal à :</a:t>
                </a:r>
                <a:endParaRPr lang="en-US" sz="24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ℒ</m:t>
                      </m:r>
                      <m:d>
                        <m:dPr>
                          <m:ctrlP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r>
                            <a:rPr lang="fr-BF"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𝜃</m:t>
                          </m:r>
                        </m:e>
                      </m:d>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d>
                        <m:dPr>
                          <m:ctrlPr>
                            <a:rPr lang="fr-BF"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fr-BF"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𝜃</m:t>
                              </m:r>
                            </m:e>
                            <m:sub>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𝑝</m:t>
                              </m:r>
                            </m:sub>
                          </m:sSub>
                        </m:e>
                      </m:d>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p>
                        <m:sSupPr>
                          <m:ctrlPr>
                            <a:rPr lang="fr-BF"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pPr>
                        <m:e>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hlinkClick r:id="" action="ppaction://noaction">
                                <a:extLst>
                                  <a:ext uri="{A12FA001-AC4F-418D-AE19-62706E023703}">
                                    <ahyp:hlinkClr xmlns:ahyp="http://schemas.microsoft.com/office/drawing/2018/hyperlinkcolor" val="tx"/>
                                  </a:ext>
                                </a:extLst>
                              </a:hlinkClick>
                            </a:rPr>
                            <m:t>𝑠</m:t>
                          </m:r>
                        </m:e>
                        <m:sup>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up>
                      </m:sSup>
                      <m:d>
                        <m:dPr>
                          <m:ctrlPr>
                            <a:rPr lang="fr-BF"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fr-BF"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𝜃</m:t>
                              </m:r>
                            </m:e>
                            <m:sub>
                              <m:d>
                                <m:dPr>
                                  <m:ctrlPr>
                                    <a:rPr lang="fr-BF"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𝑝</m:t>
                                  </m:r>
                                </m:e>
                              </m:d>
                            </m:sub>
                          </m:sSub>
                        </m:e>
                      </m:d>
                      <m:d>
                        <m:dPr>
                          <m:ctrlPr>
                            <a:rPr lang="fr-BF"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hlinkClick r:id="" action="ppaction://noaction">
                                <a:extLst>
                                  <a:ext uri="{A12FA001-AC4F-418D-AE19-62706E023703}">
                                    <ahyp:hlinkClr xmlns:ahyp="http://schemas.microsoft.com/office/drawing/2018/hyperlinkcolor" val="tx"/>
                                  </a:ext>
                                </a:extLst>
                              </a:hlinkClick>
                            </a:rPr>
                            <m:t>𝜃</m:t>
                          </m:r>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fr-BF"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𝜃</m:t>
                              </m:r>
                            </m:e>
                            <m:sub>
                              <m:d>
                                <m:dPr>
                                  <m:ctrlPr>
                                    <a:rPr lang="fr-BF"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𝑝</m:t>
                                  </m:r>
                                </m:e>
                              </m:d>
                            </m:sub>
                          </m:sSub>
                        </m:e>
                      </m:d>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f>
                        <m:fPr>
                          <m:ctrlPr>
                            <a:rPr lang="fr-BF"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fPr>
                        <m:num>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1</m:t>
                          </m:r>
                        </m:num>
                        <m:den>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2</m:t>
                          </m:r>
                        </m:den>
                      </m:f>
                      <m:sSup>
                        <m:sSupPr>
                          <m:ctrlPr>
                            <a:rPr lang="fr-BF"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pPr>
                        <m:e>
                          <m:d>
                            <m:dPr>
                              <m:ctrlPr>
                                <a:rPr lang="fr-BF"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𝜃</m:t>
                              </m:r>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fr-BF"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𝜃</m:t>
                                  </m:r>
                                </m:e>
                                <m:sub>
                                  <m:d>
                                    <m:dPr>
                                      <m:ctrlPr>
                                        <a:rPr lang="fr-BF"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𝑝</m:t>
                                      </m:r>
                                    </m:e>
                                  </m:d>
                                </m:sub>
                              </m:sSub>
                            </m:e>
                          </m:d>
                        </m:e>
                        <m:sup>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up>
                      </m:sSup>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hlinkClick r:id="" action="ppaction://noaction">
                            <a:extLst>
                              <a:ext uri="{A12FA001-AC4F-418D-AE19-62706E023703}">
                                <ahyp:hlinkClr xmlns:ahyp="http://schemas.microsoft.com/office/drawing/2018/hyperlinkcolor" val="tx"/>
                              </a:ext>
                            </a:extLst>
                          </a:hlinkClick>
                        </a:rPr>
                        <m:t>𝐻</m:t>
                      </m:r>
                      <m:d>
                        <m:dPr>
                          <m:ctrlPr>
                            <a:rPr lang="fr-BF"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fr-BF"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𝜃</m:t>
                              </m:r>
                            </m:e>
                            <m:sub>
                              <m:d>
                                <m:dPr>
                                  <m:ctrlPr>
                                    <a:rPr lang="fr-BF"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𝑝</m:t>
                                  </m:r>
                                </m:e>
                              </m:d>
                            </m:sub>
                          </m:sSub>
                        </m:e>
                      </m:d>
                      <m:d>
                        <m:dPr>
                          <m:ctrlPr>
                            <a:rPr lang="fr-BF"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𝜃</m:t>
                          </m:r>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fr-BF"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𝜃</m:t>
                              </m:r>
                            </m:e>
                            <m:sub>
                              <m:d>
                                <m:dPr>
                                  <m:ctrlPr>
                                    <a:rPr lang="fr-BF"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𝑝</m:t>
                                  </m:r>
                                </m:e>
                              </m:d>
                            </m:sub>
                          </m:sSub>
                        </m:e>
                      </m:d>
                    </m:oMath>
                  </m:oMathPara>
                </a14:m>
                <a:endParaRPr lang="en-US" sz="2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4" name="Organigramme : Alternative 13"/>
              <p:cNvSpPr>
                <a:spLocks noRot="1" noChangeAspect="1" noMove="1" noResize="1" noEditPoints="1" noAdjustHandles="1" noChangeArrowheads="1" noChangeShapeType="1" noTextEdit="1"/>
              </p:cNvSpPr>
              <p:nvPr>
                <p:custDataLst>
                  <p:tags r:id="rId6"/>
                </p:custDataLst>
              </p:nvPr>
            </p:nvSpPr>
            <p:spPr>
              <a:xfrm>
                <a:off x="286545" y="1268095"/>
                <a:ext cx="11618595" cy="4933950"/>
              </a:xfrm>
              <a:prstGeom prst="flowChartAlternateProcess">
                <a:avLst/>
              </a:prstGeom>
              <a:blipFill>
                <a:blip r:embed="rId7"/>
                <a:stretch>
                  <a:fillRect/>
                </a:stretch>
              </a:blipFill>
              <a:ln w="38100">
                <a:noFill/>
              </a:ln>
            </p:spPr>
            <p:txBody>
              <a:bodyPr/>
              <a:lstStyle/>
              <a:p>
                <a:r>
                  <a:rPr lang="fr-BF">
                    <a:noFill/>
                  </a:rPr>
                  <a:t> </a:t>
                </a:r>
              </a:p>
            </p:txBody>
          </p:sp>
        </mc:Fallback>
      </mc:AlternateContent>
      <p:sp>
        <p:nvSpPr>
          <p:cNvPr id="5" name="Espace réservé du numéro de diapositive 4">
            <a:extLst>
              <a:ext uri="{FF2B5EF4-FFF2-40B4-BE49-F238E27FC236}">
                <a16:creationId xmlns:a16="http://schemas.microsoft.com/office/drawing/2014/main" id="{7699A806-EBCF-36F6-F420-32C16C7D61B6}"/>
              </a:ext>
            </a:extLst>
          </p:cNvPr>
          <p:cNvSpPr>
            <a:spLocks noGrp="1"/>
          </p:cNvSpPr>
          <p:nvPr>
            <p:ph type="sldNum" sz="quarter" idx="12"/>
          </p:nvPr>
        </p:nvSpPr>
        <p:spPr/>
        <p:txBody>
          <a:bodyPr/>
          <a:lstStyle/>
          <a:p>
            <a:fld id="{6BEEA23D-B41C-4067-9D7C-244D4B21AF3B}" type="slidenum">
              <a:rPr lang="fr-BF" smtClean="0"/>
              <a:t>16</a:t>
            </a:fld>
            <a:endParaRPr lang="fr-BF"/>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 calcmode="lin" valueType="num">
                                      <p:cBhvr additive="base">
                                        <p:cTn id="7"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anim calcmode="lin" valueType="num">
                                      <p:cBhvr additive="base">
                                        <p:cTn id="11"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156371" y="6557930"/>
            <a:ext cx="1730585" cy="310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46" name="Rectangle 45"/>
          <p:cNvSpPr/>
          <p:nvPr/>
        </p:nvSpPr>
        <p:spPr>
          <a:xfrm>
            <a:off x="1886956" y="6557929"/>
            <a:ext cx="8749844" cy="310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dirty="0">
                <a:cs typeface="Aharoni" pitchFamily="2" charset="-79"/>
                <a:sym typeface="Cambria" panose="02040503050406030204"/>
              </a:rPr>
              <a:t>ISSP/LPAS2</a:t>
            </a:r>
            <a:endParaRPr lang="fr-FR" dirty="0"/>
          </a:p>
        </p:txBody>
      </p:sp>
      <p:sp>
        <p:nvSpPr>
          <p:cNvPr id="52" name="Rectangle 51"/>
          <p:cNvSpPr/>
          <p:nvPr/>
        </p:nvSpPr>
        <p:spPr>
          <a:xfrm>
            <a:off x="156369" y="1864"/>
            <a:ext cx="5689600" cy="12600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1">
                  <a:lumMod val="50000"/>
                </a:schemeClr>
              </a:solidFill>
            </a:endParaRPr>
          </a:p>
        </p:txBody>
      </p:sp>
      <p:sp>
        <p:nvSpPr>
          <p:cNvPr id="53" name="Rectangle 52"/>
          <p:cNvSpPr/>
          <p:nvPr/>
        </p:nvSpPr>
        <p:spPr>
          <a:xfrm>
            <a:off x="5845969" y="3244"/>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24" name="Rectangle 23"/>
          <p:cNvSpPr/>
          <p:nvPr/>
        </p:nvSpPr>
        <p:spPr>
          <a:xfrm>
            <a:off x="1730350" y="6568600"/>
            <a:ext cx="8634103" cy="584775"/>
          </a:xfrm>
          <a:prstGeom prst="rect">
            <a:avLst/>
          </a:prstGeom>
        </p:spPr>
        <p:txBody>
          <a:bodyPr wrap="square">
            <a:spAutoFit/>
          </a:bodyPr>
          <a:lstStyle/>
          <a:p>
            <a:pPr algn="ctr"/>
            <a:endParaRPr lang="fr-FR" dirty="0">
              <a:solidFill>
                <a:schemeClr val="dk1"/>
              </a:solidFill>
              <a:cs typeface="Aharoni" pitchFamily="2" charset="-79"/>
            </a:endParaRPr>
          </a:p>
          <a:p>
            <a:pPr algn="ctr"/>
            <a:endParaRPr lang="fr-FR" sz="1400" b="1" dirty="0">
              <a:cs typeface="Aharoni" pitchFamily="2" charset="-79"/>
            </a:endParaRPr>
          </a:p>
        </p:txBody>
      </p:sp>
      <p:pic>
        <p:nvPicPr>
          <p:cNvPr id="3" name="Image 2"/>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0350" y="6577756"/>
            <a:ext cx="489357" cy="271699"/>
          </a:xfrm>
          <a:prstGeom prst="rect">
            <a:avLst/>
          </a:prstGeom>
          <a:noFill/>
          <a:ln>
            <a:noFill/>
          </a:ln>
        </p:spPr>
      </p:pic>
      <p:pic>
        <p:nvPicPr>
          <p:cNvPr id="4" name="Image 3"/>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205803" y="6577756"/>
            <a:ext cx="353626" cy="286720"/>
          </a:xfrm>
          <a:prstGeom prst="rect">
            <a:avLst/>
          </a:prstGeom>
          <a:noFill/>
          <a:ln>
            <a:noFill/>
          </a:ln>
        </p:spPr>
      </p:pic>
      <mc:AlternateContent xmlns:mc="http://schemas.openxmlformats.org/markup-compatibility/2006" xmlns:a14="http://schemas.microsoft.com/office/drawing/2010/main">
        <mc:Choice Requires="a14">
          <p:sp>
            <p:nvSpPr>
              <p:cNvPr id="12" name="Organigramme : Alternative 11"/>
              <p:cNvSpPr/>
              <p:nvPr>
                <p:custDataLst>
                  <p:tags r:id="rId1"/>
                </p:custDataLst>
              </p:nvPr>
            </p:nvSpPr>
            <p:spPr>
              <a:xfrm>
                <a:off x="286545" y="1130936"/>
                <a:ext cx="11618595" cy="4784725"/>
              </a:xfrm>
              <a:prstGeom prst="flowChartAlternateProcess">
                <a:avLst/>
              </a:prstGeom>
              <a:solidFill>
                <a:schemeClr val="bg1"/>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lnSpc>
                    <a:spcPct val="150000"/>
                  </a:lnSpc>
                  <a:spcAft>
                    <a:spcPts val="800"/>
                  </a:spcAft>
                </a:pPr>
                <a:r>
                  <a:rPr lang="fr-FR" sz="2800" kern="1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Avec : </a:t>
                </a:r>
                <a:endParaRPr lang="en-US" sz="2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fr-FR" sz="28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𝑠</m:t>
                      </m:r>
                      <m:d>
                        <m:dPr>
                          <m:ctrlPr>
                            <a:rPr lang="en-US" sz="28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dPr>
                        <m:e>
                          <m:r>
                            <a:rPr lang="fr-FR" sz="28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𝜃</m:t>
                          </m:r>
                        </m:e>
                      </m:d>
                      <m:r>
                        <a:rPr lang="fr-FR" sz="28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8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fr-FR" sz="28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𝑑</m:t>
                          </m:r>
                          <m:r>
                            <a:rPr lang="fr-FR" sz="28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ℒ</m:t>
                          </m:r>
                          <m:d>
                            <m:dPr>
                              <m:ctrlPr>
                                <a:rPr lang="en-US" sz="28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8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fr-FR" sz="28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𝑦</m:t>
                                  </m:r>
                                </m:e>
                                <m:sub>
                                  <m:r>
                                    <a:rPr lang="fr-FR" sz="28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𝑖</m:t>
                                  </m:r>
                                </m:sub>
                              </m:sSub>
                              <m:r>
                                <a:rPr lang="fr-FR" sz="28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fr-FR" sz="28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𝜃</m:t>
                              </m:r>
                            </m:e>
                          </m:d>
                        </m:num>
                        <m:den>
                          <m:box>
                            <m:boxPr>
                              <m:diff m:val="on"/>
                              <m:ctrlPr>
                                <a:rPr lang="en-US" sz="28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boxPr>
                            <m:e>
                              <m:r>
                                <a:rPr lang="fr-FR" sz="28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𝑑</m:t>
                              </m:r>
                              <m:r>
                                <a:rPr lang="fr-FR" sz="28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𝜃</m:t>
                              </m:r>
                            </m:e>
                          </m:box>
                        </m:den>
                      </m:f>
                    </m:oMath>
                  </m:oMathPara>
                </a14:m>
                <a:endParaRPr lang="en-US" sz="2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fr-FR" sz="28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𝐻</m:t>
                      </m:r>
                      <m:r>
                        <a:rPr lang="fr-FR" sz="28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en-US" sz="28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𝜃</m:t>
                      </m:r>
                      <m:r>
                        <a:rPr lang="fr-FR" sz="28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fr-FR" sz="28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8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US" sz="28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fr-FR" sz="28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𝑑</m:t>
                              </m:r>
                            </m:e>
                            <m:sup>
                              <m:r>
                                <a:rPr lang="fr-FR" sz="28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p>
                          <m:r>
                            <a:rPr lang="fr-FR" sz="28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ℒ</m:t>
                          </m:r>
                          <m:d>
                            <m:dPr>
                              <m:ctrlPr>
                                <a:rPr lang="en-US" sz="28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8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fr-FR" sz="28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𝑦</m:t>
                                  </m:r>
                                </m:e>
                                <m:sub>
                                  <m:r>
                                    <a:rPr lang="fr-FR" sz="28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𝑖</m:t>
                                  </m:r>
                                </m:sub>
                              </m:sSub>
                              <m:r>
                                <a:rPr lang="fr-FR" sz="28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fr-FR" sz="28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𝜃</m:t>
                              </m:r>
                            </m:e>
                          </m:d>
                        </m:num>
                        <m:den>
                          <m:r>
                            <a:rPr lang="fr-FR" sz="28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𝑑</m:t>
                          </m:r>
                          <m:r>
                            <a:rPr lang="en-US" sz="28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𝜃</m:t>
                          </m:r>
                          <m:r>
                            <a:rPr lang="fr-FR" sz="28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𝑑</m:t>
                          </m:r>
                          <m:sSup>
                            <m:sSupPr>
                              <m:ctrlPr>
                                <a:rPr lang="en-US" sz="28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fr-FR" sz="28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𝜃</m:t>
                              </m:r>
                            </m:e>
                            <m:sup>
                              <m:r>
                                <a:rPr lang="fr-FR" sz="2800" i="1" kern="10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up>
                          </m:sSup>
                        </m:den>
                      </m:f>
                    </m:oMath>
                  </m:oMathPara>
                </a14:m>
                <a:endParaRPr lang="fr-FR" kern="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8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28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fr-FR" sz="28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𝜃</m:t>
                        </m:r>
                      </m:e>
                      <m:sub>
                        <m:d>
                          <m:dPr>
                            <m:ctrlPr>
                              <a:rPr lang="en-US" sz="28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r>
                              <a:rPr lang="fr-FR" sz="28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𝑝</m:t>
                            </m:r>
                          </m:e>
                        </m:d>
                      </m:sub>
                    </m:sSub>
                  </m:oMath>
                </a14:m>
                <a:r>
                  <a:rPr lang="fr-FR" sz="2800" kern="1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la valeur du paramètre à la p-</a:t>
                </a:r>
                <a:r>
                  <a:rPr lang="fr-FR" sz="2800" kern="1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ième</a:t>
                </a:r>
                <a:r>
                  <a:rPr lang="fr-FR" sz="2800" kern="1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itération.</a:t>
                </a:r>
                <a:endParaRPr lang="en-US" sz="24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US" kern="1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2" name="Organigramme : Alternative 11"/>
              <p:cNvSpPr>
                <a:spLocks noRot="1" noChangeAspect="1" noMove="1" noResize="1" noEditPoints="1" noAdjustHandles="1" noChangeArrowheads="1" noChangeShapeType="1" noTextEdit="1"/>
              </p:cNvSpPr>
              <p:nvPr>
                <p:custDataLst>
                  <p:tags r:id="rId6"/>
                </p:custDataLst>
              </p:nvPr>
            </p:nvSpPr>
            <p:spPr>
              <a:xfrm>
                <a:off x="286545" y="1130936"/>
                <a:ext cx="11618595" cy="4784725"/>
              </a:xfrm>
              <a:prstGeom prst="flowChartAlternateProcess">
                <a:avLst/>
              </a:prstGeom>
              <a:blipFill>
                <a:blip r:embed="rId7"/>
                <a:stretch>
                  <a:fillRect/>
                </a:stretch>
              </a:blipFill>
              <a:ln w="38100">
                <a:noFill/>
              </a:ln>
            </p:spPr>
            <p:txBody>
              <a:bodyPr/>
              <a:lstStyle/>
              <a:p>
                <a:r>
                  <a:rPr lang="fr-BF">
                    <a:noFill/>
                  </a:rPr>
                  <a:t> </a:t>
                </a:r>
              </a:p>
            </p:txBody>
          </p:sp>
        </mc:Fallback>
      </mc:AlternateContent>
      <p:sp>
        <p:nvSpPr>
          <p:cNvPr id="5" name="Rectangle: Rounded Corners 9">
            <a:extLst>
              <a:ext uri="{FF2B5EF4-FFF2-40B4-BE49-F238E27FC236}">
                <a16:creationId xmlns:a16="http://schemas.microsoft.com/office/drawing/2014/main" id="{016B9FBC-AFF2-9D48-A3A3-B4A09FA09257}"/>
              </a:ext>
            </a:extLst>
          </p:cNvPr>
          <p:cNvSpPr/>
          <p:nvPr/>
        </p:nvSpPr>
        <p:spPr>
          <a:xfrm>
            <a:off x="286544" y="223933"/>
            <a:ext cx="11558588" cy="578668"/>
          </a:xfrm>
          <a:prstGeom prst="round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2000" b="1" dirty="0"/>
          </a:p>
          <a:p>
            <a:pPr marL="457200" indent="-457200" algn="ctr">
              <a:buFont typeface="+mj-lt"/>
              <a:buAutoNum type="alphaLcPeriod"/>
            </a:pPr>
            <a:r>
              <a:rPr lang="fr-FR" sz="2400" b="1" u="sng" dirty="0">
                <a:latin typeface="Times New Roman" panose="02020603050405020304" pitchFamily="18" charset="0"/>
                <a:cs typeface="Times New Roman" panose="02020603050405020304" pitchFamily="18" charset="0"/>
              </a:rPr>
              <a:t>Algorithme de Newton Raphson </a:t>
            </a:r>
          </a:p>
          <a:p>
            <a:pPr algn="ctr"/>
            <a:endParaRPr lang="fr-FR" sz="2400" dirty="0"/>
          </a:p>
        </p:txBody>
      </p:sp>
      <p:sp>
        <p:nvSpPr>
          <p:cNvPr id="7" name="Espace réservé du numéro de diapositive 6">
            <a:extLst>
              <a:ext uri="{FF2B5EF4-FFF2-40B4-BE49-F238E27FC236}">
                <a16:creationId xmlns:a16="http://schemas.microsoft.com/office/drawing/2014/main" id="{ACDE890F-B6DD-E7E7-1606-40A5FD458A25}"/>
              </a:ext>
            </a:extLst>
          </p:cNvPr>
          <p:cNvSpPr>
            <a:spLocks noGrp="1"/>
          </p:cNvSpPr>
          <p:nvPr>
            <p:ph type="sldNum" sz="quarter" idx="12"/>
          </p:nvPr>
        </p:nvSpPr>
        <p:spPr/>
        <p:txBody>
          <a:bodyPr/>
          <a:lstStyle/>
          <a:p>
            <a:fld id="{6BEEA23D-B41C-4067-9D7C-244D4B21AF3B}" type="slidenum">
              <a:rPr lang="fr-BF" smtClean="0"/>
              <a:t>17</a:t>
            </a:fld>
            <a:endParaRPr lang="fr-BF"/>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156371" y="6557930"/>
            <a:ext cx="1730585" cy="310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46" name="Rectangle 45"/>
          <p:cNvSpPr/>
          <p:nvPr/>
        </p:nvSpPr>
        <p:spPr>
          <a:xfrm>
            <a:off x="1886956" y="6557929"/>
            <a:ext cx="8749844" cy="310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dirty="0">
                <a:cs typeface="Aharoni" pitchFamily="2" charset="-79"/>
                <a:sym typeface="Cambria" panose="02040503050406030204"/>
              </a:rPr>
              <a:t>ISSP/LPAS2</a:t>
            </a:r>
            <a:endParaRPr lang="fr-FR" dirty="0"/>
          </a:p>
        </p:txBody>
      </p:sp>
      <p:sp>
        <p:nvSpPr>
          <p:cNvPr id="52" name="Rectangle 51"/>
          <p:cNvSpPr/>
          <p:nvPr/>
        </p:nvSpPr>
        <p:spPr>
          <a:xfrm>
            <a:off x="156369" y="1864"/>
            <a:ext cx="5689600" cy="12600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1">
                  <a:lumMod val="50000"/>
                </a:schemeClr>
              </a:solidFill>
            </a:endParaRPr>
          </a:p>
        </p:txBody>
      </p:sp>
      <p:sp>
        <p:nvSpPr>
          <p:cNvPr id="53" name="Rectangle 52"/>
          <p:cNvSpPr/>
          <p:nvPr/>
        </p:nvSpPr>
        <p:spPr>
          <a:xfrm>
            <a:off x="5845969" y="3244"/>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24" name="Rectangle 23"/>
          <p:cNvSpPr/>
          <p:nvPr/>
        </p:nvSpPr>
        <p:spPr>
          <a:xfrm>
            <a:off x="1730350" y="6568600"/>
            <a:ext cx="8634103" cy="584775"/>
          </a:xfrm>
          <a:prstGeom prst="rect">
            <a:avLst/>
          </a:prstGeom>
        </p:spPr>
        <p:txBody>
          <a:bodyPr wrap="square">
            <a:spAutoFit/>
          </a:bodyPr>
          <a:lstStyle/>
          <a:p>
            <a:pPr algn="ctr"/>
            <a:endParaRPr lang="fr-FR" dirty="0">
              <a:solidFill>
                <a:schemeClr val="dk1"/>
              </a:solidFill>
              <a:cs typeface="Aharoni" pitchFamily="2" charset="-79"/>
            </a:endParaRPr>
          </a:p>
          <a:p>
            <a:pPr algn="ctr"/>
            <a:endParaRPr lang="fr-FR" sz="1400" b="1" dirty="0">
              <a:cs typeface="Aharoni" pitchFamily="2" charset="-79"/>
            </a:endParaRPr>
          </a:p>
        </p:txBody>
      </p:sp>
      <p:pic>
        <p:nvPicPr>
          <p:cNvPr id="3" name="Image 2"/>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0350" y="6577756"/>
            <a:ext cx="489357" cy="271699"/>
          </a:xfrm>
          <a:prstGeom prst="rect">
            <a:avLst/>
          </a:prstGeom>
          <a:noFill/>
          <a:ln>
            <a:noFill/>
          </a:ln>
        </p:spPr>
      </p:pic>
      <p:pic>
        <p:nvPicPr>
          <p:cNvPr id="4" name="Image 3"/>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205803" y="6577756"/>
            <a:ext cx="353626" cy="286720"/>
          </a:xfrm>
          <a:prstGeom prst="rect">
            <a:avLst/>
          </a:prstGeom>
          <a:noFill/>
          <a:ln>
            <a:noFill/>
          </a:ln>
        </p:spPr>
      </p:pic>
      <mc:AlternateContent xmlns:mc="http://schemas.openxmlformats.org/markup-compatibility/2006" xmlns:a14="http://schemas.microsoft.com/office/drawing/2010/main">
        <mc:Choice Requires="a14">
          <p:sp>
            <p:nvSpPr>
              <p:cNvPr id="11" name="Organigramme : Alternative 10"/>
              <p:cNvSpPr/>
              <p:nvPr>
                <p:custDataLst>
                  <p:tags r:id="rId1"/>
                </p:custDataLst>
              </p:nvPr>
            </p:nvSpPr>
            <p:spPr>
              <a:xfrm>
                <a:off x="286545" y="1066800"/>
                <a:ext cx="11618595" cy="4895850"/>
              </a:xfrm>
              <a:prstGeom prst="flowChartAlternateProcess">
                <a:avLst/>
              </a:prstGeom>
              <a:solidFill>
                <a:schemeClr val="bg1"/>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lnSpc>
                    <a:spcPct val="150000"/>
                  </a:lnSpc>
                  <a:spcAft>
                    <a:spcPts val="800"/>
                  </a:spcAft>
                </a:pPr>
                <a:r>
                  <a:rPr lang="fr-FR" sz="24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La maximisation de cette forme quadratique par rapport à </a:t>
                </a:r>
                <a14:m>
                  <m:oMath xmlns:m="http://schemas.openxmlformats.org/officeDocument/2006/math">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𝜃</m:t>
                    </m:r>
                  </m:oMath>
                </a14:m>
                <a:r>
                  <a:rPr lang="fr-FR" sz="2400" kern="1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donne la condition du premier ordre :</a:t>
                </a:r>
                <a:endParaRPr lang="en-US" sz="24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𝑠</m:t>
                      </m:r>
                      <m:d>
                        <m:dPr>
                          <m:ctrlPr>
                            <a:rPr lang="en-US"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𝜃</m:t>
                              </m:r>
                            </m:e>
                            <m:sub>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𝑝</m:t>
                              </m:r>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ub>
                          </m:sSub>
                        </m:e>
                      </m:d>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𝐻</m:t>
                      </m:r>
                      <m:d>
                        <m:dPr>
                          <m:ctrlPr>
                            <a:rPr lang="en-US"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𝜃</m:t>
                              </m:r>
                            </m:e>
                            <m:sub>
                              <m:d>
                                <m:dPr>
                                  <m:ctrlPr>
                                    <a:rPr lang="en-US"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𝑝</m:t>
                                  </m:r>
                                </m:e>
                              </m:d>
                            </m:sub>
                          </m:sSub>
                        </m:e>
                      </m:d>
                      <m:d>
                        <m:dPr>
                          <m:ctrlPr>
                            <a:rPr lang="en-US"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𝜃</m:t>
                          </m:r>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𝜃</m:t>
                              </m:r>
                            </m:e>
                            <m:sub>
                              <m:d>
                                <m:dPr>
                                  <m:ctrlPr>
                                    <a:rPr lang="en-US"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𝑝</m:t>
                                  </m:r>
                                </m:e>
                              </m:d>
                            </m:sub>
                          </m:sSub>
                        </m:e>
                      </m:d>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=0⇔</m:t>
                      </m:r>
                      <m:sSub>
                        <m:sSubPr>
                          <m:ctrlPr>
                            <a:rPr lang="en-US"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𝜃</m:t>
                          </m:r>
                        </m:e>
                        <m:sub>
                          <m:d>
                            <m:dPr>
                              <m:ctrlPr>
                                <a:rPr lang="en-US"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𝑝</m:t>
                              </m:r>
                            </m:e>
                          </m:d>
                        </m:sub>
                      </m:sSub>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p>
                        <m:sSupPr>
                          <m:ctrlPr>
                            <a:rPr lang="en-US"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pPr>
                        <m:e>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𝐻</m:t>
                          </m:r>
                        </m:e>
                        <m:sup>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−1</m:t>
                          </m:r>
                        </m:sup>
                      </m:sSup>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 </m:t>
                      </m:r>
                      <m:d>
                        <m:dPr>
                          <m:ctrlPr>
                            <a:rPr lang="en-US"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𝜃</m:t>
                              </m:r>
                            </m:e>
                            <m:sub>
                              <m:d>
                                <m:dPr>
                                  <m:ctrlPr>
                                    <a:rPr lang="en-US"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𝑝</m:t>
                                  </m:r>
                                </m:e>
                              </m:d>
                            </m:sub>
                          </m:sSub>
                        </m:e>
                      </m:d>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𝑠</m:t>
                      </m:r>
                      <m:d>
                        <m:dPr>
                          <m:ctrlPr>
                            <a:rPr lang="en-US"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𝜃</m:t>
                              </m:r>
                            </m:e>
                            <m:sub>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𝑝</m:t>
                              </m:r>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ub>
                          </m:sSub>
                        </m:e>
                      </m:d>
                    </m:oMath>
                  </m:oMathPara>
                </a14:m>
                <a:endParaRPr lang="en-US" sz="24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fr-FR" sz="24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De plus la dérivée seconde est égale à </a:t>
                </a:r>
                <a14:m>
                  <m:oMath xmlns:m="http://schemas.openxmlformats.org/officeDocument/2006/math">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𝐻</m:t>
                    </m:r>
                    <m:d>
                      <m:dPr>
                        <m:ctrlPr>
                          <a:rPr lang="en-US"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𝜃</m:t>
                            </m:r>
                          </m:e>
                          <m:sub>
                            <m:d>
                              <m:dPr>
                                <m:ctrlPr>
                                  <a:rPr lang="en-US"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𝑝</m:t>
                                </m:r>
                              </m:e>
                            </m:d>
                          </m:sub>
                        </m:sSub>
                      </m:e>
                    </m:d>
                  </m:oMath>
                </a14:m>
                <a:r>
                  <a:rPr lang="fr-FR" sz="24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qui est définie négative lorsque l’objectif est concave au point </a:t>
                </a:r>
                <a14:m>
                  <m:oMath xmlns:m="http://schemas.openxmlformats.org/officeDocument/2006/math">
                    <m:sSub>
                      <m:sSubPr>
                        <m:ctrlPr>
                          <a:rPr lang="en-US"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𝜃</m:t>
                        </m:r>
                      </m:e>
                      <m:sub>
                        <m:d>
                          <m:dPr>
                            <m:ctrlPr>
                              <a:rPr lang="en-US"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𝑝</m:t>
                            </m:r>
                          </m:e>
                        </m:d>
                      </m:sub>
                    </m:sSub>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 </m:t>
                    </m:r>
                  </m:oMath>
                </a14:m>
                <a:r>
                  <a:rPr lang="fr-FR" sz="24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Dans ce cas, on a bien un maximum local donné par les conditions du premier ordre. Dans l’ensemble l’itération est donnée par: </a:t>
                </a:r>
                <a:endParaRPr lang="en-US" sz="24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en-US"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𝜃</m:t>
                          </m:r>
                        </m:e>
                        <m:sub>
                          <m:d>
                            <m:dPr>
                              <m:ctrlPr>
                                <a:rPr lang="en-US"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𝑝</m:t>
                              </m:r>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+1</m:t>
                              </m:r>
                            </m:e>
                          </m:d>
                        </m:sub>
                      </m:sSub>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𝜃</m:t>
                          </m:r>
                        </m:e>
                        <m:sub>
                          <m:d>
                            <m:dPr>
                              <m:ctrlPr>
                                <a:rPr lang="en-US"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𝑝</m:t>
                              </m:r>
                            </m:e>
                          </m:d>
                        </m:sub>
                      </m:sSub>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pPr>
                        <m:e>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𝐻</m:t>
                          </m:r>
                        </m:e>
                        <m:sup>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−1</m:t>
                          </m:r>
                        </m:sup>
                      </m:sSup>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 </m:t>
                      </m:r>
                      <m:d>
                        <m:dPr>
                          <m:ctrlPr>
                            <a:rPr lang="en-US"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𝜃</m:t>
                              </m:r>
                            </m:e>
                            <m:sub>
                              <m:d>
                                <m:dPr>
                                  <m:ctrlPr>
                                    <a:rPr lang="en-US"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𝑝</m:t>
                                  </m:r>
                                </m:e>
                              </m:d>
                            </m:sub>
                          </m:sSub>
                        </m:e>
                      </m:d>
                      <m: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t>𝑠</m:t>
                      </m:r>
                      <m:d>
                        <m:dPr>
                          <m:ctrlPr>
                            <a:rPr lang="fr-FR" sz="2400" i="1" kern="10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fr-FR"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𝜃</m:t>
                              </m:r>
                            </m:e>
                            <m:sub>
                              <m:d>
                                <m:dPr>
                                  <m:ctrlPr>
                                    <a:rPr lang="fr-FR"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fr-FR" sz="24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e>
                              </m:d>
                            </m:sub>
                          </m:sSub>
                        </m:e>
                      </m:d>
                    </m:oMath>
                  </m:oMathPara>
                </a14:m>
                <a:endParaRPr lang="en-US" kern="1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1" name="Organigramme : Alternative 10"/>
              <p:cNvSpPr>
                <a:spLocks noRot="1" noChangeAspect="1" noMove="1" noResize="1" noEditPoints="1" noAdjustHandles="1" noChangeArrowheads="1" noChangeShapeType="1" noTextEdit="1"/>
              </p:cNvSpPr>
              <p:nvPr>
                <p:custDataLst>
                  <p:tags r:id="rId6"/>
                </p:custDataLst>
              </p:nvPr>
            </p:nvSpPr>
            <p:spPr>
              <a:xfrm>
                <a:off x="286545" y="1066800"/>
                <a:ext cx="11618595" cy="4895850"/>
              </a:xfrm>
              <a:prstGeom prst="flowChartAlternateProcess">
                <a:avLst/>
              </a:prstGeom>
              <a:blipFill>
                <a:blip r:embed="rId7"/>
                <a:stretch>
                  <a:fillRect/>
                </a:stretch>
              </a:blipFill>
              <a:ln w="38100">
                <a:noFill/>
              </a:ln>
            </p:spPr>
            <p:txBody>
              <a:bodyPr/>
              <a:lstStyle/>
              <a:p>
                <a:r>
                  <a:rPr lang="fr-BF">
                    <a:noFill/>
                  </a:rPr>
                  <a:t> </a:t>
                </a:r>
              </a:p>
            </p:txBody>
          </p:sp>
        </mc:Fallback>
      </mc:AlternateContent>
      <p:sp>
        <p:nvSpPr>
          <p:cNvPr id="5" name="Rectangle: Rounded Corners 9">
            <a:extLst>
              <a:ext uri="{FF2B5EF4-FFF2-40B4-BE49-F238E27FC236}">
                <a16:creationId xmlns:a16="http://schemas.microsoft.com/office/drawing/2014/main" id="{996ECB0F-E35E-D163-C951-245C9488CF60}"/>
              </a:ext>
            </a:extLst>
          </p:cNvPr>
          <p:cNvSpPr/>
          <p:nvPr/>
        </p:nvSpPr>
        <p:spPr>
          <a:xfrm>
            <a:off x="286544" y="223933"/>
            <a:ext cx="11558588" cy="578668"/>
          </a:xfrm>
          <a:prstGeom prst="round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2000" b="1" dirty="0"/>
          </a:p>
          <a:p>
            <a:pPr marL="457200" indent="-457200" algn="ctr">
              <a:buFont typeface="+mj-lt"/>
              <a:buAutoNum type="alphaLcPeriod"/>
            </a:pPr>
            <a:r>
              <a:rPr lang="fr-FR" sz="2400" b="1" u="sng" dirty="0">
                <a:latin typeface="Times New Roman" panose="02020603050405020304" pitchFamily="18" charset="0"/>
                <a:cs typeface="Times New Roman" panose="02020603050405020304" pitchFamily="18" charset="0"/>
              </a:rPr>
              <a:t>Algorithme de Newton Raphson </a:t>
            </a:r>
          </a:p>
          <a:p>
            <a:pPr algn="ctr"/>
            <a:endParaRPr lang="fr-FR" sz="2400" dirty="0"/>
          </a:p>
        </p:txBody>
      </p:sp>
      <p:sp>
        <p:nvSpPr>
          <p:cNvPr id="8" name="Espace réservé du numéro de diapositive 7">
            <a:extLst>
              <a:ext uri="{FF2B5EF4-FFF2-40B4-BE49-F238E27FC236}">
                <a16:creationId xmlns:a16="http://schemas.microsoft.com/office/drawing/2014/main" id="{72B4398E-1327-3B57-A4D8-0320B3C047BF}"/>
              </a:ext>
            </a:extLst>
          </p:cNvPr>
          <p:cNvSpPr>
            <a:spLocks noGrp="1"/>
          </p:cNvSpPr>
          <p:nvPr>
            <p:ph type="sldNum" sz="quarter" idx="12"/>
          </p:nvPr>
        </p:nvSpPr>
        <p:spPr/>
        <p:txBody>
          <a:bodyPr/>
          <a:lstStyle/>
          <a:p>
            <a:fld id="{6BEEA23D-B41C-4067-9D7C-244D4B21AF3B}" type="slidenum">
              <a:rPr lang="fr-BF" smtClean="0"/>
              <a:t>18</a:t>
            </a:fld>
            <a:endParaRPr lang="fr-BF"/>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156371" y="6557930"/>
            <a:ext cx="1730585" cy="310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46" name="Rectangle 45"/>
          <p:cNvSpPr/>
          <p:nvPr/>
        </p:nvSpPr>
        <p:spPr>
          <a:xfrm>
            <a:off x="1886956" y="6557929"/>
            <a:ext cx="8749844" cy="310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dirty="0">
                <a:cs typeface="Aharoni" pitchFamily="2" charset="-79"/>
                <a:sym typeface="Cambria" panose="02040503050406030204"/>
              </a:rPr>
              <a:t>ISSP/LPAS2</a:t>
            </a:r>
            <a:endParaRPr lang="fr-FR" dirty="0"/>
          </a:p>
        </p:txBody>
      </p:sp>
      <p:sp>
        <p:nvSpPr>
          <p:cNvPr id="52" name="Rectangle 51"/>
          <p:cNvSpPr/>
          <p:nvPr/>
        </p:nvSpPr>
        <p:spPr>
          <a:xfrm>
            <a:off x="156369" y="1864"/>
            <a:ext cx="5689600" cy="12600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1">
                  <a:lumMod val="50000"/>
                </a:schemeClr>
              </a:solidFill>
            </a:endParaRPr>
          </a:p>
        </p:txBody>
      </p:sp>
      <p:sp>
        <p:nvSpPr>
          <p:cNvPr id="53" name="Rectangle 52"/>
          <p:cNvSpPr/>
          <p:nvPr/>
        </p:nvSpPr>
        <p:spPr>
          <a:xfrm>
            <a:off x="5845969" y="3244"/>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24" name="Rectangle 23"/>
          <p:cNvSpPr/>
          <p:nvPr/>
        </p:nvSpPr>
        <p:spPr>
          <a:xfrm>
            <a:off x="1730350" y="6568600"/>
            <a:ext cx="8634103" cy="584775"/>
          </a:xfrm>
          <a:prstGeom prst="rect">
            <a:avLst/>
          </a:prstGeom>
        </p:spPr>
        <p:txBody>
          <a:bodyPr wrap="square">
            <a:spAutoFit/>
          </a:bodyPr>
          <a:lstStyle/>
          <a:p>
            <a:pPr algn="ctr"/>
            <a:endParaRPr lang="fr-FR" dirty="0">
              <a:solidFill>
                <a:schemeClr val="dk1"/>
              </a:solidFill>
              <a:cs typeface="Aharoni" pitchFamily="2" charset="-79"/>
            </a:endParaRPr>
          </a:p>
          <a:p>
            <a:pPr algn="ctr"/>
            <a:endParaRPr lang="fr-FR" sz="1400" b="1" dirty="0">
              <a:cs typeface="Aharoni" pitchFamily="2" charset="-79"/>
            </a:endParaRPr>
          </a:p>
        </p:txBody>
      </p:sp>
      <p:pic>
        <p:nvPicPr>
          <p:cNvPr id="3" name="Image 2"/>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0350" y="6577756"/>
            <a:ext cx="489357" cy="271699"/>
          </a:xfrm>
          <a:prstGeom prst="rect">
            <a:avLst/>
          </a:prstGeom>
          <a:noFill/>
          <a:ln>
            <a:noFill/>
          </a:ln>
        </p:spPr>
      </p:pic>
      <p:pic>
        <p:nvPicPr>
          <p:cNvPr id="4" name="Image 3"/>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205803" y="6577756"/>
            <a:ext cx="353626" cy="286720"/>
          </a:xfrm>
          <a:prstGeom prst="rect">
            <a:avLst/>
          </a:prstGeom>
          <a:noFill/>
          <a:ln>
            <a:noFill/>
          </a:ln>
        </p:spPr>
      </p:pic>
      <p:sp>
        <p:nvSpPr>
          <p:cNvPr id="12" name="Organigramme : Alternative 11"/>
          <p:cNvSpPr/>
          <p:nvPr>
            <p:custDataLst>
              <p:tags r:id="rId1"/>
            </p:custDataLst>
          </p:nvPr>
        </p:nvSpPr>
        <p:spPr>
          <a:xfrm>
            <a:off x="286545" y="1082676"/>
            <a:ext cx="11618595" cy="4737735"/>
          </a:xfrm>
          <a:prstGeom prst="flowChartAlternateProcess">
            <a:avLst/>
          </a:prstGeom>
          <a:solidFill>
            <a:schemeClr val="bg1"/>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39065" marR="58420" indent="171450" algn="just">
              <a:lnSpc>
                <a:spcPct val="150000"/>
              </a:lnSpc>
              <a:spcAft>
                <a:spcPts val="60"/>
              </a:spcAft>
            </a:pPr>
            <a:r>
              <a:rPr lang="fr-FR" sz="2800" kern="1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La méthode du maximum de vraisemblance du modèle logit conditionnel peut être présentée dans des conditions très générales pour fournir des estimateurs asymptotiquement efficaces et normalement distribués. Les exemples suggèrent que l’approximation est raisonnablement bonne, même sur des échantillons assez petits. Ces résultats peuvent être utilisés pour construire des limites de confiance approximatives sur un grand échantillon et tester des hypothèses pour les paramètres.</a:t>
            </a:r>
            <a:endParaRPr lang="en-US" sz="2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Rounded Corners 9">
            <a:extLst>
              <a:ext uri="{FF2B5EF4-FFF2-40B4-BE49-F238E27FC236}">
                <a16:creationId xmlns:a16="http://schemas.microsoft.com/office/drawing/2014/main" id="{C68C3D19-3061-7E14-CFBC-01A5B43A46F3}"/>
              </a:ext>
            </a:extLst>
          </p:cNvPr>
          <p:cNvSpPr/>
          <p:nvPr/>
        </p:nvSpPr>
        <p:spPr>
          <a:xfrm>
            <a:off x="286544" y="223933"/>
            <a:ext cx="11558588" cy="578668"/>
          </a:xfrm>
          <a:prstGeom prst="round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457200" indent="-457200" algn="ctr">
              <a:buFont typeface="+mj-lt"/>
              <a:buAutoNum type="alphaLcPeriod" startAt="2"/>
            </a:pPr>
            <a:r>
              <a:rPr lang="fr-FR" sz="2400" b="1" u="sng" dirty="0">
                <a:latin typeface="Times New Roman" panose="02020603050405020304" pitchFamily="18" charset="0"/>
                <a:cs typeface="Times New Roman" panose="02020603050405020304" pitchFamily="18" charset="0"/>
              </a:rPr>
              <a:t>Propriétés statistiques</a:t>
            </a:r>
          </a:p>
        </p:txBody>
      </p:sp>
      <p:sp>
        <p:nvSpPr>
          <p:cNvPr id="7" name="Espace réservé du numéro de diapositive 6">
            <a:extLst>
              <a:ext uri="{FF2B5EF4-FFF2-40B4-BE49-F238E27FC236}">
                <a16:creationId xmlns:a16="http://schemas.microsoft.com/office/drawing/2014/main" id="{67AD9972-FF66-017F-E044-0E54CB741B8F}"/>
              </a:ext>
            </a:extLst>
          </p:cNvPr>
          <p:cNvSpPr>
            <a:spLocks noGrp="1"/>
          </p:cNvSpPr>
          <p:nvPr>
            <p:ph type="sldNum" sz="quarter" idx="12"/>
          </p:nvPr>
        </p:nvSpPr>
        <p:spPr/>
        <p:txBody>
          <a:bodyPr/>
          <a:lstStyle/>
          <a:p>
            <a:fld id="{6BEEA23D-B41C-4067-9D7C-244D4B21AF3B}" type="slidenum">
              <a:rPr lang="fr-BF" smtClean="0"/>
              <a:t>19</a:t>
            </a:fld>
            <a:endParaRPr lang="fr-BF"/>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strVal val="#ppt_w*0.70"/>
                                          </p:val>
                                        </p:tav>
                                        <p:tav tm="100000">
                                          <p:val>
                                            <p:strVal val="#ppt_w"/>
                                          </p:val>
                                        </p:tav>
                                      </p:tavLst>
                                    </p:anim>
                                    <p:anim calcmode="lin" valueType="num">
                                      <p:cBhvr>
                                        <p:cTn id="8" dur="1000" fill="hold"/>
                                        <p:tgtEl>
                                          <p:spTgt spid="12"/>
                                        </p:tgtEl>
                                        <p:attrNameLst>
                                          <p:attrName>ppt_h</p:attrName>
                                        </p:attrNameLst>
                                      </p:cBhvr>
                                      <p:tavLst>
                                        <p:tav tm="0">
                                          <p:val>
                                            <p:strVal val="#ppt_h"/>
                                          </p:val>
                                        </p:tav>
                                        <p:tav tm="100000">
                                          <p:val>
                                            <p:strVal val="#ppt_h"/>
                                          </p:val>
                                        </p:tav>
                                      </p:tavLst>
                                    </p:anim>
                                    <p:animEffect transition="in" filter="fade">
                                      <p:cBhvr>
                                        <p:cTn id="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7A961DA1-0E22-4978-9809-D7E397AE5613}"/>
              </a:ext>
            </a:extLst>
          </p:cNvPr>
          <p:cNvSpPr/>
          <p:nvPr/>
        </p:nvSpPr>
        <p:spPr>
          <a:xfrm>
            <a:off x="156369" y="1864"/>
            <a:ext cx="5689600" cy="12600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2">
                  <a:lumMod val="50000"/>
                </a:schemeClr>
              </a:solidFill>
            </a:endParaRPr>
          </a:p>
        </p:txBody>
      </p:sp>
      <p:sp>
        <p:nvSpPr>
          <p:cNvPr id="62" name="Rectangle 61">
            <a:extLst>
              <a:ext uri="{FF2B5EF4-FFF2-40B4-BE49-F238E27FC236}">
                <a16:creationId xmlns:a16="http://schemas.microsoft.com/office/drawing/2014/main" id="{0EFA41DB-8555-404C-8E90-1B66383CAA80}"/>
              </a:ext>
            </a:extLst>
          </p:cNvPr>
          <p:cNvSpPr/>
          <p:nvPr/>
        </p:nvSpPr>
        <p:spPr>
          <a:xfrm>
            <a:off x="5845969" y="3244"/>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solidFill>
                <a:srgbClr val="FF0000"/>
              </a:solidFill>
            </a:endParaRPr>
          </a:p>
        </p:txBody>
      </p:sp>
      <p:sp>
        <p:nvSpPr>
          <p:cNvPr id="10" name="Rectangle: Rounded Corners 9">
            <a:extLst>
              <a:ext uri="{FF2B5EF4-FFF2-40B4-BE49-F238E27FC236}">
                <a16:creationId xmlns:a16="http://schemas.microsoft.com/office/drawing/2014/main" id="{8D7ABB94-118D-415D-BBBA-42197C9E75E8}"/>
              </a:ext>
            </a:extLst>
          </p:cNvPr>
          <p:cNvSpPr/>
          <p:nvPr/>
        </p:nvSpPr>
        <p:spPr>
          <a:xfrm>
            <a:off x="228000" y="244400"/>
            <a:ext cx="11736000" cy="628585"/>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u="sng" dirty="0">
                <a:latin typeface="Times New Roman" panose="02020603050405020304" pitchFamily="18" charset="0"/>
                <a:cs typeface="Times New Roman" panose="02020603050405020304" pitchFamily="18" charset="0"/>
              </a:rPr>
              <a:t>Plan de la présentation</a:t>
            </a:r>
          </a:p>
        </p:txBody>
      </p:sp>
      <p:pic>
        <p:nvPicPr>
          <p:cNvPr id="71" name="Picture 70">
            <a:extLst>
              <a:ext uri="{FF2B5EF4-FFF2-40B4-BE49-F238E27FC236}">
                <a16:creationId xmlns:a16="http://schemas.microsoft.com/office/drawing/2014/main" id="{E693E200-E5FA-43C0-B3DB-1995F99330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5188" y="2325943"/>
            <a:ext cx="4239420" cy="3090835"/>
          </a:xfrm>
          <a:prstGeom prst="rect">
            <a:avLst/>
          </a:prstGeom>
        </p:spPr>
      </p:pic>
      <p:sp>
        <p:nvSpPr>
          <p:cNvPr id="74" name="Rectangle 73">
            <a:extLst>
              <a:ext uri="{FF2B5EF4-FFF2-40B4-BE49-F238E27FC236}">
                <a16:creationId xmlns:a16="http://schemas.microsoft.com/office/drawing/2014/main" id="{946ED5B1-70A5-4A45-B417-57B5D010B0D2}"/>
              </a:ext>
            </a:extLst>
          </p:cNvPr>
          <p:cNvSpPr/>
          <p:nvPr/>
        </p:nvSpPr>
        <p:spPr>
          <a:xfrm>
            <a:off x="156370" y="6521095"/>
            <a:ext cx="1730586" cy="32786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78" name="Rectangle 77">
            <a:extLst>
              <a:ext uri="{FF2B5EF4-FFF2-40B4-BE49-F238E27FC236}">
                <a16:creationId xmlns:a16="http://schemas.microsoft.com/office/drawing/2014/main" id="{523EB770-FDF8-40EF-BC2E-497088F07AF0}"/>
              </a:ext>
            </a:extLst>
          </p:cNvPr>
          <p:cNvSpPr/>
          <p:nvPr/>
        </p:nvSpPr>
        <p:spPr>
          <a:xfrm>
            <a:off x="1886956" y="6521095"/>
            <a:ext cx="8749844" cy="32786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dirty="0">
                <a:cs typeface="Aharoni" pitchFamily="2" charset="-79"/>
                <a:sym typeface="Cambria"/>
              </a:rPr>
              <a:t> ISSP/LPAS2</a:t>
            </a:r>
            <a:endParaRPr lang="fr-FR" dirty="0"/>
          </a:p>
        </p:txBody>
      </p:sp>
      <p:grpSp>
        <p:nvGrpSpPr>
          <p:cNvPr id="125" name="Groupe 124">
            <a:extLst>
              <a:ext uri="{FF2B5EF4-FFF2-40B4-BE49-F238E27FC236}">
                <a16:creationId xmlns:a16="http://schemas.microsoft.com/office/drawing/2014/main" id="{78BDDDD7-C3F4-204A-34A8-CC9F338DB020}"/>
              </a:ext>
            </a:extLst>
          </p:cNvPr>
          <p:cNvGrpSpPr/>
          <p:nvPr/>
        </p:nvGrpSpPr>
        <p:grpSpPr>
          <a:xfrm>
            <a:off x="4637172" y="1975785"/>
            <a:ext cx="4855939" cy="772819"/>
            <a:chOff x="4637684" y="3836436"/>
            <a:chExt cx="4855939" cy="772819"/>
          </a:xfrm>
        </p:grpSpPr>
        <p:grpSp>
          <p:nvGrpSpPr>
            <p:cNvPr id="126" name="Groupe 125">
              <a:extLst>
                <a:ext uri="{FF2B5EF4-FFF2-40B4-BE49-F238E27FC236}">
                  <a16:creationId xmlns:a16="http://schemas.microsoft.com/office/drawing/2014/main" id="{2135AFEF-8646-3345-C410-F29AEB5221F5}"/>
                </a:ext>
              </a:extLst>
            </p:cNvPr>
            <p:cNvGrpSpPr/>
            <p:nvPr/>
          </p:nvGrpSpPr>
          <p:grpSpPr>
            <a:xfrm>
              <a:off x="4637684" y="3836436"/>
              <a:ext cx="4855939" cy="772819"/>
              <a:chOff x="5736440" y="797144"/>
              <a:chExt cx="4264641" cy="1007598"/>
            </a:xfrm>
          </p:grpSpPr>
          <p:sp>
            <p:nvSpPr>
              <p:cNvPr id="128" name="Rectangle à coins arrondis 43">
                <a:extLst>
                  <a:ext uri="{FF2B5EF4-FFF2-40B4-BE49-F238E27FC236}">
                    <a16:creationId xmlns:a16="http://schemas.microsoft.com/office/drawing/2014/main" id="{E9B81B2D-27D3-09F4-8FF7-067FA1B8DF1B}"/>
                  </a:ext>
                </a:extLst>
              </p:cNvPr>
              <p:cNvSpPr/>
              <p:nvPr/>
            </p:nvSpPr>
            <p:spPr>
              <a:xfrm>
                <a:off x="6087171" y="958334"/>
                <a:ext cx="3913910" cy="846408"/>
              </a:xfrm>
              <a:prstGeom prst="roundRect">
                <a:avLst>
                  <a:gd name="adj" fmla="val 50000"/>
                </a:avLst>
              </a:prstGeom>
              <a:ln>
                <a:solidFill>
                  <a:schemeClr val="bg2">
                    <a:lumMod val="75000"/>
                  </a:schemeClr>
                </a:solidFill>
              </a:ln>
            </p:spPr>
            <p:txBody>
              <a:bodyPr wrap="square">
                <a:spAutoFit/>
              </a:bodyPr>
              <a:lstStyle/>
              <a:p>
                <a:pPr marL="400050" indent="-400050">
                  <a:buFont typeface="+mj-lt"/>
                  <a:buAutoNum type="romanUcPeriod" startAt="2"/>
                </a:pPr>
                <a:r>
                  <a:rPr lang="fr-FR" sz="2400" b="1" u="sng" dirty="0">
                    <a:latin typeface="Times New Roman" panose="02020603050405020304" pitchFamily="18" charset="0"/>
                    <a:ea typeface="Calibri" panose="020F0502020204030204" pitchFamily="34" charset="0"/>
                    <a:cs typeface="Times New Roman" panose="02020603050405020304" pitchFamily="18" charset="0"/>
                  </a:rPr>
                  <a:t>Méthodes d’estimation</a:t>
                </a:r>
              </a:p>
            </p:txBody>
          </p:sp>
          <p:grpSp>
            <p:nvGrpSpPr>
              <p:cNvPr id="129" name="Group 55">
                <a:extLst>
                  <a:ext uri="{FF2B5EF4-FFF2-40B4-BE49-F238E27FC236}">
                    <a16:creationId xmlns:a16="http://schemas.microsoft.com/office/drawing/2014/main" id="{76A47CE7-B1BE-E71F-E358-7C34E54F79D4}"/>
                  </a:ext>
                </a:extLst>
              </p:cNvPr>
              <p:cNvGrpSpPr>
                <a:grpSpLocks/>
              </p:cNvGrpSpPr>
              <p:nvPr/>
            </p:nvGrpSpPr>
            <p:grpSpPr bwMode="auto">
              <a:xfrm>
                <a:off x="5736440" y="797144"/>
                <a:ext cx="324000" cy="677090"/>
                <a:chOff x="2078" y="800"/>
                <a:chExt cx="1615" cy="3375"/>
              </a:xfrm>
            </p:grpSpPr>
            <p:sp>
              <p:nvSpPr>
                <p:cNvPr id="130" name="Oval 56">
                  <a:extLst>
                    <a:ext uri="{FF2B5EF4-FFF2-40B4-BE49-F238E27FC236}">
                      <a16:creationId xmlns:a16="http://schemas.microsoft.com/office/drawing/2014/main" id="{DED0FCCE-4556-3E46-7F97-7C2D258FA948}"/>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p:spPr>
              <p:txBody>
                <a:bodyPr wrap="none" anchor="ctr"/>
                <a:lstStyle/>
                <a:p>
                  <a:endParaRPr lang="fr-FR" dirty="0">
                    <a:latin typeface="Calibri" pitchFamily="34" charset="0"/>
                  </a:endParaRPr>
                </a:p>
              </p:txBody>
            </p:sp>
            <p:sp>
              <p:nvSpPr>
                <p:cNvPr id="131" name="Oval 57">
                  <a:extLst>
                    <a:ext uri="{FF2B5EF4-FFF2-40B4-BE49-F238E27FC236}">
                      <a16:creationId xmlns:a16="http://schemas.microsoft.com/office/drawing/2014/main" id="{3490EB10-99FD-39E8-7C38-CF8B478F08A3}"/>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p:spPr>
              <p:txBody>
                <a:bodyPr wrap="none" anchor="ctr"/>
                <a:lstStyle/>
                <a:p>
                  <a:endParaRPr lang="fr-FR" dirty="0">
                    <a:latin typeface="Calibri" pitchFamily="34" charset="0"/>
                  </a:endParaRPr>
                </a:p>
              </p:txBody>
            </p:sp>
            <p:sp>
              <p:nvSpPr>
                <p:cNvPr id="132" name="Oval 58">
                  <a:extLst>
                    <a:ext uri="{FF2B5EF4-FFF2-40B4-BE49-F238E27FC236}">
                      <a16:creationId xmlns:a16="http://schemas.microsoft.com/office/drawing/2014/main" id="{0C6D794B-C586-322F-ECC0-7F5F2F5F7B23}"/>
                    </a:ext>
                  </a:extLst>
                </p:cNvPr>
                <p:cNvSpPr>
                  <a:spLocks noChangeArrowheads="1"/>
                </p:cNvSpPr>
                <p:nvPr/>
              </p:nvSpPr>
              <p:spPr bwMode="gray">
                <a:xfrm>
                  <a:off x="2253" y="800"/>
                  <a:ext cx="1137" cy="337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fr-FR" dirty="0"/>
                </a:p>
              </p:txBody>
            </p:sp>
            <p:sp>
              <p:nvSpPr>
                <p:cNvPr id="133" name="Oval 59">
                  <a:extLst>
                    <a:ext uri="{FF2B5EF4-FFF2-40B4-BE49-F238E27FC236}">
                      <a16:creationId xmlns:a16="http://schemas.microsoft.com/office/drawing/2014/main" id="{10C570CE-F5E4-1D55-B170-C86ED687D33E}"/>
                    </a:ext>
                  </a:extLst>
                </p:cNvPr>
                <p:cNvSpPr>
                  <a:spLocks noChangeArrowheads="1"/>
                </p:cNvSpPr>
                <p:nvPr/>
              </p:nvSpPr>
              <p:spPr bwMode="gray">
                <a:xfrm>
                  <a:off x="2254" y="800"/>
                  <a:ext cx="1137" cy="3375"/>
                </a:xfrm>
                <a:prstGeom prst="ellipse">
                  <a:avLst/>
                </a:prstGeom>
                <a:gradFill rotWithShape="1">
                  <a:gsLst>
                    <a:gs pos="0">
                      <a:srgbClr val="0C152A"/>
                    </a:gs>
                    <a:gs pos="100000">
                      <a:srgbClr val="3E68D0"/>
                    </a:gs>
                  </a:gsLst>
                  <a:lin ang="2700000" scaled="1"/>
                </a:gradFill>
                <a:ln w="38100" algn="ctr">
                  <a:noFill/>
                  <a:round/>
                  <a:headEnd/>
                  <a:tailEnd/>
                </a:ln>
              </p:spPr>
              <p:txBody>
                <a:bodyPr wrap="none" anchor="ctr">
                  <a:spAutoFit/>
                </a:bodyPr>
                <a:lstStyle/>
                <a:p>
                  <a:endParaRPr lang="fr-FR" dirty="0">
                    <a:latin typeface="Calibri" pitchFamily="34" charset="0"/>
                  </a:endParaRPr>
                </a:p>
              </p:txBody>
            </p:sp>
            <p:sp>
              <p:nvSpPr>
                <p:cNvPr id="134" name="Oval 60">
                  <a:extLst>
                    <a:ext uri="{FF2B5EF4-FFF2-40B4-BE49-F238E27FC236}">
                      <a16:creationId xmlns:a16="http://schemas.microsoft.com/office/drawing/2014/main" id="{0846B2E2-6A80-7532-C004-886F0AEB705C}"/>
                    </a:ext>
                  </a:extLst>
                </p:cNvPr>
                <p:cNvSpPr>
                  <a:spLocks noChangeArrowheads="1"/>
                </p:cNvSpPr>
                <p:nvPr/>
              </p:nvSpPr>
              <p:spPr bwMode="gray">
                <a:xfrm>
                  <a:off x="2334" y="800"/>
                  <a:ext cx="1097" cy="3375"/>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fr-FR" dirty="0"/>
                </a:p>
              </p:txBody>
            </p:sp>
          </p:grpSp>
        </p:grpSp>
        <p:sp>
          <p:nvSpPr>
            <p:cNvPr id="127" name="Oval 68">
              <a:extLst>
                <a:ext uri="{FF2B5EF4-FFF2-40B4-BE49-F238E27FC236}">
                  <a16:creationId xmlns:a16="http://schemas.microsoft.com/office/drawing/2014/main" id="{944ED200-217E-59A1-CA6F-3F0089A2BC86}"/>
                </a:ext>
              </a:extLst>
            </p:cNvPr>
            <p:cNvSpPr/>
            <p:nvPr/>
          </p:nvSpPr>
          <p:spPr>
            <a:xfrm>
              <a:off x="4648429" y="3969901"/>
              <a:ext cx="344502" cy="2962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45" name="Groupe 144">
            <a:extLst>
              <a:ext uri="{FF2B5EF4-FFF2-40B4-BE49-F238E27FC236}">
                <a16:creationId xmlns:a16="http://schemas.microsoft.com/office/drawing/2014/main" id="{682C0220-47E0-9204-9984-5734638521A8}"/>
              </a:ext>
            </a:extLst>
          </p:cNvPr>
          <p:cNvGrpSpPr/>
          <p:nvPr/>
        </p:nvGrpSpPr>
        <p:grpSpPr>
          <a:xfrm>
            <a:off x="6261878" y="4054956"/>
            <a:ext cx="5583254" cy="889236"/>
            <a:chOff x="4637684" y="3836436"/>
            <a:chExt cx="4855939" cy="1292170"/>
          </a:xfrm>
        </p:grpSpPr>
        <p:grpSp>
          <p:nvGrpSpPr>
            <p:cNvPr id="146" name="Groupe 145">
              <a:extLst>
                <a:ext uri="{FF2B5EF4-FFF2-40B4-BE49-F238E27FC236}">
                  <a16:creationId xmlns:a16="http://schemas.microsoft.com/office/drawing/2014/main" id="{67361DB4-66B8-CDC4-6A3A-3ED844C170CB}"/>
                </a:ext>
              </a:extLst>
            </p:cNvPr>
            <p:cNvGrpSpPr/>
            <p:nvPr/>
          </p:nvGrpSpPr>
          <p:grpSpPr>
            <a:xfrm>
              <a:off x="4637684" y="3836436"/>
              <a:ext cx="4855939" cy="1292170"/>
              <a:chOff x="5736440" y="797144"/>
              <a:chExt cx="4264641" cy="1684723"/>
            </a:xfrm>
          </p:grpSpPr>
          <p:sp>
            <p:nvSpPr>
              <p:cNvPr id="148" name="Rectangle à coins arrondis 43">
                <a:extLst>
                  <a:ext uri="{FF2B5EF4-FFF2-40B4-BE49-F238E27FC236}">
                    <a16:creationId xmlns:a16="http://schemas.microsoft.com/office/drawing/2014/main" id="{84E89434-6CA4-CF80-E4F9-D76FB1666015}"/>
                  </a:ext>
                </a:extLst>
              </p:cNvPr>
              <p:cNvSpPr/>
              <p:nvPr/>
            </p:nvSpPr>
            <p:spPr>
              <a:xfrm>
                <a:off x="6087171" y="958333"/>
                <a:ext cx="3913910" cy="1523534"/>
              </a:xfrm>
              <a:prstGeom prst="roundRect">
                <a:avLst>
                  <a:gd name="adj" fmla="val 50000"/>
                </a:avLst>
              </a:prstGeom>
              <a:ln>
                <a:solidFill>
                  <a:schemeClr val="bg2">
                    <a:lumMod val="75000"/>
                  </a:schemeClr>
                </a:solidFill>
              </a:ln>
            </p:spPr>
            <p:txBody>
              <a:bodyPr wrap="square">
                <a:spAutoFit/>
              </a:bodyPr>
              <a:lstStyle/>
              <a:p>
                <a:pPr marL="400050" indent="-400050">
                  <a:buFont typeface="+mj-lt"/>
                  <a:buAutoNum type="romanUcPeriod" startAt="4"/>
                </a:pPr>
                <a:r>
                  <a:rPr lang="fr-FR" sz="2400" b="1" u="sng" dirty="0">
                    <a:latin typeface="Times New Roman" panose="02020603050405020304" pitchFamily="18" charset="0"/>
                    <a:ea typeface="Calibri" panose="020F0502020204030204" pitchFamily="34" charset="0"/>
                    <a:cs typeface="Times New Roman" panose="02020603050405020304" pitchFamily="18" charset="0"/>
                  </a:rPr>
                  <a:t>Avantages et limites du modèle</a:t>
                </a:r>
              </a:p>
            </p:txBody>
          </p:sp>
          <p:grpSp>
            <p:nvGrpSpPr>
              <p:cNvPr id="149" name="Group 55">
                <a:extLst>
                  <a:ext uri="{FF2B5EF4-FFF2-40B4-BE49-F238E27FC236}">
                    <a16:creationId xmlns:a16="http://schemas.microsoft.com/office/drawing/2014/main" id="{3FFBED29-811C-B76A-F60B-E2FFFC569197}"/>
                  </a:ext>
                </a:extLst>
              </p:cNvPr>
              <p:cNvGrpSpPr>
                <a:grpSpLocks/>
              </p:cNvGrpSpPr>
              <p:nvPr/>
            </p:nvGrpSpPr>
            <p:grpSpPr bwMode="auto">
              <a:xfrm>
                <a:off x="5736440" y="797144"/>
                <a:ext cx="324000" cy="677090"/>
                <a:chOff x="2078" y="800"/>
                <a:chExt cx="1615" cy="3375"/>
              </a:xfrm>
            </p:grpSpPr>
            <p:sp>
              <p:nvSpPr>
                <p:cNvPr id="150" name="Oval 56">
                  <a:extLst>
                    <a:ext uri="{FF2B5EF4-FFF2-40B4-BE49-F238E27FC236}">
                      <a16:creationId xmlns:a16="http://schemas.microsoft.com/office/drawing/2014/main" id="{5D63B16E-6658-3D6F-BD7B-6E4C8786D160}"/>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p:spPr>
              <p:txBody>
                <a:bodyPr wrap="none" anchor="ctr"/>
                <a:lstStyle/>
                <a:p>
                  <a:endParaRPr lang="fr-FR" dirty="0">
                    <a:latin typeface="Calibri" pitchFamily="34" charset="0"/>
                  </a:endParaRPr>
                </a:p>
              </p:txBody>
            </p:sp>
            <p:sp>
              <p:nvSpPr>
                <p:cNvPr id="151" name="Oval 57">
                  <a:extLst>
                    <a:ext uri="{FF2B5EF4-FFF2-40B4-BE49-F238E27FC236}">
                      <a16:creationId xmlns:a16="http://schemas.microsoft.com/office/drawing/2014/main" id="{7A3923E4-ABEF-6D43-0967-9C6A7BD9E377}"/>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p:spPr>
              <p:txBody>
                <a:bodyPr wrap="none" anchor="ctr"/>
                <a:lstStyle/>
                <a:p>
                  <a:endParaRPr lang="fr-FR" dirty="0">
                    <a:latin typeface="Calibri" pitchFamily="34" charset="0"/>
                  </a:endParaRPr>
                </a:p>
              </p:txBody>
            </p:sp>
            <p:sp>
              <p:nvSpPr>
                <p:cNvPr id="152" name="Oval 58">
                  <a:extLst>
                    <a:ext uri="{FF2B5EF4-FFF2-40B4-BE49-F238E27FC236}">
                      <a16:creationId xmlns:a16="http://schemas.microsoft.com/office/drawing/2014/main" id="{771F4024-3EA8-24C9-B8CC-A5A004E2BABC}"/>
                    </a:ext>
                  </a:extLst>
                </p:cNvPr>
                <p:cNvSpPr>
                  <a:spLocks noChangeArrowheads="1"/>
                </p:cNvSpPr>
                <p:nvPr/>
              </p:nvSpPr>
              <p:spPr bwMode="gray">
                <a:xfrm>
                  <a:off x="2253" y="800"/>
                  <a:ext cx="1137" cy="337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fr-FR" dirty="0"/>
                </a:p>
              </p:txBody>
            </p:sp>
            <p:sp>
              <p:nvSpPr>
                <p:cNvPr id="153" name="Oval 59">
                  <a:extLst>
                    <a:ext uri="{FF2B5EF4-FFF2-40B4-BE49-F238E27FC236}">
                      <a16:creationId xmlns:a16="http://schemas.microsoft.com/office/drawing/2014/main" id="{B630E62B-A5D9-FC6A-A9D5-4AADAC021B38}"/>
                    </a:ext>
                  </a:extLst>
                </p:cNvPr>
                <p:cNvSpPr>
                  <a:spLocks noChangeArrowheads="1"/>
                </p:cNvSpPr>
                <p:nvPr/>
              </p:nvSpPr>
              <p:spPr bwMode="gray">
                <a:xfrm>
                  <a:off x="2254" y="800"/>
                  <a:ext cx="1137" cy="3375"/>
                </a:xfrm>
                <a:prstGeom prst="ellipse">
                  <a:avLst/>
                </a:prstGeom>
                <a:gradFill rotWithShape="1">
                  <a:gsLst>
                    <a:gs pos="0">
                      <a:srgbClr val="0C152A"/>
                    </a:gs>
                    <a:gs pos="100000">
                      <a:srgbClr val="3E68D0"/>
                    </a:gs>
                  </a:gsLst>
                  <a:lin ang="2700000" scaled="1"/>
                </a:gradFill>
                <a:ln w="38100" algn="ctr">
                  <a:noFill/>
                  <a:round/>
                  <a:headEnd/>
                  <a:tailEnd/>
                </a:ln>
              </p:spPr>
              <p:txBody>
                <a:bodyPr wrap="none" anchor="ctr">
                  <a:spAutoFit/>
                </a:bodyPr>
                <a:lstStyle/>
                <a:p>
                  <a:endParaRPr lang="fr-FR" dirty="0">
                    <a:latin typeface="Calibri" pitchFamily="34" charset="0"/>
                  </a:endParaRPr>
                </a:p>
              </p:txBody>
            </p:sp>
            <p:sp>
              <p:nvSpPr>
                <p:cNvPr id="154" name="Oval 60">
                  <a:extLst>
                    <a:ext uri="{FF2B5EF4-FFF2-40B4-BE49-F238E27FC236}">
                      <a16:creationId xmlns:a16="http://schemas.microsoft.com/office/drawing/2014/main" id="{C8AA906F-FDDF-AB27-B7D6-53655B2098E7}"/>
                    </a:ext>
                  </a:extLst>
                </p:cNvPr>
                <p:cNvSpPr>
                  <a:spLocks noChangeArrowheads="1"/>
                </p:cNvSpPr>
                <p:nvPr/>
              </p:nvSpPr>
              <p:spPr bwMode="gray">
                <a:xfrm>
                  <a:off x="2334" y="800"/>
                  <a:ext cx="1097" cy="3375"/>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fr-FR" dirty="0"/>
                </a:p>
              </p:txBody>
            </p:sp>
          </p:grpSp>
        </p:grpSp>
        <p:sp>
          <p:nvSpPr>
            <p:cNvPr id="147" name="Oval 68">
              <a:extLst>
                <a:ext uri="{FF2B5EF4-FFF2-40B4-BE49-F238E27FC236}">
                  <a16:creationId xmlns:a16="http://schemas.microsoft.com/office/drawing/2014/main" id="{0C8477E5-BDF0-062D-99EF-731E9D1D4A4E}"/>
                </a:ext>
              </a:extLst>
            </p:cNvPr>
            <p:cNvSpPr/>
            <p:nvPr/>
          </p:nvSpPr>
          <p:spPr>
            <a:xfrm>
              <a:off x="4648429" y="3969901"/>
              <a:ext cx="344502" cy="2962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55" name="Groupe 154">
            <a:extLst>
              <a:ext uri="{FF2B5EF4-FFF2-40B4-BE49-F238E27FC236}">
                <a16:creationId xmlns:a16="http://schemas.microsoft.com/office/drawing/2014/main" id="{AA4A82DF-D656-B60B-EA72-04738100E92D}"/>
              </a:ext>
            </a:extLst>
          </p:cNvPr>
          <p:cNvGrpSpPr/>
          <p:nvPr/>
        </p:nvGrpSpPr>
        <p:grpSpPr>
          <a:xfrm>
            <a:off x="6708379" y="5196496"/>
            <a:ext cx="4855939" cy="772819"/>
            <a:chOff x="4637684" y="3836436"/>
            <a:chExt cx="4855939" cy="772819"/>
          </a:xfrm>
        </p:grpSpPr>
        <p:grpSp>
          <p:nvGrpSpPr>
            <p:cNvPr id="156" name="Groupe 155">
              <a:extLst>
                <a:ext uri="{FF2B5EF4-FFF2-40B4-BE49-F238E27FC236}">
                  <a16:creationId xmlns:a16="http://schemas.microsoft.com/office/drawing/2014/main" id="{6F0A101E-9AA8-1788-63E5-D82FBD1145C9}"/>
                </a:ext>
              </a:extLst>
            </p:cNvPr>
            <p:cNvGrpSpPr/>
            <p:nvPr/>
          </p:nvGrpSpPr>
          <p:grpSpPr>
            <a:xfrm>
              <a:off x="4637684" y="3836436"/>
              <a:ext cx="4855939" cy="772819"/>
              <a:chOff x="5736440" y="797144"/>
              <a:chExt cx="4264641" cy="1007598"/>
            </a:xfrm>
          </p:grpSpPr>
          <p:sp>
            <p:nvSpPr>
              <p:cNvPr id="158" name="Rectangle à coins arrondis 43">
                <a:extLst>
                  <a:ext uri="{FF2B5EF4-FFF2-40B4-BE49-F238E27FC236}">
                    <a16:creationId xmlns:a16="http://schemas.microsoft.com/office/drawing/2014/main" id="{76668503-69C9-4F32-DF96-C3FB5D81984F}"/>
                  </a:ext>
                </a:extLst>
              </p:cNvPr>
              <p:cNvSpPr/>
              <p:nvPr/>
            </p:nvSpPr>
            <p:spPr>
              <a:xfrm>
                <a:off x="6087171" y="958334"/>
                <a:ext cx="3913910" cy="846408"/>
              </a:xfrm>
              <a:prstGeom prst="roundRect">
                <a:avLst>
                  <a:gd name="adj" fmla="val 50000"/>
                </a:avLst>
              </a:prstGeom>
              <a:ln>
                <a:solidFill>
                  <a:schemeClr val="bg2">
                    <a:lumMod val="75000"/>
                  </a:schemeClr>
                </a:solidFill>
              </a:ln>
            </p:spPr>
            <p:txBody>
              <a:bodyPr wrap="square">
                <a:spAutoFit/>
              </a:bodyPr>
              <a:lstStyle/>
              <a:p>
                <a:pPr marL="514350" indent="-514350" algn="just">
                  <a:buFont typeface="+mj-lt"/>
                  <a:buAutoNum type="romanUcPeriod" startAt="5"/>
                </a:pPr>
                <a:r>
                  <a:rPr lang="fr-FR" sz="2400" b="1" u="sng"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Cas pratique</a:t>
                </a:r>
                <a:endParaRPr lang="fr-FR" sz="2400" b="1" u="sng"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159" name="Group 55">
                <a:extLst>
                  <a:ext uri="{FF2B5EF4-FFF2-40B4-BE49-F238E27FC236}">
                    <a16:creationId xmlns:a16="http://schemas.microsoft.com/office/drawing/2014/main" id="{6F8E0FB2-C7D9-71E8-9889-6130198AE3A8}"/>
                  </a:ext>
                </a:extLst>
              </p:cNvPr>
              <p:cNvGrpSpPr>
                <a:grpSpLocks/>
              </p:cNvGrpSpPr>
              <p:nvPr/>
            </p:nvGrpSpPr>
            <p:grpSpPr bwMode="auto">
              <a:xfrm>
                <a:off x="5736440" y="797144"/>
                <a:ext cx="324000" cy="677090"/>
                <a:chOff x="2078" y="800"/>
                <a:chExt cx="1615" cy="3375"/>
              </a:xfrm>
            </p:grpSpPr>
            <p:sp>
              <p:nvSpPr>
                <p:cNvPr id="160" name="Oval 56">
                  <a:extLst>
                    <a:ext uri="{FF2B5EF4-FFF2-40B4-BE49-F238E27FC236}">
                      <a16:creationId xmlns:a16="http://schemas.microsoft.com/office/drawing/2014/main" id="{99069E25-B0BB-8010-CC9A-3001A565925B}"/>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p:spPr>
              <p:txBody>
                <a:bodyPr wrap="none" anchor="ctr"/>
                <a:lstStyle/>
                <a:p>
                  <a:endParaRPr lang="fr-FR" dirty="0">
                    <a:latin typeface="Calibri" pitchFamily="34" charset="0"/>
                  </a:endParaRPr>
                </a:p>
              </p:txBody>
            </p:sp>
            <p:sp>
              <p:nvSpPr>
                <p:cNvPr id="161" name="Oval 57">
                  <a:extLst>
                    <a:ext uri="{FF2B5EF4-FFF2-40B4-BE49-F238E27FC236}">
                      <a16:creationId xmlns:a16="http://schemas.microsoft.com/office/drawing/2014/main" id="{7AFCF285-E250-DAA7-BD66-E07D2767EDBC}"/>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p:spPr>
              <p:txBody>
                <a:bodyPr wrap="none" anchor="ctr"/>
                <a:lstStyle/>
                <a:p>
                  <a:endParaRPr lang="fr-FR" dirty="0">
                    <a:latin typeface="Calibri" pitchFamily="34" charset="0"/>
                  </a:endParaRPr>
                </a:p>
              </p:txBody>
            </p:sp>
            <p:sp>
              <p:nvSpPr>
                <p:cNvPr id="162" name="Oval 58">
                  <a:extLst>
                    <a:ext uri="{FF2B5EF4-FFF2-40B4-BE49-F238E27FC236}">
                      <a16:creationId xmlns:a16="http://schemas.microsoft.com/office/drawing/2014/main" id="{1D3D36C3-851F-5C43-6AC3-8D3DDE544B82}"/>
                    </a:ext>
                  </a:extLst>
                </p:cNvPr>
                <p:cNvSpPr>
                  <a:spLocks noChangeArrowheads="1"/>
                </p:cNvSpPr>
                <p:nvPr/>
              </p:nvSpPr>
              <p:spPr bwMode="gray">
                <a:xfrm>
                  <a:off x="2253" y="800"/>
                  <a:ext cx="1137" cy="337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fr-FR" dirty="0"/>
                </a:p>
              </p:txBody>
            </p:sp>
            <p:sp>
              <p:nvSpPr>
                <p:cNvPr id="163" name="Oval 59">
                  <a:extLst>
                    <a:ext uri="{FF2B5EF4-FFF2-40B4-BE49-F238E27FC236}">
                      <a16:creationId xmlns:a16="http://schemas.microsoft.com/office/drawing/2014/main" id="{E619ED25-AA3A-44F0-ECA6-8D3178036269}"/>
                    </a:ext>
                  </a:extLst>
                </p:cNvPr>
                <p:cNvSpPr>
                  <a:spLocks noChangeArrowheads="1"/>
                </p:cNvSpPr>
                <p:nvPr/>
              </p:nvSpPr>
              <p:spPr bwMode="gray">
                <a:xfrm>
                  <a:off x="2254" y="800"/>
                  <a:ext cx="1137" cy="3375"/>
                </a:xfrm>
                <a:prstGeom prst="ellipse">
                  <a:avLst/>
                </a:prstGeom>
                <a:gradFill rotWithShape="1">
                  <a:gsLst>
                    <a:gs pos="0">
                      <a:srgbClr val="0C152A"/>
                    </a:gs>
                    <a:gs pos="100000">
                      <a:srgbClr val="3E68D0"/>
                    </a:gs>
                  </a:gsLst>
                  <a:lin ang="2700000" scaled="1"/>
                </a:gradFill>
                <a:ln w="38100" algn="ctr">
                  <a:noFill/>
                  <a:round/>
                  <a:headEnd/>
                  <a:tailEnd/>
                </a:ln>
              </p:spPr>
              <p:txBody>
                <a:bodyPr wrap="none" anchor="ctr">
                  <a:spAutoFit/>
                </a:bodyPr>
                <a:lstStyle/>
                <a:p>
                  <a:endParaRPr lang="fr-FR" dirty="0">
                    <a:latin typeface="Calibri" pitchFamily="34" charset="0"/>
                  </a:endParaRPr>
                </a:p>
              </p:txBody>
            </p:sp>
            <p:sp>
              <p:nvSpPr>
                <p:cNvPr id="164" name="Oval 60">
                  <a:extLst>
                    <a:ext uri="{FF2B5EF4-FFF2-40B4-BE49-F238E27FC236}">
                      <a16:creationId xmlns:a16="http://schemas.microsoft.com/office/drawing/2014/main" id="{5A536447-1C2C-3350-326C-6B3D4764898A}"/>
                    </a:ext>
                  </a:extLst>
                </p:cNvPr>
                <p:cNvSpPr>
                  <a:spLocks noChangeArrowheads="1"/>
                </p:cNvSpPr>
                <p:nvPr/>
              </p:nvSpPr>
              <p:spPr bwMode="gray">
                <a:xfrm>
                  <a:off x="2334" y="800"/>
                  <a:ext cx="1097" cy="3375"/>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fr-FR" dirty="0"/>
                </a:p>
              </p:txBody>
            </p:sp>
          </p:grpSp>
        </p:grpSp>
        <p:sp>
          <p:nvSpPr>
            <p:cNvPr id="157" name="Oval 68">
              <a:extLst>
                <a:ext uri="{FF2B5EF4-FFF2-40B4-BE49-F238E27FC236}">
                  <a16:creationId xmlns:a16="http://schemas.microsoft.com/office/drawing/2014/main" id="{F4693BCC-A7C1-C508-3547-36EF974F0449}"/>
                </a:ext>
              </a:extLst>
            </p:cNvPr>
            <p:cNvSpPr/>
            <p:nvPr/>
          </p:nvSpPr>
          <p:spPr>
            <a:xfrm>
              <a:off x="4648429" y="3969901"/>
              <a:ext cx="344502" cy="2962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75" name="Image 174">
            <a:extLst>
              <a:ext uri="{FF2B5EF4-FFF2-40B4-BE49-F238E27FC236}">
                <a16:creationId xmlns:a16="http://schemas.microsoft.com/office/drawing/2014/main" id="{DE2BCBE8-C5B8-1A67-821B-42F8B6AEF8ED}"/>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05803" y="6577756"/>
            <a:ext cx="353626" cy="286720"/>
          </a:xfrm>
          <a:prstGeom prst="rect">
            <a:avLst/>
          </a:prstGeom>
          <a:noFill/>
          <a:ln>
            <a:noFill/>
          </a:ln>
        </p:spPr>
      </p:pic>
      <p:pic>
        <p:nvPicPr>
          <p:cNvPr id="176" name="Image 175">
            <a:extLst>
              <a:ext uri="{FF2B5EF4-FFF2-40B4-BE49-F238E27FC236}">
                <a16:creationId xmlns:a16="http://schemas.microsoft.com/office/drawing/2014/main" id="{86AEF001-B86B-00E2-D41D-D5C48065CAB6}"/>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0350" y="6577756"/>
            <a:ext cx="489357" cy="271699"/>
          </a:xfrm>
          <a:prstGeom prst="rect">
            <a:avLst/>
          </a:prstGeom>
          <a:noFill/>
          <a:ln>
            <a:noFill/>
          </a:ln>
        </p:spPr>
      </p:pic>
      <p:grpSp>
        <p:nvGrpSpPr>
          <p:cNvPr id="3" name="Groupe 2">
            <a:extLst>
              <a:ext uri="{FF2B5EF4-FFF2-40B4-BE49-F238E27FC236}">
                <a16:creationId xmlns:a16="http://schemas.microsoft.com/office/drawing/2014/main" id="{1B6AF6BF-674B-F271-80CB-7A14A2B077C2}"/>
              </a:ext>
            </a:extLst>
          </p:cNvPr>
          <p:cNvGrpSpPr/>
          <p:nvPr/>
        </p:nvGrpSpPr>
        <p:grpSpPr>
          <a:xfrm>
            <a:off x="4080730" y="947586"/>
            <a:ext cx="4855939" cy="772818"/>
            <a:chOff x="4637684" y="3836436"/>
            <a:chExt cx="4855939" cy="772818"/>
          </a:xfrm>
        </p:grpSpPr>
        <p:grpSp>
          <p:nvGrpSpPr>
            <p:cNvPr id="4" name="Groupe 3">
              <a:extLst>
                <a:ext uri="{FF2B5EF4-FFF2-40B4-BE49-F238E27FC236}">
                  <a16:creationId xmlns:a16="http://schemas.microsoft.com/office/drawing/2014/main" id="{48FFCBC6-7EDE-AEE1-60C3-0869342E8925}"/>
                </a:ext>
              </a:extLst>
            </p:cNvPr>
            <p:cNvGrpSpPr/>
            <p:nvPr/>
          </p:nvGrpSpPr>
          <p:grpSpPr>
            <a:xfrm>
              <a:off x="4637684" y="3836436"/>
              <a:ext cx="4855939" cy="772818"/>
              <a:chOff x="5736440" y="797144"/>
              <a:chExt cx="4264641" cy="1007596"/>
            </a:xfrm>
          </p:grpSpPr>
          <p:sp>
            <p:nvSpPr>
              <p:cNvPr id="6" name="Rectangle à coins arrondis 43">
                <a:extLst>
                  <a:ext uri="{FF2B5EF4-FFF2-40B4-BE49-F238E27FC236}">
                    <a16:creationId xmlns:a16="http://schemas.microsoft.com/office/drawing/2014/main" id="{D67181FE-1A78-B700-2E85-C90AE3311DA3}"/>
                  </a:ext>
                </a:extLst>
              </p:cNvPr>
              <p:cNvSpPr/>
              <p:nvPr/>
            </p:nvSpPr>
            <p:spPr>
              <a:xfrm>
                <a:off x="6087171" y="958333"/>
                <a:ext cx="3913910" cy="846407"/>
              </a:xfrm>
              <a:prstGeom prst="roundRect">
                <a:avLst>
                  <a:gd name="adj" fmla="val 50000"/>
                </a:avLst>
              </a:prstGeom>
              <a:ln>
                <a:solidFill>
                  <a:schemeClr val="bg2">
                    <a:lumMod val="75000"/>
                  </a:schemeClr>
                </a:solidFill>
              </a:ln>
            </p:spPr>
            <p:txBody>
              <a:bodyPr wrap="square">
                <a:spAutoFit/>
              </a:bodyPr>
              <a:lstStyle/>
              <a:p>
                <a:pPr marL="400050" indent="-400050">
                  <a:buFont typeface="+mj-lt"/>
                  <a:buAutoNum type="romanUcPeriod"/>
                </a:pPr>
                <a:r>
                  <a:rPr lang="fr-FR" sz="2400" b="1" u="sng"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Spécification du modèle</a:t>
                </a:r>
                <a:endParaRPr lang="fr-FR" sz="2400" u="sng" dirty="0">
                  <a:effectLst/>
                </a:endParaRPr>
              </a:p>
            </p:txBody>
          </p:sp>
          <p:grpSp>
            <p:nvGrpSpPr>
              <p:cNvPr id="7" name="Group 55">
                <a:extLst>
                  <a:ext uri="{FF2B5EF4-FFF2-40B4-BE49-F238E27FC236}">
                    <a16:creationId xmlns:a16="http://schemas.microsoft.com/office/drawing/2014/main" id="{3308B613-F72A-DDF1-6088-C9F4372E2D5F}"/>
                  </a:ext>
                </a:extLst>
              </p:cNvPr>
              <p:cNvGrpSpPr>
                <a:grpSpLocks/>
              </p:cNvGrpSpPr>
              <p:nvPr/>
            </p:nvGrpSpPr>
            <p:grpSpPr bwMode="auto">
              <a:xfrm>
                <a:off x="5736440" y="797144"/>
                <a:ext cx="324000" cy="677090"/>
                <a:chOff x="2078" y="800"/>
                <a:chExt cx="1615" cy="3375"/>
              </a:xfrm>
            </p:grpSpPr>
            <p:sp>
              <p:nvSpPr>
                <p:cNvPr id="8" name="Oval 56">
                  <a:extLst>
                    <a:ext uri="{FF2B5EF4-FFF2-40B4-BE49-F238E27FC236}">
                      <a16:creationId xmlns:a16="http://schemas.microsoft.com/office/drawing/2014/main" id="{CE9C33BD-458B-DDA2-5710-8A8B11DDB1FE}"/>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p:spPr>
              <p:txBody>
                <a:bodyPr wrap="none" anchor="ctr"/>
                <a:lstStyle/>
                <a:p>
                  <a:endParaRPr lang="fr-FR" dirty="0">
                    <a:latin typeface="Calibri" pitchFamily="34" charset="0"/>
                  </a:endParaRPr>
                </a:p>
              </p:txBody>
            </p:sp>
            <p:sp>
              <p:nvSpPr>
                <p:cNvPr id="9" name="Oval 57">
                  <a:extLst>
                    <a:ext uri="{FF2B5EF4-FFF2-40B4-BE49-F238E27FC236}">
                      <a16:creationId xmlns:a16="http://schemas.microsoft.com/office/drawing/2014/main" id="{70F51C06-75D0-8493-8B04-D2EAD0BC3DE3}"/>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p:spPr>
              <p:txBody>
                <a:bodyPr wrap="none" anchor="ctr"/>
                <a:lstStyle/>
                <a:p>
                  <a:endParaRPr lang="fr-FR" dirty="0">
                    <a:latin typeface="Calibri" pitchFamily="34" charset="0"/>
                  </a:endParaRPr>
                </a:p>
              </p:txBody>
            </p:sp>
            <p:sp>
              <p:nvSpPr>
                <p:cNvPr id="11" name="Oval 58">
                  <a:extLst>
                    <a:ext uri="{FF2B5EF4-FFF2-40B4-BE49-F238E27FC236}">
                      <a16:creationId xmlns:a16="http://schemas.microsoft.com/office/drawing/2014/main" id="{3021464D-4B0C-7784-B09B-7731A98B7B8C}"/>
                    </a:ext>
                  </a:extLst>
                </p:cNvPr>
                <p:cNvSpPr>
                  <a:spLocks noChangeArrowheads="1"/>
                </p:cNvSpPr>
                <p:nvPr/>
              </p:nvSpPr>
              <p:spPr bwMode="gray">
                <a:xfrm>
                  <a:off x="2253" y="800"/>
                  <a:ext cx="1137" cy="337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fr-FR" dirty="0"/>
                </a:p>
              </p:txBody>
            </p:sp>
            <p:sp>
              <p:nvSpPr>
                <p:cNvPr id="12" name="Oval 59">
                  <a:extLst>
                    <a:ext uri="{FF2B5EF4-FFF2-40B4-BE49-F238E27FC236}">
                      <a16:creationId xmlns:a16="http://schemas.microsoft.com/office/drawing/2014/main" id="{46C55BC2-9C8A-DD57-09C4-529C53D9E9F7}"/>
                    </a:ext>
                  </a:extLst>
                </p:cNvPr>
                <p:cNvSpPr>
                  <a:spLocks noChangeArrowheads="1"/>
                </p:cNvSpPr>
                <p:nvPr/>
              </p:nvSpPr>
              <p:spPr bwMode="gray">
                <a:xfrm>
                  <a:off x="2254" y="800"/>
                  <a:ext cx="1137" cy="3375"/>
                </a:xfrm>
                <a:prstGeom prst="ellipse">
                  <a:avLst/>
                </a:prstGeom>
                <a:gradFill rotWithShape="1">
                  <a:gsLst>
                    <a:gs pos="0">
                      <a:srgbClr val="0C152A"/>
                    </a:gs>
                    <a:gs pos="100000">
                      <a:srgbClr val="3E68D0"/>
                    </a:gs>
                  </a:gsLst>
                  <a:lin ang="2700000" scaled="1"/>
                </a:gradFill>
                <a:ln w="38100" algn="ctr">
                  <a:noFill/>
                  <a:round/>
                  <a:headEnd/>
                  <a:tailEnd/>
                </a:ln>
              </p:spPr>
              <p:txBody>
                <a:bodyPr wrap="none" anchor="ctr">
                  <a:spAutoFit/>
                </a:bodyPr>
                <a:lstStyle/>
                <a:p>
                  <a:endParaRPr lang="fr-FR" dirty="0">
                    <a:latin typeface="Calibri" pitchFamily="34" charset="0"/>
                  </a:endParaRPr>
                </a:p>
              </p:txBody>
            </p:sp>
            <p:sp>
              <p:nvSpPr>
                <p:cNvPr id="13" name="Oval 60">
                  <a:extLst>
                    <a:ext uri="{FF2B5EF4-FFF2-40B4-BE49-F238E27FC236}">
                      <a16:creationId xmlns:a16="http://schemas.microsoft.com/office/drawing/2014/main" id="{4A78B14F-1031-E4D0-78E0-8D3108C35415}"/>
                    </a:ext>
                  </a:extLst>
                </p:cNvPr>
                <p:cNvSpPr>
                  <a:spLocks noChangeArrowheads="1"/>
                </p:cNvSpPr>
                <p:nvPr/>
              </p:nvSpPr>
              <p:spPr bwMode="gray">
                <a:xfrm>
                  <a:off x="2334" y="800"/>
                  <a:ext cx="1097" cy="3375"/>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fr-FR" dirty="0"/>
                </a:p>
              </p:txBody>
            </p:sp>
          </p:grpSp>
        </p:grpSp>
        <p:sp>
          <p:nvSpPr>
            <p:cNvPr id="5" name="Oval 68">
              <a:extLst>
                <a:ext uri="{FF2B5EF4-FFF2-40B4-BE49-F238E27FC236}">
                  <a16:creationId xmlns:a16="http://schemas.microsoft.com/office/drawing/2014/main" id="{88383E3A-C1C6-D2EA-CA42-83FAD9C38E9A}"/>
                </a:ext>
              </a:extLst>
            </p:cNvPr>
            <p:cNvSpPr/>
            <p:nvPr/>
          </p:nvSpPr>
          <p:spPr>
            <a:xfrm>
              <a:off x="4648429" y="3969901"/>
              <a:ext cx="344502" cy="2962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4" name="Groupe 13">
            <a:extLst>
              <a:ext uri="{FF2B5EF4-FFF2-40B4-BE49-F238E27FC236}">
                <a16:creationId xmlns:a16="http://schemas.microsoft.com/office/drawing/2014/main" id="{4B4C574F-B2DF-F688-EE6D-CAC17667B0EB}"/>
              </a:ext>
            </a:extLst>
          </p:cNvPr>
          <p:cNvGrpSpPr/>
          <p:nvPr/>
        </p:nvGrpSpPr>
        <p:grpSpPr>
          <a:xfrm>
            <a:off x="5405141" y="3024140"/>
            <a:ext cx="4855939" cy="772819"/>
            <a:chOff x="4637684" y="3836436"/>
            <a:chExt cx="4855939" cy="772819"/>
          </a:xfrm>
        </p:grpSpPr>
        <p:grpSp>
          <p:nvGrpSpPr>
            <p:cNvPr id="15" name="Groupe 14">
              <a:extLst>
                <a:ext uri="{FF2B5EF4-FFF2-40B4-BE49-F238E27FC236}">
                  <a16:creationId xmlns:a16="http://schemas.microsoft.com/office/drawing/2014/main" id="{8290689D-2F39-F3C7-0ADA-D166E5C24664}"/>
                </a:ext>
              </a:extLst>
            </p:cNvPr>
            <p:cNvGrpSpPr/>
            <p:nvPr/>
          </p:nvGrpSpPr>
          <p:grpSpPr>
            <a:xfrm>
              <a:off x="4637684" y="3836436"/>
              <a:ext cx="4855939" cy="772819"/>
              <a:chOff x="5736440" y="797144"/>
              <a:chExt cx="4264641" cy="1007598"/>
            </a:xfrm>
          </p:grpSpPr>
          <p:sp>
            <p:nvSpPr>
              <p:cNvPr id="17" name="Rectangle à coins arrondis 43">
                <a:extLst>
                  <a:ext uri="{FF2B5EF4-FFF2-40B4-BE49-F238E27FC236}">
                    <a16:creationId xmlns:a16="http://schemas.microsoft.com/office/drawing/2014/main" id="{27A97234-B9A5-983F-CBB6-01A320B5C0BF}"/>
                  </a:ext>
                </a:extLst>
              </p:cNvPr>
              <p:cNvSpPr/>
              <p:nvPr/>
            </p:nvSpPr>
            <p:spPr>
              <a:xfrm>
                <a:off x="6087171" y="958334"/>
                <a:ext cx="3913910" cy="846408"/>
              </a:xfrm>
              <a:prstGeom prst="roundRect">
                <a:avLst>
                  <a:gd name="adj" fmla="val 50000"/>
                </a:avLst>
              </a:prstGeom>
              <a:ln>
                <a:solidFill>
                  <a:schemeClr val="bg2">
                    <a:lumMod val="75000"/>
                  </a:schemeClr>
                </a:solidFill>
              </a:ln>
            </p:spPr>
            <p:txBody>
              <a:bodyPr wrap="square">
                <a:spAutoFit/>
              </a:bodyPr>
              <a:lstStyle/>
              <a:p>
                <a:pPr marL="400050" indent="-400050">
                  <a:buFont typeface="+mj-lt"/>
                  <a:buAutoNum type="romanUcPeriod" startAt="3"/>
                </a:pPr>
                <a:r>
                  <a:rPr lang="fr-FR" sz="2400" b="1" u="sng" dirty="0">
                    <a:latin typeface="Times New Roman" panose="02020603050405020304" pitchFamily="18" charset="0"/>
                    <a:ea typeface="Calibri" panose="020F0502020204030204" pitchFamily="34" charset="0"/>
                    <a:cs typeface="Times New Roman" panose="02020603050405020304" pitchFamily="18" charset="0"/>
                  </a:rPr>
                  <a:t>Domaines d’application</a:t>
                </a:r>
              </a:p>
            </p:txBody>
          </p:sp>
          <p:grpSp>
            <p:nvGrpSpPr>
              <p:cNvPr id="18" name="Group 55">
                <a:extLst>
                  <a:ext uri="{FF2B5EF4-FFF2-40B4-BE49-F238E27FC236}">
                    <a16:creationId xmlns:a16="http://schemas.microsoft.com/office/drawing/2014/main" id="{4D3E0E65-F738-648B-9A26-E65B2D9DD953}"/>
                  </a:ext>
                </a:extLst>
              </p:cNvPr>
              <p:cNvGrpSpPr>
                <a:grpSpLocks/>
              </p:cNvGrpSpPr>
              <p:nvPr/>
            </p:nvGrpSpPr>
            <p:grpSpPr bwMode="auto">
              <a:xfrm>
                <a:off x="5736440" y="797144"/>
                <a:ext cx="324000" cy="677090"/>
                <a:chOff x="2078" y="800"/>
                <a:chExt cx="1615" cy="3375"/>
              </a:xfrm>
            </p:grpSpPr>
            <p:sp>
              <p:nvSpPr>
                <p:cNvPr id="19" name="Oval 56">
                  <a:extLst>
                    <a:ext uri="{FF2B5EF4-FFF2-40B4-BE49-F238E27FC236}">
                      <a16:creationId xmlns:a16="http://schemas.microsoft.com/office/drawing/2014/main" id="{8647CAF4-1FDC-4AB5-F08D-04D1997841E1}"/>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p:spPr>
              <p:txBody>
                <a:bodyPr wrap="none" anchor="ctr"/>
                <a:lstStyle/>
                <a:p>
                  <a:endParaRPr lang="fr-FR" dirty="0">
                    <a:latin typeface="Calibri" pitchFamily="34" charset="0"/>
                  </a:endParaRPr>
                </a:p>
              </p:txBody>
            </p:sp>
            <p:sp>
              <p:nvSpPr>
                <p:cNvPr id="20" name="Oval 57">
                  <a:extLst>
                    <a:ext uri="{FF2B5EF4-FFF2-40B4-BE49-F238E27FC236}">
                      <a16:creationId xmlns:a16="http://schemas.microsoft.com/office/drawing/2014/main" id="{C987A70A-3DF7-9D0B-284C-B3B6D70E6235}"/>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p:spPr>
              <p:txBody>
                <a:bodyPr wrap="none" anchor="ctr"/>
                <a:lstStyle/>
                <a:p>
                  <a:endParaRPr lang="fr-FR" dirty="0">
                    <a:latin typeface="Calibri" pitchFamily="34" charset="0"/>
                  </a:endParaRPr>
                </a:p>
              </p:txBody>
            </p:sp>
            <p:sp>
              <p:nvSpPr>
                <p:cNvPr id="21" name="Oval 58">
                  <a:extLst>
                    <a:ext uri="{FF2B5EF4-FFF2-40B4-BE49-F238E27FC236}">
                      <a16:creationId xmlns:a16="http://schemas.microsoft.com/office/drawing/2014/main" id="{1A3080C8-3829-EFB0-8CA0-32FCD53B049A}"/>
                    </a:ext>
                  </a:extLst>
                </p:cNvPr>
                <p:cNvSpPr>
                  <a:spLocks noChangeArrowheads="1"/>
                </p:cNvSpPr>
                <p:nvPr/>
              </p:nvSpPr>
              <p:spPr bwMode="gray">
                <a:xfrm>
                  <a:off x="2253" y="800"/>
                  <a:ext cx="1137" cy="337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fr-FR" dirty="0"/>
                </a:p>
              </p:txBody>
            </p:sp>
            <p:sp>
              <p:nvSpPr>
                <p:cNvPr id="22" name="Oval 59">
                  <a:extLst>
                    <a:ext uri="{FF2B5EF4-FFF2-40B4-BE49-F238E27FC236}">
                      <a16:creationId xmlns:a16="http://schemas.microsoft.com/office/drawing/2014/main" id="{31E6A817-376F-A296-3377-1E4B13C5E668}"/>
                    </a:ext>
                  </a:extLst>
                </p:cNvPr>
                <p:cNvSpPr>
                  <a:spLocks noChangeArrowheads="1"/>
                </p:cNvSpPr>
                <p:nvPr/>
              </p:nvSpPr>
              <p:spPr bwMode="gray">
                <a:xfrm>
                  <a:off x="2254" y="800"/>
                  <a:ext cx="1137" cy="3375"/>
                </a:xfrm>
                <a:prstGeom prst="ellipse">
                  <a:avLst/>
                </a:prstGeom>
                <a:gradFill rotWithShape="1">
                  <a:gsLst>
                    <a:gs pos="0">
                      <a:srgbClr val="0C152A"/>
                    </a:gs>
                    <a:gs pos="100000">
                      <a:srgbClr val="3E68D0"/>
                    </a:gs>
                  </a:gsLst>
                  <a:lin ang="2700000" scaled="1"/>
                </a:gradFill>
                <a:ln w="38100" algn="ctr">
                  <a:noFill/>
                  <a:round/>
                  <a:headEnd/>
                  <a:tailEnd/>
                </a:ln>
              </p:spPr>
              <p:txBody>
                <a:bodyPr wrap="none" anchor="ctr">
                  <a:spAutoFit/>
                </a:bodyPr>
                <a:lstStyle/>
                <a:p>
                  <a:endParaRPr lang="fr-FR" dirty="0">
                    <a:latin typeface="Calibri" pitchFamily="34" charset="0"/>
                  </a:endParaRPr>
                </a:p>
              </p:txBody>
            </p:sp>
            <p:sp>
              <p:nvSpPr>
                <p:cNvPr id="23" name="Oval 60">
                  <a:extLst>
                    <a:ext uri="{FF2B5EF4-FFF2-40B4-BE49-F238E27FC236}">
                      <a16:creationId xmlns:a16="http://schemas.microsoft.com/office/drawing/2014/main" id="{9F27A151-88C1-7DA1-441C-46A1CC278AB5}"/>
                    </a:ext>
                  </a:extLst>
                </p:cNvPr>
                <p:cNvSpPr>
                  <a:spLocks noChangeArrowheads="1"/>
                </p:cNvSpPr>
                <p:nvPr/>
              </p:nvSpPr>
              <p:spPr bwMode="gray">
                <a:xfrm>
                  <a:off x="2334" y="800"/>
                  <a:ext cx="1097" cy="3375"/>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fr-FR" dirty="0"/>
                </a:p>
              </p:txBody>
            </p:sp>
          </p:grpSp>
        </p:grpSp>
        <p:sp>
          <p:nvSpPr>
            <p:cNvPr id="16" name="Oval 68">
              <a:extLst>
                <a:ext uri="{FF2B5EF4-FFF2-40B4-BE49-F238E27FC236}">
                  <a16:creationId xmlns:a16="http://schemas.microsoft.com/office/drawing/2014/main" id="{C87A3D89-7E20-13CB-7198-F46877B52605}"/>
                </a:ext>
              </a:extLst>
            </p:cNvPr>
            <p:cNvSpPr/>
            <p:nvPr/>
          </p:nvSpPr>
          <p:spPr>
            <a:xfrm>
              <a:off x="4648429" y="3969901"/>
              <a:ext cx="344502" cy="2962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4" name="Espace réservé du numéro de diapositive 23">
            <a:extLst>
              <a:ext uri="{FF2B5EF4-FFF2-40B4-BE49-F238E27FC236}">
                <a16:creationId xmlns:a16="http://schemas.microsoft.com/office/drawing/2014/main" id="{B9674AD7-7745-4B8E-6382-E882267793AD}"/>
              </a:ext>
            </a:extLst>
          </p:cNvPr>
          <p:cNvSpPr>
            <a:spLocks noGrp="1"/>
          </p:cNvSpPr>
          <p:nvPr>
            <p:ph type="sldNum" sz="quarter" idx="12"/>
          </p:nvPr>
        </p:nvSpPr>
        <p:spPr/>
        <p:txBody>
          <a:bodyPr/>
          <a:lstStyle/>
          <a:p>
            <a:fld id="{6BEEA23D-B41C-4067-9D7C-244D4B21AF3B}" type="slidenum">
              <a:rPr lang="fr-BF" smtClean="0"/>
              <a:t>2</a:t>
            </a:fld>
            <a:endParaRPr lang="fr-BF"/>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125"/>
                                        </p:tgtEl>
                                        <p:attrNameLst>
                                          <p:attrName>style.visibility</p:attrName>
                                        </p:attrNameLst>
                                      </p:cBhvr>
                                      <p:to>
                                        <p:strVal val="visible"/>
                                      </p:to>
                                    </p:set>
                                    <p:anim calcmode="lin" valueType="num">
                                      <p:cBhvr>
                                        <p:cTn id="15" dur="1000" fill="hold"/>
                                        <p:tgtEl>
                                          <p:spTgt spid="125"/>
                                        </p:tgtEl>
                                        <p:attrNameLst>
                                          <p:attrName>ppt_w</p:attrName>
                                        </p:attrNameLst>
                                      </p:cBhvr>
                                      <p:tavLst>
                                        <p:tav tm="0">
                                          <p:val>
                                            <p:fltVal val="0"/>
                                          </p:val>
                                        </p:tav>
                                        <p:tav tm="100000">
                                          <p:val>
                                            <p:strVal val="#ppt_w"/>
                                          </p:val>
                                        </p:tav>
                                      </p:tavLst>
                                    </p:anim>
                                    <p:anim calcmode="lin" valueType="num">
                                      <p:cBhvr>
                                        <p:cTn id="16" dur="1000" fill="hold"/>
                                        <p:tgtEl>
                                          <p:spTgt spid="125"/>
                                        </p:tgtEl>
                                        <p:attrNameLst>
                                          <p:attrName>ppt_h</p:attrName>
                                        </p:attrNameLst>
                                      </p:cBhvr>
                                      <p:tavLst>
                                        <p:tav tm="0">
                                          <p:val>
                                            <p:fltVal val="0"/>
                                          </p:val>
                                        </p:tav>
                                        <p:tav tm="100000">
                                          <p:val>
                                            <p:strVal val="#ppt_h"/>
                                          </p:val>
                                        </p:tav>
                                      </p:tavLst>
                                    </p:anim>
                                    <p:anim calcmode="lin" valueType="num">
                                      <p:cBhvr>
                                        <p:cTn id="17" dur="1000" fill="hold"/>
                                        <p:tgtEl>
                                          <p:spTgt spid="125"/>
                                        </p:tgtEl>
                                        <p:attrNameLst>
                                          <p:attrName>style.rotation</p:attrName>
                                        </p:attrNameLst>
                                      </p:cBhvr>
                                      <p:tavLst>
                                        <p:tav tm="0">
                                          <p:val>
                                            <p:fltVal val="90"/>
                                          </p:val>
                                        </p:tav>
                                        <p:tav tm="100000">
                                          <p:val>
                                            <p:fltVal val="0"/>
                                          </p:val>
                                        </p:tav>
                                      </p:tavLst>
                                    </p:anim>
                                    <p:animEffect transition="in" filter="fade">
                                      <p:cBhvr>
                                        <p:cTn id="18" dur="1000"/>
                                        <p:tgtEl>
                                          <p:spTgt spid="125"/>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1000" fill="hold"/>
                                        <p:tgtEl>
                                          <p:spTgt spid="14"/>
                                        </p:tgtEl>
                                        <p:attrNameLst>
                                          <p:attrName>ppt_w</p:attrName>
                                        </p:attrNameLst>
                                      </p:cBhvr>
                                      <p:tavLst>
                                        <p:tav tm="0">
                                          <p:val>
                                            <p:fltVal val="0"/>
                                          </p:val>
                                        </p:tav>
                                        <p:tav tm="100000">
                                          <p:val>
                                            <p:strVal val="#ppt_w"/>
                                          </p:val>
                                        </p:tav>
                                      </p:tavLst>
                                    </p:anim>
                                    <p:anim calcmode="lin" valueType="num">
                                      <p:cBhvr>
                                        <p:cTn id="24" dur="1000" fill="hold"/>
                                        <p:tgtEl>
                                          <p:spTgt spid="14"/>
                                        </p:tgtEl>
                                        <p:attrNameLst>
                                          <p:attrName>ppt_h</p:attrName>
                                        </p:attrNameLst>
                                      </p:cBhvr>
                                      <p:tavLst>
                                        <p:tav tm="0">
                                          <p:val>
                                            <p:fltVal val="0"/>
                                          </p:val>
                                        </p:tav>
                                        <p:tav tm="100000">
                                          <p:val>
                                            <p:strVal val="#ppt_h"/>
                                          </p:val>
                                        </p:tav>
                                      </p:tavLst>
                                    </p:anim>
                                    <p:anim calcmode="lin" valueType="num">
                                      <p:cBhvr>
                                        <p:cTn id="25" dur="1000" fill="hold"/>
                                        <p:tgtEl>
                                          <p:spTgt spid="14"/>
                                        </p:tgtEl>
                                        <p:attrNameLst>
                                          <p:attrName>style.rotation</p:attrName>
                                        </p:attrNameLst>
                                      </p:cBhvr>
                                      <p:tavLst>
                                        <p:tav tm="0">
                                          <p:val>
                                            <p:fltVal val="90"/>
                                          </p:val>
                                        </p:tav>
                                        <p:tav tm="100000">
                                          <p:val>
                                            <p:fltVal val="0"/>
                                          </p:val>
                                        </p:tav>
                                      </p:tavLst>
                                    </p:anim>
                                    <p:animEffect transition="in" filter="fade">
                                      <p:cBhvr>
                                        <p:cTn id="26" dur="10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145"/>
                                        </p:tgtEl>
                                        <p:attrNameLst>
                                          <p:attrName>style.visibility</p:attrName>
                                        </p:attrNameLst>
                                      </p:cBhvr>
                                      <p:to>
                                        <p:strVal val="visible"/>
                                      </p:to>
                                    </p:set>
                                    <p:anim calcmode="lin" valueType="num">
                                      <p:cBhvr>
                                        <p:cTn id="31" dur="1000" fill="hold"/>
                                        <p:tgtEl>
                                          <p:spTgt spid="145"/>
                                        </p:tgtEl>
                                        <p:attrNameLst>
                                          <p:attrName>ppt_w</p:attrName>
                                        </p:attrNameLst>
                                      </p:cBhvr>
                                      <p:tavLst>
                                        <p:tav tm="0">
                                          <p:val>
                                            <p:fltVal val="0"/>
                                          </p:val>
                                        </p:tav>
                                        <p:tav tm="100000">
                                          <p:val>
                                            <p:strVal val="#ppt_w"/>
                                          </p:val>
                                        </p:tav>
                                      </p:tavLst>
                                    </p:anim>
                                    <p:anim calcmode="lin" valueType="num">
                                      <p:cBhvr>
                                        <p:cTn id="32" dur="1000" fill="hold"/>
                                        <p:tgtEl>
                                          <p:spTgt spid="145"/>
                                        </p:tgtEl>
                                        <p:attrNameLst>
                                          <p:attrName>ppt_h</p:attrName>
                                        </p:attrNameLst>
                                      </p:cBhvr>
                                      <p:tavLst>
                                        <p:tav tm="0">
                                          <p:val>
                                            <p:fltVal val="0"/>
                                          </p:val>
                                        </p:tav>
                                        <p:tav tm="100000">
                                          <p:val>
                                            <p:strVal val="#ppt_h"/>
                                          </p:val>
                                        </p:tav>
                                      </p:tavLst>
                                    </p:anim>
                                    <p:anim calcmode="lin" valueType="num">
                                      <p:cBhvr>
                                        <p:cTn id="33" dur="1000" fill="hold"/>
                                        <p:tgtEl>
                                          <p:spTgt spid="145"/>
                                        </p:tgtEl>
                                        <p:attrNameLst>
                                          <p:attrName>style.rotation</p:attrName>
                                        </p:attrNameLst>
                                      </p:cBhvr>
                                      <p:tavLst>
                                        <p:tav tm="0">
                                          <p:val>
                                            <p:fltVal val="90"/>
                                          </p:val>
                                        </p:tav>
                                        <p:tav tm="100000">
                                          <p:val>
                                            <p:fltVal val="0"/>
                                          </p:val>
                                        </p:tav>
                                      </p:tavLst>
                                    </p:anim>
                                    <p:animEffect transition="in" filter="fade">
                                      <p:cBhvr>
                                        <p:cTn id="34" dur="1000"/>
                                        <p:tgtEl>
                                          <p:spTgt spid="145"/>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155"/>
                                        </p:tgtEl>
                                        <p:attrNameLst>
                                          <p:attrName>style.visibility</p:attrName>
                                        </p:attrNameLst>
                                      </p:cBhvr>
                                      <p:to>
                                        <p:strVal val="visible"/>
                                      </p:to>
                                    </p:set>
                                    <p:anim calcmode="lin" valueType="num">
                                      <p:cBhvr>
                                        <p:cTn id="39" dur="1000" fill="hold"/>
                                        <p:tgtEl>
                                          <p:spTgt spid="155"/>
                                        </p:tgtEl>
                                        <p:attrNameLst>
                                          <p:attrName>ppt_w</p:attrName>
                                        </p:attrNameLst>
                                      </p:cBhvr>
                                      <p:tavLst>
                                        <p:tav tm="0">
                                          <p:val>
                                            <p:fltVal val="0"/>
                                          </p:val>
                                        </p:tav>
                                        <p:tav tm="100000">
                                          <p:val>
                                            <p:strVal val="#ppt_w"/>
                                          </p:val>
                                        </p:tav>
                                      </p:tavLst>
                                    </p:anim>
                                    <p:anim calcmode="lin" valueType="num">
                                      <p:cBhvr>
                                        <p:cTn id="40" dur="1000" fill="hold"/>
                                        <p:tgtEl>
                                          <p:spTgt spid="155"/>
                                        </p:tgtEl>
                                        <p:attrNameLst>
                                          <p:attrName>ppt_h</p:attrName>
                                        </p:attrNameLst>
                                      </p:cBhvr>
                                      <p:tavLst>
                                        <p:tav tm="0">
                                          <p:val>
                                            <p:fltVal val="0"/>
                                          </p:val>
                                        </p:tav>
                                        <p:tav tm="100000">
                                          <p:val>
                                            <p:strVal val="#ppt_h"/>
                                          </p:val>
                                        </p:tav>
                                      </p:tavLst>
                                    </p:anim>
                                    <p:anim calcmode="lin" valueType="num">
                                      <p:cBhvr>
                                        <p:cTn id="41" dur="1000" fill="hold"/>
                                        <p:tgtEl>
                                          <p:spTgt spid="155"/>
                                        </p:tgtEl>
                                        <p:attrNameLst>
                                          <p:attrName>style.rotation</p:attrName>
                                        </p:attrNameLst>
                                      </p:cBhvr>
                                      <p:tavLst>
                                        <p:tav tm="0">
                                          <p:val>
                                            <p:fltVal val="90"/>
                                          </p:val>
                                        </p:tav>
                                        <p:tav tm="100000">
                                          <p:val>
                                            <p:fltVal val="0"/>
                                          </p:val>
                                        </p:tav>
                                      </p:tavLst>
                                    </p:anim>
                                    <p:animEffect transition="in" filter="fade">
                                      <p:cBhvr>
                                        <p:cTn id="42" dur="10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87D56AC0-723B-42BA-87A2-0778FDD3CD98}"/>
              </a:ext>
            </a:extLst>
          </p:cNvPr>
          <p:cNvSpPr/>
          <p:nvPr/>
        </p:nvSpPr>
        <p:spPr>
          <a:xfrm>
            <a:off x="156371" y="6557930"/>
            <a:ext cx="1730585" cy="310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46" name="Rectangle 45">
            <a:extLst>
              <a:ext uri="{FF2B5EF4-FFF2-40B4-BE49-F238E27FC236}">
                <a16:creationId xmlns:a16="http://schemas.microsoft.com/office/drawing/2014/main" id="{107787E5-E35D-464A-8883-075082B274D3}"/>
              </a:ext>
            </a:extLst>
          </p:cNvPr>
          <p:cNvSpPr/>
          <p:nvPr/>
        </p:nvSpPr>
        <p:spPr>
          <a:xfrm>
            <a:off x="1886956" y="6557929"/>
            <a:ext cx="8749844" cy="310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dirty="0">
                <a:cs typeface="Aharoni" pitchFamily="2" charset="-79"/>
                <a:sym typeface="Cambria"/>
              </a:rPr>
              <a:t>ISSP/LPAS2</a:t>
            </a:r>
            <a:endParaRPr lang="fr-FR" dirty="0"/>
          </a:p>
        </p:txBody>
      </p:sp>
      <p:sp>
        <p:nvSpPr>
          <p:cNvPr id="52" name="Rectangle 51">
            <a:extLst>
              <a:ext uri="{FF2B5EF4-FFF2-40B4-BE49-F238E27FC236}">
                <a16:creationId xmlns:a16="http://schemas.microsoft.com/office/drawing/2014/main" id="{6B2455FF-2DCB-4199-BAC2-B0E662DDE98F}"/>
              </a:ext>
            </a:extLst>
          </p:cNvPr>
          <p:cNvSpPr/>
          <p:nvPr/>
        </p:nvSpPr>
        <p:spPr>
          <a:xfrm>
            <a:off x="156369" y="1864"/>
            <a:ext cx="5689600" cy="12600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1">
                  <a:lumMod val="50000"/>
                </a:schemeClr>
              </a:solidFill>
            </a:endParaRPr>
          </a:p>
        </p:txBody>
      </p:sp>
      <p:sp>
        <p:nvSpPr>
          <p:cNvPr id="53" name="Rectangle 52">
            <a:extLst>
              <a:ext uri="{FF2B5EF4-FFF2-40B4-BE49-F238E27FC236}">
                <a16:creationId xmlns:a16="http://schemas.microsoft.com/office/drawing/2014/main" id="{497037EF-C170-4B7F-8921-6A4F8E9A325E}"/>
              </a:ext>
            </a:extLst>
          </p:cNvPr>
          <p:cNvSpPr/>
          <p:nvPr/>
        </p:nvSpPr>
        <p:spPr>
          <a:xfrm>
            <a:off x="5845969" y="3244"/>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0" name="Rectangle: Rounded Corners 9">
            <a:extLst>
              <a:ext uri="{FF2B5EF4-FFF2-40B4-BE49-F238E27FC236}">
                <a16:creationId xmlns:a16="http://schemas.microsoft.com/office/drawing/2014/main" id="{943E5D05-3D1E-4512-87BC-56BD1F960296}"/>
              </a:ext>
            </a:extLst>
          </p:cNvPr>
          <p:cNvSpPr/>
          <p:nvPr/>
        </p:nvSpPr>
        <p:spPr>
          <a:xfrm>
            <a:off x="1458223" y="2029620"/>
            <a:ext cx="9686027" cy="2485229"/>
          </a:xfrm>
          <a:prstGeom prst="round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1143000" indent="-1143000" algn="ctr">
              <a:buFont typeface="+mj-lt"/>
              <a:buAutoNum type="romanUcPeriod" startAt="3"/>
            </a:pPr>
            <a:r>
              <a:rPr lang="fr-FR" sz="5000" b="1" u="sng" dirty="0">
                <a:latin typeface="Times New Roman" panose="02020603050405020304" pitchFamily="18" charset="0"/>
                <a:ea typeface="Calibri" panose="020F0502020204030204" pitchFamily="34" charset="0"/>
                <a:cs typeface="Times New Roman" panose="02020603050405020304" pitchFamily="18" charset="0"/>
              </a:rPr>
              <a:t>Tests d’hypothèse </a:t>
            </a:r>
          </a:p>
        </p:txBody>
      </p:sp>
      <p:sp>
        <p:nvSpPr>
          <p:cNvPr id="24" name="Rectangle 23">
            <a:extLst>
              <a:ext uri="{FF2B5EF4-FFF2-40B4-BE49-F238E27FC236}">
                <a16:creationId xmlns:a16="http://schemas.microsoft.com/office/drawing/2014/main" id="{E7E63B0E-30AF-4913-8C91-BC7C4AD3EAD1}"/>
              </a:ext>
            </a:extLst>
          </p:cNvPr>
          <p:cNvSpPr/>
          <p:nvPr/>
        </p:nvSpPr>
        <p:spPr>
          <a:xfrm>
            <a:off x="1730350" y="6568600"/>
            <a:ext cx="8634103" cy="584775"/>
          </a:xfrm>
          <a:prstGeom prst="rect">
            <a:avLst/>
          </a:prstGeom>
        </p:spPr>
        <p:txBody>
          <a:bodyPr wrap="square">
            <a:spAutoFit/>
          </a:bodyPr>
          <a:lstStyle/>
          <a:p>
            <a:pPr algn="ctr"/>
            <a:endParaRPr lang="fr-FR" dirty="0">
              <a:solidFill>
                <a:schemeClr val="dk1"/>
              </a:solidFill>
              <a:cs typeface="Aharoni" pitchFamily="2" charset="-79"/>
            </a:endParaRPr>
          </a:p>
          <a:p>
            <a:pPr algn="ctr"/>
            <a:endParaRPr lang="fr-FR" sz="1400" b="1" dirty="0">
              <a:cs typeface="Aharoni" pitchFamily="2" charset="-79"/>
            </a:endParaRPr>
          </a:p>
        </p:txBody>
      </p:sp>
      <p:pic>
        <p:nvPicPr>
          <p:cNvPr id="3" name="Image 2">
            <a:extLst>
              <a:ext uri="{FF2B5EF4-FFF2-40B4-BE49-F238E27FC236}">
                <a16:creationId xmlns:a16="http://schemas.microsoft.com/office/drawing/2014/main" id="{809A0F75-B8C1-5AF5-2BAF-F68DDFAC300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350" y="6577756"/>
            <a:ext cx="489357" cy="271699"/>
          </a:xfrm>
          <a:prstGeom prst="rect">
            <a:avLst/>
          </a:prstGeom>
          <a:noFill/>
          <a:ln>
            <a:noFill/>
          </a:ln>
        </p:spPr>
      </p:pic>
      <p:pic>
        <p:nvPicPr>
          <p:cNvPr id="4" name="Image 3">
            <a:extLst>
              <a:ext uri="{FF2B5EF4-FFF2-40B4-BE49-F238E27FC236}">
                <a16:creationId xmlns:a16="http://schemas.microsoft.com/office/drawing/2014/main" id="{DE3E5276-A9FE-2BD6-A58F-84DD23A7144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05803" y="6577756"/>
            <a:ext cx="353626" cy="286720"/>
          </a:xfrm>
          <a:prstGeom prst="rect">
            <a:avLst/>
          </a:prstGeom>
          <a:noFill/>
          <a:ln>
            <a:noFill/>
          </a:ln>
        </p:spPr>
      </p:pic>
      <p:sp>
        <p:nvSpPr>
          <p:cNvPr id="5" name="Espace réservé du numéro de diapositive 4">
            <a:extLst>
              <a:ext uri="{FF2B5EF4-FFF2-40B4-BE49-F238E27FC236}">
                <a16:creationId xmlns:a16="http://schemas.microsoft.com/office/drawing/2014/main" id="{E7ECB08F-AC14-6241-4E18-51CD25E88BA4}"/>
              </a:ext>
            </a:extLst>
          </p:cNvPr>
          <p:cNvSpPr>
            <a:spLocks noGrp="1"/>
          </p:cNvSpPr>
          <p:nvPr>
            <p:ph type="sldNum" sz="quarter" idx="12"/>
          </p:nvPr>
        </p:nvSpPr>
        <p:spPr/>
        <p:txBody>
          <a:bodyPr/>
          <a:lstStyle/>
          <a:p>
            <a:fld id="{6BEEA23D-B41C-4067-9D7C-244D4B21AF3B}" type="slidenum">
              <a:rPr lang="fr-BF" smtClean="0"/>
              <a:t>20</a:t>
            </a:fld>
            <a:endParaRPr lang="fr-BF"/>
          </a:p>
        </p:txBody>
      </p:sp>
    </p:spTree>
    <p:extLst>
      <p:ext uri="{BB962C8B-B14F-4D97-AF65-F5344CB8AC3E}">
        <p14:creationId xmlns:p14="http://schemas.microsoft.com/office/powerpoint/2010/main" val="41936177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156371" y="6557930"/>
            <a:ext cx="1730585" cy="310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46" name="Rectangle 45"/>
          <p:cNvSpPr/>
          <p:nvPr/>
        </p:nvSpPr>
        <p:spPr>
          <a:xfrm>
            <a:off x="1886956" y="6557929"/>
            <a:ext cx="8749844" cy="310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dirty="0">
                <a:cs typeface="Aharoni" pitchFamily="2" charset="-79"/>
                <a:sym typeface="Cambria" panose="02040503050406030204"/>
              </a:rPr>
              <a:t>ISSP/LPAS2</a:t>
            </a:r>
            <a:endParaRPr lang="fr-FR" dirty="0"/>
          </a:p>
        </p:txBody>
      </p:sp>
      <p:sp>
        <p:nvSpPr>
          <p:cNvPr id="52" name="Rectangle 51"/>
          <p:cNvSpPr/>
          <p:nvPr/>
        </p:nvSpPr>
        <p:spPr>
          <a:xfrm>
            <a:off x="156369" y="1864"/>
            <a:ext cx="5689600" cy="12600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1">
                  <a:lumMod val="50000"/>
                </a:schemeClr>
              </a:solidFill>
            </a:endParaRPr>
          </a:p>
        </p:txBody>
      </p:sp>
      <p:sp>
        <p:nvSpPr>
          <p:cNvPr id="53" name="Rectangle 52"/>
          <p:cNvSpPr/>
          <p:nvPr/>
        </p:nvSpPr>
        <p:spPr>
          <a:xfrm>
            <a:off x="5845969" y="3244"/>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24" name="Rectangle 23"/>
          <p:cNvSpPr/>
          <p:nvPr/>
        </p:nvSpPr>
        <p:spPr>
          <a:xfrm>
            <a:off x="1730350" y="6568600"/>
            <a:ext cx="8634103" cy="584775"/>
          </a:xfrm>
          <a:prstGeom prst="rect">
            <a:avLst/>
          </a:prstGeom>
        </p:spPr>
        <p:txBody>
          <a:bodyPr wrap="square">
            <a:spAutoFit/>
          </a:bodyPr>
          <a:lstStyle/>
          <a:p>
            <a:pPr algn="ctr"/>
            <a:endParaRPr lang="fr-FR" dirty="0">
              <a:solidFill>
                <a:schemeClr val="dk1"/>
              </a:solidFill>
              <a:cs typeface="Aharoni" pitchFamily="2" charset="-79"/>
            </a:endParaRPr>
          </a:p>
          <a:p>
            <a:pPr algn="ctr"/>
            <a:endParaRPr lang="fr-FR" sz="1400" b="1" dirty="0">
              <a:cs typeface="Aharoni" pitchFamily="2" charset="-79"/>
            </a:endParaRPr>
          </a:p>
        </p:txBody>
      </p:sp>
      <p:pic>
        <p:nvPicPr>
          <p:cNvPr id="3" name="Image 2"/>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0350" y="6577756"/>
            <a:ext cx="489357" cy="271699"/>
          </a:xfrm>
          <a:prstGeom prst="rect">
            <a:avLst/>
          </a:prstGeom>
          <a:noFill/>
          <a:ln>
            <a:noFill/>
          </a:ln>
        </p:spPr>
      </p:pic>
      <p:pic>
        <p:nvPicPr>
          <p:cNvPr id="4" name="Image 3"/>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205803" y="6577756"/>
            <a:ext cx="353626" cy="286720"/>
          </a:xfrm>
          <a:prstGeom prst="rect">
            <a:avLst/>
          </a:prstGeom>
          <a:noFill/>
          <a:ln>
            <a:noFill/>
          </a:ln>
        </p:spPr>
      </p:pic>
      <p:sp>
        <p:nvSpPr>
          <p:cNvPr id="6" name="Rectangle: Rounded Corners 9"/>
          <p:cNvSpPr/>
          <p:nvPr>
            <p:custDataLst>
              <p:tags r:id="rId1"/>
            </p:custDataLst>
          </p:nvPr>
        </p:nvSpPr>
        <p:spPr>
          <a:xfrm>
            <a:off x="419100" y="258445"/>
            <a:ext cx="11425714" cy="603634"/>
          </a:xfrm>
          <a:prstGeom prst="round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457200" indent="-457200" algn="ctr">
              <a:buFont typeface="+mj-lt"/>
              <a:buAutoNum type="arabicPeriod"/>
            </a:pPr>
            <a:r>
              <a:rPr lang="fr-FR" sz="2400" b="1" u="sng" dirty="0">
                <a:latin typeface="Times New Roman" panose="02020603050405020304" pitchFamily="18" charset="0"/>
                <a:cs typeface="Times New Roman" panose="02020603050405020304" pitchFamily="18" charset="0"/>
              </a:rPr>
              <a:t>Test du Rapport de Vraisemblance (LRT)</a:t>
            </a:r>
          </a:p>
        </p:txBody>
      </p:sp>
      <mc:AlternateContent xmlns:mc="http://schemas.openxmlformats.org/markup-compatibility/2006" xmlns:a14="http://schemas.microsoft.com/office/drawing/2010/main">
        <mc:Choice Requires="a14">
          <p:sp>
            <p:nvSpPr>
              <p:cNvPr id="11" name="Organigramme : Alternative 10"/>
              <p:cNvSpPr/>
              <p:nvPr>
                <p:custDataLst>
                  <p:tags r:id="rId2"/>
                </p:custDataLst>
              </p:nvPr>
            </p:nvSpPr>
            <p:spPr>
              <a:xfrm>
                <a:off x="553244" y="1280795"/>
                <a:ext cx="11291570" cy="5185410"/>
              </a:xfrm>
              <a:prstGeom prst="flowChartAlternateProcess">
                <a:avLst/>
              </a:prstGeom>
              <a:solidFill>
                <a:schemeClr val="bg1"/>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200" dirty="0">
                    <a:solidFill>
                      <a:schemeClr val="tx1"/>
                    </a:solidFill>
                    <a:latin typeface="Times New Roman" panose="02020603050405020304" pitchFamily="18" charset="0"/>
                    <a:ea typeface="Times New Roman" panose="02020603050405020304" pitchFamily="18" charset="0"/>
                  </a:rPr>
                  <a:t>Ce test compare la vraisemblance du modèle complet (avec tous les coefficients) à celle d’un modèle restreint (avec certains coefficients fixés à zéro). Si la différence de vraisemblance est statistiquement significative, on rejette l’hypothèse nulle et conclut que le modèle complet est préférable. La statistique de ce test est définie comme suit :</a:t>
                </a:r>
              </a:p>
              <a:p>
                <a:pPr/>
                <a14:m>
                  <m:oMathPara xmlns:m="http://schemas.openxmlformats.org/officeDocument/2006/math">
                    <m:oMathParaPr>
                      <m:jc m:val="centerGroup"/>
                    </m:oMathParaPr>
                    <m:oMath xmlns:m="http://schemas.openxmlformats.org/officeDocument/2006/math">
                      <m:r>
                        <a:rPr lang="en-US" sz="3200" i="1">
                          <a:solidFill>
                            <a:schemeClr val="tx1"/>
                          </a:solidFill>
                          <a:latin typeface="Cambria Math" panose="02040503050406030204" pitchFamily="18" charset="0"/>
                          <a:ea typeface="Times New Roman" panose="02020603050405020304" pitchFamily="18" charset="0"/>
                        </a:rPr>
                        <m:t>𝑅</m:t>
                      </m:r>
                      <m:r>
                        <a:rPr lang="en-US" sz="3200" i="1">
                          <a:solidFill>
                            <a:schemeClr val="tx1"/>
                          </a:solidFill>
                          <a:latin typeface="Cambria Math" panose="02040503050406030204" pitchFamily="18" charset="0"/>
                          <a:ea typeface="Times New Roman" panose="02020603050405020304" pitchFamily="18" charset="0"/>
                        </a:rPr>
                        <m:t>=−2(</m:t>
                      </m:r>
                      <m:r>
                        <m:rPr>
                          <m:sty m:val="p"/>
                        </m:rPr>
                        <a:rPr lang="en-US" sz="3200">
                          <a:solidFill>
                            <a:schemeClr val="tx1"/>
                          </a:solidFill>
                          <a:latin typeface="Cambria Math" panose="02040503050406030204" pitchFamily="18" charset="0"/>
                          <a:ea typeface="Times New Roman" panose="02020603050405020304" pitchFamily="18" charset="0"/>
                        </a:rPr>
                        <m:t>log</m:t>
                      </m:r>
                      <m:r>
                        <a:rPr lang="en-US" sz="3200" i="1">
                          <a:solidFill>
                            <a:schemeClr val="tx1"/>
                          </a:solidFill>
                          <a:latin typeface="Cambria Math" panose="02040503050406030204" pitchFamily="18" charset="0"/>
                          <a:ea typeface="Times New Roman" panose="02020603050405020304" pitchFamily="18" charset="0"/>
                        </a:rPr>
                        <m:t>⁡(</m:t>
                      </m:r>
                      <m:r>
                        <a:rPr lang="en-US" sz="3200" i="1">
                          <a:solidFill>
                            <a:schemeClr val="tx1"/>
                          </a:solidFill>
                          <a:latin typeface="Cambria Math" panose="02040503050406030204" pitchFamily="18" charset="0"/>
                          <a:ea typeface="Times New Roman" panose="02020603050405020304" pitchFamily="18" charset="0"/>
                        </a:rPr>
                        <m:t>𝐿</m:t>
                      </m:r>
                      <m:r>
                        <a:rPr lang="en-US" sz="3200" i="1">
                          <a:solidFill>
                            <a:schemeClr val="tx1"/>
                          </a:solidFill>
                          <a:latin typeface="Cambria Math" panose="02040503050406030204" pitchFamily="18" charset="0"/>
                          <a:ea typeface="Times New Roman" panose="02020603050405020304" pitchFamily="18" charset="0"/>
                        </a:rPr>
                        <m:t>)−</m:t>
                      </m:r>
                      <m:r>
                        <m:rPr>
                          <m:sty m:val="p"/>
                        </m:rPr>
                        <a:rPr lang="en-US" sz="3200">
                          <a:solidFill>
                            <a:schemeClr val="tx1"/>
                          </a:solidFill>
                          <a:latin typeface="Cambria Math" panose="02040503050406030204" pitchFamily="18" charset="0"/>
                          <a:ea typeface="Times New Roman" panose="02020603050405020304" pitchFamily="18" charset="0"/>
                        </a:rPr>
                        <m:t>log</m:t>
                      </m:r>
                      <m:r>
                        <a:rPr lang="en-US" sz="3200" i="1">
                          <a:solidFill>
                            <a:schemeClr val="tx1"/>
                          </a:solidFill>
                          <a:latin typeface="Cambria Math" panose="02040503050406030204" pitchFamily="18" charset="0"/>
                          <a:ea typeface="Times New Roman" panose="02020603050405020304" pitchFamily="18" charset="0"/>
                        </a:rPr>
                        <m:t>⁡(</m:t>
                      </m:r>
                      <m:sSub>
                        <m:sSubPr>
                          <m:ctrlPr>
                            <a:rPr lang="en-US" sz="3200" i="1">
                              <a:solidFill>
                                <a:schemeClr val="tx1"/>
                              </a:solidFill>
                              <a:latin typeface="Cambria Math" panose="02040503050406030204" pitchFamily="18" charset="0"/>
                              <a:ea typeface="Times New Roman" panose="02020603050405020304" pitchFamily="18" charset="0"/>
                            </a:rPr>
                          </m:ctrlPr>
                        </m:sSubPr>
                        <m:e>
                          <m:r>
                            <a:rPr lang="en-US" sz="3200" i="1">
                              <a:solidFill>
                                <a:schemeClr val="tx1"/>
                              </a:solidFill>
                              <a:latin typeface="Cambria Math" panose="02040503050406030204" pitchFamily="18" charset="0"/>
                              <a:ea typeface="Times New Roman" panose="02020603050405020304" pitchFamily="18" charset="0"/>
                            </a:rPr>
                            <m:t>𝐿</m:t>
                          </m:r>
                        </m:e>
                        <m:sub>
                          <m:r>
                            <a:rPr lang="en-US" sz="3200" i="1">
                              <a:solidFill>
                                <a:schemeClr val="tx1"/>
                              </a:solidFill>
                              <a:latin typeface="Cambria Math" panose="02040503050406030204" pitchFamily="18" charset="0"/>
                              <a:ea typeface="Times New Roman" panose="02020603050405020304" pitchFamily="18" charset="0"/>
                            </a:rPr>
                            <m:t>0</m:t>
                          </m:r>
                        </m:sub>
                      </m:sSub>
                      <m:r>
                        <a:rPr lang="en-US" sz="3200" i="1">
                          <a:solidFill>
                            <a:schemeClr val="tx1"/>
                          </a:solidFill>
                          <a:latin typeface="Cambria Math" panose="02040503050406030204" pitchFamily="18" charset="0"/>
                          <a:ea typeface="Times New Roman" panose="02020603050405020304" pitchFamily="18" charset="0"/>
                        </a:rPr>
                        <m:t>))</m:t>
                      </m:r>
                    </m:oMath>
                  </m:oMathPara>
                </a14:m>
                <a:endParaRPr lang="en-US" sz="3200" dirty="0">
                  <a:solidFill>
                    <a:schemeClr val="tx1"/>
                  </a:solidFill>
                  <a:latin typeface="Times New Roman" panose="02020603050405020304" pitchFamily="18" charset="0"/>
                  <a:ea typeface="Times New Roman" panose="02020603050405020304" pitchFamily="18" charset="0"/>
                </a:endParaRPr>
              </a:p>
            </p:txBody>
          </p:sp>
        </mc:Choice>
        <mc:Fallback xmlns="">
          <p:sp>
            <p:nvSpPr>
              <p:cNvPr id="11" name="Organigramme : Alternative 10"/>
              <p:cNvSpPr>
                <a:spLocks noRot="1" noChangeAspect="1" noMove="1" noResize="1" noEditPoints="1" noAdjustHandles="1" noChangeArrowheads="1" noChangeShapeType="1" noTextEdit="1"/>
              </p:cNvSpPr>
              <p:nvPr>
                <p:custDataLst>
                  <p:tags r:id="rId7"/>
                </p:custDataLst>
              </p:nvPr>
            </p:nvSpPr>
            <p:spPr>
              <a:xfrm>
                <a:off x="553244" y="1280795"/>
                <a:ext cx="11291570" cy="5185410"/>
              </a:xfrm>
              <a:prstGeom prst="flowChartAlternateProcess">
                <a:avLst/>
              </a:prstGeom>
              <a:blipFill>
                <a:blip r:embed="rId8"/>
                <a:stretch>
                  <a:fillRect/>
                </a:stretch>
              </a:blipFill>
              <a:ln w="38100">
                <a:noFill/>
              </a:ln>
            </p:spPr>
            <p:txBody>
              <a:bodyPr/>
              <a:lstStyle/>
              <a:p>
                <a:r>
                  <a:rPr lang="fr-BF">
                    <a:noFill/>
                  </a:rPr>
                  <a:t> </a:t>
                </a:r>
              </a:p>
            </p:txBody>
          </p:sp>
        </mc:Fallback>
      </mc:AlternateContent>
      <p:sp>
        <p:nvSpPr>
          <p:cNvPr id="5" name="Espace réservé du numéro de diapositive 4">
            <a:extLst>
              <a:ext uri="{FF2B5EF4-FFF2-40B4-BE49-F238E27FC236}">
                <a16:creationId xmlns:a16="http://schemas.microsoft.com/office/drawing/2014/main" id="{4A936489-041B-6F9B-6648-E46F4DF2334B}"/>
              </a:ext>
            </a:extLst>
          </p:cNvPr>
          <p:cNvSpPr>
            <a:spLocks noGrp="1"/>
          </p:cNvSpPr>
          <p:nvPr>
            <p:ph type="sldNum" sz="quarter" idx="12"/>
          </p:nvPr>
        </p:nvSpPr>
        <p:spPr/>
        <p:txBody>
          <a:bodyPr/>
          <a:lstStyle/>
          <a:p>
            <a:fld id="{6BEEA23D-B41C-4067-9D7C-244D4B21AF3B}" type="slidenum">
              <a:rPr lang="fr-BF" smtClean="0"/>
              <a:t>21</a:t>
            </a:fld>
            <a:endParaRPr lang="fr-BF"/>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156371" y="6557930"/>
            <a:ext cx="1730585" cy="310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46" name="Rectangle 45"/>
          <p:cNvSpPr/>
          <p:nvPr/>
        </p:nvSpPr>
        <p:spPr>
          <a:xfrm>
            <a:off x="1886956" y="6557929"/>
            <a:ext cx="8749844" cy="310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dirty="0">
                <a:cs typeface="Aharoni" pitchFamily="2" charset="-79"/>
                <a:sym typeface="Cambria" panose="02040503050406030204"/>
              </a:rPr>
              <a:t>ISSP/LPAS2</a:t>
            </a:r>
            <a:endParaRPr lang="fr-FR" dirty="0"/>
          </a:p>
        </p:txBody>
      </p:sp>
      <p:sp>
        <p:nvSpPr>
          <p:cNvPr id="52" name="Rectangle 51"/>
          <p:cNvSpPr/>
          <p:nvPr/>
        </p:nvSpPr>
        <p:spPr>
          <a:xfrm>
            <a:off x="156369" y="1864"/>
            <a:ext cx="5689600" cy="12600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1">
                  <a:lumMod val="50000"/>
                </a:schemeClr>
              </a:solidFill>
            </a:endParaRPr>
          </a:p>
        </p:txBody>
      </p:sp>
      <p:sp>
        <p:nvSpPr>
          <p:cNvPr id="53" name="Rectangle 52"/>
          <p:cNvSpPr/>
          <p:nvPr/>
        </p:nvSpPr>
        <p:spPr>
          <a:xfrm>
            <a:off x="5845969" y="3244"/>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24" name="Rectangle 23"/>
          <p:cNvSpPr/>
          <p:nvPr/>
        </p:nvSpPr>
        <p:spPr>
          <a:xfrm>
            <a:off x="1730350" y="6568600"/>
            <a:ext cx="8634103" cy="584775"/>
          </a:xfrm>
          <a:prstGeom prst="rect">
            <a:avLst/>
          </a:prstGeom>
        </p:spPr>
        <p:txBody>
          <a:bodyPr wrap="square">
            <a:spAutoFit/>
          </a:bodyPr>
          <a:lstStyle/>
          <a:p>
            <a:pPr algn="ctr"/>
            <a:endParaRPr lang="fr-FR" dirty="0">
              <a:solidFill>
                <a:schemeClr val="dk1"/>
              </a:solidFill>
              <a:cs typeface="Aharoni" pitchFamily="2" charset="-79"/>
            </a:endParaRPr>
          </a:p>
          <a:p>
            <a:pPr algn="ctr"/>
            <a:endParaRPr lang="fr-FR" sz="1400" b="1" dirty="0">
              <a:cs typeface="Aharoni" pitchFamily="2" charset="-79"/>
            </a:endParaRPr>
          </a:p>
        </p:txBody>
      </p:sp>
      <p:pic>
        <p:nvPicPr>
          <p:cNvPr id="3" name="Image 2"/>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0350" y="6577756"/>
            <a:ext cx="489357" cy="271699"/>
          </a:xfrm>
          <a:prstGeom prst="rect">
            <a:avLst/>
          </a:prstGeom>
          <a:noFill/>
          <a:ln>
            <a:noFill/>
          </a:ln>
        </p:spPr>
      </p:pic>
      <p:pic>
        <p:nvPicPr>
          <p:cNvPr id="4" name="Image 3"/>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205803" y="6577756"/>
            <a:ext cx="353626" cy="286720"/>
          </a:xfrm>
          <a:prstGeom prst="rect">
            <a:avLst/>
          </a:prstGeom>
          <a:noFill/>
          <a:ln>
            <a:noFill/>
          </a:ln>
        </p:spPr>
      </p:pic>
      <p:sp>
        <p:nvSpPr>
          <p:cNvPr id="6" name="Rectangle: Rounded Corners 9"/>
          <p:cNvSpPr/>
          <p:nvPr>
            <p:custDataLst>
              <p:tags r:id="rId1"/>
            </p:custDataLst>
          </p:nvPr>
        </p:nvSpPr>
        <p:spPr>
          <a:xfrm>
            <a:off x="609600" y="285749"/>
            <a:ext cx="11235213" cy="549025"/>
          </a:xfrm>
          <a:prstGeom prst="round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457200" indent="-457200" algn="ctr">
              <a:buFont typeface="+mj-lt"/>
              <a:buAutoNum type="arabicPeriod" startAt="2"/>
            </a:pPr>
            <a:r>
              <a:rPr lang="fr-FR" sz="2400" b="1" u="sng" dirty="0">
                <a:latin typeface="Times New Roman" panose="02020603050405020304" pitchFamily="18" charset="0"/>
                <a:cs typeface="Times New Roman" panose="02020603050405020304" pitchFamily="18" charset="0"/>
              </a:rPr>
              <a:t>Test du Rapport de cotes (Odds Ratio Test)</a:t>
            </a:r>
          </a:p>
        </p:txBody>
      </p:sp>
      <mc:AlternateContent xmlns:mc="http://schemas.openxmlformats.org/markup-compatibility/2006" xmlns:a14="http://schemas.microsoft.com/office/drawing/2010/main">
        <mc:Choice Requires="a14">
          <p:sp>
            <p:nvSpPr>
              <p:cNvPr id="5" name="Organigramme : Alternative 10"/>
              <p:cNvSpPr/>
              <p:nvPr>
                <p:custDataLst>
                  <p:tags r:id="rId2"/>
                </p:custDataLst>
              </p:nvPr>
            </p:nvSpPr>
            <p:spPr>
              <a:xfrm>
                <a:off x="353854" y="1234440"/>
                <a:ext cx="11490960" cy="4893310"/>
              </a:xfrm>
              <a:prstGeom prst="flowChartAlternateProcess">
                <a:avLst/>
              </a:prstGeom>
              <a:solidFill>
                <a:schemeClr val="bg1"/>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200" dirty="0">
                    <a:solidFill>
                      <a:schemeClr val="tx1"/>
                    </a:solidFill>
                    <a:latin typeface="Times New Roman" panose="02020603050405020304" pitchFamily="18" charset="0"/>
                    <a:ea typeface="Times New Roman" panose="02020603050405020304" pitchFamily="18" charset="0"/>
                  </a:rPr>
                  <a:t>Ce test évalue l’hypothèse nulle selon laquelle l’</a:t>
                </a:r>
                <a:r>
                  <a:rPr lang="en-US" sz="3200" dirty="0" err="1">
                    <a:solidFill>
                      <a:schemeClr val="tx1"/>
                    </a:solidFill>
                    <a:latin typeface="Times New Roman" panose="02020603050405020304" pitchFamily="18" charset="0"/>
                    <a:ea typeface="Times New Roman" panose="02020603050405020304" pitchFamily="18" charset="0"/>
                  </a:rPr>
                  <a:t>odds</a:t>
                </a:r>
                <a:r>
                  <a:rPr lang="en-US" sz="3200" dirty="0">
                    <a:solidFill>
                      <a:schemeClr val="tx1"/>
                    </a:solidFill>
                    <a:latin typeface="Times New Roman" panose="02020603050405020304" pitchFamily="18" charset="0"/>
                    <a:ea typeface="Times New Roman" panose="02020603050405020304" pitchFamily="18" charset="0"/>
                  </a:rPr>
                  <a:t> ratio associé à une variable explicative est égal à 1. Si la p_</a:t>
                </a:r>
                <a:r>
                  <a:rPr lang="fr-BF" sz="3200" dirty="0">
                    <a:solidFill>
                      <a:schemeClr val="tx1"/>
                    </a:solidFill>
                    <a:latin typeface="Times New Roman" panose="02020603050405020304" pitchFamily="18" charset="0"/>
                    <a:ea typeface="Times New Roman" panose="02020603050405020304" pitchFamily="18" charset="0"/>
                  </a:rPr>
                  <a:t>value</a:t>
                </a:r>
                <a:r>
                  <a:rPr lang="en-US" sz="3200" dirty="0">
                    <a:solidFill>
                      <a:schemeClr val="tx1"/>
                    </a:solidFill>
                    <a:latin typeface="Times New Roman" panose="02020603050405020304" pitchFamily="18" charset="0"/>
                    <a:ea typeface="Times New Roman" panose="02020603050405020304" pitchFamily="18" charset="0"/>
                  </a:rPr>
                  <a:t> </a:t>
                </a:r>
                <a:r>
                  <a:rPr lang="en-US" sz="3200" dirty="0" err="1">
                    <a:solidFill>
                      <a:schemeClr val="tx1"/>
                    </a:solidFill>
                    <a:latin typeface="Times New Roman" panose="02020603050405020304" pitchFamily="18" charset="0"/>
                    <a:ea typeface="Times New Roman" panose="02020603050405020304" pitchFamily="18" charset="0"/>
                  </a:rPr>
                  <a:t>est</a:t>
                </a:r>
                <a:r>
                  <a:rPr lang="en-US" sz="3200" dirty="0">
                    <a:solidFill>
                      <a:schemeClr val="tx1"/>
                    </a:solidFill>
                    <a:latin typeface="Times New Roman" panose="02020603050405020304" pitchFamily="18" charset="0"/>
                    <a:ea typeface="Times New Roman" panose="02020603050405020304" pitchFamily="18" charset="0"/>
                  </a:rPr>
                  <a:t> inférieure au </a:t>
                </a:r>
                <a:r>
                  <a:rPr lang="fr-FR" sz="3200" dirty="0">
                    <a:solidFill>
                      <a:schemeClr val="tx1"/>
                    </a:solidFill>
                    <a:latin typeface="Times New Roman" panose="02020603050405020304" pitchFamily="18" charset="0"/>
                    <a:ea typeface="Times New Roman" panose="02020603050405020304" pitchFamily="18" charset="0"/>
                  </a:rPr>
                  <a:t>seuil</a:t>
                </a:r>
                <a:r>
                  <a:rPr lang="en-US" sz="3200" dirty="0">
                    <a:solidFill>
                      <a:schemeClr val="tx1"/>
                    </a:solidFill>
                    <a:latin typeface="Times New Roman" panose="02020603050405020304" pitchFamily="18" charset="0"/>
                    <a:ea typeface="Times New Roman" panose="02020603050405020304" pitchFamily="18" charset="0"/>
                  </a:rPr>
                  <a:t> de </a:t>
                </a:r>
                <a:r>
                  <a:rPr lang="fr-BF" sz="3200" dirty="0">
                    <a:solidFill>
                      <a:schemeClr val="tx1"/>
                    </a:solidFill>
                    <a:latin typeface="Times New Roman" panose="02020603050405020304" pitchFamily="18" charset="0"/>
                    <a:ea typeface="Times New Roman" panose="02020603050405020304" pitchFamily="18" charset="0"/>
                  </a:rPr>
                  <a:t>significativité</a:t>
                </a:r>
                <a:r>
                  <a:rPr lang="en-US" sz="3200" dirty="0">
                    <a:solidFill>
                      <a:schemeClr val="tx1"/>
                    </a:solidFill>
                    <a:latin typeface="Times New Roman" panose="02020603050405020304" pitchFamily="18" charset="0"/>
                    <a:ea typeface="Times New Roman" panose="02020603050405020304" pitchFamily="18" charset="0"/>
                  </a:rPr>
                  <a:t>, on rejette l’hypothèse nulle et conclut que </a:t>
                </a:r>
                <a:r>
                  <a:rPr lang="en-US" sz="3200" dirty="0" err="1">
                    <a:solidFill>
                      <a:schemeClr val="tx1"/>
                    </a:solidFill>
                    <a:latin typeface="Times New Roman" panose="02020603050405020304" pitchFamily="18" charset="0"/>
                    <a:ea typeface="Times New Roman" panose="02020603050405020304" pitchFamily="18" charset="0"/>
                  </a:rPr>
                  <a:t>l’odds</a:t>
                </a:r>
                <a:r>
                  <a:rPr lang="en-US" sz="3200" dirty="0">
                    <a:solidFill>
                      <a:schemeClr val="tx1"/>
                    </a:solidFill>
                    <a:latin typeface="Times New Roman" panose="02020603050405020304" pitchFamily="18" charset="0"/>
                    <a:ea typeface="Times New Roman" panose="02020603050405020304" pitchFamily="18" charset="0"/>
                  </a:rPr>
                  <a:t> ratio est significativement différent de 1.</a:t>
                </a:r>
              </a:p>
              <a:p>
                <a:r>
                  <a:rPr lang="en-US" sz="3200" dirty="0">
                    <a:solidFill>
                      <a:schemeClr val="tx1"/>
                    </a:solidFill>
                    <a:latin typeface="Times New Roman" panose="02020603050405020304" pitchFamily="18" charset="0"/>
                    <a:ea typeface="Times New Roman" panose="02020603050405020304" pitchFamily="18" charset="0"/>
                  </a:rPr>
                  <a:t>L a statistique de ce test est :</a:t>
                </a:r>
              </a:p>
              <a:p>
                <a:pPr/>
                <a14:m>
                  <m:oMathPara xmlns:m="http://schemas.openxmlformats.org/officeDocument/2006/math">
                    <m:oMathParaPr>
                      <m:jc m:val="centerGroup"/>
                    </m:oMathParaPr>
                    <m:oMath xmlns:m="http://schemas.openxmlformats.org/officeDocument/2006/math">
                      <m:r>
                        <a:rPr lang="en-US" sz="3200" i="1">
                          <a:solidFill>
                            <a:schemeClr val="tx1"/>
                          </a:solidFill>
                          <a:latin typeface="Cambria Math" panose="02040503050406030204" pitchFamily="18" charset="0"/>
                          <a:ea typeface="Times New Roman" panose="02020603050405020304" pitchFamily="18" charset="0"/>
                        </a:rPr>
                        <m:t>𝑂𝑑𝑑𝑠</m:t>
                      </m:r>
                      <m:r>
                        <a:rPr lang="en-US" sz="3200" i="1">
                          <a:solidFill>
                            <a:schemeClr val="tx1"/>
                          </a:solidFill>
                          <a:latin typeface="Cambria Math" panose="02040503050406030204" pitchFamily="18" charset="0"/>
                          <a:ea typeface="Times New Roman" panose="02020603050405020304" pitchFamily="18" charset="0"/>
                        </a:rPr>
                        <m:t> </m:t>
                      </m:r>
                      <m:r>
                        <a:rPr lang="en-US" sz="3200" i="1">
                          <a:solidFill>
                            <a:schemeClr val="tx1"/>
                          </a:solidFill>
                          <a:latin typeface="Cambria Math" panose="02040503050406030204" pitchFamily="18" charset="0"/>
                          <a:ea typeface="Times New Roman" panose="02020603050405020304" pitchFamily="18" charset="0"/>
                        </a:rPr>
                        <m:t>𝑅𝑎𝑡𝑖𝑜</m:t>
                      </m:r>
                      <m:r>
                        <a:rPr lang="en-US" sz="3200" i="1">
                          <a:solidFill>
                            <a:schemeClr val="tx1"/>
                          </a:solidFill>
                          <a:latin typeface="Cambria Math" panose="02040503050406030204" pitchFamily="18" charset="0"/>
                          <a:ea typeface="Times New Roman" panose="02020603050405020304" pitchFamily="18" charset="0"/>
                        </a:rPr>
                        <m:t>=</m:t>
                      </m:r>
                      <m:f>
                        <m:fPr>
                          <m:ctrlPr>
                            <a:rPr lang="en-US" sz="3200" i="1">
                              <a:solidFill>
                                <a:schemeClr val="tx1"/>
                              </a:solidFill>
                              <a:latin typeface="Cambria Math" panose="02040503050406030204" pitchFamily="18" charset="0"/>
                              <a:ea typeface="Times New Roman" panose="02020603050405020304" pitchFamily="18" charset="0"/>
                            </a:rPr>
                          </m:ctrlPr>
                        </m:fPr>
                        <m:num>
                          <m:sSup>
                            <m:sSupPr>
                              <m:ctrlPr>
                                <a:rPr lang="en-US" sz="3200" i="1">
                                  <a:solidFill>
                                    <a:schemeClr val="tx1"/>
                                  </a:solidFill>
                                  <a:latin typeface="Cambria Math" panose="02040503050406030204" pitchFamily="18" charset="0"/>
                                  <a:ea typeface="Times New Roman" panose="02020603050405020304" pitchFamily="18" charset="0"/>
                                </a:rPr>
                              </m:ctrlPr>
                            </m:sSupPr>
                            <m:e>
                              <m:r>
                                <a:rPr lang="en-US" sz="3200" i="1">
                                  <a:solidFill>
                                    <a:schemeClr val="tx1"/>
                                  </a:solidFill>
                                  <a:latin typeface="Cambria Math" panose="02040503050406030204" pitchFamily="18" charset="0"/>
                                  <a:ea typeface="Times New Roman" panose="02020603050405020304" pitchFamily="18" charset="0"/>
                                </a:rPr>
                                <m:t>𝑒</m:t>
                              </m:r>
                            </m:e>
                            <m:sup>
                              <m:r>
                                <a:rPr lang="en-US" sz="3200" i="1">
                                  <a:solidFill>
                                    <a:schemeClr val="tx1"/>
                                  </a:solidFill>
                                  <a:latin typeface="Cambria Math" panose="02040503050406030204" pitchFamily="18" charset="0"/>
                                  <a:ea typeface="Times New Roman" panose="02020603050405020304" pitchFamily="18" charset="0"/>
                                </a:rPr>
                                <m:t>𝑋</m:t>
                              </m:r>
                              <m:r>
                                <a:rPr lang="en-US" sz="3200" i="1">
                                  <a:solidFill>
                                    <a:schemeClr val="tx1"/>
                                  </a:solidFill>
                                  <a:latin typeface="Cambria Math" panose="02040503050406030204" pitchFamily="18" charset="0"/>
                                  <a:ea typeface="Times New Roman" panose="02020603050405020304" pitchFamily="18" charset="0"/>
                                </a:rPr>
                                <m:t>𝜃</m:t>
                              </m:r>
                            </m:sup>
                          </m:sSup>
                        </m:num>
                        <m:den>
                          <m:r>
                            <a:rPr lang="en-US" sz="3200" i="1">
                              <a:solidFill>
                                <a:schemeClr val="tx1"/>
                              </a:solidFill>
                              <a:latin typeface="Cambria Math" panose="02040503050406030204" pitchFamily="18" charset="0"/>
                              <a:ea typeface="Times New Roman" panose="02020603050405020304" pitchFamily="18" charset="0"/>
                            </a:rPr>
                            <m:t>1+</m:t>
                          </m:r>
                          <m:sSup>
                            <m:sSupPr>
                              <m:ctrlPr>
                                <a:rPr lang="en-US" sz="3200" i="1">
                                  <a:solidFill>
                                    <a:schemeClr val="tx1"/>
                                  </a:solidFill>
                                  <a:latin typeface="Cambria Math" panose="02040503050406030204" pitchFamily="18" charset="0"/>
                                  <a:ea typeface="Times New Roman" panose="02020603050405020304" pitchFamily="18" charset="0"/>
                                </a:rPr>
                              </m:ctrlPr>
                            </m:sSupPr>
                            <m:e>
                              <m:r>
                                <a:rPr lang="en-US" sz="3200" i="1">
                                  <a:solidFill>
                                    <a:schemeClr val="tx1"/>
                                  </a:solidFill>
                                  <a:latin typeface="Cambria Math" panose="02040503050406030204" pitchFamily="18" charset="0"/>
                                  <a:ea typeface="Times New Roman" panose="02020603050405020304" pitchFamily="18" charset="0"/>
                                </a:rPr>
                                <m:t>𝑒</m:t>
                              </m:r>
                            </m:e>
                            <m:sup>
                              <m:r>
                                <a:rPr lang="en-US" sz="3200" i="1">
                                  <a:solidFill>
                                    <a:schemeClr val="tx1"/>
                                  </a:solidFill>
                                  <a:latin typeface="Cambria Math" panose="02040503050406030204" pitchFamily="18" charset="0"/>
                                  <a:ea typeface="Times New Roman" panose="02020603050405020304" pitchFamily="18" charset="0"/>
                                </a:rPr>
                                <m:t>𝑋</m:t>
                              </m:r>
                              <m:r>
                                <a:rPr lang="en-US" sz="3200" i="1">
                                  <a:solidFill>
                                    <a:schemeClr val="tx1"/>
                                  </a:solidFill>
                                  <a:latin typeface="Cambria Math" panose="02040503050406030204" pitchFamily="18" charset="0"/>
                                  <a:ea typeface="Times New Roman" panose="02020603050405020304" pitchFamily="18" charset="0"/>
                                </a:rPr>
                                <m:t>𝜃</m:t>
                              </m:r>
                            </m:sup>
                          </m:sSup>
                        </m:den>
                      </m:f>
                    </m:oMath>
                  </m:oMathPara>
                </a14:m>
                <a:endParaRPr lang="en-US" sz="3200" dirty="0">
                  <a:latin typeface="Times New Roman" panose="02020603050405020304" pitchFamily="18" charset="0"/>
                  <a:ea typeface="Times New Roman" panose="02020603050405020304" pitchFamily="18" charset="0"/>
                </a:endParaRPr>
              </a:p>
            </p:txBody>
          </p:sp>
        </mc:Choice>
        <mc:Fallback xmlns="">
          <p:sp>
            <p:nvSpPr>
              <p:cNvPr id="5" name="Organigramme : Alternative 10"/>
              <p:cNvSpPr>
                <a:spLocks noRot="1" noChangeAspect="1" noMove="1" noResize="1" noEditPoints="1" noAdjustHandles="1" noChangeArrowheads="1" noChangeShapeType="1" noTextEdit="1"/>
              </p:cNvSpPr>
              <p:nvPr>
                <p:custDataLst>
                  <p:tags r:id="rId7"/>
                </p:custDataLst>
              </p:nvPr>
            </p:nvSpPr>
            <p:spPr>
              <a:xfrm>
                <a:off x="353854" y="1234440"/>
                <a:ext cx="11490960" cy="4893310"/>
              </a:xfrm>
              <a:prstGeom prst="flowChartAlternateProcess">
                <a:avLst/>
              </a:prstGeom>
              <a:blipFill>
                <a:blip r:embed="rId8"/>
                <a:stretch>
                  <a:fillRect/>
                </a:stretch>
              </a:blipFill>
              <a:ln w="38100">
                <a:noFill/>
              </a:ln>
            </p:spPr>
            <p:txBody>
              <a:bodyPr/>
              <a:lstStyle/>
              <a:p>
                <a:r>
                  <a:rPr lang="fr-BF">
                    <a:noFill/>
                  </a:rPr>
                  <a:t> </a:t>
                </a:r>
              </a:p>
            </p:txBody>
          </p:sp>
        </mc:Fallback>
      </mc:AlternateContent>
      <p:sp>
        <p:nvSpPr>
          <p:cNvPr id="7" name="Espace réservé du numéro de diapositive 6">
            <a:extLst>
              <a:ext uri="{FF2B5EF4-FFF2-40B4-BE49-F238E27FC236}">
                <a16:creationId xmlns:a16="http://schemas.microsoft.com/office/drawing/2014/main" id="{9D0AC711-7FF2-4607-33AA-39779CAD11EF}"/>
              </a:ext>
            </a:extLst>
          </p:cNvPr>
          <p:cNvSpPr>
            <a:spLocks noGrp="1"/>
          </p:cNvSpPr>
          <p:nvPr>
            <p:ph type="sldNum" sz="quarter" idx="12"/>
          </p:nvPr>
        </p:nvSpPr>
        <p:spPr/>
        <p:txBody>
          <a:bodyPr/>
          <a:lstStyle/>
          <a:p>
            <a:fld id="{6BEEA23D-B41C-4067-9D7C-244D4B21AF3B}" type="slidenum">
              <a:rPr lang="fr-BF" smtClean="0"/>
              <a:t>22</a:t>
            </a:fld>
            <a:endParaRPr lang="fr-BF"/>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156371" y="6557930"/>
            <a:ext cx="1730585" cy="310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46" name="Rectangle 45"/>
          <p:cNvSpPr/>
          <p:nvPr/>
        </p:nvSpPr>
        <p:spPr>
          <a:xfrm>
            <a:off x="1886956" y="6557929"/>
            <a:ext cx="8749844" cy="310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dirty="0">
                <a:cs typeface="Aharoni" pitchFamily="2" charset="-79"/>
                <a:sym typeface="Cambria" panose="02040503050406030204"/>
              </a:rPr>
              <a:t>ISSP/LPAS2</a:t>
            </a:r>
            <a:endParaRPr lang="fr-FR" dirty="0"/>
          </a:p>
        </p:txBody>
      </p:sp>
      <p:sp>
        <p:nvSpPr>
          <p:cNvPr id="52" name="Rectangle 51"/>
          <p:cNvSpPr/>
          <p:nvPr/>
        </p:nvSpPr>
        <p:spPr>
          <a:xfrm>
            <a:off x="156369" y="1864"/>
            <a:ext cx="5689600" cy="12600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1">
                  <a:lumMod val="50000"/>
                </a:schemeClr>
              </a:solidFill>
            </a:endParaRPr>
          </a:p>
        </p:txBody>
      </p:sp>
      <p:sp>
        <p:nvSpPr>
          <p:cNvPr id="53" name="Rectangle 52"/>
          <p:cNvSpPr/>
          <p:nvPr/>
        </p:nvSpPr>
        <p:spPr>
          <a:xfrm>
            <a:off x="5845969" y="3244"/>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24" name="Rectangle 23"/>
          <p:cNvSpPr/>
          <p:nvPr/>
        </p:nvSpPr>
        <p:spPr>
          <a:xfrm>
            <a:off x="1730350" y="6568600"/>
            <a:ext cx="8634103" cy="584775"/>
          </a:xfrm>
          <a:prstGeom prst="rect">
            <a:avLst/>
          </a:prstGeom>
        </p:spPr>
        <p:txBody>
          <a:bodyPr wrap="square">
            <a:spAutoFit/>
          </a:bodyPr>
          <a:lstStyle/>
          <a:p>
            <a:pPr algn="ctr"/>
            <a:endParaRPr lang="fr-FR" dirty="0">
              <a:solidFill>
                <a:schemeClr val="dk1"/>
              </a:solidFill>
              <a:cs typeface="Aharoni" pitchFamily="2" charset="-79"/>
            </a:endParaRPr>
          </a:p>
          <a:p>
            <a:pPr algn="ctr"/>
            <a:endParaRPr lang="fr-FR" sz="1400" b="1" dirty="0">
              <a:cs typeface="Aharoni" pitchFamily="2" charset="-79"/>
            </a:endParaRPr>
          </a:p>
        </p:txBody>
      </p:sp>
      <p:pic>
        <p:nvPicPr>
          <p:cNvPr id="3" name="Image 2"/>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0350" y="6577756"/>
            <a:ext cx="489357" cy="271699"/>
          </a:xfrm>
          <a:prstGeom prst="rect">
            <a:avLst/>
          </a:prstGeom>
          <a:noFill/>
          <a:ln>
            <a:noFill/>
          </a:ln>
        </p:spPr>
      </p:pic>
      <p:pic>
        <p:nvPicPr>
          <p:cNvPr id="4" name="Image 3"/>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205803" y="6577756"/>
            <a:ext cx="353626" cy="286720"/>
          </a:xfrm>
          <a:prstGeom prst="rect">
            <a:avLst/>
          </a:prstGeom>
          <a:noFill/>
          <a:ln>
            <a:noFill/>
          </a:ln>
        </p:spPr>
      </p:pic>
      <p:sp>
        <p:nvSpPr>
          <p:cNvPr id="6" name="Rectangle: Rounded Corners 9"/>
          <p:cNvSpPr/>
          <p:nvPr>
            <p:custDataLst>
              <p:tags r:id="rId1"/>
            </p:custDataLst>
          </p:nvPr>
        </p:nvSpPr>
        <p:spPr>
          <a:xfrm>
            <a:off x="298610" y="300989"/>
            <a:ext cx="11546205" cy="564516"/>
          </a:xfrm>
          <a:prstGeom prst="round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457200" indent="-457200" algn="ctr">
              <a:buFont typeface="+mj-lt"/>
              <a:buAutoNum type="arabicPeriod" startAt="3"/>
            </a:pPr>
            <a:r>
              <a:rPr lang="fr-FR" sz="2400" b="1" u="sng" dirty="0">
                <a:latin typeface="Times New Roman" panose="02020603050405020304" pitchFamily="18" charset="0"/>
                <a:cs typeface="Times New Roman" panose="02020603050405020304" pitchFamily="18" charset="0"/>
              </a:rPr>
              <a:t>Test du Score (Score Test)</a:t>
            </a:r>
          </a:p>
        </p:txBody>
      </p:sp>
      <mc:AlternateContent xmlns:mc="http://schemas.openxmlformats.org/markup-compatibility/2006" xmlns:a14="http://schemas.microsoft.com/office/drawing/2010/main">
        <mc:Choice Requires="a14">
          <p:sp>
            <p:nvSpPr>
              <p:cNvPr id="5" name="Organigramme : Alternative 1"/>
              <p:cNvSpPr/>
              <p:nvPr>
                <p:custDataLst>
                  <p:tags r:id="rId2"/>
                </p:custDataLst>
              </p:nvPr>
            </p:nvSpPr>
            <p:spPr>
              <a:xfrm>
                <a:off x="298610" y="1287146"/>
                <a:ext cx="11546205" cy="5003165"/>
              </a:xfrm>
              <a:prstGeom prst="flowChartAlternateProcess">
                <a:avLst/>
              </a:prstGeom>
              <a:solidFill>
                <a:schemeClr val="bg1"/>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200" dirty="0">
                    <a:solidFill>
                      <a:schemeClr val="tx1"/>
                    </a:solidFill>
                    <a:latin typeface="Times New Roman" panose="02020603050405020304" pitchFamily="18" charset="0"/>
                    <a:ea typeface="Times New Roman" panose="02020603050405020304" pitchFamily="18" charset="0"/>
                  </a:rPr>
                  <a:t>Ce test est basé sur les scores (dérivées partielles) du modèle </a:t>
                </a:r>
                <a:r>
                  <a:rPr lang="en-US" sz="3200" dirty="0" err="1">
                    <a:solidFill>
                      <a:schemeClr val="tx1"/>
                    </a:solidFill>
                    <a:latin typeface="Times New Roman" panose="02020603050405020304" pitchFamily="18" charset="0"/>
                    <a:ea typeface="Times New Roman" panose="02020603050405020304" pitchFamily="18" charset="0"/>
                  </a:rPr>
                  <a:t>logit</a:t>
                </a:r>
                <a:r>
                  <a:rPr lang="en-US" sz="3200" dirty="0">
                    <a:solidFill>
                      <a:schemeClr val="tx1"/>
                    </a:solidFill>
                    <a:latin typeface="Times New Roman" panose="02020603050405020304" pitchFamily="18" charset="0"/>
                    <a:ea typeface="Times New Roman" panose="02020603050405020304" pitchFamily="18" charset="0"/>
                  </a:rPr>
                  <a:t>. Il évalue l’hypothèse nulle que les coefficients sont nuls. Si la valeur p est faible, on rejette l’hypothèse nulle. Un score élevé indique que l’alternative est plus attrayante pour l’individu, tandis qu’un score bas indique le contraire. </a:t>
                </a:r>
              </a:p>
              <a:p>
                <a:r>
                  <a:rPr lang="en-US" sz="3200" dirty="0">
                    <a:solidFill>
                      <a:schemeClr val="tx1"/>
                    </a:solidFill>
                    <a:latin typeface="Times New Roman" panose="02020603050405020304" pitchFamily="18" charset="0"/>
                    <a:ea typeface="Times New Roman" panose="02020603050405020304" pitchFamily="18" charset="0"/>
                  </a:rPr>
                  <a:t>La statistique de ce test est :</a:t>
                </a:r>
              </a:p>
              <a:p>
                <a:pPr/>
                <a14:m>
                  <m:oMathPara xmlns:m="http://schemas.openxmlformats.org/officeDocument/2006/math">
                    <m:oMathParaPr>
                      <m:jc m:val="centerGroup"/>
                    </m:oMathParaPr>
                    <m:oMath xmlns:m="http://schemas.openxmlformats.org/officeDocument/2006/math">
                      <m:r>
                        <m:rPr>
                          <m:nor/>
                        </m:rPr>
                        <a:rPr lang="en-US" sz="3200">
                          <a:solidFill>
                            <a:schemeClr val="tx1"/>
                          </a:solidFill>
                          <a:latin typeface="Times New Roman" panose="02020603050405020304" pitchFamily="18" charset="0"/>
                          <a:ea typeface="Times New Roman" panose="02020603050405020304" pitchFamily="18" charset="0"/>
                        </a:rPr>
                        <m:t>Score</m:t>
                      </m:r>
                      <m:r>
                        <a:rPr lang="en-US" sz="3200" i="1">
                          <a:solidFill>
                            <a:schemeClr val="tx1"/>
                          </a:solidFill>
                          <a:latin typeface="Cambria Math" panose="02040503050406030204" pitchFamily="18" charset="0"/>
                          <a:ea typeface="Times New Roman" panose="02020603050405020304" pitchFamily="18" charset="0"/>
                        </a:rPr>
                        <m:t>=</m:t>
                      </m:r>
                      <m:nary>
                        <m:naryPr>
                          <m:chr m:val="∑"/>
                          <m:limLoc m:val="undOvr"/>
                          <m:grow m:val="on"/>
                          <m:ctrlPr>
                            <a:rPr lang="en-US" sz="3200" i="1">
                              <a:solidFill>
                                <a:schemeClr val="tx1"/>
                              </a:solidFill>
                              <a:latin typeface="Cambria Math" panose="02040503050406030204" pitchFamily="18" charset="0"/>
                              <a:ea typeface="Times New Roman" panose="02020603050405020304" pitchFamily="18" charset="0"/>
                            </a:rPr>
                          </m:ctrlPr>
                        </m:naryPr>
                        <m:sub>
                          <m:r>
                            <a:rPr lang="en-US" sz="3200" i="1">
                              <a:solidFill>
                                <a:schemeClr val="tx1"/>
                              </a:solidFill>
                              <a:latin typeface="Cambria Math" panose="02040503050406030204" pitchFamily="18" charset="0"/>
                              <a:ea typeface="Times New Roman" panose="02020603050405020304" pitchFamily="18" charset="0"/>
                            </a:rPr>
                            <m:t>𝑖</m:t>
                          </m:r>
                          <m:r>
                            <a:rPr lang="en-US" sz="3200" i="1">
                              <a:solidFill>
                                <a:schemeClr val="tx1"/>
                              </a:solidFill>
                              <a:latin typeface="Cambria Math" panose="02040503050406030204" pitchFamily="18" charset="0"/>
                              <a:ea typeface="Times New Roman" panose="02020603050405020304" pitchFamily="18" charset="0"/>
                            </a:rPr>
                            <m:t>=1</m:t>
                          </m:r>
                        </m:sub>
                        <m:sup>
                          <m:r>
                            <a:rPr lang="en-US" sz="3200" i="1">
                              <a:solidFill>
                                <a:schemeClr val="tx1"/>
                              </a:solidFill>
                              <a:latin typeface="Cambria Math" panose="02040503050406030204" pitchFamily="18" charset="0"/>
                              <a:ea typeface="Times New Roman" panose="02020603050405020304" pitchFamily="18" charset="0"/>
                            </a:rPr>
                            <m:t>𝑛</m:t>
                          </m:r>
                        </m:sup>
                        <m:e>
                          <m:f>
                            <m:fPr>
                              <m:ctrlPr>
                                <a:rPr lang="en-US" sz="3200" i="1">
                                  <a:solidFill>
                                    <a:schemeClr val="tx1"/>
                                  </a:solidFill>
                                  <a:latin typeface="Cambria Math" panose="02040503050406030204" pitchFamily="18" charset="0"/>
                                  <a:ea typeface="Times New Roman" panose="02020603050405020304" pitchFamily="18" charset="0"/>
                                </a:rPr>
                              </m:ctrlPr>
                            </m:fPr>
                            <m:num>
                              <m:r>
                                <a:rPr lang="fr-FR" sz="3200" i="1">
                                  <a:solidFill>
                                    <a:schemeClr val="tx1"/>
                                  </a:solidFill>
                                  <a:latin typeface="Cambria Math" panose="02040503050406030204" pitchFamily="18" charset="0"/>
                                  <a:ea typeface="Times New Roman" panose="02020603050405020304" pitchFamily="18" charset="0"/>
                                </a:rPr>
                                <m:t>𝜕</m:t>
                              </m:r>
                              <m:r>
                                <a:rPr lang="fr-FR" sz="3200" i="1">
                                  <a:solidFill>
                                    <a:schemeClr val="tx1"/>
                                  </a:solidFill>
                                  <a:latin typeface="Cambria Math" panose="02040503050406030204" pitchFamily="18" charset="0"/>
                                  <a:ea typeface="Times New Roman" panose="02020603050405020304" pitchFamily="18" charset="0"/>
                                </a:rPr>
                                <m:t>𝑙𝑜𝑔</m:t>
                              </m:r>
                              <m:r>
                                <a:rPr lang="fr-FR" sz="3200" i="1">
                                  <a:solidFill>
                                    <a:schemeClr val="tx1"/>
                                  </a:solidFill>
                                  <a:latin typeface="Cambria Math" panose="02040503050406030204" pitchFamily="18" charset="0"/>
                                  <a:ea typeface="Times New Roman" panose="02020603050405020304" pitchFamily="18" charset="0"/>
                                </a:rPr>
                                <m:t>⁡(</m:t>
                              </m:r>
                              <m:sSub>
                                <m:sSubPr>
                                  <m:ctrlPr>
                                    <a:rPr lang="en-US" sz="3200" i="1">
                                      <a:solidFill>
                                        <a:schemeClr val="tx1"/>
                                      </a:solidFill>
                                      <a:latin typeface="Cambria Math" panose="02040503050406030204" pitchFamily="18" charset="0"/>
                                      <a:ea typeface="Times New Roman" panose="02020603050405020304" pitchFamily="18" charset="0"/>
                                    </a:rPr>
                                  </m:ctrlPr>
                                </m:sSubPr>
                                <m:e>
                                  <m:r>
                                    <a:rPr lang="fr-FR" sz="3200" i="1">
                                      <a:solidFill>
                                        <a:schemeClr val="tx1"/>
                                      </a:solidFill>
                                      <a:latin typeface="Cambria Math" panose="02040503050406030204" pitchFamily="18" charset="0"/>
                                      <a:ea typeface="Times New Roman" panose="02020603050405020304" pitchFamily="18" charset="0"/>
                                    </a:rPr>
                                    <m:t>𝐿</m:t>
                                  </m:r>
                                </m:e>
                                <m:sub>
                                  <m:r>
                                    <a:rPr lang="fr-FR" sz="3200" i="1">
                                      <a:solidFill>
                                        <a:schemeClr val="tx1"/>
                                      </a:solidFill>
                                      <a:latin typeface="Cambria Math" panose="02040503050406030204" pitchFamily="18" charset="0"/>
                                      <a:ea typeface="Times New Roman" panose="02020603050405020304" pitchFamily="18" charset="0"/>
                                    </a:rPr>
                                    <m:t>𝑖</m:t>
                                  </m:r>
                                </m:sub>
                              </m:sSub>
                              <m:r>
                                <a:rPr lang="fr-FR" sz="3200" i="1">
                                  <a:solidFill>
                                    <a:schemeClr val="tx1"/>
                                  </a:solidFill>
                                  <a:latin typeface="Cambria Math" panose="02040503050406030204" pitchFamily="18" charset="0"/>
                                  <a:ea typeface="Times New Roman" panose="02020603050405020304" pitchFamily="18" charset="0"/>
                                </a:rPr>
                                <m:t>)</m:t>
                              </m:r>
                            </m:num>
                            <m:den>
                              <m:r>
                                <a:rPr lang="fr-FR" sz="3200" i="1">
                                  <a:solidFill>
                                    <a:schemeClr val="tx1"/>
                                  </a:solidFill>
                                  <a:latin typeface="Cambria Math" panose="02040503050406030204" pitchFamily="18" charset="0"/>
                                  <a:ea typeface="Times New Roman" panose="02020603050405020304" pitchFamily="18" charset="0"/>
                                </a:rPr>
                                <m:t>𝜕𝜃</m:t>
                              </m:r>
                            </m:den>
                          </m:f>
                          <m:f>
                            <m:fPr>
                              <m:ctrlPr>
                                <a:rPr lang="en-US" sz="3200" i="1">
                                  <a:solidFill>
                                    <a:schemeClr val="tx1"/>
                                  </a:solidFill>
                                  <a:latin typeface="Cambria Math" panose="02040503050406030204" pitchFamily="18" charset="0"/>
                                  <a:ea typeface="Times New Roman" panose="02020603050405020304" pitchFamily="18" charset="0"/>
                                </a:rPr>
                              </m:ctrlPr>
                            </m:fPr>
                            <m:num>
                              <m:r>
                                <a:rPr lang="fr-FR" sz="3200" i="1">
                                  <a:solidFill>
                                    <a:schemeClr val="tx1"/>
                                  </a:solidFill>
                                  <a:latin typeface="Cambria Math" panose="02040503050406030204" pitchFamily="18" charset="0"/>
                                  <a:ea typeface="Times New Roman" panose="02020603050405020304" pitchFamily="18" charset="0"/>
                                </a:rPr>
                                <m:t>𝜕</m:t>
                              </m:r>
                              <m:sSub>
                                <m:sSubPr>
                                  <m:ctrlPr>
                                    <a:rPr lang="en-US" sz="3200" i="1">
                                      <a:solidFill>
                                        <a:schemeClr val="tx1"/>
                                      </a:solidFill>
                                      <a:latin typeface="Cambria Math" panose="02040503050406030204" pitchFamily="18" charset="0"/>
                                      <a:ea typeface="Times New Roman" panose="02020603050405020304" pitchFamily="18" charset="0"/>
                                    </a:rPr>
                                  </m:ctrlPr>
                                </m:sSubPr>
                                <m:e>
                                  <m:r>
                                    <a:rPr lang="fr-FR" sz="3200" i="1">
                                      <a:solidFill>
                                        <a:schemeClr val="tx1"/>
                                      </a:solidFill>
                                      <a:latin typeface="Cambria Math" panose="02040503050406030204" pitchFamily="18" charset="0"/>
                                      <a:ea typeface="Times New Roman" panose="02020603050405020304" pitchFamily="18" charset="0"/>
                                    </a:rPr>
                                    <m:t>𝐿</m:t>
                                  </m:r>
                                </m:e>
                                <m:sub>
                                  <m:r>
                                    <a:rPr lang="fr-FR" sz="3200" i="1">
                                      <a:solidFill>
                                        <a:schemeClr val="tx1"/>
                                      </a:solidFill>
                                      <a:latin typeface="Cambria Math" panose="02040503050406030204" pitchFamily="18" charset="0"/>
                                      <a:ea typeface="Times New Roman" panose="02020603050405020304" pitchFamily="18" charset="0"/>
                                    </a:rPr>
                                    <m:t>𝑖</m:t>
                                  </m:r>
                                </m:sub>
                              </m:sSub>
                            </m:num>
                            <m:den>
                              <m:r>
                                <a:rPr lang="fr-FR" sz="3200" i="1">
                                  <a:solidFill>
                                    <a:schemeClr val="tx1"/>
                                  </a:solidFill>
                                  <a:latin typeface="Cambria Math" panose="02040503050406030204" pitchFamily="18" charset="0"/>
                                  <a:ea typeface="Times New Roman" panose="02020603050405020304" pitchFamily="18" charset="0"/>
                                </a:rPr>
                                <m:t>𝜕𝜃</m:t>
                              </m:r>
                            </m:den>
                          </m:f>
                        </m:e>
                      </m:nary>
                    </m:oMath>
                  </m:oMathPara>
                </a14:m>
                <a:endParaRPr lang="en-US" dirty="0">
                  <a:latin typeface="Times New Roman" panose="02020603050405020304" pitchFamily="18" charset="0"/>
                  <a:ea typeface="Times New Roman" panose="02020603050405020304" pitchFamily="18" charset="0"/>
                </a:endParaRPr>
              </a:p>
            </p:txBody>
          </p:sp>
        </mc:Choice>
        <mc:Fallback xmlns="">
          <p:sp>
            <p:nvSpPr>
              <p:cNvPr id="5" name="Organigramme : Alternative 1"/>
              <p:cNvSpPr>
                <a:spLocks noRot="1" noChangeAspect="1" noMove="1" noResize="1" noEditPoints="1" noAdjustHandles="1" noChangeArrowheads="1" noChangeShapeType="1" noTextEdit="1"/>
              </p:cNvSpPr>
              <p:nvPr>
                <p:custDataLst>
                  <p:tags r:id="rId7"/>
                </p:custDataLst>
              </p:nvPr>
            </p:nvSpPr>
            <p:spPr>
              <a:xfrm>
                <a:off x="298610" y="1287146"/>
                <a:ext cx="11546205" cy="5003165"/>
              </a:xfrm>
              <a:prstGeom prst="flowChartAlternateProcess">
                <a:avLst/>
              </a:prstGeom>
              <a:blipFill>
                <a:blip r:embed="rId8"/>
                <a:stretch>
                  <a:fillRect/>
                </a:stretch>
              </a:blipFill>
              <a:ln w="38100">
                <a:noFill/>
              </a:ln>
            </p:spPr>
            <p:txBody>
              <a:bodyPr/>
              <a:lstStyle/>
              <a:p>
                <a:r>
                  <a:rPr lang="fr-BF">
                    <a:noFill/>
                  </a:rPr>
                  <a:t> </a:t>
                </a:r>
              </a:p>
            </p:txBody>
          </p:sp>
        </mc:Fallback>
      </mc:AlternateContent>
      <p:sp>
        <p:nvSpPr>
          <p:cNvPr id="7" name="Espace réservé du numéro de diapositive 6">
            <a:extLst>
              <a:ext uri="{FF2B5EF4-FFF2-40B4-BE49-F238E27FC236}">
                <a16:creationId xmlns:a16="http://schemas.microsoft.com/office/drawing/2014/main" id="{7EB9D67E-7494-1CBB-B502-BB0EF43CA726}"/>
              </a:ext>
            </a:extLst>
          </p:cNvPr>
          <p:cNvSpPr>
            <a:spLocks noGrp="1"/>
          </p:cNvSpPr>
          <p:nvPr>
            <p:ph type="sldNum" sz="quarter" idx="12"/>
          </p:nvPr>
        </p:nvSpPr>
        <p:spPr/>
        <p:txBody>
          <a:bodyPr/>
          <a:lstStyle/>
          <a:p>
            <a:fld id="{6BEEA23D-B41C-4067-9D7C-244D4B21AF3B}" type="slidenum">
              <a:rPr lang="fr-BF" smtClean="0"/>
              <a:t>23</a:t>
            </a:fld>
            <a:endParaRPr lang="fr-BF"/>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wipe(down)">
                                      <p:cBhvr>
                                        <p:cTn id="14" dur="580">
                                          <p:stCondLst>
                                            <p:cond delay="0"/>
                                          </p:stCondLst>
                                        </p:cTn>
                                        <p:tgtEl>
                                          <p:spTgt spid="5">
                                            <p:txEl>
                                              <p:pRg st="1" end="1"/>
                                            </p:txEl>
                                          </p:spTgt>
                                        </p:tgtEl>
                                      </p:cBhvr>
                                    </p:animEffect>
                                    <p:anim calcmode="lin" valueType="num">
                                      <p:cBhvr>
                                        <p:cTn id="15" dur="1822" tmFilter="0,0; 0.14,0.36; 0.43,0.73; 0.71,0.91; 1.0,1.0">
                                          <p:stCondLst>
                                            <p:cond delay="0"/>
                                          </p:stCondLst>
                                        </p:cTn>
                                        <p:tgtEl>
                                          <p:spTgt spid="5">
                                            <p:txEl>
                                              <p:pRg st="1" end="1"/>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5">
                                            <p:txEl>
                                              <p:pRg st="1" end="1"/>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5">
                                            <p:txEl>
                                              <p:pRg st="1" end="1"/>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5">
                                            <p:txEl>
                                              <p:pRg st="1" end="1"/>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5">
                                            <p:txEl>
                                              <p:pRg st="1" end="1"/>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5">
                                            <p:txEl>
                                              <p:pRg st="1" end="1"/>
                                            </p:txEl>
                                          </p:spTgt>
                                        </p:tgtEl>
                                      </p:cBhvr>
                                      <p:to x="100000" y="60000"/>
                                    </p:animScale>
                                    <p:animScale>
                                      <p:cBhvr>
                                        <p:cTn id="21" dur="166" decel="50000">
                                          <p:stCondLst>
                                            <p:cond delay="676"/>
                                          </p:stCondLst>
                                        </p:cTn>
                                        <p:tgtEl>
                                          <p:spTgt spid="5">
                                            <p:txEl>
                                              <p:pRg st="1" end="1"/>
                                            </p:txEl>
                                          </p:spTgt>
                                        </p:tgtEl>
                                      </p:cBhvr>
                                      <p:to x="100000" y="100000"/>
                                    </p:animScale>
                                    <p:animScale>
                                      <p:cBhvr>
                                        <p:cTn id="22" dur="26">
                                          <p:stCondLst>
                                            <p:cond delay="1312"/>
                                          </p:stCondLst>
                                        </p:cTn>
                                        <p:tgtEl>
                                          <p:spTgt spid="5">
                                            <p:txEl>
                                              <p:pRg st="1" end="1"/>
                                            </p:txEl>
                                          </p:spTgt>
                                        </p:tgtEl>
                                      </p:cBhvr>
                                      <p:to x="100000" y="80000"/>
                                    </p:animScale>
                                    <p:animScale>
                                      <p:cBhvr>
                                        <p:cTn id="23" dur="166" decel="50000">
                                          <p:stCondLst>
                                            <p:cond delay="1338"/>
                                          </p:stCondLst>
                                        </p:cTn>
                                        <p:tgtEl>
                                          <p:spTgt spid="5">
                                            <p:txEl>
                                              <p:pRg st="1" end="1"/>
                                            </p:txEl>
                                          </p:spTgt>
                                        </p:tgtEl>
                                      </p:cBhvr>
                                      <p:to x="100000" y="100000"/>
                                    </p:animScale>
                                    <p:animScale>
                                      <p:cBhvr>
                                        <p:cTn id="24" dur="26">
                                          <p:stCondLst>
                                            <p:cond delay="1642"/>
                                          </p:stCondLst>
                                        </p:cTn>
                                        <p:tgtEl>
                                          <p:spTgt spid="5">
                                            <p:txEl>
                                              <p:pRg st="1" end="1"/>
                                            </p:txEl>
                                          </p:spTgt>
                                        </p:tgtEl>
                                      </p:cBhvr>
                                      <p:to x="100000" y="90000"/>
                                    </p:animScale>
                                    <p:animScale>
                                      <p:cBhvr>
                                        <p:cTn id="25" dur="166" decel="50000">
                                          <p:stCondLst>
                                            <p:cond delay="1668"/>
                                          </p:stCondLst>
                                        </p:cTn>
                                        <p:tgtEl>
                                          <p:spTgt spid="5">
                                            <p:txEl>
                                              <p:pRg st="1" end="1"/>
                                            </p:txEl>
                                          </p:spTgt>
                                        </p:tgtEl>
                                      </p:cBhvr>
                                      <p:to x="100000" y="100000"/>
                                    </p:animScale>
                                    <p:animScale>
                                      <p:cBhvr>
                                        <p:cTn id="26" dur="26">
                                          <p:stCondLst>
                                            <p:cond delay="1808"/>
                                          </p:stCondLst>
                                        </p:cTn>
                                        <p:tgtEl>
                                          <p:spTgt spid="5">
                                            <p:txEl>
                                              <p:pRg st="1" end="1"/>
                                            </p:txEl>
                                          </p:spTgt>
                                        </p:tgtEl>
                                      </p:cBhvr>
                                      <p:to x="100000" y="95000"/>
                                    </p:animScale>
                                    <p:animScale>
                                      <p:cBhvr>
                                        <p:cTn id="27" dur="166" decel="50000">
                                          <p:stCondLst>
                                            <p:cond delay="1834"/>
                                          </p:stCondLst>
                                        </p:cTn>
                                        <p:tgtEl>
                                          <p:spTgt spid="5">
                                            <p:txEl>
                                              <p:pRg st="1" end="1"/>
                                            </p:txEl>
                                          </p:spTgt>
                                        </p:tgtEl>
                                      </p:cBhvr>
                                      <p:to x="100000" y="100000"/>
                                    </p:animScale>
                                  </p:childTnLst>
                                </p:cTn>
                              </p:par>
                              <p:par>
                                <p:cTn id="28" presetID="26" presetClass="entr" presetSubtype="0" fill="hold" nodeType="with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Effect transition="in" filter="wipe(down)">
                                      <p:cBhvr>
                                        <p:cTn id="30" dur="580">
                                          <p:stCondLst>
                                            <p:cond delay="0"/>
                                          </p:stCondLst>
                                        </p:cTn>
                                        <p:tgtEl>
                                          <p:spTgt spid="5">
                                            <p:txEl>
                                              <p:pRg st="2" end="2"/>
                                            </p:txEl>
                                          </p:spTgt>
                                        </p:tgtEl>
                                      </p:cBhvr>
                                    </p:animEffect>
                                    <p:anim calcmode="lin" valueType="num">
                                      <p:cBhvr>
                                        <p:cTn id="31" dur="1822" tmFilter="0,0; 0.14,0.36; 0.43,0.73; 0.71,0.91; 1.0,1.0">
                                          <p:stCondLst>
                                            <p:cond delay="0"/>
                                          </p:stCondLst>
                                        </p:cTn>
                                        <p:tgtEl>
                                          <p:spTgt spid="5">
                                            <p:txEl>
                                              <p:pRg st="2" end="2"/>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5">
                                            <p:txEl>
                                              <p:pRg st="2" end="2"/>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5">
                                            <p:txEl>
                                              <p:pRg st="2" end="2"/>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5">
                                            <p:txEl>
                                              <p:pRg st="2" end="2"/>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5">
                                            <p:txEl>
                                              <p:pRg st="2" end="2"/>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5">
                                            <p:txEl>
                                              <p:pRg st="2" end="2"/>
                                            </p:txEl>
                                          </p:spTgt>
                                        </p:tgtEl>
                                      </p:cBhvr>
                                      <p:to x="100000" y="60000"/>
                                    </p:animScale>
                                    <p:animScale>
                                      <p:cBhvr>
                                        <p:cTn id="37" dur="166" decel="50000">
                                          <p:stCondLst>
                                            <p:cond delay="676"/>
                                          </p:stCondLst>
                                        </p:cTn>
                                        <p:tgtEl>
                                          <p:spTgt spid="5">
                                            <p:txEl>
                                              <p:pRg st="2" end="2"/>
                                            </p:txEl>
                                          </p:spTgt>
                                        </p:tgtEl>
                                      </p:cBhvr>
                                      <p:to x="100000" y="100000"/>
                                    </p:animScale>
                                    <p:animScale>
                                      <p:cBhvr>
                                        <p:cTn id="38" dur="26">
                                          <p:stCondLst>
                                            <p:cond delay="1312"/>
                                          </p:stCondLst>
                                        </p:cTn>
                                        <p:tgtEl>
                                          <p:spTgt spid="5">
                                            <p:txEl>
                                              <p:pRg st="2" end="2"/>
                                            </p:txEl>
                                          </p:spTgt>
                                        </p:tgtEl>
                                      </p:cBhvr>
                                      <p:to x="100000" y="80000"/>
                                    </p:animScale>
                                    <p:animScale>
                                      <p:cBhvr>
                                        <p:cTn id="39" dur="166" decel="50000">
                                          <p:stCondLst>
                                            <p:cond delay="1338"/>
                                          </p:stCondLst>
                                        </p:cTn>
                                        <p:tgtEl>
                                          <p:spTgt spid="5">
                                            <p:txEl>
                                              <p:pRg st="2" end="2"/>
                                            </p:txEl>
                                          </p:spTgt>
                                        </p:tgtEl>
                                      </p:cBhvr>
                                      <p:to x="100000" y="100000"/>
                                    </p:animScale>
                                    <p:animScale>
                                      <p:cBhvr>
                                        <p:cTn id="40" dur="26">
                                          <p:stCondLst>
                                            <p:cond delay="1642"/>
                                          </p:stCondLst>
                                        </p:cTn>
                                        <p:tgtEl>
                                          <p:spTgt spid="5">
                                            <p:txEl>
                                              <p:pRg st="2" end="2"/>
                                            </p:txEl>
                                          </p:spTgt>
                                        </p:tgtEl>
                                      </p:cBhvr>
                                      <p:to x="100000" y="90000"/>
                                    </p:animScale>
                                    <p:animScale>
                                      <p:cBhvr>
                                        <p:cTn id="41" dur="166" decel="50000">
                                          <p:stCondLst>
                                            <p:cond delay="1668"/>
                                          </p:stCondLst>
                                        </p:cTn>
                                        <p:tgtEl>
                                          <p:spTgt spid="5">
                                            <p:txEl>
                                              <p:pRg st="2" end="2"/>
                                            </p:txEl>
                                          </p:spTgt>
                                        </p:tgtEl>
                                      </p:cBhvr>
                                      <p:to x="100000" y="100000"/>
                                    </p:animScale>
                                    <p:animScale>
                                      <p:cBhvr>
                                        <p:cTn id="42" dur="26">
                                          <p:stCondLst>
                                            <p:cond delay="1808"/>
                                          </p:stCondLst>
                                        </p:cTn>
                                        <p:tgtEl>
                                          <p:spTgt spid="5">
                                            <p:txEl>
                                              <p:pRg st="2" end="2"/>
                                            </p:txEl>
                                          </p:spTgt>
                                        </p:tgtEl>
                                      </p:cBhvr>
                                      <p:to x="100000" y="95000"/>
                                    </p:animScale>
                                    <p:animScale>
                                      <p:cBhvr>
                                        <p:cTn id="43" dur="166" decel="50000">
                                          <p:stCondLst>
                                            <p:cond delay="1834"/>
                                          </p:stCondLst>
                                        </p:cTn>
                                        <p:tgtEl>
                                          <p:spTgt spid="5">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87D56AC0-723B-42BA-87A2-0778FDD3CD98}"/>
              </a:ext>
            </a:extLst>
          </p:cNvPr>
          <p:cNvSpPr/>
          <p:nvPr/>
        </p:nvSpPr>
        <p:spPr>
          <a:xfrm>
            <a:off x="156371" y="6557930"/>
            <a:ext cx="1730585" cy="310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46" name="Rectangle 45">
            <a:extLst>
              <a:ext uri="{FF2B5EF4-FFF2-40B4-BE49-F238E27FC236}">
                <a16:creationId xmlns:a16="http://schemas.microsoft.com/office/drawing/2014/main" id="{107787E5-E35D-464A-8883-075082B274D3}"/>
              </a:ext>
            </a:extLst>
          </p:cNvPr>
          <p:cNvSpPr/>
          <p:nvPr/>
        </p:nvSpPr>
        <p:spPr>
          <a:xfrm>
            <a:off x="1886956" y="6557929"/>
            <a:ext cx="8749844" cy="310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dirty="0">
                <a:cs typeface="Aharoni" pitchFamily="2" charset="-79"/>
                <a:sym typeface="Cambria"/>
              </a:rPr>
              <a:t>ISSP/LPAS2</a:t>
            </a:r>
            <a:endParaRPr lang="fr-FR" dirty="0"/>
          </a:p>
        </p:txBody>
      </p:sp>
      <p:sp>
        <p:nvSpPr>
          <p:cNvPr id="52" name="Rectangle 51">
            <a:extLst>
              <a:ext uri="{FF2B5EF4-FFF2-40B4-BE49-F238E27FC236}">
                <a16:creationId xmlns:a16="http://schemas.microsoft.com/office/drawing/2014/main" id="{6B2455FF-2DCB-4199-BAC2-B0E662DDE98F}"/>
              </a:ext>
            </a:extLst>
          </p:cNvPr>
          <p:cNvSpPr/>
          <p:nvPr/>
        </p:nvSpPr>
        <p:spPr>
          <a:xfrm>
            <a:off x="156369" y="1864"/>
            <a:ext cx="5689600" cy="12600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1">
                  <a:lumMod val="50000"/>
                </a:schemeClr>
              </a:solidFill>
            </a:endParaRPr>
          </a:p>
        </p:txBody>
      </p:sp>
      <p:sp>
        <p:nvSpPr>
          <p:cNvPr id="53" name="Rectangle 52">
            <a:extLst>
              <a:ext uri="{FF2B5EF4-FFF2-40B4-BE49-F238E27FC236}">
                <a16:creationId xmlns:a16="http://schemas.microsoft.com/office/drawing/2014/main" id="{497037EF-C170-4B7F-8921-6A4F8E9A325E}"/>
              </a:ext>
            </a:extLst>
          </p:cNvPr>
          <p:cNvSpPr/>
          <p:nvPr/>
        </p:nvSpPr>
        <p:spPr>
          <a:xfrm>
            <a:off x="5845969" y="3244"/>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0" name="Rectangle: Rounded Corners 9">
            <a:extLst>
              <a:ext uri="{FF2B5EF4-FFF2-40B4-BE49-F238E27FC236}">
                <a16:creationId xmlns:a16="http://schemas.microsoft.com/office/drawing/2014/main" id="{943E5D05-3D1E-4512-87BC-56BD1F960296}"/>
              </a:ext>
            </a:extLst>
          </p:cNvPr>
          <p:cNvSpPr/>
          <p:nvPr/>
        </p:nvSpPr>
        <p:spPr>
          <a:xfrm>
            <a:off x="1458223" y="2029620"/>
            <a:ext cx="9686027" cy="2485229"/>
          </a:xfrm>
          <a:prstGeom prst="round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1143000" indent="-1143000" algn="ctr">
              <a:buFont typeface="+mj-lt"/>
              <a:buAutoNum type="romanUcPeriod" startAt="4"/>
            </a:pPr>
            <a:r>
              <a:rPr lang="fr-FR" sz="5000" b="1" u="sng" dirty="0">
                <a:latin typeface="Times New Roman" panose="02020603050405020304" pitchFamily="18" charset="0"/>
                <a:ea typeface="Calibri" panose="020F0502020204030204" pitchFamily="34" charset="0"/>
                <a:cs typeface="Times New Roman" panose="02020603050405020304" pitchFamily="18" charset="0"/>
              </a:rPr>
              <a:t>Domaines d’application</a:t>
            </a:r>
          </a:p>
        </p:txBody>
      </p:sp>
      <p:sp>
        <p:nvSpPr>
          <p:cNvPr id="24" name="Rectangle 23">
            <a:extLst>
              <a:ext uri="{FF2B5EF4-FFF2-40B4-BE49-F238E27FC236}">
                <a16:creationId xmlns:a16="http://schemas.microsoft.com/office/drawing/2014/main" id="{E7E63B0E-30AF-4913-8C91-BC7C4AD3EAD1}"/>
              </a:ext>
            </a:extLst>
          </p:cNvPr>
          <p:cNvSpPr/>
          <p:nvPr/>
        </p:nvSpPr>
        <p:spPr>
          <a:xfrm>
            <a:off x="1730350" y="6568600"/>
            <a:ext cx="8634103" cy="584775"/>
          </a:xfrm>
          <a:prstGeom prst="rect">
            <a:avLst/>
          </a:prstGeom>
        </p:spPr>
        <p:txBody>
          <a:bodyPr wrap="square">
            <a:spAutoFit/>
          </a:bodyPr>
          <a:lstStyle/>
          <a:p>
            <a:pPr algn="ctr"/>
            <a:endParaRPr lang="fr-FR" dirty="0">
              <a:solidFill>
                <a:schemeClr val="dk1"/>
              </a:solidFill>
              <a:cs typeface="Aharoni" pitchFamily="2" charset="-79"/>
            </a:endParaRPr>
          </a:p>
          <a:p>
            <a:pPr algn="ctr"/>
            <a:endParaRPr lang="fr-FR" sz="1400" b="1" dirty="0">
              <a:cs typeface="Aharoni" pitchFamily="2" charset="-79"/>
            </a:endParaRPr>
          </a:p>
        </p:txBody>
      </p:sp>
      <p:pic>
        <p:nvPicPr>
          <p:cNvPr id="3" name="Image 2">
            <a:extLst>
              <a:ext uri="{FF2B5EF4-FFF2-40B4-BE49-F238E27FC236}">
                <a16:creationId xmlns:a16="http://schemas.microsoft.com/office/drawing/2014/main" id="{809A0F75-B8C1-5AF5-2BAF-F68DDFAC300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350" y="6577756"/>
            <a:ext cx="489357" cy="271699"/>
          </a:xfrm>
          <a:prstGeom prst="rect">
            <a:avLst/>
          </a:prstGeom>
          <a:noFill/>
          <a:ln>
            <a:noFill/>
          </a:ln>
        </p:spPr>
      </p:pic>
      <p:pic>
        <p:nvPicPr>
          <p:cNvPr id="4" name="Image 3">
            <a:extLst>
              <a:ext uri="{FF2B5EF4-FFF2-40B4-BE49-F238E27FC236}">
                <a16:creationId xmlns:a16="http://schemas.microsoft.com/office/drawing/2014/main" id="{DE3E5276-A9FE-2BD6-A58F-84DD23A7144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05803" y="6577756"/>
            <a:ext cx="353626" cy="286720"/>
          </a:xfrm>
          <a:prstGeom prst="rect">
            <a:avLst/>
          </a:prstGeom>
          <a:noFill/>
          <a:ln>
            <a:noFill/>
          </a:ln>
        </p:spPr>
      </p:pic>
      <p:sp>
        <p:nvSpPr>
          <p:cNvPr id="5" name="Espace réservé du numéro de diapositive 4">
            <a:extLst>
              <a:ext uri="{FF2B5EF4-FFF2-40B4-BE49-F238E27FC236}">
                <a16:creationId xmlns:a16="http://schemas.microsoft.com/office/drawing/2014/main" id="{DC07D82F-A73C-75DF-477F-1C069592CCDE}"/>
              </a:ext>
            </a:extLst>
          </p:cNvPr>
          <p:cNvSpPr>
            <a:spLocks noGrp="1"/>
          </p:cNvSpPr>
          <p:nvPr>
            <p:ph type="sldNum" sz="quarter" idx="12"/>
          </p:nvPr>
        </p:nvSpPr>
        <p:spPr/>
        <p:txBody>
          <a:bodyPr/>
          <a:lstStyle/>
          <a:p>
            <a:fld id="{6BEEA23D-B41C-4067-9D7C-244D4B21AF3B}" type="slidenum">
              <a:rPr lang="fr-BF" smtClean="0"/>
              <a:t>24</a:t>
            </a:fld>
            <a:endParaRPr lang="fr-BF"/>
          </a:p>
        </p:txBody>
      </p:sp>
    </p:spTree>
    <p:extLst>
      <p:ext uri="{BB962C8B-B14F-4D97-AF65-F5344CB8AC3E}">
        <p14:creationId xmlns:p14="http://schemas.microsoft.com/office/powerpoint/2010/main" val="150862490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87D56AC0-723B-42BA-87A2-0778FDD3CD98}"/>
              </a:ext>
            </a:extLst>
          </p:cNvPr>
          <p:cNvSpPr/>
          <p:nvPr/>
        </p:nvSpPr>
        <p:spPr>
          <a:xfrm>
            <a:off x="164633" y="6466170"/>
            <a:ext cx="1730585" cy="3651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46" name="Rectangle 45">
            <a:extLst>
              <a:ext uri="{FF2B5EF4-FFF2-40B4-BE49-F238E27FC236}">
                <a16:creationId xmlns:a16="http://schemas.microsoft.com/office/drawing/2014/main" id="{107787E5-E35D-464A-8883-075082B274D3}"/>
              </a:ext>
            </a:extLst>
          </p:cNvPr>
          <p:cNvSpPr/>
          <p:nvPr/>
        </p:nvSpPr>
        <p:spPr>
          <a:xfrm>
            <a:off x="1878693" y="6447182"/>
            <a:ext cx="9209658" cy="3974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dirty="0">
                <a:cs typeface="Aharoni" pitchFamily="2" charset="-79"/>
                <a:sym typeface="Cambria"/>
              </a:rPr>
              <a:t>ISSP/LPAS2</a:t>
            </a:r>
            <a:endParaRPr lang="fr-FR" dirty="0"/>
          </a:p>
        </p:txBody>
      </p:sp>
      <p:sp>
        <p:nvSpPr>
          <p:cNvPr id="52" name="Rectangle 51">
            <a:extLst>
              <a:ext uri="{FF2B5EF4-FFF2-40B4-BE49-F238E27FC236}">
                <a16:creationId xmlns:a16="http://schemas.microsoft.com/office/drawing/2014/main" id="{6B2455FF-2DCB-4199-BAC2-B0E662DDE98F}"/>
              </a:ext>
            </a:extLst>
          </p:cNvPr>
          <p:cNvSpPr/>
          <p:nvPr/>
        </p:nvSpPr>
        <p:spPr>
          <a:xfrm>
            <a:off x="156369" y="1864"/>
            <a:ext cx="5689600" cy="12600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1">
                  <a:lumMod val="50000"/>
                </a:schemeClr>
              </a:solidFill>
            </a:endParaRPr>
          </a:p>
        </p:txBody>
      </p:sp>
      <p:sp>
        <p:nvSpPr>
          <p:cNvPr id="53" name="Rectangle 52">
            <a:extLst>
              <a:ext uri="{FF2B5EF4-FFF2-40B4-BE49-F238E27FC236}">
                <a16:creationId xmlns:a16="http://schemas.microsoft.com/office/drawing/2014/main" id="{497037EF-C170-4B7F-8921-6A4F8E9A325E}"/>
              </a:ext>
            </a:extLst>
          </p:cNvPr>
          <p:cNvSpPr/>
          <p:nvPr/>
        </p:nvSpPr>
        <p:spPr>
          <a:xfrm>
            <a:off x="5845969" y="3244"/>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E7E63B0E-30AF-4913-8C91-BC7C4AD3EAD1}"/>
              </a:ext>
            </a:extLst>
          </p:cNvPr>
          <p:cNvSpPr/>
          <p:nvPr/>
        </p:nvSpPr>
        <p:spPr>
          <a:xfrm>
            <a:off x="1730350" y="6568600"/>
            <a:ext cx="8634103" cy="584775"/>
          </a:xfrm>
          <a:prstGeom prst="rect">
            <a:avLst/>
          </a:prstGeom>
        </p:spPr>
        <p:txBody>
          <a:bodyPr wrap="square">
            <a:spAutoFit/>
          </a:bodyPr>
          <a:lstStyle/>
          <a:p>
            <a:pPr algn="ctr"/>
            <a:endParaRPr lang="fr-FR" dirty="0">
              <a:solidFill>
                <a:schemeClr val="dk1"/>
              </a:solidFill>
              <a:cs typeface="Aharoni" pitchFamily="2" charset="-79"/>
            </a:endParaRPr>
          </a:p>
          <a:p>
            <a:pPr algn="ctr"/>
            <a:endParaRPr lang="fr-FR" sz="1400" b="1" dirty="0">
              <a:cs typeface="Aharoni" pitchFamily="2" charset="-79"/>
            </a:endParaRPr>
          </a:p>
        </p:txBody>
      </p:sp>
      <p:pic>
        <p:nvPicPr>
          <p:cNvPr id="3" name="Image 2">
            <a:extLst>
              <a:ext uri="{FF2B5EF4-FFF2-40B4-BE49-F238E27FC236}">
                <a16:creationId xmlns:a16="http://schemas.microsoft.com/office/drawing/2014/main" id="{809A0F75-B8C1-5AF5-2BAF-F68DDFAC300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764" y="6482166"/>
            <a:ext cx="489357" cy="271699"/>
          </a:xfrm>
          <a:prstGeom prst="rect">
            <a:avLst/>
          </a:prstGeom>
          <a:noFill/>
          <a:ln>
            <a:noFill/>
          </a:ln>
        </p:spPr>
      </p:pic>
      <p:pic>
        <p:nvPicPr>
          <p:cNvPr id="4" name="Image 3">
            <a:extLst>
              <a:ext uri="{FF2B5EF4-FFF2-40B4-BE49-F238E27FC236}">
                <a16:creationId xmlns:a16="http://schemas.microsoft.com/office/drawing/2014/main" id="{DE3E5276-A9FE-2BD6-A58F-84DD23A7144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88869" y="6466170"/>
            <a:ext cx="353626" cy="286720"/>
          </a:xfrm>
          <a:prstGeom prst="rect">
            <a:avLst/>
          </a:prstGeom>
          <a:noFill/>
          <a:ln>
            <a:noFill/>
          </a:ln>
        </p:spPr>
      </p:pic>
      <p:sp>
        <p:nvSpPr>
          <p:cNvPr id="6" name="Rectangle: Rounded Corners 9">
            <a:extLst>
              <a:ext uri="{FF2B5EF4-FFF2-40B4-BE49-F238E27FC236}">
                <a16:creationId xmlns:a16="http://schemas.microsoft.com/office/drawing/2014/main" id="{B17E4CFD-4753-25F5-ADCE-7095B574BB00}"/>
              </a:ext>
            </a:extLst>
          </p:cNvPr>
          <p:cNvSpPr/>
          <p:nvPr/>
        </p:nvSpPr>
        <p:spPr>
          <a:xfrm>
            <a:off x="559786" y="268332"/>
            <a:ext cx="11282619" cy="568842"/>
          </a:xfrm>
          <a:prstGeom prst="round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2400" b="1" u="sng" dirty="0">
              <a:latin typeface="Times New Roman" panose="02020603050405020304" pitchFamily="18" charset="0"/>
              <a:cs typeface="Times New Roman" panose="02020603050405020304" pitchFamily="18" charset="0"/>
            </a:endParaRPr>
          </a:p>
          <a:p>
            <a:pPr algn="ctr"/>
            <a:r>
              <a:rPr lang="fr-FR" sz="2400" b="1" u="sng" dirty="0">
                <a:latin typeface="Times New Roman" panose="02020603050405020304" pitchFamily="18" charset="0"/>
                <a:ea typeface="Calibri" panose="020F0502020204030204" pitchFamily="34" charset="0"/>
                <a:cs typeface="Times New Roman" panose="02020603050405020304" pitchFamily="18" charset="0"/>
              </a:rPr>
              <a:t>Domaines d’application </a:t>
            </a:r>
            <a:r>
              <a:rPr lang="fr-FR" sz="2400" b="1" u="sng" dirty="0">
                <a:latin typeface="Times New Roman" panose="02020603050405020304" pitchFamily="18" charset="0"/>
                <a:cs typeface="Times New Roman" panose="02020603050405020304" pitchFamily="18" charset="0"/>
              </a:rPr>
              <a:t> </a:t>
            </a:r>
          </a:p>
          <a:p>
            <a:pPr algn="ctr"/>
            <a:endParaRPr lang="fr-FR" sz="2400" u="sng" dirty="0">
              <a:latin typeface="Times New Roman" panose="02020603050405020304" pitchFamily="18" charset="0"/>
              <a:cs typeface="Times New Roman" panose="02020603050405020304" pitchFamily="18" charset="0"/>
            </a:endParaRPr>
          </a:p>
        </p:txBody>
      </p:sp>
      <p:cxnSp>
        <p:nvCxnSpPr>
          <p:cNvPr id="8" name="Connecteur droit 7">
            <a:extLst>
              <a:ext uri="{FF2B5EF4-FFF2-40B4-BE49-F238E27FC236}">
                <a16:creationId xmlns:a16="http://schemas.microsoft.com/office/drawing/2014/main" id="{ECF8ABB3-E90F-92CA-7123-548015E22943}"/>
              </a:ext>
            </a:extLst>
          </p:cNvPr>
          <p:cNvCxnSpPr>
            <a:cxnSpLocks/>
          </p:cNvCxnSpPr>
          <p:nvPr/>
        </p:nvCxnSpPr>
        <p:spPr>
          <a:xfrm>
            <a:off x="11091068" y="6466171"/>
            <a:ext cx="0" cy="310079"/>
          </a:xfrm>
          <a:prstGeom prst="line">
            <a:avLst/>
          </a:prstGeom>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42F4453E-3B46-D13F-BAE2-A8015356744D}"/>
              </a:ext>
            </a:extLst>
          </p:cNvPr>
          <p:cNvSpPr txBox="1"/>
          <p:nvPr/>
        </p:nvSpPr>
        <p:spPr>
          <a:xfrm>
            <a:off x="559785" y="1126849"/>
            <a:ext cx="11282615" cy="5217903"/>
          </a:xfrm>
          <a:prstGeom prst="rect">
            <a:avLst/>
          </a:prstGeom>
          <a:noFill/>
        </p:spPr>
        <p:txBody>
          <a:bodyPr wrap="square">
            <a:spAutoFit/>
          </a:bodyPr>
          <a:lstStyle/>
          <a:p>
            <a:pPr>
              <a:lnSpc>
                <a:spcPct val="150000"/>
              </a:lnSpc>
              <a:spcAft>
                <a:spcPts val="800"/>
              </a:spcAft>
            </a:pPr>
            <a:r>
              <a:rPr lang="fr-FR" sz="2000" kern="1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rPr>
              <a:t>Le </a:t>
            </a:r>
            <a:r>
              <a:rPr lang="fr-FR" sz="2000" b="1" kern="1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rPr>
              <a:t>modèle logit conditionnel </a:t>
            </a:r>
            <a:r>
              <a:rPr lang="fr-FR" sz="2000" kern="1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rPr>
              <a:t>comme définie plus haut, ne modélise pas les caractéristique de l’individu mais celle des différentes alternative c’est-à-dire les différentes choix. Toute fois notons que les domaines d’application de ce modèle sont énormes. Parmi eux, l’on peut citer :</a:t>
            </a:r>
          </a:p>
          <a:p>
            <a:pPr marL="342900" indent="-342900">
              <a:lnSpc>
                <a:spcPct val="150000"/>
              </a:lnSpc>
              <a:spcAft>
                <a:spcPts val="800"/>
              </a:spcAft>
              <a:buFont typeface="Wingdings" panose="05000000000000000000" pitchFamily="2" charset="2"/>
              <a:buChar char="q"/>
            </a:pPr>
            <a:r>
              <a:rPr lang="fr-FR" sz="2000" b="1" kern="100" dirty="0">
                <a:latin typeface="Times New Roman" panose="02020603050405020304" pitchFamily="18" charset="0"/>
                <a:ea typeface="Calibri" panose="020F0502020204030204" pitchFamily="34" charset="0"/>
                <a:cs typeface="Times New Roman" panose="02020603050405020304" pitchFamily="18" charset="0"/>
              </a:rPr>
              <a:t>Dans</a:t>
            </a:r>
            <a:r>
              <a:rPr lang="fr-FR" sz="2000" b="1" kern="1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rPr>
              <a:t> le domaine du marketing</a:t>
            </a:r>
            <a:r>
              <a:rPr lang="fr-FR" sz="2000" kern="1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rPr>
              <a:t> : ce modèle permet d’effectuer des analyses statistiques permettant de recueillir les préférences des client sur les caractéristiques d'un produit ou un service, c’est-à-dire</a:t>
            </a:r>
            <a:r>
              <a:rPr lang="fr-FR" sz="2000" kern="100" dirty="0">
                <a:latin typeface="Times New Roman" panose="02020603050405020304" pitchFamily="18" charset="0"/>
                <a:ea typeface="Calibri" panose="020F0502020204030204" pitchFamily="34" charset="0"/>
                <a:cs typeface="Times New Roman" panose="02020603050405020304" pitchFamily="18" charset="0"/>
              </a:rPr>
              <a:t> </a:t>
            </a:r>
            <a:r>
              <a:rPr lang="fr-FR" sz="2000" kern="1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rPr>
              <a:t>comprendre les choix de produits en fonction des prix, des avis des clients, et des caractéristiques des produits. Cette étude montre à quel point ces facteurs influencent les décisions d'achat des consommateurs dans un environnement de commerce. Notons par exemple l’étude de </a:t>
            </a:r>
            <a:r>
              <a:rPr lang="fr-FR" sz="2000" b="1" kern="1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rPr>
              <a:t>Pradeep K. </a:t>
            </a:r>
            <a:r>
              <a:rPr lang="fr-FR" sz="2000" b="1" kern="100" dirty="0" err="1">
                <a:highlight>
                  <a:srgbClr val="FFFFFF"/>
                </a:highlight>
                <a:latin typeface="Times New Roman" panose="02020603050405020304" pitchFamily="18" charset="0"/>
                <a:ea typeface="Calibri" panose="020F0502020204030204" pitchFamily="34" charset="0"/>
                <a:cs typeface="Times New Roman" panose="02020603050405020304" pitchFamily="18" charset="0"/>
              </a:rPr>
              <a:t>Chintagunta</a:t>
            </a:r>
            <a:r>
              <a:rPr lang="fr-FR" sz="2000" kern="1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fr-FR" sz="2000" b="1" kern="1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rPr>
              <a:t>Dipak C. Jain</a:t>
            </a:r>
            <a:r>
              <a:rPr lang="fr-FR" sz="2000" kern="1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rPr>
              <a:t> et </a:t>
            </a:r>
            <a:r>
              <a:rPr lang="fr-FR" sz="2000" b="1" kern="1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rPr>
              <a:t>Narasimhan J. </a:t>
            </a:r>
            <a:r>
              <a:rPr lang="fr-FR" sz="2000" b="1" kern="100" dirty="0" err="1">
                <a:highlight>
                  <a:srgbClr val="FFFFFF"/>
                </a:highlight>
                <a:latin typeface="Times New Roman" panose="02020603050405020304" pitchFamily="18" charset="0"/>
                <a:ea typeface="Calibri" panose="020F0502020204030204" pitchFamily="34" charset="0"/>
                <a:cs typeface="Times New Roman" panose="02020603050405020304" pitchFamily="18" charset="0"/>
              </a:rPr>
              <a:t>Vilcassim</a:t>
            </a:r>
            <a:r>
              <a:rPr lang="fr-FR" sz="2000" kern="1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fr-FR" sz="2000" b="1" kern="100" dirty="0" err="1">
                <a:highlight>
                  <a:srgbClr val="FFFFFF"/>
                </a:highlight>
                <a:latin typeface="Times New Roman" panose="02020603050405020304" pitchFamily="18" charset="0"/>
                <a:ea typeface="Calibri" panose="020F0502020204030204" pitchFamily="34" charset="0"/>
                <a:cs typeface="Times New Roman" panose="02020603050405020304" pitchFamily="18" charset="0"/>
              </a:rPr>
              <a:t>Investigating</a:t>
            </a:r>
            <a:r>
              <a:rPr lang="fr-FR" sz="2000" b="1" kern="1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fr-FR" sz="2000" b="1" kern="100" dirty="0" err="1">
                <a:highlight>
                  <a:srgbClr val="FFFFFF"/>
                </a:highlight>
                <a:latin typeface="Times New Roman" panose="02020603050405020304" pitchFamily="18" charset="0"/>
                <a:ea typeface="Calibri" panose="020F0502020204030204" pitchFamily="34" charset="0"/>
                <a:cs typeface="Times New Roman" panose="02020603050405020304" pitchFamily="18" charset="0"/>
              </a:rPr>
              <a:t>Heterogeneity</a:t>
            </a:r>
            <a:r>
              <a:rPr lang="fr-FR" sz="2000" b="1" kern="1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rPr>
              <a:t> in Brand </a:t>
            </a:r>
            <a:r>
              <a:rPr lang="fr-FR" sz="2000" b="1" kern="100" dirty="0" err="1">
                <a:highlight>
                  <a:srgbClr val="FFFFFF"/>
                </a:highlight>
                <a:latin typeface="Times New Roman" panose="02020603050405020304" pitchFamily="18" charset="0"/>
                <a:ea typeface="Calibri" panose="020F0502020204030204" pitchFamily="34" charset="0"/>
                <a:cs typeface="Times New Roman" panose="02020603050405020304" pitchFamily="18" charset="0"/>
              </a:rPr>
              <a:t>Preferences</a:t>
            </a:r>
            <a:r>
              <a:rPr lang="fr-FR" sz="2000" b="1" kern="1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rPr>
              <a:t> in Logit </a:t>
            </a:r>
            <a:r>
              <a:rPr lang="fr-FR" sz="2000" b="1" kern="100" dirty="0" err="1">
                <a:highlight>
                  <a:srgbClr val="FFFFFF"/>
                </a:highlight>
                <a:latin typeface="Times New Roman" panose="02020603050405020304" pitchFamily="18" charset="0"/>
                <a:ea typeface="Calibri" panose="020F0502020204030204" pitchFamily="34" charset="0"/>
                <a:cs typeface="Times New Roman" panose="02020603050405020304" pitchFamily="18" charset="0"/>
              </a:rPr>
              <a:t>Models</a:t>
            </a:r>
            <a:r>
              <a:rPr lang="fr-FR" sz="2000" b="1" kern="1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rPr>
              <a:t> for Panel Data</a:t>
            </a:r>
            <a:r>
              <a:rPr lang="fr-FR" sz="2000" kern="1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rPr>
              <a:t>" utilise le modèle logit conditionnel pour analyser les choix de marques des consommateurs</a:t>
            </a:r>
            <a:r>
              <a:rPr lang="fr-FR" kern="1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rPr>
              <a:t>.</a:t>
            </a:r>
            <a:endParaRPr lang="fr-FR"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3495857C-B58D-46D9-5E04-1A3C87497D88}"/>
              </a:ext>
            </a:extLst>
          </p:cNvPr>
          <p:cNvSpPr>
            <a:spLocks noGrp="1"/>
          </p:cNvSpPr>
          <p:nvPr>
            <p:ph type="sldNum" sz="quarter" idx="12"/>
          </p:nvPr>
        </p:nvSpPr>
        <p:spPr/>
        <p:txBody>
          <a:bodyPr/>
          <a:lstStyle/>
          <a:p>
            <a:fld id="{6BEEA23D-B41C-4067-9D7C-244D4B21AF3B}" type="slidenum">
              <a:rPr lang="fr-BF" smtClean="0"/>
              <a:t>25</a:t>
            </a:fld>
            <a:endParaRPr lang="fr-BF"/>
          </a:p>
        </p:txBody>
      </p:sp>
    </p:spTree>
    <p:extLst>
      <p:ext uri="{BB962C8B-B14F-4D97-AF65-F5344CB8AC3E}">
        <p14:creationId xmlns:p14="http://schemas.microsoft.com/office/powerpoint/2010/main" val="32602787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p:cTn id="7" dur="10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0">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10">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1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 calcmode="lin" valueType="num">
                                      <p:cBhvr>
                                        <p:cTn id="15" dur="10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10">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10">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87D56AC0-723B-42BA-87A2-0778FDD3CD98}"/>
              </a:ext>
            </a:extLst>
          </p:cNvPr>
          <p:cNvSpPr/>
          <p:nvPr/>
        </p:nvSpPr>
        <p:spPr>
          <a:xfrm>
            <a:off x="164633" y="6466170"/>
            <a:ext cx="1730585" cy="3651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46" name="Rectangle 45">
            <a:extLst>
              <a:ext uri="{FF2B5EF4-FFF2-40B4-BE49-F238E27FC236}">
                <a16:creationId xmlns:a16="http://schemas.microsoft.com/office/drawing/2014/main" id="{107787E5-E35D-464A-8883-075082B274D3}"/>
              </a:ext>
            </a:extLst>
          </p:cNvPr>
          <p:cNvSpPr/>
          <p:nvPr/>
        </p:nvSpPr>
        <p:spPr>
          <a:xfrm>
            <a:off x="1878693" y="6447182"/>
            <a:ext cx="9209658" cy="3974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dirty="0">
                <a:cs typeface="Aharoni" pitchFamily="2" charset="-79"/>
                <a:sym typeface="Cambria"/>
              </a:rPr>
              <a:t>ISSP/LPAS2</a:t>
            </a:r>
            <a:endParaRPr lang="fr-FR" dirty="0"/>
          </a:p>
        </p:txBody>
      </p:sp>
      <p:sp>
        <p:nvSpPr>
          <p:cNvPr id="52" name="Rectangle 51">
            <a:extLst>
              <a:ext uri="{FF2B5EF4-FFF2-40B4-BE49-F238E27FC236}">
                <a16:creationId xmlns:a16="http://schemas.microsoft.com/office/drawing/2014/main" id="{6B2455FF-2DCB-4199-BAC2-B0E662DDE98F}"/>
              </a:ext>
            </a:extLst>
          </p:cNvPr>
          <p:cNvSpPr/>
          <p:nvPr/>
        </p:nvSpPr>
        <p:spPr>
          <a:xfrm>
            <a:off x="156369" y="1864"/>
            <a:ext cx="5689600" cy="12600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1">
                  <a:lumMod val="50000"/>
                </a:schemeClr>
              </a:solidFill>
            </a:endParaRPr>
          </a:p>
        </p:txBody>
      </p:sp>
      <p:sp>
        <p:nvSpPr>
          <p:cNvPr id="53" name="Rectangle 52">
            <a:extLst>
              <a:ext uri="{FF2B5EF4-FFF2-40B4-BE49-F238E27FC236}">
                <a16:creationId xmlns:a16="http://schemas.microsoft.com/office/drawing/2014/main" id="{497037EF-C170-4B7F-8921-6A4F8E9A325E}"/>
              </a:ext>
            </a:extLst>
          </p:cNvPr>
          <p:cNvSpPr/>
          <p:nvPr/>
        </p:nvSpPr>
        <p:spPr>
          <a:xfrm>
            <a:off x="5845969" y="3244"/>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E7E63B0E-30AF-4913-8C91-BC7C4AD3EAD1}"/>
              </a:ext>
            </a:extLst>
          </p:cNvPr>
          <p:cNvSpPr/>
          <p:nvPr/>
        </p:nvSpPr>
        <p:spPr>
          <a:xfrm>
            <a:off x="1730350" y="6568600"/>
            <a:ext cx="8634103" cy="584775"/>
          </a:xfrm>
          <a:prstGeom prst="rect">
            <a:avLst/>
          </a:prstGeom>
        </p:spPr>
        <p:txBody>
          <a:bodyPr wrap="square">
            <a:spAutoFit/>
          </a:bodyPr>
          <a:lstStyle/>
          <a:p>
            <a:pPr algn="ctr"/>
            <a:endParaRPr lang="fr-FR" dirty="0">
              <a:solidFill>
                <a:schemeClr val="dk1"/>
              </a:solidFill>
              <a:cs typeface="Aharoni" pitchFamily="2" charset="-79"/>
            </a:endParaRPr>
          </a:p>
          <a:p>
            <a:pPr algn="ctr"/>
            <a:endParaRPr lang="fr-FR" sz="1400" b="1" dirty="0">
              <a:cs typeface="Aharoni" pitchFamily="2" charset="-79"/>
            </a:endParaRPr>
          </a:p>
        </p:txBody>
      </p:sp>
      <p:pic>
        <p:nvPicPr>
          <p:cNvPr id="3" name="Image 2">
            <a:extLst>
              <a:ext uri="{FF2B5EF4-FFF2-40B4-BE49-F238E27FC236}">
                <a16:creationId xmlns:a16="http://schemas.microsoft.com/office/drawing/2014/main" id="{809A0F75-B8C1-5AF5-2BAF-F68DDFAC300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764" y="6482166"/>
            <a:ext cx="489357" cy="271699"/>
          </a:xfrm>
          <a:prstGeom prst="rect">
            <a:avLst/>
          </a:prstGeom>
          <a:noFill/>
          <a:ln>
            <a:noFill/>
          </a:ln>
        </p:spPr>
      </p:pic>
      <p:pic>
        <p:nvPicPr>
          <p:cNvPr id="4" name="Image 3">
            <a:extLst>
              <a:ext uri="{FF2B5EF4-FFF2-40B4-BE49-F238E27FC236}">
                <a16:creationId xmlns:a16="http://schemas.microsoft.com/office/drawing/2014/main" id="{DE3E5276-A9FE-2BD6-A58F-84DD23A7144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88869" y="6466170"/>
            <a:ext cx="353626" cy="286720"/>
          </a:xfrm>
          <a:prstGeom prst="rect">
            <a:avLst/>
          </a:prstGeom>
          <a:noFill/>
          <a:ln>
            <a:noFill/>
          </a:ln>
        </p:spPr>
      </p:pic>
      <p:sp>
        <p:nvSpPr>
          <p:cNvPr id="6" name="Rectangle: Rounded Corners 9">
            <a:extLst>
              <a:ext uri="{FF2B5EF4-FFF2-40B4-BE49-F238E27FC236}">
                <a16:creationId xmlns:a16="http://schemas.microsoft.com/office/drawing/2014/main" id="{B17E4CFD-4753-25F5-ADCE-7095B574BB00}"/>
              </a:ext>
            </a:extLst>
          </p:cNvPr>
          <p:cNvSpPr/>
          <p:nvPr/>
        </p:nvSpPr>
        <p:spPr>
          <a:xfrm>
            <a:off x="559786" y="268332"/>
            <a:ext cx="11282619" cy="568842"/>
          </a:xfrm>
          <a:prstGeom prst="round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2400" b="1" u="sng" dirty="0">
              <a:latin typeface="Times New Roman" panose="02020603050405020304" pitchFamily="18" charset="0"/>
              <a:cs typeface="Times New Roman" panose="02020603050405020304" pitchFamily="18" charset="0"/>
            </a:endParaRPr>
          </a:p>
          <a:p>
            <a:pPr algn="ctr"/>
            <a:r>
              <a:rPr lang="fr-FR" sz="2400" b="1" u="sng" dirty="0">
                <a:latin typeface="Times New Roman" panose="02020603050405020304" pitchFamily="18" charset="0"/>
                <a:ea typeface="Calibri" panose="020F0502020204030204" pitchFamily="34" charset="0"/>
                <a:cs typeface="Times New Roman" panose="02020603050405020304" pitchFamily="18" charset="0"/>
              </a:rPr>
              <a:t>Domaines d’application </a:t>
            </a:r>
            <a:r>
              <a:rPr lang="fr-FR" sz="2400" b="1" u="sng" dirty="0">
                <a:latin typeface="Times New Roman" panose="02020603050405020304" pitchFamily="18" charset="0"/>
                <a:cs typeface="Times New Roman" panose="02020603050405020304" pitchFamily="18" charset="0"/>
              </a:rPr>
              <a:t> </a:t>
            </a:r>
          </a:p>
          <a:p>
            <a:pPr algn="ctr"/>
            <a:endParaRPr lang="fr-FR" sz="2400" u="sng" dirty="0">
              <a:latin typeface="Times New Roman" panose="02020603050405020304" pitchFamily="18" charset="0"/>
              <a:cs typeface="Times New Roman" panose="02020603050405020304" pitchFamily="18" charset="0"/>
            </a:endParaRPr>
          </a:p>
        </p:txBody>
      </p:sp>
      <p:cxnSp>
        <p:nvCxnSpPr>
          <p:cNvPr id="8" name="Connecteur droit 7">
            <a:extLst>
              <a:ext uri="{FF2B5EF4-FFF2-40B4-BE49-F238E27FC236}">
                <a16:creationId xmlns:a16="http://schemas.microsoft.com/office/drawing/2014/main" id="{ECF8ABB3-E90F-92CA-7123-548015E22943}"/>
              </a:ext>
            </a:extLst>
          </p:cNvPr>
          <p:cNvCxnSpPr>
            <a:cxnSpLocks/>
          </p:cNvCxnSpPr>
          <p:nvPr/>
        </p:nvCxnSpPr>
        <p:spPr>
          <a:xfrm>
            <a:off x="11091068" y="6466171"/>
            <a:ext cx="0" cy="310079"/>
          </a:xfrm>
          <a:prstGeom prst="line">
            <a:avLst/>
          </a:prstGeom>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42F4453E-3B46-D13F-BAE2-A8015356744D}"/>
              </a:ext>
            </a:extLst>
          </p:cNvPr>
          <p:cNvSpPr txBox="1"/>
          <p:nvPr/>
        </p:nvSpPr>
        <p:spPr>
          <a:xfrm>
            <a:off x="406095" y="1061938"/>
            <a:ext cx="11282611" cy="5570756"/>
          </a:xfrm>
          <a:prstGeom prst="rect">
            <a:avLst/>
          </a:prstGeom>
          <a:noFill/>
        </p:spPr>
        <p:txBody>
          <a:bodyPr wrap="square">
            <a:spAutoFit/>
          </a:bodyPr>
          <a:lstStyle/>
          <a:p>
            <a:pPr marL="342900" indent="-342900">
              <a:buFont typeface="Wingdings" panose="05000000000000000000" pitchFamily="2" charset="2"/>
              <a:buChar char="q"/>
            </a:pPr>
            <a:r>
              <a:rPr lang="fr-FR" sz="2100" b="1" kern="1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rPr>
              <a:t>Dans le domaine du transport</a:t>
            </a:r>
            <a:r>
              <a:rPr lang="fr-FR" sz="2100" kern="1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rPr>
              <a:t> : si on cherche à étudier des habitudes de transport, par exemple, on aura quatre types de transports (voiture / train / avion / vélo), chacun de ces type de transport à des caractéristiques (son prix, son coût environnemental…), mais un individu ne choisira qu’un seul des quatre moyens de transport. Notons que ce type d’étude a déjà été aborder notamment par Daniel McFadden dans étude de "</a:t>
            </a:r>
            <a:r>
              <a:rPr lang="fr-FR" sz="2100" b="1" kern="1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rPr>
              <a:t>The </a:t>
            </a:r>
            <a:r>
              <a:rPr lang="fr-FR" sz="2100" b="1" kern="100" dirty="0" err="1">
                <a:highlight>
                  <a:srgbClr val="FFFFFF"/>
                </a:highlight>
                <a:latin typeface="Times New Roman" panose="02020603050405020304" pitchFamily="18" charset="0"/>
                <a:ea typeface="Calibri" panose="020F0502020204030204" pitchFamily="34" charset="0"/>
                <a:cs typeface="Times New Roman" panose="02020603050405020304" pitchFamily="18" charset="0"/>
              </a:rPr>
              <a:t>Measurement</a:t>
            </a:r>
            <a:r>
              <a:rPr lang="fr-FR" sz="2100" b="1" kern="1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rPr>
              <a:t> of Urban </a:t>
            </a:r>
            <a:r>
              <a:rPr lang="fr-FR" sz="2100" b="1" kern="100" dirty="0" err="1">
                <a:highlight>
                  <a:srgbClr val="FFFFFF"/>
                </a:highlight>
                <a:latin typeface="Times New Roman" panose="02020603050405020304" pitchFamily="18" charset="0"/>
                <a:ea typeface="Calibri" panose="020F0502020204030204" pitchFamily="34" charset="0"/>
                <a:cs typeface="Times New Roman" panose="02020603050405020304" pitchFamily="18" charset="0"/>
              </a:rPr>
              <a:t>Travel</a:t>
            </a:r>
            <a:r>
              <a:rPr lang="fr-FR" sz="2100" b="1" kern="1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fr-FR" sz="2100" b="1" kern="100" dirty="0" err="1">
                <a:highlight>
                  <a:srgbClr val="FFFFFF"/>
                </a:highlight>
                <a:latin typeface="Times New Roman" panose="02020603050405020304" pitchFamily="18" charset="0"/>
                <a:ea typeface="Calibri" panose="020F0502020204030204" pitchFamily="34" charset="0"/>
                <a:cs typeface="Times New Roman" panose="02020603050405020304" pitchFamily="18" charset="0"/>
              </a:rPr>
              <a:t>Demand</a:t>
            </a:r>
            <a:r>
              <a:rPr lang="fr-FR" sz="2100" kern="1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rPr>
              <a:t>" utilise bien le modèle logit conditionnel pour analyser les choix de mode de transport comme la voiture, le train et le bus. Les variables prises en compte sont plutôt le coût du voyage, le temps de trajet et les caractéristiques sociodémographiques des voyageurs.</a:t>
            </a:r>
          </a:p>
          <a:p>
            <a:pPr marL="342900" indent="-342900">
              <a:buFont typeface="Wingdings" panose="05000000000000000000" pitchFamily="2" charset="2"/>
              <a:buChar char="q"/>
            </a:pPr>
            <a:r>
              <a:rPr lang="fr-FR" sz="2100" b="1" kern="1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rPr>
              <a:t>Dans le domaine de la médecine :</a:t>
            </a:r>
            <a:r>
              <a:rPr lang="fr-FR" sz="2100" kern="1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rPr>
              <a:t>Notons que cette utilisation dans ce domaine tire tous son sens dans le fait qu’elle permet d’analyser les choix de traitements médicaux par les patients. Cette étude examine comment les coûts des traitements, les effets secondaires et l'efficacité attendue influencent les décisions des patients. Comme illustration d’utilisation de ce modèle dans la médecine l’on mentionne l'étude de Kenneth E. Train et Wesley W. Wilson "Estimation of the </a:t>
            </a:r>
            <a:r>
              <a:rPr lang="fr-FR" sz="2100" kern="100" dirty="0" err="1">
                <a:highlight>
                  <a:srgbClr val="FFFFFF"/>
                </a:highlight>
                <a:latin typeface="Times New Roman" panose="02020603050405020304" pitchFamily="18" charset="0"/>
                <a:ea typeface="Calibri" panose="020F0502020204030204" pitchFamily="34" charset="0"/>
                <a:cs typeface="Times New Roman" panose="02020603050405020304" pitchFamily="18" charset="0"/>
              </a:rPr>
              <a:t>Effect</a:t>
            </a:r>
            <a:r>
              <a:rPr lang="fr-FR" sz="2100" kern="1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rPr>
              <a:t> of </a:t>
            </a:r>
            <a:r>
              <a:rPr lang="fr-FR" sz="2100" kern="100" dirty="0" err="1">
                <a:highlight>
                  <a:srgbClr val="FFFFFF"/>
                </a:highlight>
                <a:latin typeface="Times New Roman" panose="02020603050405020304" pitchFamily="18" charset="0"/>
                <a:ea typeface="Calibri" panose="020F0502020204030204" pitchFamily="34" charset="0"/>
                <a:cs typeface="Times New Roman" panose="02020603050405020304" pitchFamily="18" charset="0"/>
              </a:rPr>
              <a:t>Medical</a:t>
            </a:r>
            <a:r>
              <a:rPr lang="fr-FR" sz="2100" kern="1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fr-FR" sz="2100" kern="100" dirty="0" err="1">
                <a:highlight>
                  <a:srgbClr val="FFFFFF"/>
                </a:highlight>
                <a:latin typeface="Times New Roman" panose="02020603050405020304" pitchFamily="18" charset="0"/>
                <a:ea typeface="Calibri" panose="020F0502020204030204" pitchFamily="34" charset="0"/>
                <a:cs typeface="Times New Roman" panose="02020603050405020304" pitchFamily="18" charset="0"/>
              </a:rPr>
              <a:t>Treatment</a:t>
            </a:r>
            <a:r>
              <a:rPr lang="fr-FR" sz="2100" kern="1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fr-FR" sz="2100" kern="100" dirty="0" err="1">
                <a:highlight>
                  <a:srgbClr val="FFFFFF"/>
                </a:highlight>
                <a:latin typeface="Times New Roman" panose="02020603050405020304" pitchFamily="18" charset="0"/>
                <a:ea typeface="Calibri" panose="020F0502020204030204" pitchFamily="34" charset="0"/>
                <a:cs typeface="Times New Roman" panose="02020603050405020304" pitchFamily="18" charset="0"/>
              </a:rPr>
              <a:t>Choices</a:t>
            </a:r>
            <a:r>
              <a:rPr lang="fr-FR" sz="2100" kern="1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rPr>
              <a:t> on </a:t>
            </a:r>
            <a:r>
              <a:rPr lang="fr-FR" sz="2100" kern="100" dirty="0" err="1">
                <a:highlight>
                  <a:srgbClr val="FFFFFF"/>
                </a:highlight>
                <a:latin typeface="Times New Roman" panose="02020603050405020304" pitchFamily="18" charset="0"/>
                <a:ea typeface="Calibri" panose="020F0502020204030204" pitchFamily="34" charset="0"/>
                <a:cs typeface="Times New Roman" panose="02020603050405020304" pitchFamily="18" charset="0"/>
              </a:rPr>
              <a:t>Health</a:t>
            </a:r>
            <a:r>
              <a:rPr lang="fr-FR" sz="2100" kern="1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fr-FR" sz="2100" kern="100" dirty="0" err="1">
                <a:highlight>
                  <a:srgbClr val="FFFFFF"/>
                </a:highlight>
                <a:latin typeface="Times New Roman" panose="02020603050405020304" pitchFamily="18" charset="0"/>
                <a:ea typeface="Calibri" panose="020F0502020204030204" pitchFamily="34" charset="0"/>
                <a:cs typeface="Times New Roman" panose="02020603050405020304" pitchFamily="18" charset="0"/>
              </a:rPr>
              <a:t>Outcomes</a:t>
            </a:r>
            <a:r>
              <a:rPr lang="fr-FR" sz="2100" kern="1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rPr>
              <a:t>" utilise le modèle logit conditionnel pour analyser les choix de traitements médicaux par les patients. L'étude se concentre plutôt sur l'estimation de l'effet des choix de traitement sur les résultats de santé.</a:t>
            </a:r>
          </a:p>
          <a:p>
            <a:pPr marL="342900" indent="-342900">
              <a:buFont typeface="Wingdings" panose="05000000000000000000" pitchFamily="2" charset="2"/>
              <a:buChar char="q"/>
            </a:pPr>
            <a:endParaRPr lang="fr-FR" sz="2000" kern="1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115AE8A9-621F-550E-FA76-FD043D68053D}"/>
              </a:ext>
            </a:extLst>
          </p:cNvPr>
          <p:cNvSpPr>
            <a:spLocks noGrp="1"/>
          </p:cNvSpPr>
          <p:nvPr>
            <p:ph type="sldNum" sz="quarter" idx="12"/>
          </p:nvPr>
        </p:nvSpPr>
        <p:spPr/>
        <p:txBody>
          <a:bodyPr/>
          <a:lstStyle/>
          <a:p>
            <a:fld id="{6BEEA23D-B41C-4067-9D7C-244D4B21AF3B}" type="slidenum">
              <a:rPr lang="fr-BF" smtClean="0"/>
              <a:t>26</a:t>
            </a:fld>
            <a:endParaRPr lang="fr-BF"/>
          </a:p>
        </p:txBody>
      </p:sp>
    </p:spTree>
    <p:extLst>
      <p:ext uri="{BB962C8B-B14F-4D97-AF65-F5344CB8AC3E}">
        <p14:creationId xmlns:p14="http://schemas.microsoft.com/office/powerpoint/2010/main" val="403653452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7" presetClass="entr" presetSubtype="0" fill="hold" nodeType="clickEffect">
                                  <p:stCondLst>
                                    <p:cond delay="0"/>
                                  </p:stCondLst>
                                  <p:childTnLst>
                                    <p:set>
                                      <p:cBhvr>
                                        <p:cTn id="13" dur="1" fill="hold">
                                          <p:stCondLst>
                                            <p:cond delay="0"/>
                                          </p:stCondLst>
                                        </p:cTn>
                                        <p:tgtEl>
                                          <p:spTgt spid="10">
                                            <p:txEl>
                                              <p:pRg st="1" end="1"/>
                                            </p:txEl>
                                          </p:spTgt>
                                        </p:tgtEl>
                                        <p:attrNameLst>
                                          <p:attrName>style.visibility</p:attrName>
                                        </p:attrNameLst>
                                      </p:cBhvr>
                                      <p:to>
                                        <p:strVal val="visible"/>
                                      </p:to>
                                    </p:set>
                                    <p:animEffect transition="in" filter="fade">
                                      <p:cBhvr>
                                        <p:cTn id="14" dur="1000"/>
                                        <p:tgtEl>
                                          <p:spTgt spid="10">
                                            <p:txEl>
                                              <p:pRg st="1" end="1"/>
                                            </p:txEl>
                                          </p:spTgt>
                                        </p:tgtEl>
                                      </p:cBhvr>
                                    </p:animEffect>
                                    <p:anim calcmode="lin" valueType="num">
                                      <p:cBhvr>
                                        <p:cTn id="15"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6" dur="900" decel="100000" fill="hold"/>
                                        <p:tgtEl>
                                          <p:spTgt spid="10">
                                            <p:txEl>
                                              <p:pRg st="1" end="1"/>
                                            </p:txEl>
                                          </p:spTgt>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10">
                                            <p:txEl>
                                              <p:pRg st="1" end="1"/>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87D56AC0-723B-42BA-87A2-0778FDD3CD98}"/>
              </a:ext>
            </a:extLst>
          </p:cNvPr>
          <p:cNvSpPr/>
          <p:nvPr/>
        </p:nvSpPr>
        <p:spPr>
          <a:xfrm>
            <a:off x="164633" y="6466170"/>
            <a:ext cx="1730585" cy="3651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46" name="Rectangle 45">
            <a:extLst>
              <a:ext uri="{FF2B5EF4-FFF2-40B4-BE49-F238E27FC236}">
                <a16:creationId xmlns:a16="http://schemas.microsoft.com/office/drawing/2014/main" id="{107787E5-E35D-464A-8883-075082B274D3}"/>
              </a:ext>
            </a:extLst>
          </p:cNvPr>
          <p:cNvSpPr/>
          <p:nvPr/>
        </p:nvSpPr>
        <p:spPr>
          <a:xfrm>
            <a:off x="1878693" y="6447182"/>
            <a:ext cx="9209658" cy="3974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dirty="0">
                <a:cs typeface="Aharoni" pitchFamily="2" charset="-79"/>
                <a:sym typeface="Cambria"/>
              </a:rPr>
              <a:t>ISSP/LPAS2</a:t>
            </a:r>
            <a:endParaRPr lang="fr-FR" dirty="0"/>
          </a:p>
        </p:txBody>
      </p:sp>
      <p:sp>
        <p:nvSpPr>
          <p:cNvPr id="52" name="Rectangle 51">
            <a:extLst>
              <a:ext uri="{FF2B5EF4-FFF2-40B4-BE49-F238E27FC236}">
                <a16:creationId xmlns:a16="http://schemas.microsoft.com/office/drawing/2014/main" id="{6B2455FF-2DCB-4199-BAC2-B0E662DDE98F}"/>
              </a:ext>
            </a:extLst>
          </p:cNvPr>
          <p:cNvSpPr/>
          <p:nvPr/>
        </p:nvSpPr>
        <p:spPr>
          <a:xfrm>
            <a:off x="156369" y="1864"/>
            <a:ext cx="5689600" cy="12600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1">
                  <a:lumMod val="50000"/>
                </a:schemeClr>
              </a:solidFill>
            </a:endParaRPr>
          </a:p>
        </p:txBody>
      </p:sp>
      <p:sp>
        <p:nvSpPr>
          <p:cNvPr id="53" name="Rectangle 52">
            <a:extLst>
              <a:ext uri="{FF2B5EF4-FFF2-40B4-BE49-F238E27FC236}">
                <a16:creationId xmlns:a16="http://schemas.microsoft.com/office/drawing/2014/main" id="{497037EF-C170-4B7F-8921-6A4F8E9A325E}"/>
              </a:ext>
            </a:extLst>
          </p:cNvPr>
          <p:cNvSpPr/>
          <p:nvPr/>
        </p:nvSpPr>
        <p:spPr>
          <a:xfrm>
            <a:off x="5845969" y="3244"/>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E7E63B0E-30AF-4913-8C91-BC7C4AD3EAD1}"/>
              </a:ext>
            </a:extLst>
          </p:cNvPr>
          <p:cNvSpPr/>
          <p:nvPr/>
        </p:nvSpPr>
        <p:spPr>
          <a:xfrm>
            <a:off x="1730350" y="6568600"/>
            <a:ext cx="8634103" cy="584775"/>
          </a:xfrm>
          <a:prstGeom prst="rect">
            <a:avLst/>
          </a:prstGeom>
        </p:spPr>
        <p:txBody>
          <a:bodyPr wrap="square">
            <a:spAutoFit/>
          </a:bodyPr>
          <a:lstStyle/>
          <a:p>
            <a:pPr algn="ctr"/>
            <a:endParaRPr lang="fr-FR" dirty="0">
              <a:solidFill>
                <a:schemeClr val="dk1"/>
              </a:solidFill>
              <a:cs typeface="Aharoni" pitchFamily="2" charset="-79"/>
            </a:endParaRPr>
          </a:p>
          <a:p>
            <a:pPr algn="ctr"/>
            <a:endParaRPr lang="fr-FR" sz="1400" b="1" dirty="0">
              <a:cs typeface="Aharoni" pitchFamily="2" charset="-79"/>
            </a:endParaRPr>
          </a:p>
        </p:txBody>
      </p:sp>
      <p:pic>
        <p:nvPicPr>
          <p:cNvPr id="3" name="Image 2">
            <a:extLst>
              <a:ext uri="{FF2B5EF4-FFF2-40B4-BE49-F238E27FC236}">
                <a16:creationId xmlns:a16="http://schemas.microsoft.com/office/drawing/2014/main" id="{809A0F75-B8C1-5AF5-2BAF-F68DDFAC300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764" y="6482166"/>
            <a:ext cx="489357" cy="271699"/>
          </a:xfrm>
          <a:prstGeom prst="rect">
            <a:avLst/>
          </a:prstGeom>
          <a:noFill/>
          <a:ln>
            <a:noFill/>
          </a:ln>
        </p:spPr>
      </p:pic>
      <p:pic>
        <p:nvPicPr>
          <p:cNvPr id="4" name="Image 3">
            <a:extLst>
              <a:ext uri="{FF2B5EF4-FFF2-40B4-BE49-F238E27FC236}">
                <a16:creationId xmlns:a16="http://schemas.microsoft.com/office/drawing/2014/main" id="{DE3E5276-A9FE-2BD6-A58F-84DD23A7144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88869" y="6466170"/>
            <a:ext cx="353626" cy="286720"/>
          </a:xfrm>
          <a:prstGeom prst="rect">
            <a:avLst/>
          </a:prstGeom>
          <a:noFill/>
          <a:ln>
            <a:noFill/>
          </a:ln>
        </p:spPr>
      </p:pic>
      <p:sp>
        <p:nvSpPr>
          <p:cNvPr id="6" name="Rectangle: Rounded Corners 9">
            <a:extLst>
              <a:ext uri="{FF2B5EF4-FFF2-40B4-BE49-F238E27FC236}">
                <a16:creationId xmlns:a16="http://schemas.microsoft.com/office/drawing/2014/main" id="{B17E4CFD-4753-25F5-ADCE-7095B574BB00}"/>
              </a:ext>
            </a:extLst>
          </p:cNvPr>
          <p:cNvSpPr/>
          <p:nvPr/>
        </p:nvSpPr>
        <p:spPr>
          <a:xfrm>
            <a:off x="559786" y="268332"/>
            <a:ext cx="11282619" cy="568842"/>
          </a:xfrm>
          <a:prstGeom prst="round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2400" b="1" u="sng" dirty="0">
              <a:latin typeface="Times New Roman" panose="02020603050405020304" pitchFamily="18" charset="0"/>
              <a:cs typeface="Times New Roman" panose="02020603050405020304" pitchFamily="18" charset="0"/>
            </a:endParaRPr>
          </a:p>
          <a:p>
            <a:pPr algn="ctr"/>
            <a:r>
              <a:rPr lang="fr-FR" sz="2400" b="1" u="sng" dirty="0">
                <a:latin typeface="Times New Roman" panose="02020603050405020304" pitchFamily="18" charset="0"/>
                <a:ea typeface="Calibri" panose="020F0502020204030204" pitchFamily="34" charset="0"/>
                <a:cs typeface="Times New Roman" panose="02020603050405020304" pitchFamily="18" charset="0"/>
              </a:rPr>
              <a:t>Domaines d’application </a:t>
            </a:r>
            <a:r>
              <a:rPr lang="fr-FR" sz="2400" b="1" u="sng" dirty="0">
                <a:latin typeface="Times New Roman" panose="02020603050405020304" pitchFamily="18" charset="0"/>
                <a:cs typeface="Times New Roman" panose="02020603050405020304" pitchFamily="18" charset="0"/>
              </a:rPr>
              <a:t> </a:t>
            </a:r>
          </a:p>
          <a:p>
            <a:pPr algn="ctr"/>
            <a:endParaRPr lang="fr-FR" sz="2400" u="sng" dirty="0">
              <a:latin typeface="Times New Roman" panose="02020603050405020304" pitchFamily="18" charset="0"/>
              <a:cs typeface="Times New Roman" panose="02020603050405020304" pitchFamily="18" charset="0"/>
            </a:endParaRPr>
          </a:p>
        </p:txBody>
      </p:sp>
      <p:cxnSp>
        <p:nvCxnSpPr>
          <p:cNvPr id="8" name="Connecteur droit 7">
            <a:extLst>
              <a:ext uri="{FF2B5EF4-FFF2-40B4-BE49-F238E27FC236}">
                <a16:creationId xmlns:a16="http://schemas.microsoft.com/office/drawing/2014/main" id="{ECF8ABB3-E90F-92CA-7123-548015E22943}"/>
              </a:ext>
            </a:extLst>
          </p:cNvPr>
          <p:cNvCxnSpPr>
            <a:cxnSpLocks/>
          </p:cNvCxnSpPr>
          <p:nvPr/>
        </p:nvCxnSpPr>
        <p:spPr>
          <a:xfrm>
            <a:off x="11091068" y="6466171"/>
            <a:ext cx="0" cy="310079"/>
          </a:xfrm>
          <a:prstGeom prst="line">
            <a:avLst/>
          </a:prstGeom>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13481CE7-95A4-89D5-095B-BD1DF89D7052}"/>
              </a:ext>
            </a:extLst>
          </p:cNvPr>
          <p:cNvSpPr txBox="1"/>
          <p:nvPr/>
        </p:nvSpPr>
        <p:spPr>
          <a:xfrm>
            <a:off x="559786" y="1221308"/>
            <a:ext cx="11282607" cy="4613058"/>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fr-FR" b="1" kern="1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rPr>
              <a:t>Dans le domaine du transport et économie: </a:t>
            </a:r>
            <a:r>
              <a:rPr lang="fr-FR" kern="1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rPr>
              <a:t>Si on cherche à étudier des habitudes de transport, par exemple, on aura quatre types de transports (voiture / train / avion / vélo), chacun de ces type de transport à des caractéristiques (son prix, son coût environnemental…), mais un individu ne choisira qu’un seul des quatre moyens de transport. Notons que ce type d’étude a déjà été aborder notamment par Daniel McFadden dans étude de "</a:t>
            </a:r>
            <a:r>
              <a:rPr lang="fr-FR" b="1" kern="1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rPr>
              <a:t>The </a:t>
            </a:r>
            <a:r>
              <a:rPr lang="fr-FR" b="1" kern="100" dirty="0" err="1">
                <a:highlight>
                  <a:srgbClr val="FFFFFF"/>
                </a:highlight>
                <a:latin typeface="Times New Roman" panose="02020603050405020304" pitchFamily="18" charset="0"/>
                <a:ea typeface="Calibri" panose="020F0502020204030204" pitchFamily="34" charset="0"/>
                <a:cs typeface="Times New Roman" panose="02020603050405020304" pitchFamily="18" charset="0"/>
              </a:rPr>
              <a:t>Measurement</a:t>
            </a:r>
            <a:r>
              <a:rPr lang="fr-FR" b="1" kern="1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rPr>
              <a:t> of Urban </a:t>
            </a:r>
            <a:r>
              <a:rPr lang="fr-FR" b="1" kern="100" dirty="0" err="1">
                <a:highlight>
                  <a:srgbClr val="FFFFFF"/>
                </a:highlight>
                <a:latin typeface="Times New Roman" panose="02020603050405020304" pitchFamily="18" charset="0"/>
                <a:ea typeface="Calibri" panose="020F0502020204030204" pitchFamily="34" charset="0"/>
                <a:cs typeface="Times New Roman" panose="02020603050405020304" pitchFamily="18" charset="0"/>
              </a:rPr>
              <a:t>Travel</a:t>
            </a:r>
            <a:r>
              <a:rPr lang="fr-FR" b="1" kern="1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fr-FR" b="1" kern="100" dirty="0" err="1">
                <a:highlight>
                  <a:srgbClr val="FFFFFF"/>
                </a:highlight>
                <a:latin typeface="Times New Roman" panose="02020603050405020304" pitchFamily="18" charset="0"/>
                <a:ea typeface="Calibri" panose="020F0502020204030204" pitchFamily="34" charset="0"/>
                <a:cs typeface="Times New Roman" panose="02020603050405020304" pitchFamily="18" charset="0"/>
              </a:rPr>
              <a:t>Demand</a:t>
            </a:r>
            <a:r>
              <a:rPr lang="fr-FR" kern="1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rPr>
              <a:t>" utilise bien le modèle logit conditionnel pour analyser les choix de mode de transport comme la voiture, le train et le bus. Les variables prises en compte sont plutôt le coût du voyage, le temps de trajet et les caractéristiques sociodémographiques des voyageurs.</a:t>
            </a:r>
            <a:r>
              <a:rPr lang="fr-FR" b="1" kern="100" dirty="0">
                <a:latin typeface="Times New Roman" panose="02020603050405020304" pitchFamily="18" charset="0"/>
                <a:ea typeface="Calibri" panose="020F0502020204030204" pitchFamily="34" charset="0"/>
                <a:cs typeface="Times New Roman" panose="02020603050405020304" pitchFamily="18" charset="0"/>
              </a:rPr>
              <a:t> En économie du travail</a:t>
            </a:r>
            <a:r>
              <a:rPr lang="fr-FR" kern="100" dirty="0">
                <a:latin typeface="Times New Roman" panose="02020603050405020304" pitchFamily="18" charset="0"/>
                <a:ea typeface="Calibri" panose="020F0502020204030204" pitchFamily="34" charset="0"/>
                <a:cs typeface="Times New Roman" panose="02020603050405020304" pitchFamily="18" charset="0"/>
              </a:rPr>
              <a:t> , l'étude de </a:t>
            </a:r>
            <a:r>
              <a:rPr lang="fr-FR" b="1" kern="100" dirty="0">
                <a:latin typeface="Times New Roman" panose="02020603050405020304" pitchFamily="18" charset="0"/>
                <a:ea typeface="Calibri" panose="020F0502020204030204" pitchFamily="34" charset="0"/>
                <a:cs typeface="Times New Roman" panose="02020603050405020304" pitchFamily="18" charset="0"/>
              </a:rPr>
              <a:t>Richard Blundell</a:t>
            </a:r>
            <a:r>
              <a:rPr lang="fr-FR" kern="100" dirty="0">
                <a:latin typeface="Times New Roman" panose="02020603050405020304" pitchFamily="18" charset="0"/>
                <a:ea typeface="Calibri" panose="020F0502020204030204" pitchFamily="34" charset="0"/>
                <a:cs typeface="Times New Roman" panose="02020603050405020304" pitchFamily="18" charset="0"/>
              </a:rPr>
              <a:t> et </a:t>
            </a:r>
            <a:r>
              <a:rPr lang="fr-FR" b="1" kern="100" dirty="0">
                <a:latin typeface="Times New Roman" panose="02020603050405020304" pitchFamily="18" charset="0"/>
                <a:ea typeface="Calibri" panose="020F0502020204030204" pitchFamily="34" charset="0"/>
                <a:cs typeface="Times New Roman" panose="02020603050405020304" pitchFamily="18" charset="0"/>
              </a:rPr>
              <a:t>Thomas </a:t>
            </a:r>
            <a:r>
              <a:rPr lang="fr-FR" b="1" kern="100" dirty="0" err="1">
                <a:latin typeface="Times New Roman" panose="02020603050405020304" pitchFamily="18" charset="0"/>
                <a:ea typeface="Calibri" panose="020F0502020204030204" pitchFamily="34" charset="0"/>
                <a:cs typeface="Times New Roman" panose="02020603050405020304" pitchFamily="18" charset="0"/>
              </a:rPr>
              <a:t>MaCurdy</a:t>
            </a:r>
            <a:r>
              <a:rPr lang="fr-FR" kern="100" dirty="0">
                <a:latin typeface="Times New Roman" panose="02020603050405020304" pitchFamily="18" charset="0"/>
                <a:ea typeface="Calibri" panose="020F0502020204030204" pitchFamily="34" charset="0"/>
                <a:cs typeface="Times New Roman" panose="02020603050405020304" pitchFamily="18" charset="0"/>
              </a:rPr>
              <a:t> "</a:t>
            </a:r>
            <a:r>
              <a:rPr lang="fr-FR" b="1" kern="100" dirty="0">
                <a:latin typeface="Times New Roman" panose="02020603050405020304" pitchFamily="18" charset="0"/>
                <a:ea typeface="Calibri" panose="020F0502020204030204" pitchFamily="34" charset="0"/>
                <a:cs typeface="Times New Roman" panose="02020603050405020304" pitchFamily="18" charset="0"/>
              </a:rPr>
              <a:t>Labor </a:t>
            </a:r>
            <a:r>
              <a:rPr lang="fr-FR" b="1" kern="100" dirty="0" err="1">
                <a:latin typeface="Times New Roman" panose="02020603050405020304" pitchFamily="18" charset="0"/>
                <a:ea typeface="Calibri" panose="020F0502020204030204" pitchFamily="34" charset="0"/>
                <a:cs typeface="Times New Roman" panose="02020603050405020304" pitchFamily="18" charset="0"/>
              </a:rPr>
              <a:t>Supply</a:t>
            </a:r>
            <a:r>
              <a:rPr lang="fr-FR" b="1" kern="100" dirty="0">
                <a:latin typeface="Times New Roman" panose="02020603050405020304" pitchFamily="18" charset="0"/>
                <a:ea typeface="Calibri" panose="020F0502020204030204" pitchFamily="34" charset="0"/>
                <a:cs typeface="Times New Roman" panose="02020603050405020304" pitchFamily="18" charset="0"/>
              </a:rPr>
              <a:t>: A </a:t>
            </a:r>
            <a:r>
              <a:rPr lang="fr-FR" b="1" kern="100" dirty="0" err="1">
                <a:latin typeface="Times New Roman" panose="02020603050405020304" pitchFamily="18" charset="0"/>
                <a:ea typeface="Calibri" panose="020F0502020204030204" pitchFamily="34" charset="0"/>
                <a:cs typeface="Times New Roman" panose="02020603050405020304" pitchFamily="18" charset="0"/>
              </a:rPr>
              <a:t>Review</a:t>
            </a:r>
            <a:r>
              <a:rPr lang="fr-FR" b="1" kern="100" dirty="0">
                <a:latin typeface="Times New Roman" panose="02020603050405020304" pitchFamily="18" charset="0"/>
                <a:ea typeface="Calibri" panose="020F0502020204030204" pitchFamily="34" charset="0"/>
                <a:cs typeface="Times New Roman" panose="02020603050405020304" pitchFamily="18" charset="0"/>
              </a:rPr>
              <a:t> of Alternative </a:t>
            </a:r>
            <a:r>
              <a:rPr lang="fr-FR" b="1" kern="100" dirty="0" err="1">
                <a:latin typeface="Times New Roman" panose="02020603050405020304" pitchFamily="18" charset="0"/>
                <a:ea typeface="Calibri" panose="020F0502020204030204" pitchFamily="34" charset="0"/>
                <a:cs typeface="Times New Roman" panose="02020603050405020304" pitchFamily="18" charset="0"/>
              </a:rPr>
              <a:t>Approaches</a:t>
            </a:r>
            <a:r>
              <a:rPr lang="fr-FR" kern="100" dirty="0">
                <a:latin typeface="Times New Roman" panose="02020603050405020304" pitchFamily="18" charset="0"/>
                <a:ea typeface="Calibri" panose="020F0502020204030204" pitchFamily="34" charset="0"/>
                <a:cs typeface="Times New Roman" panose="02020603050405020304" pitchFamily="18" charset="0"/>
              </a:rPr>
              <a:t>" passe en revue différentes approches pour modéliser l'offre de travail. L'étude a une portée plus générale sur les différentes méthodes d'analyse de l'offre de travail.</a:t>
            </a:r>
            <a:endParaRPr lang="fr-FR" b="1" kern="100" dirty="0">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50000"/>
              </a:lnSpc>
              <a:buFont typeface="Wingdings" panose="05000000000000000000" pitchFamily="2" charset="2"/>
              <a:buChar char="q"/>
            </a:pPr>
            <a:r>
              <a:rPr lang="fr-FR" b="1" kern="100" dirty="0">
                <a:latin typeface="Times New Roman" panose="02020603050405020304" pitchFamily="18" charset="0"/>
                <a:ea typeface="Calibri" panose="020F0502020204030204" pitchFamily="34" charset="0"/>
                <a:cs typeface="Times New Roman" panose="02020603050405020304" pitchFamily="18" charset="0"/>
              </a:rPr>
              <a:t> Etc.</a:t>
            </a:r>
            <a:endParaRPr lang="fr-FR"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Espace réservé du numéro de diapositive 8">
            <a:extLst>
              <a:ext uri="{FF2B5EF4-FFF2-40B4-BE49-F238E27FC236}">
                <a16:creationId xmlns:a16="http://schemas.microsoft.com/office/drawing/2014/main" id="{E35916C7-B5DE-CCD8-3476-541F9034C30B}"/>
              </a:ext>
            </a:extLst>
          </p:cNvPr>
          <p:cNvSpPr>
            <a:spLocks noGrp="1"/>
          </p:cNvSpPr>
          <p:nvPr>
            <p:ph type="sldNum" sz="quarter" idx="12"/>
          </p:nvPr>
        </p:nvSpPr>
        <p:spPr/>
        <p:txBody>
          <a:bodyPr/>
          <a:lstStyle/>
          <a:p>
            <a:fld id="{6BEEA23D-B41C-4067-9D7C-244D4B21AF3B}" type="slidenum">
              <a:rPr lang="fr-BF" smtClean="0"/>
              <a:t>27</a:t>
            </a:fld>
            <a:endParaRPr lang="fr-BF"/>
          </a:p>
        </p:txBody>
      </p:sp>
    </p:spTree>
    <p:extLst>
      <p:ext uri="{BB962C8B-B14F-4D97-AF65-F5344CB8AC3E}">
        <p14:creationId xmlns:p14="http://schemas.microsoft.com/office/powerpoint/2010/main" val="39671297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87D56AC0-723B-42BA-87A2-0778FDD3CD98}"/>
              </a:ext>
            </a:extLst>
          </p:cNvPr>
          <p:cNvSpPr/>
          <p:nvPr/>
        </p:nvSpPr>
        <p:spPr>
          <a:xfrm>
            <a:off x="156371" y="6557930"/>
            <a:ext cx="1730585" cy="310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46" name="Rectangle 45">
            <a:extLst>
              <a:ext uri="{FF2B5EF4-FFF2-40B4-BE49-F238E27FC236}">
                <a16:creationId xmlns:a16="http://schemas.microsoft.com/office/drawing/2014/main" id="{107787E5-E35D-464A-8883-075082B274D3}"/>
              </a:ext>
            </a:extLst>
          </p:cNvPr>
          <p:cNvSpPr/>
          <p:nvPr/>
        </p:nvSpPr>
        <p:spPr>
          <a:xfrm>
            <a:off x="1886956" y="6557929"/>
            <a:ext cx="8749844" cy="310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dirty="0">
                <a:cs typeface="Aharoni" pitchFamily="2" charset="-79"/>
                <a:sym typeface="Cambria"/>
              </a:rPr>
              <a:t>ISSP/LPAS2</a:t>
            </a:r>
            <a:endParaRPr lang="fr-FR" dirty="0"/>
          </a:p>
        </p:txBody>
      </p:sp>
      <p:sp>
        <p:nvSpPr>
          <p:cNvPr id="52" name="Rectangle 51">
            <a:extLst>
              <a:ext uri="{FF2B5EF4-FFF2-40B4-BE49-F238E27FC236}">
                <a16:creationId xmlns:a16="http://schemas.microsoft.com/office/drawing/2014/main" id="{6B2455FF-2DCB-4199-BAC2-B0E662DDE98F}"/>
              </a:ext>
            </a:extLst>
          </p:cNvPr>
          <p:cNvSpPr/>
          <p:nvPr/>
        </p:nvSpPr>
        <p:spPr>
          <a:xfrm>
            <a:off x="156369" y="1864"/>
            <a:ext cx="5689600" cy="12600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1">
                  <a:lumMod val="50000"/>
                </a:schemeClr>
              </a:solidFill>
            </a:endParaRPr>
          </a:p>
        </p:txBody>
      </p:sp>
      <p:sp>
        <p:nvSpPr>
          <p:cNvPr id="53" name="Rectangle 52">
            <a:extLst>
              <a:ext uri="{FF2B5EF4-FFF2-40B4-BE49-F238E27FC236}">
                <a16:creationId xmlns:a16="http://schemas.microsoft.com/office/drawing/2014/main" id="{497037EF-C170-4B7F-8921-6A4F8E9A325E}"/>
              </a:ext>
            </a:extLst>
          </p:cNvPr>
          <p:cNvSpPr/>
          <p:nvPr/>
        </p:nvSpPr>
        <p:spPr>
          <a:xfrm>
            <a:off x="5845969" y="3244"/>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0" name="Rectangle: Rounded Corners 9">
            <a:extLst>
              <a:ext uri="{FF2B5EF4-FFF2-40B4-BE49-F238E27FC236}">
                <a16:creationId xmlns:a16="http://schemas.microsoft.com/office/drawing/2014/main" id="{943E5D05-3D1E-4512-87BC-56BD1F960296}"/>
              </a:ext>
            </a:extLst>
          </p:cNvPr>
          <p:cNvSpPr/>
          <p:nvPr/>
        </p:nvSpPr>
        <p:spPr>
          <a:xfrm>
            <a:off x="1458223" y="2029620"/>
            <a:ext cx="9686027" cy="2485229"/>
          </a:xfrm>
          <a:prstGeom prst="round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1143000" indent="-1143000" algn="ctr">
              <a:buFont typeface="+mj-lt"/>
              <a:buAutoNum type="romanUcPeriod" startAt="4"/>
            </a:pPr>
            <a:r>
              <a:rPr lang="fr-FR" sz="5000" b="1" u="sng" dirty="0">
                <a:latin typeface="Times New Roman" panose="02020603050405020304" pitchFamily="18" charset="0"/>
                <a:ea typeface="Calibri" panose="020F0502020204030204" pitchFamily="34" charset="0"/>
                <a:cs typeface="Times New Roman" panose="02020603050405020304" pitchFamily="18" charset="0"/>
              </a:rPr>
              <a:t>Avantages et limites du modèle </a:t>
            </a:r>
          </a:p>
        </p:txBody>
      </p:sp>
      <p:sp>
        <p:nvSpPr>
          <p:cNvPr id="24" name="Rectangle 23">
            <a:extLst>
              <a:ext uri="{FF2B5EF4-FFF2-40B4-BE49-F238E27FC236}">
                <a16:creationId xmlns:a16="http://schemas.microsoft.com/office/drawing/2014/main" id="{E7E63B0E-30AF-4913-8C91-BC7C4AD3EAD1}"/>
              </a:ext>
            </a:extLst>
          </p:cNvPr>
          <p:cNvSpPr/>
          <p:nvPr/>
        </p:nvSpPr>
        <p:spPr>
          <a:xfrm>
            <a:off x="1730350" y="6568600"/>
            <a:ext cx="8634103" cy="584775"/>
          </a:xfrm>
          <a:prstGeom prst="rect">
            <a:avLst/>
          </a:prstGeom>
        </p:spPr>
        <p:txBody>
          <a:bodyPr wrap="square">
            <a:spAutoFit/>
          </a:bodyPr>
          <a:lstStyle/>
          <a:p>
            <a:pPr algn="ctr"/>
            <a:endParaRPr lang="fr-FR" dirty="0">
              <a:solidFill>
                <a:schemeClr val="dk1"/>
              </a:solidFill>
              <a:cs typeface="Aharoni" pitchFamily="2" charset="-79"/>
            </a:endParaRPr>
          </a:p>
          <a:p>
            <a:pPr algn="ctr"/>
            <a:endParaRPr lang="fr-FR" sz="1400" b="1" dirty="0">
              <a:cs typeface="Aharoni" pitchFamily="2" charset="-79"/>
            </a:endParaRPr>
          </a:p>
        </p:txBody>
      </p:sp>
      <p:pic>
        <p:nvPicPr>
          <p:cNvPr id="3" name="Image 2">
            <a:extLst>
              <a:ext uri="{FF2B5EF4-FFF2-40B4-BE49-F238E27FC236}">
                <a16:creationId xmlns:a16="http://schemas.microsoft.com/office/drawing/2014/main" id="{809A0F75-B8C1-5AF5-2BAF-F68DDFAC300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350" y="6577756"/>
            <a:ext cx="489357" cy="271699"/>
          </a:xfrm>
          <a:prstGeom prst="rect">
            <a:avLst/>
          </a:prstGeom>
          <a:noFill/>
          <a:ln>
            <a:noFill/>
          </a:ln>
        </p:spPr>
      </p:pic>
      <p:pic>
        <p:nvPicPr>
          <p:cNvPr id="4" name="Image 3">
            <a:extLst>
              <a:ext uri="{FF2B5EF4-FFF2-40B4-BE49-F238E27FC236}">
                <a16:creationId xmlns:a16="http://schemas.microsoft.com/office/drawing/2014/main" id="{DE3E5276-A9FE-2BD6-A58F-84DD23A7144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05803" y="6577756"/>
            <a:ext cx="353626" cy="286720"/>
          </a:xfrm>
          <a:prstGeom prst="rect">
            <a:avLst/>
          </a:prstGeom>
          <a:noFill/>
          <a:ln>
            <a:noFill/>
          </a:ln>
        </p:spPr>
      </p:pic>
      <p:sp>
        <p:nvSpPr>
          <p:cNvPr id="5" name="Espace réservé du numéro de diapositive 4">
            <a:extLst>
              <a:ext uri="{FF2B5EF4-FFF2-40B4-BE49-F238E27FC236}">
                <a16:creationId xmlns:a16="http://schemas.microsoft.com/office/drawing/2014/main" id="{5D652D84-6AE2-10DE-FCE3-3B61F5FB3B1B}"/>
              </a:ext>
            </a:extLst>
          </p:cNvPr>
          <p:cNvSpPr>
            <a:spLocks noGrp="1"/>
          </p:cNvSpPr>
          <p:nvPr>
            <p:ph type="sldNum" sz="quarter" idx="12"/>
          </p:nvPr>
        </p:nvSpPr>
        <p:spPr/>
        <p:txBody>
          <a:bodyPr/>
          <a:lstStyle/>
          <a:p>
            <a:fld id="{6BEEA23D-B41C-4067-9D7C-244D4B21AF3B}" type="slidenum">
              <a:rPr lang="fr-BF" smtClean="0"/>
              <a:t>28</a:t>
            </a:fld>
            <a:endParaRPr lang="fr-BF"/>
          </a:p>
        </p:txBody>
      </p:sp>
    </p:spTree>
    <p:extLst>
      <p:ext uri="{BB962C8B-B14F-4D97-AF65-F5344CB8AC3E}">
        <p14:creationId xmlns:p14="http://schemas.microsoft.com/office/powerpoint/2010/main" val="159070265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87D56AC0-723B-42BA-87A2-0778FDD3CD98}"/>
              </a:ext>
            </a:extLst>
          </p:cNvPr>
          <p:cNvSpPr/>
          <p:nvPr/>
        </p:nvSpPr>
        <p:spPr>
          <a:xfrm>
            <a:off x="156371" y="6557930"/>
            <a:ext cx="1730585" cy="310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46" name="Rectangle 45">
            <a:extLst>
              <a:ext uri="{FF2B5EF4-FFF2-40B4-BE49-F238E27FC236}">
                <a16:creationId xmlns:a16="http://schemas.microsoft.com/office/drawing/2014/main" id="{107787E5-E35D-464A-8883-075082B274D3}"/>
              </a:ext>
            </a:extLst>
          </p:cNvPr>
          <p:cNvSpPr/>
          <p:nvPr/>
        </p:nvSpPr>
        <p:spPr>
          <a:xfrm>
            <a:off x="1886957" y="6557929"/>
            <a:ext cx="8868140" cy="310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dirty="0">
                <a:cs typeface="Aharoni" pitchFamily="2" charset="-79"/>
                <a:sym typeface="Cambria"/>
              </a:rPr>
              <a:t>ISSP/LPAS2</a:t>
            </a:r>
            <a:endParaRPr lang="fr-FR" dirty="0"/>
          </a:p>
        </p:txBody>
      </p:sp>
      <p:sp>
        <p:nvSpPr>
          <p:cNvPr id="52" name="Rectangle 51">
            <a:extLst>
              <a:ext uri="{FF2B5EF4-FFF2-40B4-BE49-F238E27FC236}">
                <a16:creationId xmlns:a16="http://schemas.microsoft.com/office/drawing/2014/main" id="{6B2455FF-2DCB-4199-BAC2-B0E662DDE98F}"/>
              </a:ext>
            </a:extLst>
          </p:cNvPr>
          <p:cNvSpPr/>
          <p:nvPr/>
        </p:nvSpPr>
        <p:spPr>
          <a:xfrm>
            <a:off x="156369" y="1864"/>
            <a:ext cx="5689600" cy="12600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1">
                  <a:lumMod val="50000"/>
                </a:schemeClr>
              </a:solidFill>
            </a:endParaRPr>
          </a:p>
        </p:txBody>
      </p:sp>
      <p:sp>
        <p:nvSpPr>
          <p:cNvPr id="53" name="Rectangle 52">
            <a:extLst>
              <a:ext uri="{FF2B5EF4-FFF2-40B4-BE49-F238E27FC236}">
                <a16:creationId xmlns:a16="http://schemas.microsoft.com/office/drawing/2014/main" id="{497037EF-C170-4B7F-8921-6A4F8E9A325E}"/>
              </a:ext>
            </a:extLst>
          </p:cNvPr>
          <p:cNvSpPr/>
          <p:nvPr/>
        </p:nvSpPr>
        <p:spPr>
          <a:xfrm>
            <a:off x="5845969" y="3244"/>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E7E63B0E-30AF-4913-8C91-BC7C4AD3EAD1}"/>
              </a:ext>
            </a:extLst>
          </p:cNvPr>
          <p:cNvSpPr/>
          <p:nvPr/>
        </p:nvSpPr>
        <p:spPr>
          <a:xfrm>
            <a:off x="1730350" y="6568600"/>
            <a:ext cx="8634103" cy="584775"/>
          </a:xfrm>
          <a:prstGeom prst="rect">
            <a:avLst/>
          </a:prstGeom>
        </p:spPr>
        <p:txBody>
          <a:bodyPr wrap="square">
            <a:spAutoFit/>
          </a:bodyPr>
          <a:lstStyle/>
          <a:p>
            <a:pPr algn="ctr"/>
            <a:endParaRPr lang="fr-FR" dirty="0">
              <a:solidFill>
                <a:schemeClr val="dk1"/>
              </a:solidFill>
              <a:cs typeface="Aharoni" pitchFamily="2" charset="-79"/>
            </a:endParaRPr>
          </a:p>
          <a:p>
            <a:pPr algn="ctr"/>
            <a:endParaRPr lang="fr-FR" sz="1400" b="1" dirty="0">
              <a:cs typeface="Aharoni" pitchFamily="2" charset="-79"/>
            </a:endParaRPr>
          </a:p>
        </p:txBody>
      </p:sp>
      <p:pic>
        <p:nvPicPr>
          <p:cNvPr id="3" name="Image 2">
            <a:extLst>
              <a:ext uri="{FF2B5EF4-FFF2-40B4-BE49-F238E27FC236}">
                <a16:creationId xmlns:a16="http://schemas.microsoft.com/office/drawing/2014/main" id="{809A0F75-B8C1-5AF5-2BAF-F68DDFAC300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350" y="6577756"/>
            <a:ext cx="489357" cy="271699"/>
          </a:xfrm>
          <a:prstGeom prst="rect">
            <a:avLst/>
          </a:prstGeom>
          <a:noFill/>
          <a:ln>
            <a:noFill/>
          </a:ln>
        </p:spPr>
      </p:pic>
      <p:pic>
        <p:nvPicPr>
          <p:cNvPr id="4" name="Image 3">
            <a:extLst>
              <a:ext uri="{FF2B5EF4-FFF2-40B4-BE49-F238E27FC236}">
                <a16:creationId xmlns:a16="http://schemas.microsoft.com/office/drawing/2014/main" id="{DE3E5276-A9FE-2BD6-A58F-84DD23A7144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330993" y="6577756"/>
            <a:ext cx="353626" cy="286720"/>
          </a:xfrm>
          <a:prstGeom prst="rect">
            <a:avLst/>
          </a:prstGeom>
          <a:noFill/>
          <a:ln>
            <a:noFill/>
          </a:ln>
        </p:spPr>
      </p:pic>
      <p:sp>
        <p:nvSpPr>
          <p:cNvPr id="10" name="Rectangle: Rounded Corners 9">
            <a:extLst>
              <a:ext uri="{FF2B5EF4-FFF2-40B4-BE49-F238E27FC236}">
                <a16:creationId xmlns:a16="http://schemas.microsoft.com/office/drawing/2014/main" id="{46938513-96C9-50E1-FE7C-06D0CBDA905F}"/>
              </a:ext>
            </a:extLst>
          </p:cNvPr>
          <p:cNvSpPr/>
          <p:nvPr/>
        </p:nvSpPr>
        <p:spPr>
          <a:xfrm>
            <a:off x="419100" y="272310"/>
            <a:ext cx="11426032" cy="495522"/>
          </a:xfrm>
          <a:prstGeom prst="round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457200" indent="-457200" algn="ctr">
              <a:buFont typeface="+mj-lt"/>
              <a:buAutoNum type="arabicPeriod"/>
            </a:pPr>
            <a:endParaRPr lang="fr-FR" sz="2400" b="1" u="sng" dirty="0">
              <a:latin typeface="Times New Roman" panose="02020603050405020304" pitchFamily="18" charset="0"/>
              <a:cs typeface="Times New Roman" panose="02020603050405020304" pitchFamily="18" charset="0"/>
            </a:endParaRPr>
          </a:p>
          <a:p>
            <a:pPr marL="457200" indent="-457200" algn="ctr">
              <a:buFont typeface="+mj-lt"/>
              <a:buAutoNum type="arabicPeriod"/>
            </a:pPr>
            <a:r>
              <a:rPr lang="fr-FR" sz="2400" b="1" u="sng" dirty="0">
                <a:latin typeface="Times New Roman" panose="02020603050405020304" pitchFamily="18" charset="0"/>
                <a:ea typeface="Calibri" panose="020F0502020204030204" pitchFamily="34" charset="0"/>
                <a:cs typeface="Times New Roman" panose="02020603050405020304" pitchFamily="18" charset="0"/>
              </a:rPr>
              <a:t>Avantages </a:t>
            </a:r>
            <a:r>
              <a:rPr lang="fr-FR" sz="2400" b="1" u="sng" dirty="0">
                <a:latin typeface="Times New Roman" panose="02020603050405020304" pitchFamily="18" charset="0"/>
                <a:cs typeface="Times New Roman" panose="02020603050405020304" pitchFamily="18" charset="0"/>
              </a:rPr>
              <a:t> </a:t>
            </a:r>
          </a:p>
          <a:p>
            <a:pPr marL="457200" indent="-457200" algn="ctr">
              <a:buFont typeface="+mj-lt"/>
              <a:buAutoNum type="arabicPeriod"/>
            </a:pPr>
            <a:endParaRPr lang="fr-FR" sz="2400" u="sng"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A4C4EFCC-3BF5-A0A9-C143-21564E3AE373}"/>
                  </a:ext>
                </a:extLst>
              </p:cNvPr>
              <p:cNvSpPr txBox="1"/>
              <p:nvPr/>
            </p:nvSpPr>
            <p:spPr>
              <a:xfrm>
                <a:off x="550784" y="1859259"/>
                <a:ext cx="11162664" cy="3617913"/>
              </a:xfrm>
              <a:prstGeom prst="rect">
                <a:avLst/>
              </a:prstGeom>
              <a:noFill/>
            </p:spPr>
            <p:txBody>
              <a:bodyPr wrap="square">
                <a:spAutoFit/>
              </a:bodyPr>
              <a:lstStyle/>
              <a:p>
                <a:pPr algn="just">
                  <a:lnSpc>
                    <a:spcPct val="150000"/>
                  </a:lnSpc>
                  <a:spcAft>
                    <a:spcPts val="800"/>
                  </a:spcAft>
                </a:pPr>
                <a:r>
                  <a:rPr lang="fr-FR" sz="2400" kern="100" dirty="0">
                    <a:latin typeface="Times New Roman" panose="02020603050405020304" pitchFamily="18" charset="0"/>
                    <a:ea typeface="Calibri" panose="020F0502020204030204" pitchFamily="34" charset="0"/>
                    <a:cs typeface="Times New Roman" panose="02020603050405020304" pitchFamily="18" charset="0"/>
                  </a:rPr>
                  <a:t>L’un des grands avantages du modèle logit conditionnel est sa capacité à prédire la probabilité associée à une nouvelle modalité introduite parmi les modalités préexistantes. </a:t>
                </a:r>
              </a:p>
              <a:p>
                <a:pPr algn="just">
                  <a:lnSpc>
                    <a:spcPct val="150000"/>
                  </a:lnSpc>
                  <a:spcAft>
                    <a:spcPts val="800"/>
                  </a:spcAft>
                </a:pPr>
                <a:r>
                  <a:rPr lang="fr-FR" sz="2400" kern="100" dirty="0">
                    <a:latin typeface="Times New Roman" panose="02020603050405020304" pitchFamily="18" charset="0"/>
                    <a:ea typeface="Calibri" panose="020F0502020204030204" pitchFamily="34" charset="0"/>
                    <a:cs typeface="Times New Roman" panose="02020603050405020304" pitchFamily="18" charset="0"/>
                  </a:rPr>
                  <a:t>En effet, la probabilité associée à une nouvelle modalité s’exprime comme suit :</a:t>
                </a:r>
                <a:endParaRPr lang="fr-BF" sz="2400"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fr-FR" sz="2400" i="1" kern="100">
                          <a:latin typeface="Cambria Math" panose="02040503050406030204" pitchFamily="18" charset="0"/>
                          <a:ea typeface="Calibri" panose="020F0502020204030204" pitchFamily="34" charset="0"/>
                          <a:cs typeface="Times New Roman" panose="02020603050405020304" pitchFamily="18" charset="0"/>
                        </a:rPr>
                        <m:t>𝑃</m:t>
                      </m:r>
                      <m:d>
                        <m:dPr>
                          <m:ctrlPr>
                            <a:rPr lang="fr-BF" sz="2400" i="1" kern="100">
                              <a:latin typeface="Cambria Math" panose="02040503050406030204" pitchFamily="18" charset="0"/>
                              <a:ea typeface="Calibri" panose="020F0502020204030204" pitchFamily="34" charset="0"/>
                              <a:cs typeface="Times New Roman" panose="02020603050405020304" pitchFamily="18" charset="0"/>
                            </a:rPr>
                          </m:ctrlPr>
                        </m:dPr>
                        <m:e>
                          <m:sSub>
                            <m:sSubPr>
                              <m:ctrlPr>
                                <a:rPr lang="fr-BF" sz="2400" i="1" kern="100">
                                  <a:latin typeface="Cambria Math" panose="02040503050406030204" pitchFamily="18" charset="0"/>
                                  <a:ea typeface="Calibri" panose="020F0502020204030204" pitchFamily="34" charset="0"/>
                                  <a:cs typeface="Times New Roman" panose="02020603050405020304" pitchFamily="18" charset="0"/>
                                </a:rPr>
                              </m:ctrlPr>
                            </m:sSubPr>
                            <m:e>
                              <m:r>
                                <a:rPr lang="fr-FR" sz="2400" i="1" kern="100">
                                  <a:latin typeface="Cambria Math" panose="02040503050406030204" pitchFamily="18" charset="0"/>
                                  <a:ea typeface="Calibri" panose="020F0502020204030204" pitchFamily="34" charset="0"/>
                                  <a:cs typeface="Times New Roman" panose="02020603050405020304" pitchFamily="18" charset="0"/>
                                </a:rPr>
                                <m:t>𝑦</m:t>
                              </m:r>
                            </m:e>
                            <m:sub>
                              <m:r>
                                <a:rPr lang="fr-FR" sz="2400" i="1" kern="100">
                                  <a:latin typeface="Cambria Math" panose="02040503050406030204" pitchFamily="18" charset="0"/>
                                  <a:ea typeface="Calibri" panose="020F0502020204030204" pitchFamily="34" charset="0"/>
                                  <a:cs typeface="Times New Roman" panose="02020603050405020304" pitchFamily="18" charset="0"/>
                                </a:rPr>
                                <m:t>𝑖</m:t>
                              </m:r>
                            </m:sub>
                          </m:sSub>
                          <m:r>
                            <a:rPr lang="fr-FR" sz="2400" i="1" kern="100">
                              <a:latin typeface="Cambria Math" panose="02040503050406030204" pitchFamily="18" charset="0"/>
                              <a:ea typeface="Calibri" panose="020F0502020204030204" pitchFamily="34" charset="0"/>
                              <a:cs typeface="Times New Roman" panose="02020603050405020304" pitchFamily="18" charset="0"/>
                            </a:rPr>
                            <m:t>=</m:t>
                          </m:r>
                          <m:r>
                            <a:rPr lang="fr-FR" sz="2400" i="1" kern="100">
                              <a:latin typeface="Cambria Math" panose="02040503050406030204" pitchFamily="18" charset="0"/>
                              <a:ea typeface="Calibri" panose="020F0502020204030204" pitchFamily="34" charset="0"/>
                              <a:cs typeface="Times New Roman" panose="02020603050405020304" pitchFamily="18" charset="0"/>
                            </a:rPr>
                            <m:t>𝑚</m:t>
                          </m:r>
                          <m:r>
                            <a:rPr lang="fr-FR" sz="2400" i="1" kern="100">
                              <a:latin typeface="Cambria Math" panose="02040503050406030204" pitchFamily="18" charset="0"/>
                              <a:ea typeface="Calibri" panose="020F0502020204030204" pitchFamily="34" charset="0"/>
                              <a:cs typeface="Times New Roman" panose="02020603050405020304" pitchFamily="18" charset="0"/>
                            </a:rPr>
                            <m:t>+1</m:t>
                          </m:r>
                        </m:e>
                      </m:d>
                      <m:r>
                        <a:rPr lang="fr-FR" sz="2400" i="1" kern="100">
                          <a:latin typeface="Cambria Math" panose="02040503050406030204" pitchFamily="18" charset="0"/>
                          <a:ea typeface="Calibri" panose="020F0502020204030204" pitchFamily="34" charset="0"/>
                          <a:cs typeface="Times New Roman" panose="02020603050405020304" pitchFamily="18" charset="0"/>
                        </a:rPr>
                        <m:t>=</m:t>
                      </m:r>
                      <m:f>
                        <m:fPr>
                          <m:ctrlPr>
                            <a:rPr lang="fr-BF" sz="2400" i="1" kern="100">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fr-BF" sz="2400" i="1" kern="100">
                                  <a:latin typeface="Cambria Math" panose="02040503050406030204" pitchFamily="18" charset="0"/>
                                  <a:ea typeface="Calibri" panose="020F0502020204030204" pitchFamily="34" charset="0"/>
                                  <a:cs typeface="Times New Roman" panose="02020603050405020304" pitchFamily="18" charset="0"/>
                                </a:rPr>
                              </m:ctrlPr>
                            </m:sSupPr>
                            <m:e>
                              <m:r>
                                <a:rPr lang="fr-FR" sz="2400" i="1" kern="100">
                                  <a:latin typeface="Cambria Math" panose="02040503050406030204" pitchFamily="18" charset="0"/>
                                  <a:ea typeface="Calibri" panose="020F0502020204030204" pitchFamily="34" charset="0"/>
                                  <a:cs typeface="Times New Roman" panose="02020603050405020304" pitchFamily="18" charset="0"/>
                                </a:rPr>
                                <m:t>𝑒</m:t>
                              </m:r>
                            </m:e>
                            <m:sup>
                              <m:sSubSup>
                                <m:sSubSupPr>
                                  <m:ctrlPr>
                                    <a:rPr lang="fr-BF" sz="2400" i="1" kern="100">
                                      <a:latin typeface="Cambria Math" panose="02040503050406030204" pitchFamily="18" charset="0"/>
                                      <a:ea typeface="Calibri" panose="020F0502020204030204" pitchFamily="34" charset="0"/>
                                      <a:cs typeface="Times New Roman" panose="02020603050405020304" pitchFamily="18" charset="0"/>
                                    </a:rPr>
                                  </m:ctrlPr>
                                </m:sSubSupPr>
                                <m:e>
                                  <m:acc>
                                    <m:accPr>
                                      <m:chr m:val="̂"/>
                                      <m:ctrlPr>
                                        <a:rPr lang="fr-BF" sz="2400" i="1" kern="100">
                                          <a:latin typeface="Cambria Math" panose="02040503050406030204" pitchFamily="18" charset="0"/>
                                          <a:ea typeface="Calibri" panose="020F0502020204030204" pitchFamily="34" charset="0"/>
                                          <a:cs typeface="Times New Roman" panose="02020603050405020304" pitchFamily="18" charset="0"/>
                                        </a:rPr>
                                      </m:ctrlPr>
                                    </m:accPr>
                                    <m:e>
                                      <m:r>
                                        <a:rPr lang="fr-FR" sz="2400" i="1" kern="100">
                                          <a:latin typeface="Cambria Math" panose="02040503050406030204" pitchFamily="18" charset="0"/>
                                          <a:ea typeface="Calibri" panose="020F0502020204030204" pitchFamily="34" charset="0"/>
                                          <a:cs typeface="Times New Roman" panose="02020603050405020304" pitchFamily="18" charset="0"/>
                                        </a:rPr>
                                        <m:t>𝑋</m:t>
                                      </m:r>
                                    </m:e>
                                  </m:acc>
                                </m:e>
                                <m:sub>
                                  <m:r>
                                    <a:rPr lang="fr-FR" sz="2400" i="1" kern="100">
                                      <a:latin typeface="Cambria Math" panose="02040503050406030204" pitchFamily="18" charset="0"/>
                                      <a:ea typeface="Calibri" panose="020F0502020204030204" pitchFamily="34" charset="0"/>
                                      <a:cs typeface="Times New Roman" panose="02020603050405020304" pitchFamily="18" charset="0"/>
                                    </a:rPr>
                                    <m:t>𝑖𝑚</m:t>
                                  </m:r>
                                  <m:r>
                                    <a:rPr lang="fr-FR" sz="2400" i="1" kern="100">
                                      <a:latin typeface="Cambria Math" panose="02040503050406030204" pitchFamily="18" charset="0"/>
                                      <a:ea typeface="Calibri" panose="020F0502020204030204" pitchFamily="34" charset="0"/>
                                      <a:cs typeface="Times New Roman" panose="02020603050405020304" pitchFamily="18" charset="0"/>
                                    </a:rPr>
                                    <m:t>+1</m:t>
                                  </m:r>
                                </m:sub>
                                <m:sup>
                                  <m:r>
                                    <a:rPr lang="fr-FR" sz="2400" i="1" kern="100">
                                      <a:latin typeface="Cambria Math" panose="02040503050406030204" pitchFamily="18" charset="0"/>
                                      <a:ea typeface="Calibri" panose="020F0502020204030204" pitchFamily="34" charset="0"/>
                                      <a:cs typeface="Times New Roman" panose="02020603050405020304" pitchFamily="18" charset="0"/>
                                    </a:rPr>
                                    <m:t>∗</m:t>
                                  </m:r>
                                </m:sup>
                              </m:sSubSup>
                              <m:acc>
                                <m:accPr>
                                  <m:chr m:val="̂"/>
                                  <m:ctrlPr>
                                    <a:rPr lang="fr-BF" sz="2400" i="1" kern="100">
                                      <a:latin typeface="Cambria Math" panose="02040503050406030204" pitchFamily="18" charset="0"/>
                                      <a:ea typeface="Calibri" panose="020F0502020204030204" pitchFamily="34" charset="0"/>
                                      <a:cs typeface="Times New Roman" panose="02020603050405020304" pitchFamily="18" charset="0"/>
                                    </a:rPr>
                                  </m:ctrlPr>
                                </m:accPr>
                                <m:e>
                                  <m:r>
                                    <a:rPr lang="fr-FR" sz="2400" i="1" kern="100">
                                      <a:latin typeface="Cambria Math" panose="02040503050406030204" pitchFamily="18" charset="0"/>
                                      <a:ea typeface="Calibri" panose="020F0502020204030204" pitchFamily="34" charset="0"/>
                                      <a:cs typeface="Times New Roman" panose="02020603050405020304" pitchFamily="18" charset="0"/>
                                    </a:rPr>
                                    <m:t>𝜃</m:t>
                                  </m:r>
                                </m:e>
                              </m:acc>
                            </m:sup>
                          </m:sSup>
                        </m:num>
                        <m:den>
                          <m:r>
                            <a:rPr lang="fr-FR" sz="2400" i="1" kern="100">
                              <a:latin typeface="Cambria Math" panose="02040503050406030204" pitchFamily="18" charset="0"/>
                              <a:ea typeface="Calibri" panose="020F0502020204030204" pitchFamily="34" charset="0"/>
                              <a:cs typeface="Times New Roman" panose="02020603050405020304" pitchFamily="18" charset="0"/>
                            </a:rPr>
                            <m:t>1+</m:t>
                          </m:r>
                          <m:nary>
                            <m:naryPr>
                              <m:chr m:val="∑"/>
                              <m:limLoc m:val="undOvr"/>
                              <m:ctrlPr>
                                <a:rPr lang="fr-BF" sz="2400" i="1" kern="100">
                                  <a:latin typeface="Cambria Math" panose="02040503050406030204" pitchFamily="18" charset="0"/>
                                  <a:ea typeface="Calibri" panose="020F0502020204030204" pitchFamily="34" charset="0"/>
                                  <a:cs typeface="Times New Roman" panose="02020603050405020304" pitchFamily="18" charset="0"/>
                                </a:rPr>
                              </m:ctrlPr>
                            </m:naryPr>
                            <m:sub>
                              <m:r>
                                <a:rPr lang="fr-FR" sz="2400" i="1" kern="100">
                                  <a:latin typeface="Cambria Math" panose="02040503050406030204" pitchFamily="18" charset="0"/>
                                  <a:ea typeface="Calibri" panose="020F0502020204030204" pitchFamily="34" charset="0"/>
                                  <a:cs typeface="Times New Roman" panose="02020603050405020304" pitchFamily="18" charset="0"/>
                                </a:rPr>
                                <m:t>𝑗</m:t>
                              </m:r>
                              <m:r>
                                <a:rPr lang="fr-FR" sz="2400" i="1" kern="100">
                                  <a:latin typeface="Cambria Math" panose="02040503050406030204" pitchFamily="18" charset="0"/>
                                  <a:ea typeface="Calibri" panose="020F0502020204030204" pitchFamily="34" charset="0"/>
                                  <a:cs typeface="Times New Roman" panose="02020603050405020304" pitchFamily="18" charset="0"/>
                                </a:rPr>
                                <m:t>=2</m:t>
                              </m:r>
                            </m:sub>
                            <m:sup>
                              <m:r>
                                <a:rPr lang="fr-FR" sz="2400" i="1" kern="100">
                                  <a:latin typeface="Cambria Math" panose="02040503050406030204" pitchFamily="18" charset="0"/>
                                  <a:ea typeface="Calibri" panose="020F0502020204030204" pitchFamily="34" charset="0"/>
                                  <a:cs typeface="Times New Roman" panose="02020603050405020304" pitchFamily="18" charset="0"/>
                                </a:rPr>
                                <m:t>𝑚</m:t>
                              </m:r>
                            </m:sup>
                            <m:e>
                              <m:sSup>
                                <m:sSupPr>
                                  <m:ctrlPr>
                                    <a:rPr lang="fr-BF" sz="2400" i="1" kern="100">
                                      <a:latin typeface="Cambria Math" panose="02040503050406030204" pitchFamily="18" charset="0"/>
                                      <a:ea typeface="Calibri" panose="020F0502020204030204" pitchFamily="34" charset="0"/>
                                      <a:cs typeface="Times New Roman" panose="02020603050405020304" pitchFamily="18" charset="0"/>
                                    </a:rPr>
                                  </m:ctrlPr>
                                </m:sSupPr>
                                <m:e>
                                  <m:r>
                                    <a:rPr lang="fr-FR" sz="2400" i="1" kern="100">
                                      <a:latin typeface="Cambria Math" panose="02040503050406030204" pitchFamily="18" charset="0"/>
                                      <a:ea typeface="Calibri" panose="020F0502020204030204" pitchFamily="34" charset="0"/>
                                      <a:cs typeface="Times New Roman" panose="02020603050405020304" pitchFamily="18" charset="0"/>
                                    </a:rPr>
                                    <m:t>𝑒</m:t>
                                  </m:r>
                                </m:e>
                                <m:sup>
                                  <m:sSubSup>
                                    <m:sSubSupPr>
                                      <m:ctrlPr>
                                        <a:rPr lang="fr-BF" sz="2400" i="1" kern="100">
                                          <a:latin typeface="Cambria Math" panose="02040503050406030204" pitchFamily="18" charset="0"/>
                                          <a:ea typeface="Calibri" panose="020F0502020204030204" pitchFamily="34" charset="0"/>
                                          <a:cs typeface="Times New Roman" panose="02020603050405020304" pitchFamily="18" charset="0"/>
                                        </a:rPr>
                                      </m:ctrlPr>
                                    </m:sSubSupPr>
                                    <m:e>
                                      <m:r>
                                        <a:rPr lang="fr-FR" sz="2400" i="1" kern="100">
                                          <a:latin typeface="Cambria Math" panose="02040503050406030204" pitchFamily="18" charset="0"/>
                                          <a:ea typeface="Calibri" panose="020F0502020204030204" pitchFamily="34" charset="0"/>
                                          <a:cs typeface="Times New Roman" panose="02020603050405020304" pitchFamily="18" charset="0"/>
                                        </a:rPr>
                                        <m:t>𝑋</m:t>
                                      </m:r>
                                    </m:e>
                                    <m:sub>
                                      <m:r>
                                        <a:rPr lang="fr-FR" sz="2400" i="1" kern="100">
                                          <a:latin typeface="Cambria Math" panose="02040503050406030204" pitchFamily="18" charset="0"/>
                                          <a:ea typeface="Calibri" panose="020F0502020204030204" pitchFamily="34" charset="0"/>
                                          <a:cs typeface="Times New Roman" panose="02020603050405020304" pitchFamily="18" charset="0"/>
                                        </a:rPr>
                                        <m:t>𝑖𝑗</m:t>
                                      </m:r>
                                    </m:sub>
                                    <m:sup>
                                      <m:r>
                                        <a:rPr lang="fr-FR" sz="2400" i="1" kern="100">
                                          <a:latin typeface="Cambria Math" panose="02040503050406030204" pitchFamily="18" charset="0"/>
                                          <a:ea typeface="Calibri" panose="020F0502020204030204" pitchFamily="34" charset="0"/>
                                          <a:cs typeface="Times New Roman" panose="02020603050405020304" pitchFamily="18" charset="0"/>
                                        </a:rPr>
                                        <m:t>∗</m:t>
                                      </m:r>
                                    </m:sup>
                                  </m:sSubSup>
                                  <m:acc>
                                    <m:accPr>
                                      <m:chr m:val="̂"/>
                                      <m:ctrlPr>
                                        <a:rPr lang="fr-BF" sz="2400" i="1" kern="100">
                                          <a:latin typeface="Cambria Math" panose="02040503050406030204" pitchFamily="18" charset="0"/>
                                          <a:ea typeface="Calibri" panose="020F0502020204030204" pitchFamily="34" charset="0"/>
                                          <a:cs typeface="Times New Roman" panose="02020603050405020304" pitchFamily="18" charset="0"/>
                                        </a:rPr>
                                      </m:ctrlPr>
                                    </m:accPr>
                                    <m:e>
                                      <m:r>
                                        <a:rPr lang="fr-FR" sz="2400" i="1" kern="100">
                                          <a:latin typeface="Cambria Math" panose="02040503050406030204" pitchFamily="18" charset="0"/>
                                          <a:ea typeface="Calibri" panose="020F0502020204030204" pitchFamily="34" charset="0"/>
                                          <a:cs typeface="Times New Roman" panose="02020603050405020304" pitchFamily="18" charset="0"/>
                                        </a:rPr>
                                        <m:t>𝜃</m:t>
                                      </m:r>
                                    </m:e>
                                  </m:acc>
                                </m:sup>
                              </m:sSup>
                              <m:r>
                                <a:rPr lang="fr-FR" sz="2400" i="1" kern="100">
                                  <a:latin typeface="Cambria Math" panose="02040503050406030204" pitchFamily="18" charset="0"/>
                                  <a:ea typeface="Calibri" panose="020F0502020204030204" pitchFamily="34" charset="0"/>
                                  <a:cs typeface="Times New Roman" panose="02020603050405020304" pitchFamily="18" charset="0"/>
                                </a:rPr>
                                <m:t>+</m:t>
                              </m:r>
                              <m:sSup>
                                <m:sSupPr>
                                  <m:ctrlPr>
                                    <a:rPr lang="fr-BF" sz="2400" i="1" kern="100">
                                      <a:latin typeface="Cambria Math" panose="02040503050406030204" pitchFamily="18" charset="0"/>
                                      <a:ea typeface="Calibri" panose="020F0502020204030204" pitchFamily="34" charset="0"/>
                                      <a:cs typeface="Times New Roman" panose="02020603050405020304" pitchFamily="18" charset="0"/>
                                    </a:rPr>
                                  </m:ctrlPr>
                                </m:sSupPr>
                                <m:e>
                                  <m:r>
                                    <a:rPr lang="fr-FR" sz="2400" i="1" kern="100">
                                      <a:latin typeface="Cambria Math" panose="02040503050406030204" pitchFamily="18" charset="0"/>
                                      <a:ea typeface="Calibri" panose="020F0502020204030204" pitchFamily="34" charset="0"/>
                                      <a:cs typeface="Times New Roman" panose="02020603050405020304" pitchFamily="18" charset="0"/>
                                    </a:rPr>
                                    <m:t>𝑒</m:t>
                                  </m:r>
                                </m:e>
                                <m:sup>
                                  <m:sSubSup>
                                    <m:sSubSupPr>
                                      <m:ctrlPr>
                                        <a:rPr lang="fr-BF" sz="2400" i="1" kern="100">
                                          <a:latin typeface="Cambria Math" panose="02040503050406030204" pitchFamily="18" charset="0"/>
                                          <a:ea typeface="Calibri" panose="020F0502020204030204" pitchFamily="34" charset="0"/>
                                          <a:cs typeface="Times New Roman" panose="02020603050405020304" pitchFamily="18" charset="0"/>
                                        </a:rPr>
                                      </m:ctrlPr>
                                    </m:sSubSupPr>
                                    <m:e>
                                      <m:acc>
                                        <m:accPr>
                                          <m:chr m:val="̂"/>
                                          <m:ctrlPr>
                                            <a:rPr lang="fr-BF" sz="2400" i="1" kern="100">
                                              <a:latin typeface="Cambria Math" panose="02040503050406030204" pitchFamily="18" charset="0"/>
                                              <a:ea typeface="Calibri" panose="020F0502020204030204" pitchFamily="34" charset="0"/>
                                              <a:cs typeface="Times New Roman" panose="02020603050405020304" pitchFamily="18" charset="0"/>
                                            </a:rPr>
                                          </m:ctrlPr>
                                        </m:accPr>
                                        <m:e>
                                          <m:r>
                                            <a:rPr lang="fr-FR" sz="2400" i="1" kern="100">
                                              <a:latin typeface="Cambria Math" panose="02040503050406030204" pitchFamily="18" charset="0"/>
                                              <a:ea typeface="Calibri" panose="020F0502020204030204" pitchFamily="34" charset="0"/>
                                              <a:cs typeface="Times New Roman" panose="02020603050405020304" pitchFamily="18" charset="0"/>
                                            </a:rPr>
                                            <m:t>𝑋</m:t>
                                          </m:r>
                                        </m:e>
                                      </m:acc>
                                    </m:e>
                                    <m:sub>
                                      <m:r>
                                        <a:rPr lang="fr-FR" sz="2400" i="1" kern="100">
                                          <a:latin typeface="Cambria Math" panose="02040503050406030204" pitchFamily="18" charset="0"/>
                                          <a:ea typeface="Calibri" panose="020F0502020204030204" pitchFamily="34" charset="0"/>
                                          <a:cs typeface="Times New Roman" panose="02020603050405020304" pitchFamily="18" charset="0"/>
                                        </a:rPr>
                                        <m:t>𝑖𝑚</m:t>
                                      </m:r>
                                      <m:r>
                                        <a:rPr lang="fr-FR" sz="2400" i="1" kern="100">
                                          <a:latin typeface="Cambria Math" panose="02040503050406030204" pitchFamily="18" charset="0"/>
                                          <a:ea typeface="Calibri" panose="020F0502020204030204" pitchFamily="34" charset="0"/>
                                          <a:cs typeface="Times New Roman" panose="02020603050405020304" pitchFamily="18" charset="0"/>
                                        </a:rPr>
                                        <m:t>+1</m:t>
                                      </m:r>
                                    </m:sub>
                                    <m:sup>
                                      <m:r>
                                        <a:rPr lang="fr-FR" sz="2400" i="1" kern="100">
                                          <a:latin typeface="Cambria Math" panose="02040503050406030204" pitchFamily="18" charset="0"/>
                                          <a:ea typeface="Calibri" panose="020F0502020204030204" pitchFamily="34" charset="0"/>
                                          <a:cs typeface="Times New Roman" panose="02020603050405020304" pitchFamily="18" charset="0"/>
                                        </a:rPr>
                                        <m:t>∗</m:t>
                                      </m:r>
                                    </m:sup>
                                  </m:sSubSup>
                                  <m:acc>
                                    <m:accPr>
                                      <m:chr m:val="̂"/>
                                      <m:ctrlPr>
                                        <a:rPr lang="fr-BF" sz="2400" i="1" kern="100">
                                          <a:latin typeface="Cambria Math" panose="02040503050406030204" pitchFamily="18" charset="0"/>
                                          <a:ea typeface="Calibri" panose="020F0502020204030204" pitchFamily="34" charset="0"/>
                                          <a:cs typeface="Times New Roman" panose="02020603050405020304" pitchFamily="18" charset="0"/>
                                        </a:rPr>
                                      </m:ctrlPr>
                                    </m:accPr>
                                    <m:e>
                                      <m:r>
                                        <a:rPr lang="fr-FR" sz="2400" i="1" kern="100">
                                          <a:latin typeface="Cambria Math" panose="02040503050406030204" pitchFamily="18" charset="0"/>
                                          <a:ea typeface="Calibri" panose="020F0502020204030204" pitchFamily="34" charset="0"/>
                                          <a:cs typeface="Times New Roman" panose="02020603050405020304" pitchFamily="18" charset="0"/>
                                        </a:rPr>
                                        <m:t>𝜃</m:t>
                                      </m:r>
                                    </m:e>
                                  </m:acc>
                                </m:sup>
                              </m:sSup>
                            </m:e>
                          </m:nary>
                        </m:den>
                      </m:f>
                    </m:oMath>
                  </m:oMathPara>
                </a14:m>
                <a:endParaRPr lang="fr-BF" dirty="0"/>
              </a:p>
            </p:txBody>
          </p:sp>
        </mc:Choice>
        <mc:Fallback xmlns="">
          <p:sp>
            <p:nvSpPr>
              <p:cNvPr id="6" name="ZoneTexte 5">
                <a:extLst>
                  <a:ext uri="{FF2B5EF4-FFF2-40B4-BE49-F238E27FC236}">
                    <a16:creationId xmlns:a16="http://schemas.microsoft.com/office/drawing/2014/main" id="{A4C4EFCC-3BF5-A0A9-C143-21564E3AE373}"/>
                  </a:ext>
                </a:extLst>
              </p:cNvPr>
              <p:cNvSpPr txBox="1">
                <a:spLocks noRot="1" noChangeAspect="1" noMove="1" noResize="1" noEditPoints="1" noAdjustHandles="1" noChangeArrowheads="1" noChangeShapeType="1" noTextEdit="1"/>
              </p:cNvSpPr>
              <p:nvPr/>
            </p:nvSpPr>
            <p:spPr>
              <a:xfrm>
                <a:off x="550784" y="1859259"/>
                <a:ext cx="11162664" cy="3617913"/>
              </a:xfrm>
              <a:prstGeom prst="rect">
                <a:avLst/>
              </a:prstGeom>
              <a:blipFill>
                <a:blip r:embed="rId5"/>
                <a:stretch>
                  <a:fillRect l="-819" r="-874"/>
                </a:stretch>
              </a:blipFill>
            </p:spPr>
            <p:txBody>
              <a:bodyPr/>
              <a:lstStyle/>
              <a:p>
                <a:r>
                  <a:rPr lang="fr-BF">
                    <a:noFill/>
                  </a:rPr>
                  <a:t> </a:t>
                </a:r>
              </a:p>
            </p:txBody>
          </p:sp>
        </mc:Fallback>
      </mc:AlternateContent>
      <p:sp>
        <p:nvSpPr>
          <p:cNvPr id="5" name="Espace réservé du numéro de diapositive 4">
            <a:extLst>
              <a:ext uri="{FF2B5EF4-FFF2-40B4-BE49-F238E27FC236}">
                <a16:creationId xmlns:a16="http://schemas.microsoft.com/office/drawing/2014/main" id="{6AD17B1F-9D10-A99D-CA4F-32006341B8BF}"/>
              </a:ext>
            </a:extLst>
          </p:cNvPr>
          <p:cNvSpPr>
            <a:spLocks noGrp="1"/>
          </p:cNvSpPr>
          <p:nvPr>
            <p:ph type="sldNum" sz="quarter" idx="12"/>
          </p:nvPr>
        </p:nvSpPr>
        <p:spPr/>
        <p:txBody>
          <a:bodyPr/>
          <a:lstStyle/>
          <a:p>
            <a:fld id="{6BEEA23D-B41C-4067-9D7C-244D4B21AF3B}" type="slidenum">
              <a:rPr lang="fr-BF" smtClean="0"/>
              <a:t>29</a:t>
            </a:fld>
            <a:endParaRPr lang="fr-BF"/>
          </a:p>
        </p:txBody>
      </p:sp>
    </p:spTree>
    <p:extLst>
      <p:ext uri="{BB962C8B-B14F-4D97-AF65-F5344CB8AC3E}">
        <p14:creationId xmlns:p14="http://schemas.microsoft.com/office/powerpoint/2010/main" val="39603739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anim calcmode="lin" valueType="num">
                                      <p:cBhvr>
                                        <p:cTn id="1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87D56AC0-723B-42BA-87A2-0778FDD3CD98}"/>
              </a:ext>
            </a:extLst>
          </p:cNvPr>
          <p:cNvSpPr/>
          <p:nvPr/>
        </p:nvSpPr>
        <p:spPr>
          <a:xfrm>
            <a:off x="156371" y="6557930"/>
            <a:ext cx="1730585" cy="310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46" name="Rectangle 45">
            <a:extLst>
              <a:ext uri="{FF2B5EF4-FFF2-40B4-BE49-F238E27FC236}">
                <a16:creationId xmlns:a16="http://schemas.microsoft.com/office/drawing/2014/main" id="{107787E5-E35D-464A-8883-075082B274D3}"/>
              </a:ext>
            </a:extLst>
          </p:cNvPr>
          <p:cNvSpPr/>
          <p:nvPr/>
        </p:nvSpPr>
        <p:spPr>
          <a:xfrm>
            <a:off x="1886956" y="6557929"/>
            <a:ext cx="8749844" cy="310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dirty="0">
                <a:cs typeface="Aharoni" pitchFamily="2" charset="-79"/>
                <a:sym typeface="Cambria"/>
              </a:rPr>
              <a:t>ISSP/LPAS2</a:t>
            </a:r>
            <a:endParaRPr lang="fr-FR" dirty="0"/>
          </a:p>
        </p:txBody>
      </p:sp>
      <p:sp>
        <p:nvSpPr>
          <p:cNvPr id="52" name="Rectangle 51">
            <a:extLst>
              <a:ext uri="{FF2B5EF4-FFF2-40B4-BE49-F238E27FC236}">
                <a16:creationId xmlns:a16="http://schemas.microsoft.com/office/drawing/2014/main" id="{6B2455FF-2DCB-4199-BAC2-B0E662DDE98F}"/>
              </a:ext>
            </a:extLst>
          </p:cNvPr>
          <p:cNvSpPr/>
          <p:nvPr/>
        </p:nvSpPr>
        <p:spPr>
          <a:xfrm>
            <a:off x="156369" y="1864"/>
            <a:ext cx="5689600" cy="12600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1">
                  <a:lumMod val="50000"/>
                </a:schemeClr>
              </a:solidFill>
            </a:endParaRPr>
          </a:p>
        </p:txBody>
      </p:sp>
      <p:sp>
        <p:nvSpPr>
          <p:cNvPr id="53" name="Rectangle 52">
            <a:extLst>
              <a:ext uri="{FF2B5EF4-FFF2-40B4-BE49-F238E27FC236}">
                <a16:creationId xmlns:a16="http://schemas.microsoft.com/office/drawing/2014/main" id="{497037EF-C170-4B7F-8921-6A4F8E9A325E}"/>
              </a:ext>
            </a:extLst>
          </p:cNvPr>
          <p:cNvSpPr/>
          <p:nvPr/>
        </p:nvSpPr>
        <p:spPr>
          <a:xfrm>
            <a:off x="5845969" y="3244"/>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0" name="Rectangle: Rounded Corners 9">
            <a:extLst>
              <a:ext uri="{FF2B5EF4-FFF2-40B4-BE49-F238E27FC236}">
                <a16:creationId xmlns:a16="http://schemas.microsoft.com/office/drawing/2014/main" id="{943E5D05-3D1E-4512-87BC-56BD1F960296}"/>
              </a:ext>
            </a:extLst>
          </p:cNvPr>
          <p:cNvSpPr/>
          <p:nvPr/>
        </p:nvSpPr>
        <p:spPr>
          <a:xfrm>
            <a:off x="1458223" y="2029620"/>
            <a:ext cx="9686027" cy="2485229"/>
          </a:xfrm>
          <a:prstGeom prst="round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5000" b="1" dirty="0"/>
          </a:p>
          <a:p>
            <a:pPr marL="1143000" indent="-1143000" algn="ctr">
              <a:buFont typeface="+mj-lt"/>
              <a:buAutoNum type="romanUcPeriod"/>
            </a:pPr>
            <a:r>
              <a:rPr lang="fr-FR" sz="5000" b="1" u="sng" dirty="0">
                <a:latin typeface="Times New Roman" panose="02020603050405020304" pitchFamily="18" charset="0"/>
                <a:ea typeface="Calibri" panose="020F0502020204030204" pitchFamily="34" charset="0"/>
                <a:cs typeface="Times New Roman" panose="02020603050405020304" pitchFamily="18" charset="0"/>
              </a:rPr>
              <a:t>Spécification du modèle</a:t>
            </a:r>
          </a:p>
          <a:p>
            <a:pPr algn="ctr"/>
            <a:endParaRPr lang="fr-FR" sz="5000" dirty="0"/>
          </a:p>
        </p:txBody>
      </p:sp>
      <p:sp>
        <p:nvSpPr>
          <p:cNvPr id="24" name="Rectangle 23">
            <a:extLst>
              <a:ext uri="{FF2B5EF4-FFF2-40B4-BE49-F238E27FC236}">
                <a16:creationId xmlns:a16="http://schemas.microsoft.com/office/drawing/2014/main" id="{E7E63B0E-30AF-4913-8C91-BC7C4AD3EAD1}"/>
              </a:ext>
            </a:extLst>
          </p:cNvPr>
          <p:cNvSpPr/>
          <p:nvPr/>
        </p:nvSpPr>
        <p:spPr>
          <a:xfrm>
            <a:off x="1730350" y="6568600"/>
            <a:ext cx="8634103" cy="584775"/>
          </a:xfrm>
          <a:prstGeom prst="rect">
            <a:avLst/>
          </a:prstGeom>
        </p:spPr>
        <p:txBody>
          <a:bodyPr wrap="square">
            <a:spAutoFit/>
          </a:bodyPr>
          <a:lstStyle/>
          <a:p>
            <a:pPr algn="ctr"/>
            <a:endParaRPr lang="fr-FR" dirty="0">
              <a:solidFill>
                <a:schemeClr val="dk1"/>
              </a:solidFill>
              <a:cs typeface="Aharoni" pitchFamily="2" charset="-79"/>
            </a:endParaRPr>
          </a:p>
          <a:p>
            <a:pPr algn="ctr"/>
            <a:endParaRPr lang="fr-FR" sz="1400" b="1" dirty="0">
              <a:cs typeface="Aharoni" pitchFamily="2" charset="-79"/>
            </a:endParaRPr>
          </a:p>
        </p:txBody>
      </p:sp>
      <p:pic>
        <p:nvPicPr>
          <p:cNvPr id="3" name="Image 2">
            <a:extLst>
              <a:ext uri="{FF2B5EF4-FFF2-40B4-BE49-F238E27FC236}">
                <a16:creationId xmlns:a16="http://schemas.microsoft.com/office/drawing/2014/main" id="{809A0F75-B8C1-5AF5-2BAF-F68DDFAC300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350" y="6577756"/>
            <a:ext cx="489357" cy="271699"/>
          </a:xfrm>
          <a:prstGeom prst="rect">
            <a:avLst/>
          </a:prstGeom>
          <a:noFill/>
          <a:ln>
            <a:noFill/>
          </a:ln>
        </p:spPr>
      </p:pic>
      <p:pic>
        <p:nvPicPr>
          <p:cNvPr id="4" name="Image 3">
            <a:extLst>
              <a:ext uri="{FF2B5EF4-FFF2-40B4-BE49-F238E27FC236}">
                <a16:creationId xmlns:a16="http://schemas.microsoft.com/office/drawing/2014/main" id="{DE3E5276-A9FE-2BD6-A58F-84DD23A7144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05803" y="6577756"/>
            <a:ext cx="353626" cy="286720"/>
          </a:xfrm>
          <a:prstGeom prst="rect">
            <a:avLst/>
          </a:prstGeom>
          <a:noFill/>
          <a:ln>
            <a:noFill/>
          </a:ln>
        </p:spPr>
      </p:pic>
      <p:sp>
        <p:nvSpPr>
          <p:cNvPr id="5" name="Espace réservé du numéro de diapositive 4">
            <a:extLst>
              <a:ext uri="{FF2B5EF4-FFF2-40B4-BE49-F238E27FC236}">
                <a16:creationId xmlns:a16="http://schemas.microsoft.com/office/drawing/2014/main" id="{7A95DB94-9D87-CF8B-95A8-CE6124F5D73C}"/>
              </a:ext>
            </a:extLst>
          </p:cNvPr>
          <p:cNvSpPr>
            <a:spLocks noGrp="1"/>
          </p:cNvSpPr>
          <p:nvPr>
            <p:ph type="sldNum" sz="quarter" idx="12"/>
          </p:nvPr>
        </p:nvSpPr>
        <p:spPr/>
        <p:txBody>
          <a:bodyPr/>
          <a:lstStyle/>
          <a:p>
            <a:fld id="{6BEEA23D-B41C-4067-9D7C-244D4B21AF3B}" type="slidenum">
              <a:rPr lang="fr-BF" smtClean="0"/>
              <a:t>3</a:t>
            </a:fld>
            <a:endParaRPr lang="fr-BF"/>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87D56AC0-723B-42BA-87A2-0778FDD3CD98}"/>
              </a:ext>
            </a:extLst>
          </p:cNvPr>
          <p:cNvSpPr/>
          <p:nvPr/>
        </p:nvSpPr>
        <p:spPr>
          <a:xfrm>
            <a:off x="156371" y="6557930"/>
            <a:ext cx="1730585" cy="310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46" name="Rectangle 45">
            <a:extLst>
              <a:ext uri="{FF2B5EF4-FFF2-40B4-BE49-F238E27FC236}">
                <a16:creationId xmlns:a16="http://schemas.microsoft.com/office/drawing/2014/main" id="{107787E5-E35D-464A-8883-075082B274D3}"/>
              </a:ext>
            </a:extLst>
          </p:cNvPr>
          <p:cNvSpPr/>
          <p:nvPr/>
        </p:nvSpPr>
        <p:spPr>
          <a:xfrm>
            <a:off x="1886957" y="6557929"/>
            <a:ext cx="8868140" cy="310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dirty="0">
                <a:cs typeface="Aharoni" pitchFamily="2" charset="-79"/>
                <a:sym typeface="Cambria"/>
              </a:rPr>
              <a:t>ISSP/LPAS2</a:t>
            </a:r>
            <a:endParaRPr lang="fr-FR" dirty="0"/>
          </a:p>
        </p:txBody>
      </p:sp>
      <p:sp>
        <p:nvSpPr>
          <p:cNvPr id="52" name="Rectangle 51">
            <a:extLst>
              <a:ext uri="{FF2B5EF4-FFF2-40B4-BE49-F238E27FC236}">
                <a16:creationId xmlns:a16="http://schemas.microsoft.com/office/drawing/2014/main" id="{6B2455FF-2DCB-4199-BAC2-B0E662DDE98F}"/>
              </a:ext>
            </a:extLst>
          </p:cNvPr>
          <p:cNvSpPr/>
          <p:nvPr/>
        </p:nvSpPr>
        <p:spPr>
          <a:xfrm>
            <a:off x="156369" y="1864"/>
            <a:ext cx="5689600" cy="12600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1">
                  <a:lumMod val="50000"/>
                </a:schemeClr>
              </a:solidFill>
            </a:endParaRPr>
          </a:p>
        </p:txBody>
      </p:sp>
      <p:sp>
        <p:nvSpPr>
          <p:cNvPr id="53" name="Rectangle 52">
            <a:extLst>
              <a:ext uri="{FF2B5EF4-FFF2-40B4-BE49-F238E27FC236}">
                <a16:creationId xmlns:a16="http://schemas.microsoft.com/office/drawing/2014/main" id="{497037EF-C170-4B7F-8921-6A4F8E9A325E}"/>
              </a:ext>
            </a:extLst>
          </p:cNvPr>
          <p:cNvSpPr/>
          <p:nvPr/>
        </p:nvSpPr>
        <p:spPr>
          <a:xfrm>
            <a:off x="5845969" y="3244"/>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E7E63B0E-30AF-4913-8C91-BC7C4AD3EAD1}"/>
              </a:ext>
            </a:extLst>
          </p:cNvPr>
          <p:cNvSpPr/>
          <p:nvPr/>
        </p:nvSpPr>
        <p:spPr>
          <a:xfrm>
            <a:off x="1730350" y="6568600"/>
            <a:ext cx="8634103" cy="584775"/>
          </a:xfrm>
          <a:prstGeom prst="rect">
            <a:avLst/>
          </a:prstGeom>
        </p:spPr>
        <p:txBody>
          <a:bodyPr wrap="square">
            <a:spAutoFit/>
          </a:bodyPr>
          <a:lstStyle/>
          <a:p>
            <a:pPr algn="ctr"/>
            <a:endParaRPr lang="fr-FR" dirty="0">
              <a:solidFill>
                <a:schemeClr val="dk1"/>
              </a:solidFill>
              <a:cs typeface="Aharoni" pitchFamily="2" charset="-79"/>
            </a:endParaRPr>
          </a:p>
          <a:p>
            <a:pPr algn="ctr"/>
            <a:endParaRPr lang="fr-FR" sz="1400" b="1" dirty="0">
              <a:cs typeface="Aharoni" pitchFamily="2" charset="-79"/>
            </a:endParaRPr>
          </a:p>
        </p:txBody>
      </p:sp>
      <p:pic>
        <p:nvPicPr>
          <p:cNvPr id="3" name="Image 2">
            <a:extLst>
              <a:ext uri="{FF2B5EF4-FFF2-40B4-BE49-F238E27FC236}">
                <a16:creationId xmlns:a16="http://schemas.microsoft.com/office/drawing/2014/main" id="{809A0F75-B8C1-5AF5-2BAF-F68DDFAC300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350" y="6577756"/>
            <a:ext cx="489357" cy="271699"/>
          </a:xfrm>
          <a:prstGeom prst="rect">
            <a:avLst/>
          </a:prstGeom>
          <a:noFill/>
          <a:ln>
            <a:noFill/>
          </a:ln>
        </p:spPr>
      </p:pic>
      <p:pic>
        <p:nvPicPr>
          <p:cNvPr id="4" name="Image 3">
            <a:extLst>
              <a:ext uri="{FF2B5EF4-FFF2-40B4-BE49-F238E27FC236}">
                <a16:creationId xmlns:a16="http://schemas.microsoft.com/office/drawing/2014/main" id="{DE3E5276-A9FE-2BD6-A58F-84DD23A7144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330993" y="6577756"/>
            <a:ext cx="353626" cy="286720"/>
          </a:xfrm>
          <a:prstGeom prst="rect">
            <a:avLst/>
          </a:prstGeom>
          <a:noFill/>
          <a:ln>
            <a:noFill/>
          </a:ln>
        </p:spPr>
      </p:pic>
      <p:sp>
        <p:nvSpPr>
          <p:cNvPr id="10" name="Rectangle: Rounded Corners 9">
            <a:extLst>
              <a:ext uri="{FF2B5EF4-FFF2-40B4-BE49-F238E27FC236}">
                <a16:creationId xmlns:a16="http://schemas.microsoft.com/office/drawing/2014/main" id="{46938513-96C9-50E1-FE7C-06D0CBDA905F}"/>
              </a:ext>
            </a:extLst>
          </p:cNvPr>
          <p:cNvSpPr/>
          <p:nvPr/>
        </p:nvSpPr>
        <p:spPr>
          <a:xfrm>
            <a:off x="419100" y="272310"/>
            <a:ext cx="11426032" cy="495522"/>
          </a:xfrm>
          <a:prstGeom prst="round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457200" indent="-457200" algn="ctr">
              <a:buFont typeface="+mj-lt"/>
              <a:buAutoNum type="arabicPeriod"/>
            </a:pPr>
            <a:endParaRPr lang="fr-FR" sz="2400" b="1" u="sng" dirty="0">
              <a:latin typeface="Times New Roman" panose="02020603050405020304" pitchFamily="18" charset="0"/>
              <a:cs typeface="Times New Roman" panose="02020603050405020304" pitchFamily="18" charset="0"/>
            </a:endParaRPr>
          </a:p>
          <a:p>
            <a:pPr marL="457200" indent="-457200" algn="ctr">
              <a:buFont typeface="+mj-lt"/>
              <a:buAutoNum type="arabicPeriod"/>
            </a:pPr>
            <a:r>
              <a:rPr lang="fr-FR" sz="2400" b="1" u="sng" dirty="0">
                <a:latin typeface="Times New Roman" panose="02020603050405020304" pitchFamily="18" charset="0"/>
                <a:ea typeface="Calibri" panose="020F0502020204030204" pitchFamily="34" charset="0"/>
                <a:cs typeface="Times New Roman" panose="02020603050405020304" pitchFamily="18" charset="0"/>
              </a:rPr>
              <a:t>Avantages </a:t>
            </a:r>
            <a:r>
              <a:rPr lang="fr-FR" sz="2400" b="1" u="sng" dirty="0">
                <a:latin typeface="Times New Roman" panose="02020603050405020304" pitchFamily="18" charset="0"/>
                <a:cs typeface="Times New Roman" panose="02020603050405020304" pitchFamily="18" charset="0"/>
              </a:rPr>
              <a:t> </a:t>
            </a:r>
          </a:p>
          <a:p>
            <a:pPr marL="457200" indent="-457200" algn="ctr">
              <a:buFont typeface="+mj-lt"/>
              <a:buAutoNum type="arabicPeriod"/>
            </a:pPr>
            <a:endParaRPr lang="fr-FR" sz="2400" u="sng"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78E9D2E7-1874-8D6B-100A-51790C1857ED}"/>
                  </a:ext>
                </a:extLst>
              </p:cNvPr>
              <p:cNvSpPr txBox="1"/>
              <p:nvPr/>
            </p:nvSpPr>
            <p:spPr>
              <a:xfrm>
                <a:off x="419100" y="1077340"/>
                <a:ext cx="11426032" cy="5256119"/>
              </a:xfrm>
              <a:prstGeom prst="rect">
                <a:avLst/>
              </a:prstGeom>
              <a:noFill/>
            </p:spPr>
            <p:txBody>
              <a:bodyPr wrap="square">
                <a:spAutoFit/>
              </a:bodyPr>
              <a:lstStyle/>
              <a:p>
                <a:pPr algn="just">
                  <a:lnSpc>
                    <a:spcPct val="150000"/>
                  </a:lnSpc>
                  <a:spcAft>
                    <a:spcPts val="800"/>
                  </a:spcAft>
                </a:pPr>
                <a:r>
                  <a:rPr lang="fr-FR" kern="100" dirty="0">
                    <a:latin typeface="Times New Roman" panose="02020603050405020304" pitchFamily="18" charset="0"/>
                    <a:ea typeface="Calibri" panose="020F0502020204030204" pitchFamily="34" charset="0"/>
                    <a:cs typeface="Times New Roman" panose="02020603050405020304" pitchFamily="18" charset="0"/>
                  </a:rPr>
                  <a:t>Tout comme le modèle logit multinomial, le modèle logit conditionnel respecte la condition dite IIA (Indépendance des alternative non Pertinente ou Indépendance of </a:t>
                </a:r>
                <a:r>
                  <a:rPr lang="fr-FR" kern="100" dirty="0" err="1">
                    <a:latin typeface="Times New Roman" panose="02020603050405020304" pitchFamily="18" charset="0"/>
                    <a:ea typeface="Calibri" panose="020F0502020204030204" pitchFamily="34" charset="0"/>
                    <a:cs typeface="Times New Roman" panose="02020603050405020304" pitchFamily="18" charset="0"/>
                  </a:rPr>
                  <a:t>Irrelevant</a:t>
                </a:r>
                <a:r>
                  <a:rPr lang="fr-FR" kern="100" dirty="0">
                    <a:latin typeface="Times New Roman" panose="02020603050405020304" pitchFamily="18" charset="0"/>
                    <a:ea typeface="Calibri" panose="020F0502020204030204" pitchFamily="34" charset="0"/>
                    <a:cs typeface="Times New Roman" panose="02020603050405020304" pitchFamily="18" charset="0"/>
                  </a:rPr>
                  <a:t> Alternative en anglais), il est un concept important dans la théorie de la décision et de l'économie qui décrit une condition nécessaire pour un comportement rationnel. En effet, en calculant le rapport de probabilité entre deux alternatives </a:t>
                </a:r>
                <a:r>
                  <a:rPr lang="fr-FR" kern="100" dirty="0">
                    <a:latin typeface="Cambria Math" panose="02040503050406030204" pitchFamily="18" charset="0"/>
                    <a:ea typeface="Calibri" panose="020F0502020204030204" pitchFamily="34" charset="0"/>
                    <a:cs typeface="Cambria Math" panose="02040503050406030204" pitchFamily="18" charset="0"/>
                  </a:rPr>
                  <a:t>𝑗</a:t>
                </a:r>
                <a:r>
                  <a:rPr lang="fr-FR" kern="100" dirty="0">
                    <a:latin typeface="Times New Roman" panose="02020603050405020304" pitchFamily="18" charset="0"/>
                    <a:ea typeface="Calibri" panose="020F0502020204030204" pitchFamily="34" charset="0"/>
                    <a:cs typeface="Times New Roman" panose="02020603050405020304" pitchFamily="18" charset="0"/>
                  </a:rPr>
                  <a:t> et </a:t>
                </a:r>
                <a:r>
                  <a:rPr lang="fr-FR" kern="100" dirty="0">
                    <a:latin typeface="Cambria Math" panose="02040503050406030204" pitchFamily="18" charset="0"/>
                    <a:ea typeface="Calibri" panose="020F0502020204030204" pitchFamily="34" charset="0"/>
                    <a:cs typeface="Cambria Math" panose="02040503050406030204" pitchFamily="18" charset="0"/>
                  </a:rPr>
                  <a:t>𝑙</a:t>
                </a:r>
                <a:r>
                  <a:rPr lang="fr-FR" kern="100" dirty="0">
                    <a:latin typeface="Times New Roman" panose="02020603050405020304" pitchFamily="18" charset="0"/>
                    <a:ea typeface="Calibri" panose="020F0502020204030204" pitchFamily="34" charset="0"/>
                    <a:cs typeface="Times New Roman" panose="02020603050405020304" pitchFamily="18" charset="0"/>
                  </a:rPr>
                  <a:t>, on trouve : </a:t>
                </a:r>
              </a:p>
              <a:p>
                <a:pPr algn="just">
                  <a:lnSpc>
                    <a:spcPct val="150000"/>
                  </a:lnSpc>
                  <a:spcAft>
                    <a:spcPts val="800"/>
                  </a:spcAft>
                </a:pPr>
                <a14:m>
                  <m:oMathPara xmlns:m="http://schemas.openxmlformats.org/officeDocument/2006/math">
                    <m:oMathParaPr>
                      <m:jc m:val="centerGroup"/>
                    </m:oMathParaPr>
                    <m:oMath xmlns:m="http://schemas.openxmlformats.org/officeDocument/2006/math">
                      <m:f>
                        <m:fPr>
                          <m:ctrlPr>
                            <a:rPr lang="fr-BF" i="1" kern="100">
                              <a:latin typeface="Cambria Math" panose="02040503050406030204" pitchFamily="18" charset="0"/>
                              <a:ea typeface="Calibri" panose="020F0502020204030204" pitchFamily="34" charset="0"/>
                              <a:cs typeface="Tahoma" panose="020B0604030504040204" pitchFamily="34" charset="0"/>
                            </a:rPr>
                          </m:ctrlPr>
                        </m:fPr>
                        <m:num>
                          <m:r>
                            <a:rPr lang="fr-FR" i="1" kern="100">
                              <a:latin typeface="Cambria Math" panose="02040503050406030204" pitchFamily="18" charset="0"/>
                              <a:ea typeface="Calibri" panose="020F0502020204030204" pitchFamily="34" charset="0"/>
                              <a:cs typeface="Tahoma" panose="020B0604030504040204" pitchFamily="34" charset="0"/>
                            </a:rPr>
                            <m:t>𝑃</m:t>
                          </m:r>
                          <m:r>
                            <a:rPr lang="fr-FR" i="1" kern="100">
                              <a:latin typeface="Cambria Math" panose="02040503050406030204" pitchFamily="18" charset="0"/>
                              <a:ea typeface="Calibri" panose="020F0502020204030204" pitchFamily="34" charset="0"/>
                              <a:cs typeface="Tahoma" panose="020B0604030504040204" pitchFamily="34" charset="0"/>
                            </a:rPr>
                            <m:t>(</m:t>
                          </m:r>
                          <m:sSub>
                            <m:sSubPr>
                              <m:ctrlPr>
                                <a:rPr lang="fr-BF" i="1" kern="100">
                                  <a:latin typeface="Cambria Math" panose="02040503050406030204" pitchFamily="18" charset="0"/>
                                  <a:ea typeface="Calibri" panose="020F0502020204030204" pitchFamily="34" charset="0"/>
                                  <a:cs typeface="Tahoma" panose="020B0604030504040204" pitchFamily="34" charset="0"/>
                                </a:rPr>
                              </m:ctrlPr>
                            </m:sSubPr>
                            <m:e>
                              <m:r>
                                <a:rPr lang="fr-FR" i="1" kern="100">
                                  <a:latin typeface="Cambria Math" panose="02040503050406030204" pitchFamily="18" charset="0"/>
                                  <a:ea typeface="Calibri" panose="020F0502020204030204" pitchFamily="34" charset="0"/>
                                  <a:cs typeface="Tahoma" panose="020B0604030504040204" pitchFamily="34" charset="0"/>
                                </a:rPr>
                                <m:t>𝑦</m:t>
                              </m:r>
                            </m:e>
                            <m:sub>
                              <m:r>
                                <a:rPr lang="fr-FR" i="1" kern="100">
                                  <a:latin typeface="Cambria Math" panose="02040503050406030204" pitchFamily="18" charset="0"/>
                                  <a:ea typeface="Calibri" panose="020F0502020204030204" pitchFamily="34" charset="0"/>
                                  <a:cs typeface="Tahoma" panose="020B0604030504040204" pitchFamily="34" charset="0"/>
                                </a:rPr>
                                <m:t>𝑖</m:t>
                              </m:r>
                            </m:sub>
                          </m:sSub>
                          <m:r>
                            <a:rPr lang="fr-FR" i="1" kern="100">
                              <a:latin typeface="Cambria Math" panose="02040503050406030204" pitchFamily="18" charset="0"/>
                              <a:ea typeface="Calibri" panose="020F0502020204030204" pitchFamily="34" charset="0"/>
                              <a:cs typeface="Tahoma" panose="020B0604030504040204" pitchFamily="34" charset="0"/>
                            </a:rPr>
                            <m:t>=</m:t>
                          </m:r>
                          <m:r>
                            <a:rPr lang="fr-FR" i="1" kern="100">
                              <a:latin typeface="Cambria Math" panose="02040503050406030204" pitchFamily="18" charset="0"/>
                              <a:ea typeface="Calibri" panose="020F0502020204030204" pitchFamily="34" charset="0"/>
                              <a:cs typeface="Tahoma" panose="020B0604030504040204" pitchFamily="34" charset="0"/>
                            </a:rPr>
                            <m:t>𝑗</m:t>
                          </m:r>
                          <m:r>
                            <a:rPr lang="fr-FR" i="1" kern="100">
                              <a:latin typeface="Cambria Math" panose="02040503050406030204" pitchFamily="18" charset="0"/>
                              <a:ea typeface="Calibri" panose="020F0502020204030204" pitchFamily="34" charset="0"/>
                              <a:cs typeface="Tahoma" panose="020B0604030504040204" pitchFamily="34" charset="0"/>
                            </a:rPr>
                            <m:t>)</m:t>
                          </m:r>
                        </m:num>
                        <m:den>
                          <m:r>
                            <a:rPr lang="fr-FR" i="1" kern="100">
                              <a:latin typeface="Cambria Math" panose="02040503050406030204" pitchFamily="18" charset="0"/>
                              <a:ea typeface="Calibri" panose="020F0502020204030204" pitchFamily="34" charset="0"/>
                              <a:cs typeface="Tahoma" panose="020B0604030504040204" pitchFamily="34" charset="0"/>
                            </a:rPr>
                            <m:t>𝑃</m:t>
                          </m:r>
                          <m:r>
                            <a:rPr lang="fr-FR" i="1" kern="100">
                              <a:latin typeface="Cambria Math" panose="02040503050406030204" pitchFamily="18" charset="0"/>
                              <a:ea typeface="Calibri" panose="020F0502020204030204" pitchFamily="34" charset="0"/>
                              <a:cs typeface="Tahoma" panose="020B0604030504040204" pitchFamily="34" charset="0"/>
                            </a:rPr>
                            <m:t>(</m:t>
                          </m:r>
                          <m:sSub>
                            <m:sSubPr>
                              <m:ctrlPr>
                                <a:rPr lang="fr-BF" i="1" kern="100">
                                  <a:latin typeface="Cambria Math" panose="02040503050406030204" pitchFamily="18" charset="0"/>
                                  <a:ea typeface="Calibri" panose="020F0502020204030204" pitchFamily="34" charset="0"/>
                                  <a:cs typeface="Tahoma" panose="020B0604030504040204" pitchFamily="34" charset="0"/>
                                </a:rPr>
                              </m:ctrlPr>
                            </m:sSubPr>
                            <m:e>
                              <m:r>
                                <a:rPr lang="fr-FR" i="1" kern="100">
                                  <a:latin typeface="Cambria Math" panose="02040503050406030204" pitchFamily="18" charset="0"/>
                                  <a:ea typeface="Calibri" panose="020F0502020204030204" pitchFamily="34" charset="0"/>
                                  <a:cs typeface="Tahoma" panose="020B0604030504040204" pitchFamily="34" charset="0"/>
                                </a:rPr>
                                <m:t>𝑦</m:t>
                              </m:r>
                            </m:e>
                            <m:sub>
                              <m:r>
                                <a:rPr lang="fr-FR" i="1" kern="100">
                                  <a:latin typeface="Cambria Math" panose="02040503050406030204" pitchFamily="18" charset="0"/>
                                  <a:ea typeface="Calibri" panose="020F0502020204030204" pitchFamily="34" charset="0"/>
                                  <a:cs typeface="Tahoma" panose="020B0604030504040204" pitchFamily="34" charset="0"/>
                                </a:rPr>
                                <m:t>𝑖</m:t>
                              </m:r>
                            </m:sub>
                          </m:sSub>
                          <m:r>
                            <a:rPr lang="fr-FR" i="1" kern="100">
                              <a:latin typeface="Cambria Math" panose="02040503050406030204" pitchFamily="18" charset="0"/>
                              <a:ea typeface="Calibri" panose="020F0502020204030204" pitchFamily="34" charset="0"/>
                              <a:cs typeface="Tahoma" panose="020B0604030504040204" pitchFamily="34" charset="0"/>
                            </a:rPr>
                            <m:t>=</m:t>
                          </m:r>
                          <m:r>
                            <a:rPr lang="fr-FR" i="1" kern="100">
                              <a:latin typeface="Cambria Math" panose="02040503050406030204" pitchFamily="18" charset="0"/>
                              <a:ea typeface="Calibri" panose="020F0502020204030204" pitchFamily="34" charset="0"/>
                              <a:cs typeface="Tahoma" panose="020B0604030504040204" pitchFamily="34" charset="0"/>
                            </a:rPr>
                            <m:t>𝑙</m:t>
                          </m:r>
                          <m:r>
                            <a:rPr lang="fr-FR" i="1" kern="100">
                              <a:latin typeface="Cambria Math" panose="02040503050406030204" pitchFamily="18" charset="0"/>
                              <a:ea typeface="Calibri" panose="020F0502020204030204" pitchFamily="34" charset="0"/>
                              <a:cs typeface="Tahoma" panose="020B0604030504040204" pitchFamily="34" charset="0"/>
                            </a:rPr>
                            <m:t>)</m:t>
                          </m:r>
                        </m:den>
                      </m:f>
                      <m:r>
                        <a:rPr lang="fr-FR" i="1" kern="100">
                          <a:latin typeface="Cambria Math" panose="02040503050406030204" pitchFamily="18" charset="0"/>
                          <a:ea typeface="Calibri" panose="020F0502020204030204" pitchFamily="34" charset="0"/>
                          <a:cs typeface="Tahoma" panose="020B0604030504040204" pitchFamily="34" charset="0"/>
                        </a:rPr>
                        <m:t>=</m:t>
                      </m:r>
                      <m:f>
                        <m:fPr>
                          <m:ctrlPr>
                            <a:rPr lang="fr-BF" i="1" kern="100">
                              <a:latin typeface="Cambria Math" panose="02040503050406030204" pitchFamily="18" charset="0"/>
                              <a:ea typeface="Calibri" panose="020F0502020204030204" pitchFamily="34" charset="0"/>
                              <a:cs typeface="Tahoma" panose="020B0604030504040204" pitchFamily="34" charset="0"/>
                            </a:rPr>
                          </m:ctrlPr>
                        </m:fPr>
                        <m:num>
                          <m:f>
                            <m:fPr>
                              <m:ctrlPr>
                                <a:rPr lang="fr-BF" i="1" kern="100">
                                  <a:latin typeface="Cambria Math" panose="02040503050406030204" pitchFamily="18" charset="0"/>
                                  <a:ea typeface="Calibri" panose="020F0502020204030204" pitchFamily="34" charset="0"/>
                                  <a:cs typeface="Tahoma" panose="020B0604030504040204" pitchFamily="34" charset="0"/>
                                </a:rPr>
                              </m:ctrlPr>
                            </m:fPr>
                            <m:num>
                              <m:sSup>
                                <m:sSupPr>
                                  <m:ctrlPr>
                                    <a:rPr lang="fr-BF" i="1" kern="100">
                                      <a:latin typeface="Cambria Math" panose="02040503050406030204" pitchFamily="18" charset="0"/>
                                      <a:ea typeface="Calibri" panose="020F0502020204030204" pitchFamily="34" charset="0"/>
                                      <a:cs typeface="Tahoma" panose="020B0604030504040204" pitchFamily="34" charset="0"/>
                                    </a:rPr>
                                  </m:ctrlPr>
                                </m:sSupPr>
                                <m:e>
                                  <m:r>
                                    <a:rPr lang="fr-FR" i="1" kern="100">
                                      <a:latin typeface="Cambria Math" panose="02040503050406030204" pitchFamily="18" charset="0"/>
                                      <a:ea typeface="Calibri" panose="020F0502020204030204" pitchFamily="34" charset="0"/>
                                      <a:cs typeface="Tahoma" panose="020B0604030504040204" pitchFamily="34" charset="0"/>
                                    </a:rPr>
                                    <m:t>𝑒</m:t>
                                  </m:r>
                                </m:e>
                                <m:sup>
                                  <m:sSub>
                                    <m:sSubPr>
                                      <m:ctrlPr>
                                        <a:rPr lang="fr-BF" i="1" kern="100">
                                          <a:latin typeface="Cambria Math" panose="02040503050406030204" pitchFamily="18" charset="0"/>
                                          <a:ea typeface="Calibri" panose="020F0502020204030204" pitchFamily="34" charset="0"/>
                                          <a:cs typeface="Tahoma" panose="020B0604030504040204" pitchFamily="34" charset="0"/>
                                        </a:rPr>
                                      </m:ctrlPr>
                                    </m:sSubPr>
                                    <m:e>
                                      <m:r>
                                        <a:rPr lang="fr-FR" i="1" kern="100">
                                          <a:latin typeface="Cambria Math" panose="02040503050406030204" pitchFamily="18" charset="0"/>
                                          <a:ea typeface="Calibri" panose="020F0502020204030204" pitchFamily="34" charset="0"/>
                                          <a:cs typeface="Tahoma" panose="020B0604030504040204" pitchFamily="34" charset="0"/>
                                        </a:rPr>
                                        <m:t>𝑋</m:t>
                                      </m:r>
                                    </m:e>
                                    <m:sub>
                                      <m:r>
                                        <a:rPr lang="fr-FR" i="1" kern="100">
                                          <a:latin typeface="Cambria Math" panose="02040503050406030204" pitchFamily="18" charset="0"/>
                                          <a:ea typeface="Calibri" panose="020F0502020204030204" pitchFamily="34" charset="0"/>
                                          <a:cs typeface="Tahoma" panose="020B0604030504040204" pitchFamily="34" charset="0"/>
                                        </a:rPr>
                                        <m:t>𝑖𝑗</m:t>
                                      </m:r>
                                    </m:sub>
                                  </m:sSub>
                                  <m:r>
                                    <a:rPr lang="fr-FR" i="1" kern="100">
                                      <a:latin typeface="Cambria Math" panose="02040503050406030204" pitchFamily="18" charset="0"/>
                                      <a:ea typeface="Calibri" panose="020F0502020204030204" pitchFamily="34" charset="0"/>
                                      <a:cs typeface="Tahoma" panose="020B0604030504040204" pitchFamily="34" charset="0"/>
                                    </a:rPr>
                                    <m:t>𝜃</m:t>
                                  </m:r>
                                </m:sup>
                              </m:sSup>
                            </m:num>
                            <m:den>
                              <m:nary>
                                <m:naryPr>
                                  <m:chr m:val="∑"/>
                                  <m:limLoc m:val="undOvr"/>
                                  <m:ctrlPr>
                                    <a:rPr lang="fr-BF" i="1" kern="100">
                                      <a:latin typeface="Cambria Math" panose="02040503050406030204" pitchFamily="18" charset="0"/>
                                      <a:ea typeface="Calibri" panose="020F0502020204030204" pitchFamily="34" charset="0"/>
                                      <a:cs typeface="Tahoma" panose="020B0604030504040204" pitchFamily="34" charset="0"/>
                                    </a:rPr>
                                  </m:ctrlPr>
                                </m:naryPr>
                                <m:sub>
                                  <m:r>
                                    <a:rPr lang="fr-FR" i="1" kern="100">
                                      <a:latin typeface="Cambria Math" panose="02040503050406030204" pitchFamily="18" charset="0"/>
                                      <a:ea typeface="Calibri" panose="020F0502020204030204" pitchFamily="34" charset="0"/>
                                      <a:cs typeface="Tahoma" panose="020B0604030504040204" pitchFamily="34" charset="0"/>
                                    </a:rPr>
                                    <m:t>𝑗</m:t>
                                  </m:r>
                                  <m:r>
                                    <a:rPr lang="fr-FR" i="1" kern="100">
                                      <a:latin typeface="Cambria Math" panose="02040503050406030204" pitchFamily="18" charset="0"/>
                                      <a:ea typeface="Calibri" panose="020F0502020204030204" pitchFamily="34" charset="0"/>
                                      <a:cs typeface="Tahoma" panose="020B0604030504040204" pitchFamily="34" charset="0"/>
                                    </a:rPr>
                                    <m:t>=1</m:t>
                                  </m:r>
                                </m:sub>
                                <m:sup>
                                  <m:r>
                                    <a:rPr lang="fr-FR" i="1" kern="100">
                                      <a:latin typeface="Cambria Math" panose="02040503050406030204" pitchFamily="18" charset="0"/>
                                      <a:ea typeface="Calibri" panose="020F0502020204030204" pitchFamily="34" charset="0"/>
                                      <a:cs typeface="Tahoma" panose="020B0604030504040204" pitchFamily="34" charset="0"/>
                                    </a:rPr>
                                    <m:t>𝑚</m:t>
                                  </m:r>
                                </m:sup>
                                <m:e>
                                  <m:sSup>
                                    <m:sSupPr>
                                      <m:ctrlPr>
                                        <a:rPr lang="fr-BF" i="1" kern="100">
                                          <a:latin typeface="Cambria Math" panose="02040503050406030204" pitchFamily="18" charset="0"/>
                                          <a:ea typeface="Calibri" panose="020F0502020204030204" pitchFamily="34" charset="0"/>
                                          <a:cs typeface="Tahoma" panose="020B0604030504040204" pitchFamily="34" charset="0"/>
                                        </a:rPr>
                                      </m:ctrlPr>
                                    </m:sSupPr>
                                    <m:e>
                                      <m:r>
                                        <a:rPr lang="fr-FR" i="1" kern="100">
                                          <a:latin typeface="Cambria Math" panose="02040503050406030204" pitchFamily="18" charset="0"/>
                                          <a:ea typeface="Calibri" panose="020F0502020204030204" pitchFamily="34" charset="0"/>
                                          <a:cs typeface="Tahoma" panose="020B0604030504040204" pitchFamily="34" charset="0"/>
                                        </a:rPr>
                                        <m:t>𝑒</m:t>
                                      </m:r>
                                    </m:e>
                                    <m:sup>
                                      <m:sSub>
                                        <m:sSubPr>
                                          <m:ctrlPr>
                                            <a:rPr lang="fr-BF" i="1" kern="100">
                                              <a:latin typeface="Cambria Math" panose="02040503050406030204" pitchFamily="18" charset="0"/>
                                              <a:ea typeface="Calibri" panose="020F0502020204030204" pitchFamily="34" charset="0"/>
                                              <a:cs typeface="Tahoma" panose="020B0604030504040204" pitchFamily="34" charset="0"/>
                                            </a:rPr>
                                          </m:ctrlPr>
                                        </m:sSubPr>
                                        <m:e>
                                          <m:r>
                                            <a:rPr lang="fr-FR" i="1" kern="100">
                                              <a:latin typeface="Cambria Math" panose="02040503050406030204" pitchFamily="18" charset="0"/>
                                              <a:ea typeface="Calibri" panose="020F0502020204030204" pitchFamily="34" charset="0"/>
                                              <a:cs typeface="Tahoma" panose="020B0604030504040204" pitchFamily="34" charset="0"/>
                                            </a:rPr>
                                            <m:t>𝑋</m:t>
                                          </m:r>
                                        </m:e>
                                        <m:sub>
                                          <m:r>
                                            <a:rPr lang="fr-FR" i="1" kern="100">
                                              <a:latin typeface="Cambria Math" panose="02040503050406030204" pitchFamily="18" charset="0"/>
                                              <a:ea typeface="Calibri" panose="020F0502020204030204" pitchFamily="34" charset="0"/>
                                              <a:cs typeface="Tahoma" panose="020B0604030504040204" pitchFamily="34" charset="0"/>
                                            </a:rPr>
                                            <m:t>𝑖𝑗</m:t>
                                          </m:r>
                                        </m:sub>
                                      </m:sSub>
                                      <m:r>
                                        <a:rPr lang="fr-FR" i="1" kern="100">
                                          <a:latin typeface="Cambria Math" panose="02040503050406030204" pitchFamily="18" charset="0"/>
                                          <a:ea typeface="Calibri" panose="020F0502020204030204" pitchFamily="34" charset="0"/>
                                          <a:cs typeface="Tahoma" panose="020B0604030504040204" pitchFamily="34" charset="0"/>
                                        </a:rPr>
                                        <m:t>𝜃</m:t>
                                      </m:r>
                                    </m:sup>
                                  </m:sSup>
                                </m:e>
                              </m:nary>
                            </m:den>
                          </m:f>
                          <m:r>
                            <a:rPr lang="fr-FR" i="1" kern="100">
                              <a:latin typeface="Cambria Math" panose="02040503050406030204" pitchFamily="18" charset="0"/>
                              <a:ea typeface="Calibri" panose="020F0502020204030204" pitchFamily="34" charset="0"/>
                              <a:cs typeface="Tahoma" panose="020B0604030504040204" pitchFamily="34" charset="0"/>
                            </a:rPr>
                            <m:t>  </m:t>
                          </m:r>
                        </m:num>
                        <m:den>
                          <m:f>
                            <m:fPr>
                              <m:ctrlPr>
                                <a:rPr lang="fr-BF" i="1" kern="100">
                                  <a:latin typeface="Cambria Math" panose="02040503050406030204" pitchFamily="18" charset="0"/>
                                  <a:ea typeface="Calibri" panose="020F0502020204030204" pitchFamily="34" charset="0"/>
                                  <a:cs typeface="Tahoma" panose="020B0604030504040204" pitchFamily="34" charset="0"/>
                                </a:rPr>
                              </m:ctrlPr>
                            </m:fPr>
                            <m:num>
                              <m:sSup>
                                <m:sSupPr>
                                  <m:ctrlPr>
                                    <a:rPr lang="fr-BF" i="1" kern="100">
                                      <a:latin typeface="Cambria Math" panose="02040503050406030204" pitchFamily="18" charset="0"/>
                                      <a:ea typeface="Calibri" panose="020F0502020204030204" pitchFamily="34" charset="0"/>
                                      <a:cs typeface="Tahoma" panose="020B0604030504040204" pitchFamily="34" charset="0"/>
                                    </a:rPr>
                                  </m:ctrlPr>
                                </m:sSupPr>
                                <m:e>
                                  <m:r>
                                    <a:rPr lang="fr-FR" i="1" kern="100">
                                      <a:latin typeface="Cambria Math" panose="02040503050406030204" pitchFamily="18" charset="0"/>
                                      <a:ea typeface="Calibri" panose="020F0502020204030204" pitchFamily="34" charset="0"/>
                                      <a:cs typeface="Tahoma" panose="020B0604030504040204" pitchFamily="34" charset="0"/>
                                    </a:rPr>
                                    <m:t>𝑒</m:t>
                                  </m:r>
                                </m:e>
                                <m:sup>
                                  <m:sSub>
                                    <m:sSubPr>
                                      <m:ctrlPr>
                                        <a:rPr lang="fr-BF" i="1" kern="100">
                                          <a:latin typeface="Cambria Math" panose="02040503050406030204" pitchFamily="18" charset="0"/>
                                          <a:ea typeface="Calibri" panose="020F0502020204030204" pitchFamily="34" charset="0"/>
                                          <a:cs typeface="Tahoma" panose="020B0604030504040204" pitchFamily="34" charset="0"/>
                                        </a:rPr>
                                      </m:ctrlPr>
                                    </m:sSubPr>
                                    <m:e>
                                      <m:r>
                                        <a:rPr lang="fr-FR" i="1" kern="100">
                                          <a:latin typeface="Cambria Math" panose="02040503050406030204" pitchFamily="18" charset="0"/>
                                          <a:ea typeface="Calibri" panose="020F0502020204030204" pitchFamily="34" charset="0"/>
                                          <a:cs typeface="Tahoma" panose="020B0604030504040204" pitchFamily="34" charset="0"/>
                                        </a:rPr>
                                        <m:t>𝑋</m:t>
                                      </m:r>
                                    </m:e>
                                    <m:sub>
                                      <m:r>
                                        <a:rPr lang="fr-FR" i="1" kern="100">
                                          <a:latin typeface="Cambria Math" panose="02040503050406030204" pitchFamily="18" charset="0"/>
                                          <a:ea typeface="Calibri" panose="020F0502020204030204" pitchFamily="34" charset="0"/>
                                          <a:cs typeface="Tahoma" panose="020B0604030504040204" pitchFamily="34" charset="0"/>
                                        </a:rPr>
                                        <m:t>𝑖𝑙</m:t>
                                      </m:r>
                                    </m:sub>
                                  </m:sSub>
                                  <m:r>
                                    <a:rPr lang="fr-FR" i="1" kern="100">
                                      <a:latin typeface="Cambria Math" panose="02040503050406030204" pitchFamily="18" charset="0"/>
                                      <a:ea typeface="Calibri" panose="020F0502020204030204" pitchFamily="34" charset="0"/>
                                      <a:cs typeface="Tahoma" panose="020B0604030504040204" pitchFamily="34" charset="0"/>
                                    </a:rPr>
                                    <m:t>𝜃</m:t>
                                  </m:r>
                                </m:sup>
                              </m:sSup>
                            </m:num>
                            <m:den>
                              <m:nary>
                                <m:naryPr>
                                  <m:chr m:val="∑"/>
                                  <m:limLoc m:val="undOvr"/>
                                  <m:ctrlPr>
                                    <a:rPr lang="fr-BF" i="1" kern="100">
                                      <a:latin typeface="Cambria Math" panose="02040503050406030204" pitchFamily="18" charset="0"/>
                                      <a:ea typeface="Calibri" panose="020F0502020204030204" pitchFamily="34" charset="0"/>
                                      <a:cs typeface="Tahoma" panose="020B0604030504040204" pitchFamily="34" charset="0"/>
                                    </a:rPr>
                                  </m:ctrlPr>
                                </m:naryPr>
                                <m:sub>
                                  <m:r>
                                    <a:rPr lang="fr-FR" i="1" kern="100">
                                      <a:latin typeface="Cambria Math" panose="02040503050406030204" pitchFamily="18" charset="0"/>
                                      <a:ea typeface="Calibri" panose="020F0502020204030204" pitchFamily="34" charset="0"/>
                                      <a:cs typeface="Tahoma" panose="020B0604030504040204" pitchFamily="34" charset="0"/>
                                    </a:rPr>
                                    <m:t>𝑗</m:t>
                                  </m:r>
                                  <m:r>
                                    <a:rPr lang="fr-FR" i="1" kern="100">
                                      <a:latin typeface="Cambria Math" panose="02040503050406030204" pitchFamily="18" charset="0"/>
                                      <a:ea typeface="Calibri" panose="020F0502020204030204" pitchFamily="34" charset="0"/>
                                      <a:cs typeface="Tahoma" panose="020B0604030504040204" pitchFamily="34" charset="0"/>
                                    </a:rPr>
                                    <m:t>=1</m:t>
                                  </m:r>
                                </m:sub>
                                <m:sup>
                                  <m:r>
                                    <a:rPr lang="fr-FR" i="1" kern="100">
                                      <a:latin typeface="Cambria Math" panose="02040503050406030204" pitchFamily="18" charset="0"/>
                                      <a:ea typeface="Calibri" panose="020F0502020204030204" pitchFamily="34" charset="0"/>
                                      <a:cs typeface="Tahoma" panose="020B0604030504040204" pitchFamily="34" charset="0"/>
                                    </a:rPr>
                                    <m:t>𝑚</m:t>
                                  </m:r>
                                </m:sup>
                                <m:e>
                                  <m:sSup>
                                    <m:sSupPr>
                                      <m:ctrlPr>
                                        <a:rPr lang="fr-BF" i="1" kern="100">
                                          <a:latin typeface="Cambria Math" panose="02040503050406030204" pitchFamily="18" charset="0"/>
                                          <a:ea typeface="Calibri" panose="020F0502020204030204" pitchFamily="34" charset="0"/>
                                          <a:cs typeface="Tahoma" panose="020B0604030504040204" pitchFamily="34" charset="0"/>
                                        </a:rPr>
                                      </m:ctrlPr>
                                    </m:sSupPr>
                                    <m:e>
                                      <m:r>
                                        <a:rPr lang="fr-FR" i="1" kern="100">
                                          <a:latin typeface="Cambria Math" panose="02040503050406030204" pitchFamily="18" charset="0"/>
                                          <a:ea typeface="Calibri" panose="020F0502020204030204" pitchFamily="34" charset="0"/>
                                          <a:cs typeface="Tahoma" panose="020B0604030504040204" pitchFamily="34" charset="0"/>
                                        </a:rPr>
                                        <m:t>𝑒</m:t>
                                      </m:r>
                                    </m:e>
                                    <m:sup>
                                      <m:sSub>
                                        <m:sSubPr>
                                          <m:ctrlPr>
                                            <a:rPr lang="fr-BF" i="1" kern="100">
                                              <a:latin typeface="Cambria Math" panose="02040503050406030204" pitchFamily="18" charset="0"/>
                                              <a:ea typeface="Calibri" panose="020F0502020204030204" pitchFamily="34" charset="0"/>
                                              <a:cs typeface="Tahoma" panose="020B0604030504040204" pitchFamily="34" charset="0"/>
                                            </a:rPr>
                                          </m:ctrlPr>
                                        </m:sSubPr>
                                        <m:e>
                                          <m:r>
                                            <a:rPr lang="fr-FR" i="1" kern="100">
                                              <a:latin typeface="Cambria Math" panose="02040503050406030204" pitchFamily="18" charset="0"/>
                                              <a:ea typeface="Calibri" panose="020F0502020204030204" pitchFamily="34" charset="0"/>
                                              <a:cs typeface="Tahoma" panose="020B0604030504040204" pitchFamily="34" charset="0"/>
                                            </a:rPr>
                                            <m:t>𝑋</m:t>
                                          </m:r>
                                        </m:e>
                                        <m:sub>
                                          <m:r>
                                            <a:rPr lang="fr-FR" i="1" kern="100">
                                              <a:latin typeface="Cambria Math" panose="02040503050406030204" pitchFamily="18" charset="0"/>
                                              <a:ea typeface="Calibri" panose="020F0502020204030204" pitchFamily="34" charset="0"/>
                                              <a:cs typeface="Tahoma" panose="020B0604030504040204" pitchFamily="34" charset="0"/>
                                            </a:rPr>
                                            <m:t>𝑖𝑗</m:t>
                                          </m:r>
                                        </m:sub>
                                      </m:sSub>
                                      <m:r>
                                        <a:rPr lang="fr-FR" i="1" kern="100">
                                          <a:latin typeface="Cambria Math" panose="02040503050406030204" pitchFamily="18" charset="0"/>
                                          <a:ea typeface="Calibri" panose="020F0502020204030204" pitchFamily="34" charset="0"/>
                                          <a:cs typeface="Tahoma" panose="020B0604030504040204" pitchFamily="34" charset="0"/>
                                        </a:rPr>
                                        <m:t>𝜃</m:t>
                                      </m:r>
                                    </m:sup>
                                  </m:sSup>
                                </m:e>
                              </m:nary>
                            </m:den>
                          </m:f>
                          <m:r>
                            <a:rPr lang="fr-FR" i="1" kern="100">
                              <a:latin typeface="Cambria Math" panose="02040503050406030204" pitchFamily="18" charset="0"/>
                              <a:ea typeface="Calibri" panose="020F0502020204030204" pitchFamily="34" charset="0"/>
                              <a:cs typeface="Tahoma" panose="020B0604030504040204" pitchFamily="34" charset="0"/>
                            </a:rPr>
                            <m:t>  </m:t>
                          </m:r>
                        </m:den>
                      </m:f>
                      <m:r>
                        <a:rPr lang="fr-FR" i="1" kern="100">
                          <a:latin typeface="Cambria Math" panose="02040503050406030204" pitchFamily="18" charset="0"/>
                          <a:ea typeface="Calibri" panose="020F0502020204030204" pitchFamily="34" charset="0"/>
                          <a:cs typeface="Tahoma" panose="020B0604030504040204" pitchFamily="34" charset="0"/>
                        </a:rPr>
                        <m:t>=</m:t>
                      </m:r>
                      <m:f>
                        <m:fPr>
                          <m:ctrlPr>
                            <a:rPr lang="fr-BF" i="1" kern="100">
                              <a:latin typeface="Cambria Math" panose="02040503050406030204" pitchFamily="18" charset="0"/>
                              <a:ea typeface="Calibri" panose="020F0502020204030204" pitchFamily="34" charset="0"/>
                              <a:cs typeface="Tahoma" panose="020B0604030504040204" pitchFamily="34" charset="0"/>
                            </a:rPr>
                          </m:ctrlPr>
                        </m:fPr>
                        <m:num>
                          <m:sSup>
                            <m:sSupPr>
                              <m:ctrlPr>
                                <a:rPr lang="fr-BF" i="1" kern="100">
                                  <a:latin typeface="Cambria Math" panose="02040503050406030204" pitchFamily="18" charset="0"/>
                                  <a:ea typeface="Calibri" panose="020F0502020204030204" pitchFamily="34" charset="0"/>
                                  <a:cs typeface="Tahoma" panose="020B0604030504040204" pitchFamily="34" charset="0"/>
                                </a:rPr>
                              </m:ctrlPr>
                            </m:sSupPr>
                            <m:e>
                              <m:r>
                                <a:rPr lang="fr-FR" i="1" kern="100">
                                  <a:latin typeface="Cambria Math" panose="02040503050406030204" pitchFamily="18" charset="0"/>
                                  <a:ea typeface="Calibri" panose="020F0502020204030204" pitchFamily="34" charset="0"/>
                                  <a:cs typeface="Tahoma" panose="020B0604030504040204" pitchFamily="34" charset="0"/>
                                </a:rPr>
                                <m:t>𝑒</m:t>
                              </m:r>
                            </m:e>
                            <m:sup>
                              <m:sSub>
                                <m:sSubPr>
                                  <m:ctrlPr>
                                    <a:rPr lang="fr-BF" i="1" kern="100">
                                      <a:latin typeface="Cambria Math" panose="02040503050406030204" pitchFamily="18" charset="0"/>
                                      <a:ea typeface="Calibri" panose="020F0502020204030204" pitchFamily="34" charset="0"/>
                                      <a:cs typeface="Tahoma" panose="020B0604030504040204" pitchFamily="34" charset="0"/>
                                    </a:rPr>
                                  </m:ctrlPr>
                                </m:sSubPr>
                                <m:e>
                                  <m:r>
                                    <a:rPr lang="fr-FR" i="1" kern="100">
                                      <a:latin typeface="Cambria Math" panose="02040503050406030204" pitchFamily="18" charset="0"/>
                                      <a:ea typeface="Calibri" panose="020F0502020204030204" pitchFamily="34" charset="0"/>
                                      <a:cs typeface="Tahoma" panose="020B0604030504040204" pitchFamily="34" charset="0"/>
                                    </a:rPr>
                                    <m:t>𝑋</m:t>
                                  </m:r>
                                </m:e>
                                <m:sub>
                                  <m:r>
                                    <a:rPr lang="fr-FR" i="1" kern="100">
                                      <a:latin typeface="Cambria Math" panose="02040503050406030204" pitchFamily="18" charset="0"/>
                                      <a:ea typeface="Calibri" panose="020F0502020204030204" pitchFamily="34" charset="0"/>
                                      <a:cs typeface="Tahoma" panose="020B0604030504040204" pitchFamily="34" charset="0"/>
                                    </a:rPr>
                                    <m:t>𝑖𝑗</m:t>
                                  </m:r>
                                </m:sub>
                              </m:sSub>
                              <m:r>
                                <a:rPr lang="fr-FR" i="1" kern="100">
                                  <a:latin typeface="Cambria Math" panose="02040503050406030204" pitchFamily="18" charset="0"/>
                                  <a:ea typeface="Calibri" panose="020F0502020204030204" pitchFamily="34" charset="0"/>
                                  <a:cs typeface="Tahoma" panose="020B0604030504040204" pitchFamily="34" charset="0"/>
                                </a:rPr>
                                <m:t>𝜃</m:t>
                              </m:r>
                            </m:sup>
                          </m:sSup>
                        </m:num>
                        <m:den>
                          <m:sSup>
                            <m:sSupPr>
                              <m:ctrlPr>
                                <a:rPr lang="fr-BF" i="1" kern="100">
                                  <a:latin typeface="Cambria Math" panose="02040503050406030204" pitchFamily="18" charset="0"/>
                                  <a:ea typeface="Calibri" panose="020F0502020204030204" pitchFamily="34" charset="0"/>
                                  <a:cs typeface="Tahoma" panose="020B0604030504040204" pitchFamily="34" charset="0"/>
                                </a:rPr>
                              </m:ctrlPr>
                            </m:sSupPr>
                            <m:e>
                              <m:r>
                                <a:rPr lang="fr-FR" i="1" kern="100">
                                  <a:latin typeface="Cambria Math" panose="02040503050406030204" pitchFamily="18" charset="0"/>
                                  <a:ea typeface="Calibri" panose="020F0502020204030204" pitchFamily="34" charset="0"/>
                                  <a:cs typeface="Tahoma" panose="020B0604030504040204" pitchFamily="34" charset="0"/>
                                </a:rPr>
                                <m:t>𝑒</m:t>
                              </m:r>
                            </m:e>
                            <m:sup>
                              <m:sSub>
                                <m:sSubPr>
                                  <m:ctrlPr>
                                    <a:rPr lang="fr-BF" i="1" kern="100">
                                      <a:latin typeface="Cambria Math" panose="02040503050406030204" pitchFamily="18" charset="0"/>
                                      <a:ea typeface="Calibri" panose="020F0502020204030204" pitchFamily="34" charset="0"/>
                                      <a:cs typeface="Tahoma" panose="020B0604030504040204" pitchFamily="34" charset="0"/>
                                    </a:rPr>
                                  </m:ctrlPr>
                                </m:sSubPr>
                                <m:e>
                                  <m:r>
                                    <a:rPr lang="fr-FR" i="1" kern="100">
                                      <a:latin typeface="Cambria Math" panose="02040503050406030204" pitchFamily="18" charset="0"/>
                                      <a:ea typeface="Calibri" panose="020F0502020204030204" pitchFamily="34" charset="0"/>
                                      <a:cs typeface="Tahoma" panose="020B0604030504040204" pitchFamily="34" charset="0"/>
                                    </a:rPr>
                                    <m:t>𝑋</m:t>
                                  </m:r>
                                </m:e>
                                <m:sub>
                                  <m:r>
                                    <a:rPr lang="fr-FR" i="1" kern="100">
                                      <a:latin typeface="Cambria Math" panose="02040503050406030204" pitchFamily="18" charset="0"/>
                                      <a:ea typeface="Calibri" panose="020F0502020204030204" pitchFamily="34" charset="0"/>
                                      <a:cs typeface="Tahoma" panose="020B0604030504040204" pitchFamily="34" charset="0"/>
                                    </a:rPr>
                                    <m:t>𝑖𝑙</m:t>
                                  </m:r>
                                </m:sub>
                              </m:sSub>
                              <m:r>
                                <a:rPr lang="fr-FR" i="1" kern="100">
                                  <a:latin typeface="Cambria Math" panose="02040503050406030204" pitchFamily="18" charset="0"/>
                                  <a:ea typeface="Calibri" panose="020F0502020204030204" pitchFamily="34" charset="0"/>
                                  <a:cs typeface="Tahoma" panose="020B0604030504040204" pitchFamily="34" charset="0"/>
                                </a:rPr>
                                <m:t>𝜃</m:t>
                              </m:r>
                            </m:sup>
                          </m:sSup>
                        </m:den>
                      </m:f>
                      <m:r>
                        <a:rPr lang="fr-FR" i="1" kern="100">
                          <a:latin typeface="Cambria Math" panose="02040503050406030204" pitchFamily="18" charset="0"/>
                          <a:ea typeface="Calibri" panose="020F0502020204030204" pitchFamily="34" charset="0"/>
                          <a:cs typeface="Tahoma" panose="020B0604030504040204" pitchFamily="34" charset="0"/>
                        </a:rPr>
                        <m:t>=</m:t>
                      </m:r>
                      <m:sSup>
                        <m:sSupPr>
                          <m:ctrlPr>
                            <a:rPr lang="fr-BF" i="1" kern="100">
                              <a:latin typeface="Cambria Math" panose="02040503050406030204" pitchFamily="18" charset="0"/>
                              <a:ea typeface="Calibri" panose="020F0502020204030204" pitchFamily="34" charset="0"/>
                              <a:cs typeface="Tahoma" panose="020B0604030504040204" pitchFamily="34" charset="0"/>
                            </a:rPr>
                          </m:ctrlPr>
                        </m:sSupPr>
                        <m:e>
                          <m:r>
                            <a:rPr lang="fr-FR" i="1" kern="100">
                              <a:latin typeface="Cambria Math" panose="02040503050406030204" pitchFamily="18" charset="0"/>
                              <a:ea typeface="Calibri" panose="020F0502020204030204" pitchFamily="34" charset="0"/>
                              <a:cs typeface="Tahoma" panose="020B0604030504040204" pitchFamily="34" charset="0"/>
                            </a:rPr>
                            <m:t>𝑒</m:t>
                          </m:r>
                        </m:e>
                        <m:sup>
                          <m:sSub>
                            <m:sSubPr>
                              <m:ctrlPr>
                                <a:rPr lang="fr-BF" i="1" kern="100">
                                  <a:latin typeface="Cambria Math" panose="02040503050406030204" pitchFamily="18" charset="0"/>
                                  <a:ea typeface="Calibri" panose="020F0502020204030204" pitchFamily="34" charset="0"/>
                                  <a:cs typeface="Tahoma" panose="020B0604030504040204" pitchFamily="34" charset="0"/>
                                </a:rPr>
                              </m:ctrlPr>
                            </m:sSubPr>
                            <m:e>
                              <m:r>
                                <a:rPr lang="fr-FR" i="1" kern="100">
                                  <a:latin typeface="Cambria Math" panose="02040503050406030204" pitchFamily="18" charset="0"/>
                                  <a:ea typeface="Calibri" panose="020F0502020204030204" pitchFamily="34" charset="0"/>
                                  <a:cs typeface="Tahoma" panose="020B0604030504040204" pitchFamily="34" charset="0"/>
                                </a:rPr>
                                <m:t>(</m:t>
                              </m:r>
                              <m:r>
                                <a:rPr lang="fr-FR" i="1" kern="100">
                                  <a:latin typeface="Cambria Math" panose="02040503050406030204" pitchFamily="18" charset="0"/>
                                  <a:ea typeface="Calibri" panose="020F0502020204030204" pitchFamily="34" charset="0"/>
                                  <a:cs typeface="Tahoma" panose="020B0604030504040204" pitchFamily="34" charset="0"/>
                                </a:rPr>
                                <m:t>𝑋</m:t>
                              </m:r>
                            </m:e>
                            <m:sub>
                              <m:r>
                                <a:rPr lang="fr-FR" i="1" kern="100">
                                  <a:latin typeface="Cambria Math" panose="02040503050406030204" pitchFamily="18" charset="0"/>
                                  <a:ea typeface="Calibri" panose="020F0502020204030204" pitchFamily="34" charset="0"/>
                                  <a:cs typeface="Tahoma" panose="020B0604030504040204" pitchFamily="34" charset="0"/>
                                </a:rPr>
                                <m:t>𝑖𝑗</m:t>
                              </m:r>
                            </m:sub>
                          </m:sSub>
                          <m:r>
                            <a:rPr lang="fr-FR" i="1" kern="100">
                              <a:latin typeface="Cambria Math" panose="02040503050406030204" pitchFamily="18" charset="0"/>
                              <a:ea typeface="Calibri" panose="020F0502020204030204" pitchFamily="34" charset="0"/>
                              <a:cs typeface="Tahoma" panose="020B0604030504040204" pitchFamily="34" charset="0"/>
                            </a:rPr>
                            <m:t>−</m:t>
                          </m:r>
                          <m:sSub>
                            <m:sSubPr>
                              <m:ctrlPr>
                                <a:rPr lang="fr-BF" i="1" kern="100">
                                  <a:latin typeface="Cambria Math" panose="02040503050406030204" pitchFamily="18" charset="0"/>
                                  <a:ea typeface="Calibri" panose="020F0502020204030204" pitchFamily="34" charset="0"/>
                                  <a:cs typeface="Tahoma" panose="020B0604030504040204" pitchFamily="34" charset="0"/>
                                </a:rPr>
                              </m:ctrlPr>
                            </m:sSubPr>
                            <m:e>
                              <m:r>
                                <a:rPr lang="fr-FR" i="1" kern="100">
                                  <a:latin typeface="Cambria Math" panose="02040503050406030204" pitchFamily="18" charset="0"/>
                                  <a:ea typeface="Calibri" panose="020F0502020204030204" pitchFamily="34" charset="0"/>
                                  <a:cs typeface="Tahoma" panose="020B0604030504040204" pitchFamily="34" charset="0"/>
                                </a:rPr>
                                <m:t>𝑋</m:t>
                              </m:r>
                            </m:e>
                            <m:sub>
                              <m:r>
                                <a:rPr lang="fr-FR" i="1" kern="100">
                                  <a:latin typeface="Cambria Math" panose="02040503050406030204" pitchFamily="18" charset="0"/>
                                  <a:ea typeface="Calibri" panose="020F0502020204030204" pitchFamily="34" charset="0"/>
                                  <a:cs typeface="Tahoma" panose="020B0604030504040204" pitchFamily="34" charset="0"/>
                                </a:rPr>
                                <m:t>𝑖𝑙</m:t>
                              </m:r>
                            </m:sub>
                          </m:sSub>
                          <m:r>
                            <a:rPr lang="fr-FR" i="1" kern="100">
                              <a:latin typeface="Cambria Math" panose="02040503050406030204" pitchFamily="18" charset="0"/>
                              <a:ea typeface="Calibri" panose="020F0502020204030204" pitchFamily="34" charset="0"/>
                              <a:cs typeface="Tahoma" panose="020B0604030504040204" pitchFamily="34" charset="0"/>
                            </a:rPr>
                            <m:t>)</m:t>
                          </m:r>
                          <m:r>
                            <a:rPr lang="fr-FR" i="1" kern="100">
                              <a:latin typeface="Cambria Math" panose="02040503050406030204" pitchFamily="18" charset="0"/>
                              <a:ea typeface="Calibri" panose="020F0502020204030204" pitchFamily="34" charset="0"/>
                              <a:cs typeface="Tahoma" panose="020B0604030504040204" pitchFamily="34" charset="0"/>
                            </a:rPr>
                            <m:t>𝜃</m:t>
                          </m:r>
                        </m:sup>
                      </m:sSup>
                    </m:oMath>
                  </m:oMathPara>
                </a14:m>
                <a:endParaRPr lang="fr-BF"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fr-FR" kern="100" dirty="0">
                    <a:latin typeface="Times New Roman" panose="02020603050405020304" pitchFamily="18" charset="0"/>
                    <a:ea typeface="Calibri" panose="020F0502020204030204" pitchFamily="34" charset="0"/>
                    <a:cs typeface="Times New Roman" panose="02020603050405020304" pitchFamily="18" charset="0"/>
                  </a:rPr>
                  <a:t> </a:t>
                </a:r>
                <a:r>
                  <a:rPr lang="fr-FR" sz="2000" kern="100" dirty="0">
                    <a:latin typeface="Times New Roman" panose="02020603050405020304" pitchFamily="18" charset="0"/>
                    <a:ea typeface="Calibri" panose="020F0502020204030204" pitchFamily="34" charset="0"/>
                    <a:cs typeface="Times New Roman" panose="02020603050405020304" pitchFamily="18" charset="0"/>
                  </a:rPr>
                  <a:t>Cette condition montre que les disparités entre deux réponses quelconques ne dépendent que de </a:t>
                </a:r>
                <a14:m>
                  <m:oMath xmlns:m="http://schemas.openxmlformats.org/officeDocument/2006/math">
                    <m:sSub>
                      <m:sSubPr>
                        <m:ctrlPr>
                          <a:rPr lang="fr-BF"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fr-FR" sz="2000" i="1" kern="100">
                            <a:latin typeface="Cambria Math" panose="02040503050406030204" pitchFamily="18" charset="0"/>
                            <a:ea typeface="Calibri" panose="020F0502020204030204" pitchFamily="34" charset="0"/>
                            <a:cs typeface="Times New Roman" panose="02020603050405020304" pitchFamily="18" charset="0"/>
                          </a:rPr>
                          <m:t>𝑋</m:t>
                        </m:r>
                      </m:e>
                      <m:sub>
                        <m:r>
                          <a:rPr lang="fr-FR" sz="2000" i="1" kern="100">
                            <a:latin typeface="Cambria Math" panose="02040503050406030204" pitchFamily="18" charset="0"/>
                            <a:ea typeface="Calibri" panose="020F0502020204030204" pitchFamily="34" charset="0"/>
                            <a:cs typeface="Times New Roman" panose="02020603050405020304" pitchFamily="18" charset="0"/>
                          </a:rPr>
                          <m:t>𝑖𝑘</m:t>
                        </m:r>
                      </m:sub>
                    </m:sSub>
                  </m:oMath>
                </a14:m>
                <a:r>
                  <a:rPr lang="fr-FR" sz="2000" kern="100" dirty="0">
                    <a:latin typeface="Times New Roman" panose="02020603050405020304" pitchFamily="18" charset="0"/>
                    <a:ea typeface="Calibri" panose="020F0502020204030204" pitchFamily="34" charset="0"/>
                    <a:cs typeface="Times New Roman" panose="02020603050405020304" pitchFamily="18" charset="0"/>
                  </a:rPr>
                  <a:t> et du vecteur de paramètres </a:t>
                </a:r>
                <a14:m>
                  <m:oMath xmlns:m="http://schemas.openxmlformats.org/officeDocument/2006/math">
                    <m:r>
                      <a:rPr lang="fr-FR" sz="2000" i="1" kern="100">
                        <a:latin typeface="Cambria Math" panose="02040503050406030204" pitchFamily="18" charset="0"/>
                        <a:ea typeface="Calibri" panose="020F0502020204030204" pitchFamily="34" charset="0"/>
                        <a:cs typeface="Times New Roman" panose="02020603050405020304" pitchFamily="18" charset="0"/>
                      </a:rPr>
                      <m:t>𝜃</m:t>
                    </m:r>
                  </m:oMath>
                </a14:m>
                <a:r>
                  <a:rPr lang="fr-FR" sz="2000" kern="100" dirty="0">
                    <a:latin typeface="Times New Roman" panose="02020603050405020304" pitchFamily="18" charset="0"/>
                    <a:ea typeface="Calibri" panose="020F0502020204030204" pitchFamily="34" charset="0"/>
                    <a:cs typeface="Times New Roman" panose="02020603050405020304" pitchFamily="18" charset="0"/>
                  </a:rPr>
                  <a:t>. Selon cette condition IIA, l’introduction d’une nouvelle modalité ne modifie pas le rapport de probabilité entre deux modalités quelconques</a:t>
                </a:r>
                <a:r>
                  <a:rPr lang="fr-FR" kern="100" dirty="0">
                    <a:latin typeface="Times New Roman" panose="02020603050405020304" pitchFamily="18" charset="0"/>
                    <a:ea typeface="Calibri" panose="020F0502020204030204" pitchFamily="34" charset="0"/>
                    <a:cs typeface="Times New Roman" panose="02020603050405020304" pitchFamily="18" charset="0"/>
                  </a:rPr>
                  <a:t>.</a:t>
                </a:r>
                <a:endParaRPr lang="fr-BF" kern="1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ZoneTexte 4">
                <a:extLst>
                  <a:ext uri="{FF2B5EF4-FFF2-40B4-BE49-F238E27FC236}">
                    <a16:creationId xmlns:a16="http://schemas.microsoft.com/office/drawing/2014/main" id="{78E9D2E7-1874-8D6B-100A-51790C1857ED}"/>
                  </a:ext>
                </a:extLst>
              </p:cNvPr>
              <p:cNvSpPr txBox="1">
                <a:spLocks noRot="1" noChangeAspect="1" noMove="1" noResize="1" noEditPoints="1" noAdjustHandles="1" noChangeArrowheads="1" noChangeShapeType="1" noTextEdit="1"/>
              </p:cNvSpPr>
              <p:nvPr/>
            </p:nvSpPr>
            <p:spPr>
              <a:xfrm>
                <a:off x="419100" y="1077340"/>
                <a:ext cx="11426032" cy="5256119"/>
              </a:xfrm>
              <a:prstGeom prst="rect">
                <a:avLst/>
              </a:prstGeom>
              <a:blipFill>
                <a:blip r:embed="rId5"/>
                <a:stretch>
                  <a:fillRect l="-587" r="-534" b="-1160"/>
                </a:stretch>
              </a:blipFill>
            </p:spPr>
            <p:txBody>
              <a:bodyPr/>
              <a:lstStyle/>
              <a:p>
                <a:r>
                  <a:rPr lang="fr-BF">
                    <a:noFill/>
                  </a:rPr>
                  <a:t> </a:t>
                </a:r>
              </a:p>
            </p:txBody>
          </p:sp>
        </mc:Fallback>
      </mc:AlternateContent>
      <p:sp>
        <p:nvSpPr>
          <p:cNvPr id="7" name="Espace réservé du numéro de diapositive 6">
            <a:extLst>
              <a:ext uri="{FF2B5EF4-FFF2-40B4-BE49-F238E27FC236}">
                <a16:creationId xmlns:a16="http://schemas.microsoft.com/office/drawing/2014/main" id="{B161BDE4-7047-899E-7251-13AA83358065}"/>
              </a:ext>
            </a:extLst>
          </p:cNvPr>
          <p:cNvSpPr>
            <a:spLocks noGrp="1"/>
          </p:cNvSpPr>
          <p:nvPr>
            <p:ph type="sldNum" sz="quarter" idx="12"/>
          </p:nvPr>
        </p:nvSpPr>
        <p:spPr/>
        <p:txBody>
          <a:bodyPr/>
          <a:lstStyle/>
          <a:p>
            <a:fld id="{6BEEA23D-B41C-4067-9D7C-244D4B21AF3B}" type="slidenum">
              <a:rPr lang="fr-BF" smtClean="0"/>
              <a:t>30</a:t>
            </a:fld>
            <a:endParaRPr lang="fr-BF"/>
          </a:p>
        </p:txBody>
      </p:sp>
    </p:spTree>
    <p:extLst>
      <p:ext uri="{BB962C8B-B14F-4D97-AF65-F5344CB8AC3E}">
        <p14:creationId xmlns:p14="http://schemas.microsoft.com/office/powerpoint/2010/main" val="357821949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87D56AC0-723B-42BA-87A2-0778FDD3CD98}"/>
              </a:ext>
            </a:extLst>
          </p:cNvPr>
          <p:cNvSpPr/>
          <p:nvPr/>
        </p:nvSpPr>
        <p:spPr>
          <a:xfrm>
            <a:off x="156371" y="6557930"/>
            <a:ext cx="1730585" cy="310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46" name="Rectangle 45">
            <a:extLst>
              <a:ext uri="{FF2B5EF4-FFF2-40B4-BE49-F238E27FC236}">
                <a16:creationId xmlns:a16="http://schemas.microsoft.com/office/drawing/2014/main" id="{107787E5-E35D-464A-8883-075082B274D3}"/>
              </a:ext>
            </a:extLst>
          </p:cNvPr>
          <p:cNvSpPr/>
          <p:nvPr/>
        </p:nvSpPr>
        <p:spPr>
          <a:xfrm>
            <a:off x="1886957" y="6557929"/>
            <a:ext cx="8868140" cy="310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dirty="0">
                <a:cs typeface="Aharoni" pitchFamily="2" charset="-79"/>
                <a:sym typeface="Cambria"/>
              </a:rPr>
              <a:t>ISSP/LPAS2</a:t>
            </a:r>
            <a:endParaRPr lang="fr-FR" dirty="0"/>
          </a:p>
        </p:txBody>
      </p:sp>
      <p:sp>
        <p:nvSpPr>
          <p:cNvPr id="52" name="Rectangle 51">
            <a:extLst>
              <a:ext uri="{FF2B5EF4-FFF2-40B4-BE49-F238E27FC236}">
                <a16:creationId xmlns:a16="http://schemas.microsoft.com/office/drawing/2014/main" id="{6B2455FF-2DCB-4199-BAC2-B0E662DDE98F}"/>
              </a:ext>
            </a:extLst>
          </p:cNvPr>
          <p:cNvSpPr/>
          <p:nvPr/>
        </p:nvSpPr>
        <p:spPr>
          <a:xfrm>
            <a:off x="156369" y="1864"/>
            <a:ext cx="5689600" cy="12600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1">
                  <a:lumMod val="50000"/>
                </a:schemeClr>
              </a:solidFill>
            </a:endParaRPr>
          </a:p>
        </p:txBody>
      </p:sp>
      <p:sp>
        <p:nvSpPr>
          <p:cNvPr id="53" name="Rectangle 52">
            <a:extLst>
              <a:ext uri="{FF2B5EF4-FFF2-40B4-BE49-F238E27FC236}">
                <a16:creationId xmlns:a16="http://schemas.microsoft.com/office/drawing/2014/main" id="{497037EF-C170-4B7F-8921-6A4F8E9A325E}"/>
              </a:ext>
            </a:extLst>
          </p:cNvPr>
          <p:cNvSpPr/>
          <p:nvPr/>
        </p:nvSpPr>
        <p:spPr>
          <a:xfrm>
            <a:off x="5845969" y="3244"/>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E7E63B0E-30AF-4913-8C91-BC7C4AD3EAD1}"/>
              </a:ext>
            </a:extLst>
          </p:cNvPr>
          <p:cNvSpPr/>
          <p:nvPr/>
        </p:nvSpPr>
        <p:spPr>
          <a:xfrm>
            <a:off x="1730350" y="6568600"/>
            <a:ext cx="8634103" cy="584775"/>
          </a:xfrm>
          <a:prstGeom prst="rect">
            <a:avLst/>
          </a:prstGeom>
        </p:spPr>
        <p:txBody>
          <a:bodyPr wrap="square">
            <a:spAutoFit/>
          </a:bodyPr>
          <a:lstStyle/>
          <a:p>
            <a:pPr algn="ctr"/>
            <a:endParaRPr lang="fr-FR" dirty="0">
              <a:solidFill>
                <a:schemeClr val="dk1"/>
              </a:solidFill>
              <a:cs typeface="Aharoni" pitchFamily="2" charset="-79"/>
            </a:endParaRPr>
          </a:p>
          <a:p>
            <a:pPr algn="ctr"/>
            <a:endParaRPr lang="fr-FR" sz="1400" b="1" dirty="0">
              <a:cs typeface="Aharoni" pitchFamily="2" charset="-79"/>
            </a:endParaRPr>
          </a:p>
        </p:txBody>
      </p:sp>
      <p:pic>
        <p:nvPicPr>
          <p:cNvPr id="3" name="Image 2">
            <a:extLst>
              <a:ext uri="{FF2B5EF4-FFF2-40B4-BE49-F238E27FC236}">
                <a16:creationId xmlns:a16="http://schemas.microsoft.com/office/drawing/2014/main" id="{809A0F75-B8C1-5AF5-2BAF-F68DDFAC300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350" y="6577756"/>
            <a:ext cx="489357" cy="271699"/>
          </a:xfrm>
          <a:prstGeom prst="rect">
            <a:avLst/>
          </a:prstGeom>
          <a:noFill/>
          <a:ln>
            <a:noFill/>
          </a:ln>
        </p:spPr>
      </p:pic>
      <p:pic>
        <p:nvPicPr>
          <p:cNvPr id="4" name="Image 3">
            <a:extLst>
              <a:ext uri="{FF2B5EF4-FFF2-40B4-BE49-F238E27FC236}">
                <a16:creationId xmlns:a16="http://schemas.microsoft.com/office/drawing/2014/main" id="{DE3E5276-A9FE-2BD6-A58F-84DD23A7144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330993" y="6577756"/>
            <a:ext cx="353626" cy="286720"/>
          </a:xfrm>
          <a:prstGeom prst="rect">
            <a:avLst/>
          </a:prstGeom>
          <a:noFill/>
          <a:ln>
            <a:noFill/>
          </a:ln>
        </p:spPr>
      </p:pic>
      <p:sp>
        <p:nvSpPr>
          <p:cNvPr id="10" name="Rectangle: Rounded Corners 9">
            <a:extLst>
              <a:ext uri="{FF2B5EF4-FFF2-40B4-BE49-F238E27FC236}">
                <a16:creationId xmlns:a16="http://schemas.microsoft.com/office/drawing/2014/main" id="{46938513-96C9-50E1-FE7C-06D0CBDA905F}"/>
              </a:ext>
            </a:extLst>
          </p:cNvPr>
          <p:cNvSpPr/>
          <p:nvPr/>
        </p:nvSpPr>
        <p:spPr>
          <a:xfrm>
            <a:off x="419100" y="272310"/>
            <a:ext cx="11426032" cy="495522"/>
          </a:xfrm>
          <a:prstGeom prst="round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457200" indent="-457200" algn="ctr">
              <a:buFont typeface="+mj-lt"/>
              <a:buAutoNum type="arabicPeriod"/>
            </a:pPr>
            <a:endParaRPr lang="fr-FR" sz="2400" b="1" u="sng" dirty="0">
              <a:latin typeface="Times New Roman" panose="02020603050405020304" pitchFamily="18" charset="0"/>
              <a:cs typeface="Times New Roman" panose="02020603050405020304" pitchFamily="18" charset="0"/>
            </a:endParaRPr>
          </a:p>
          <a:p>
            <a:pPr marL="457200" indent="-457200" algn="ctr">
              <a:buFont typeface="+mj-lt"/>
              <a:buAutoNum type="arabicPeriod"/>
            </a:pPr>
            <a:r>
              <a:rPr lang="fr-FR" sz="2400" b="1" u="sng" dirty="0">
                <a:latin typeface="Times New Roman" panose="02020603050405020304" pitchFamily="18" charset="0"/>
                <a:ea typeface="Calibri" panose="020F0502020204030204" pitchFamily="34" charset="0"/>
                <a:cs typeface="Times New Roman" panose="02020603050405020304" pitchFamily="18" charset="0"/>
              </a:rPr>
              <a:t>Les limites</a:t>
            </a:r>
            <a:endParaRPr lang="fr-FR" sz="2400" b="1" u="sng" dirty="0">
              <a:latin typeface="Times New Roman" panose="02020603050405020304" pitchFamily="18" charset="0"/>
              <a:cs typeface="Times New Roman" panose="02020603050405020304" pitchFamily="18" charset="0"/>
            </a:endParaRPr>
          </a:p>
          <a:p>
            <a:pPr marL="457200" indent="-457200" algn="ctr">
              <a:buFont typeface="+mj-lt"/>
              <a:buAutoNum type="arabicPeriod"/>
            </a:pPr>
            <a:endParaRPr lang="fr-FR" sz="2400" u="sng" dirty="0">
              <a:latin typeface="Times New Roman" panose="02020603050405020304" pitchFamily="18" charset="0"/>
              <a:cs typeface="Times New Roman" panose="02020603050405020304" pitchFamily="18" charset="0"/>
            </a:endParaRPr>
          </a:p>
        </p:txBody>
      </p:sp>
      <p:sp>
        <p:nvSpPr>
          <p:cNvPr id="6" name="ZoneTexte 5">
            <a:extLst>
              <a:ext uri="{FF2B5EF4-FFF2-40B4-BE49-F238E27FC236}">
                <a16:creationId xmlns:a16="http://schemas.microsoft.com/office/drawing/2014/main" id="{1313E2D9-D6BE-9D8F-3AD1-747F9A03B32B}"/>
              </a:ext>
            </a:extLst>
          </p:cNvPr>
          <p:cNvSpPr txBox="1"/>
          <p:nvPr/>
        </p:nvSpPr>
        <p:spPr>
          <a:xfrm>
            <a:off x="552450" y="1085092"/>
            <a:ext cx="11292682" cy="5116401"/>
          </a:xfrm>
          <a:prstGeom prst="rect">
            <a:avLst/>
          </a:prstGeom>
          <a:noFill/>
        </p:spPr>
        <p:txBody>
          <a:bodyPr wrap="square">
            <a:spAutoFit/>
          </a:bodyPr>
          <a:lstStyle/>
          <a:p>
            <a:pPr>
              <a:lnSpc>
                <a:spcPct val="150000"/>
              </a:lnSpc>
            </a:pPr>
            <a:r>
              <a:rPr lang="fr-FR" sz="2200" dirty="0">
                <a:latin typeface="Times New Roman" panose="02020603050405020304" pitchFamily="18" charset="0"/>
                <a:ea typeface="Calibri" panose="020F0502020204030204" pitchFamily="34" charset="0"/>
              </a:rPr>
              <a:t>Une des limites du modèle logit conditionnel est que la condition IIA peut être discutable dans beaucoup de situations. Prenons par exemple le cas d’un pays A dont les habitants pour se rendre dans un pays B ont le choix entre trois types de trajets</a:t>
            </a:r>
          </a:p>
          <a:p>
            <a:pPr marL="457200" indent="-457200">
              <a:lnSpc>
                <a:spcPct val="150000"/>
              </a:lnSpc>
              <a:buFont typeface="+mj-lt"/>
              <a:buAutoNum type="arabicPeriod"/>
            </a:pPr>
            <a:r>
              <a:rPr lang="fr-FR" sz="2200" dirty="0">
                <a:latin typeface="Times New Roman" panose="02020603050405020304" pitchFamily="18" charset="0"/>
                <a:ea typeface="Calibri" panose="020F0502020204030204" pitchFamily="34" charset="0"/>
              </a:rPr>
              <a:t>le trajet terrestre assuré exclusivement par autocar par une compagnie nommée </a:t>
            </a:r>
            <a:r>
              <a:rPr lang="fr-FR" sz="2200" dirty="0" err="1">
                <a:latin typeface="Times New Roman" panose="02020603050405020304" pitchFamily="18" charset="0"/>
                <a:ea typeface="Calibri" panose="020F0502020204030204" pitchFamily="34" charset="0"/>
              </a:rPr>
              <a:t>LandTrans</a:t>
            </a:r>
            <a:r>
              <a:rPr lang="fr-FR" sz="2200" dirty="0">
                <a:latin typeface="Times New Roman" panose="02020603050405020304" pitchFamily="18" charset="0"/>
                <a:ea typeface="Calibri" panose="020F0502020204030204" pitchFamily="34" charset="0"/>
              </a:rPr>
              <a:t>, </a:t>
            </a:r>
          </a:p>
          <a:p>
            <a:pPr marL="457200" indent="-457200">
              <a:lnSpc>
                <a:spcPct val="150000"/>
              </a:lnSpc>
              <a:buFont typeface="+mj-lt"/>
              <a:buAutoNum type="arabicPeriod"/>
            </a:pPr>
            <a:r>
              <a:rPr lang="fr-FR" sz="2200" dirty="0">
                <a:latin typeface="Times New Roman" panose="02020603050405020304" pitchFamily="18" charset="0"/>
                <a:ea typeface="Calibri" panose="020F0502020204030204" pitchFamily="34" charset="0"/>
              </a:rPr>
              <a:t>Le trajet maritime assuré par bateau de croisière exclusivement par une compagnie nommée </a:t>
            </a:r>
            <a:r>
              <a:rPr lang="fr-FR" sz="2200" dirty="0" err="1">
                <a:latin typeface="Times New Roman" panose="02020603050405020304" pitchFamily="18" charset="0"/>
                <a:ea typeface="Calibri" panose="020F0502020204030204" pitchFamily="34" charset="0"/>
              </a:rPr>
              <a:t>SeaTrans</a:t>
            </a:r>
            <a:r>
              <a:rPr lang="fr-FR" sz="2200" dirty="0">
                <a:latin typeface="Times New Roman" panose="02020603050405020304" pitchFamily="18" charset="0"/>
                <a:ea typeface="Calibri" panose="020F0502020204030204" pitchFamily="34" charset="0"/>
              </a:rPr>
              <a:t>, </a:t>
            </a:r>
          </a:p>
          <a:p>
            <a:pPr marL="457200" indent="-457200">
              <a:lnSpc>
                <a:spcPct val="150000"/>
              </a:lnSpc>
              <a:buFont typeface="+mj-lt"/>
              <a:buAutoNum type="arabicPeriod"/>
            </a:pPr>
            <a:r>
              <a:rPr lang="fr-FR" sz="2200" dirty="0">
                <a:latin typeface="Times New Roman" panose="02020603050405020304" pitchFamily="18" charset="0"/>
                <a:ea typeface="Calibri" panose="020F0502020204030204" pitchFamily="34" charset="0"/>
              </a:rPr>
              <a:t>le trajet aérien assuré par avion de ligne par une compagnie nommée </a:t>
            </a:r>
            <a:r>
              <a:rPr lang="fr-FR" sz="2200" dirty="0" err="1">
                <a:latin typeface="Times New Roman" panose="02020603050405020304" pitchFamily="18" charset="0"/>
                <a:ea typeface="Calibri" panose="020F0502020204030204" pitchFamily="34" charset="0"/>
              </a:rPr>
              <a:t>AirTransOne</a:t>
            </a:r>
            <a:r>
              <a:rPr lang="fr-FR" sz="2200" dirty="0">
                <a:latin typeface="Times New Roman" panose="02020603050405020304" pitchFamily="18" charset="0"/>
                <a:ea typeface="Calibri" panose="020F0502020204030204" pitchFamily="34" charset="0"/>
              </a:rPr>
              <a:t>. Supposons par ailleurs qu’un tiers des voyageurs choisisse chaque mode de transport. Dans ce cas, la probabilité associée à chaque modalité est 0,33 et le rapport de probabilité entre les modalités deux à deux vaut 1. </a:t>
            </a:r>
            <a:endParaRPr lang="fr-BF" sz="2200" dirty="0"/>
          </a:p>
        </p:txBody>
      </p:sp>
      <p:sp>
        <p:nvSpPr>
          <p:cNvPr id="7" name="Espace réservé du numéro de diapositive 6">
            <a:extLst>
              <a:ext uri="{FF2B5EF4-FFF2-40B4-BE49-F238E27FC236}">
                <a16:creationId xmlns:a16="http://schemas.microsoft.com/office/drawing/2014/main" id="{C682FA71-C8B3-6B32-9FA6-45641AF63AFB}"/>
              </a:ext>
            </a:extLst>
          </p:cNvPr>
          <p:cNvSpPr>
            <a:spLocks noGrp="1"/>
          </p:cNvSpPr>
          <p:nvPr>
            <p:ph type="sldNum" sz="quarter" idx="12"/>
          </p:nvPr>
        </p:nvSpPr>
        <p:spPr/>
        <p:txBody>
          <a:bodyPr/>
          <a:lstStyle/>
          <a:p>
            <a:fld id="{6BEEA23D-B41C-4067-9D7C-244D4B21AF3B}" type="slidenum">
              <a:rPr lang="fr-BF" smtClean="0"/>
              <a:t>31</a:t>
            </a:fld>
            <a:endParaRPr lang="fr-BF"/>
          </a:p>
        </p:txBody>
      </p:sp>
    </p:spTree>
    <p:extLst>
      <p:ext uri="{BB962C8B-B14F-4D97-AF65-F5344CB8AC3E}">
        <p14:creationId xmlns:p14="http://schemas.microsoft.com/office/powerpoint/2010/main" val="391499268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1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6">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1000"/>
                                        <p:tgtEl>
                                          <p:spTgt spid="6">
                                            <p:txEl>
                                              <p:pRg st="1" end="1"/>
                                            </p:txEl>
                                          </p:spTgt>
                                        </p:tgtEl>
                                      </p:cBhvr>
                                    </p:animEffect>
                                    <p:anim calcmode="lin" valueType="num">
                                      <p:cBhvr>
                                        <p:cTn id="16"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1000"/>
                                        <p:tgtEl>
                                          <p:spTgt spid="6">
                                            <p:txEl>
                                              <p:pRg st="2" end="2"/>
                                            </p:txEl>
                                          </p:spTgt>
                                        </p:tgtEl>
                                      </p:cBhvr>
                                    </p:animEffect>
                                    <p:anim calcmode="lin" valueType="num">
                                      <p:cBhvr>
                                        <p:cTn id="21"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Effect transition="in" filter="fade">
                                      <p:cBhvr>
                                        <p:cTn id="25" dur="1000"/>
                                        <p:tgtEl>
                                          <p:spTgt spid="6">
                                            <p:txEl>
                                              <p:pRg st="3" end="3"/>
                                            </p:txEl>
                                          </p:spTgt>
                                        </p:tgtEl>
                                      </p:cBhvr>
                                    </p:animEffect>
                                    <p:anim calcmode="lin" valueType="num">
                                      <p:cBhvr>
                                        <p:cTn id="26"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87D56AC0-723B-42BA-87A2-0778FDD3CD98}"/>
              </a:ext>
            </a:extLst>
          </p:cNvPr>
          <p:cNvSpPr/>
          <p:nvPr/>
        </p:nvSpPr>
        <p:spPr>
          <a:xfrm>
            <a:off x="156371" y="6557930"/>
            <a:ext cx="1730585" cy="310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46" name="Rectangle 45">
            <a:extLst>
              <a:ext uri="{FF2B5EF4-FFF2-40B4-BE49-F238E27FC236}">
                <a16:creationId xmlns:a16="http://schemas.microsoft.com/office/drawing/2014/main" id="{107787E5-E35D-464A-8883-075082B274D3}"/>
              </a:ext>
            </a:extLst>
          </p:cNvPr>
          <p:cNvSpPr/>
          <p:nvPr/>
        </p:nvSpPr>
        <p:spPr>
          <a:xfrm>
            <a:off x="1886957" y="6557929"/>
            <a:ext cx="8868140" cy="310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dirty="0">
                <a:cs typeface="Aharoni" pitchFamily="2" charset="-79"/>
                <a:sym typeface="Cambria"/>
              </a:rPr>
              <a:t>ISSP/LPAS2</a:t>
            </a:r>
            <a:endParaRPr lang="fr-FR" dirty="0"/>
          </a:p>
        </p:txBody>
      </p:sp>
      <p:sp>
        <p:nvSpPr>
          <p:cNvPr id="52" name="Rectangle 51">
            <a:extLst>
              <a:ext uri="{FF2B5EF4-FFF2-40B4-BE49-F238E27FC236}">
                <a16:creationId xmlns:a16="http://schemas.microsoft.com/office/drawing/2014/main" id="{6B2455FF-2DCB-4199-BAC2-B0E662DDE98F}"/>
              </a:ext>
            </a:extLst>
          </p:cNvPr>
          <p:cNvSpPr/>
          <p:nvPr/>
        </p:nvSpPr>
        <p:spPr>
          <a:xfrm>
            <a:off x="156369" y="1864"/>
            <a:ext cx="5689600" cy="12600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1">
                  <a:lumMod val="50000"/>
                </a:schemeClr>
              </a:solidFill>
            </a:endParaRPr>
          </a:p>
        </p:txBody>
      </p:sp>
      <p:sp>
        <p:nvSpPr>
          <p:cNvPr id="53" name="Rectangle 52">
            <a:extLst>
              <a:ext uri="{FF2B5EF4-FFF2-40B4-BE49-F238E27FC236}">
                <a16:creationId xmlns:a16="http://schemas.microsoft.com/office/drawing/2014/main" id="{497037EF-C170-4B7F-8921-6A4F8E9A325E}"/>
              </a:ext>
            </a:extLst>
          </p:cNvPr>
          <p:cNvSpPr/>
          <p:nvPr/>
        </p:nvSpPr>
        <p:spPr>
          <a:xfrm>
            <a:off x="5845969" y="3244"/>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E7E63B0E-30AF-4913-8C91-BC7C4AD3EAD1}"/>
              </a:ext>
            </a:extLst>
          </p:cNvPr>
          <p:cNvSpPr/>
          <p:nvPr/>
        </p:nvSpPr>
        <p:spPr>
          <a:xfrm>
            <a:off x="1730350" y="6568600"/>
            <a:ext cx="8634103" cy="584775"/>
          </a:xfrm>
          <a:prstGeom prst="rect">
            <a:avLst/>
          </a:prstGeom>
        </p:spPr>
        <p:txBody>
          <a:bodyPr wrap="square">
            <a:spAutoFit/>
          </a:bodyPr>
          <a:lstStyle/>
          <a:p>
            <a:pPr algn="ctr"/>
            <a:endParaRPr lang="fr-FR" dirty="0">
              <a:solidFill>
                <a:schemeClr val="dk1"/>
              </a:solidFill>
              <a:cs typeface="Aharoni" pitchFamily="2" charset="-79"/>
            </a:endParaRPr>
          </a:p>
          <a:p>
            <a:pPr algn="ctr"/>
            <a:endParaRPr lang="fr-FR" sz="1400" b="1" dirty="0">
              <a:cs typeface="Aharoni" pitchFamily="2" charset="-79"/>
            </a:endParaRPr>
          </a:p>
        </p:txBody>
      </p:sp>
      <p:pic>
        <p:nvPicPr>
          <p:cNvPr id="3" name="Image 2">
            <a:extLst>
              <a:ext uri="{FF2B5EF4-FFF2-40B4-BE49-F238E27FC236}">
                <a16:creationId xmlns:a16="http://schemas.microsoft.com/office/drawing/2014/main" id="{809A0F75-B8C1-5AF5-2BAF-F68DDFAC300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350" y="6577756"/>
            <a:ext cx="489357" cy="271699"/>
          </a:xfrm>
          <a:prstGeom prst="rect">
            <a:avLst/>
          </a:prstGeom>
          <a:noFill/>
          <a:ln>
            <a:noFill/>
          </a:ln>
        </p:spPr>
      </p:pic>
      <p:pic>
        <p:nvPicPr>
          <p:cNvPr id="4" name="Image 3">
            <a:extLst>
              <a:ext uri="{FF2B5EF4-FFF2-40B4-BE49-F238E27FC236}">
                <a16:creationId xmlns:a16="http://schemas.microsoft.com/office/drawing/2014/main" id="{DE3E5276-A9FE-2BD6-A58F-84DD23A7144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330993" y="6577756"/>
            <a:ext cx="353626" cy="286720"/>
          </a:xfrm>
          <a:prstGeom prst="rect">
            <a:avLst/>
          </a:prstGeom>
          <a:noFill/>
          <a:ln>
            <a:noFill/>
          </a:ln>
        </p:spPr>
      </p:pic>
      <p:sp>
        <p:nvSpPr>
          <p:cNvPr id="10" name="Rectangle: Rounded Corners 9">
            <a:extLst>
              <a:ext uri="{FF2B5EF4-FFF2-40B4-BE49-F238E27FC236}">
                <a16:creationId xmlns:a16="http://schemas.microsoft.com/office/drawing/2014/main" id="{46938513-96C9-50E1-FE7C-06D0CBDA905F}"/>
              </a:ext>
            </a:extLst>
          </p:cNvPr>
          <p:cNvSpPr/>
          <p:nvPr/>
        </p:nvSpPr>
        <p:spPr>
          <a:xfrm>
            <a:off x="419100" y="272310"/>
            <a:ext cx="11426032" cy="495522"/>
          </a:xfrm>
          <a:prstGeom prst="round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457200" indent="-457200" algn="ctr">
              <a:buFont typeface="+mj-lt"/>
              <a:buAutoNum type="arabicPeriod"/>
            </a:pPr>
            <a:endParaRPr lang="fr-FR" sz="2400" b="1" u="sng" dirty="0">
              <a:latin typeface="Times New Roman" panose="02020603050405020304" pitchFamily="18" charset="0"/>
              <a:cs typeface="Times New Roman" panose="02020603050405020304" pitchFamily="18" charset="0"/>
            </a:endParaRPr>
          </a:p>
          <a:p>
            <a:pPr marL="457200" indent="-457200" algn="ctr">
              <a:buFont typeface="+mj-lt"/>
              <a:buAutoNum type="arabicPeriod"/>
            </a:pPr>
            <a:r>
              <a:rPr lang="fr-FR" sz="2400" b="1" u="sng" dirty="0">
                <a:latin typeface="Times New Roman" panose="02020603050405020304" pitchFamily="18" charset="0"/>
                <a:ea typeface="Calibri" panose="020F0502020204030204" pitchFamily="34" charset="0"/>
                <a:cs typeface="Times New Roman" panose="02020603050405020304" pitchFamily="18" charset="0"/>
              </a:rPr>
              <a:t>Les limites</a:t>
            </a:r>
            <a:endParaRPr lang="fr-FR" sz="2400" b="1" u="sng" dirty="0">
              <a:latin typeface="Times New Roman" panose="02020603050405020304" pitchFamily="18" charset="0"/>
              <a:cs typeface="Times New Roman" panose="02020603050405020304" pitchFamily="18" charset="0"/>
            </a:endParaRPr>
          </a:p>
          <a:p>
            <a:pPr marL="457200" indent="-457200" algn="ctr">
              <a:buFont typeface="+mj-lt"/>
              <a:buAutoNum type="arabicPeriod"/>
            </a:pPr>
            <a:endParaRPr lang="fr-FR" sz="2400" u="sng" dirty="0">
              <a:latin typeface="Times New Roman" panose="02020603050405020304" pitchFamily="18" charset="0"/>
              <a:cs typeface="Times New Roman" panose="02020603050405020304" pitchFamily="18" charset="0"/>
            </a:endParaRPr>
          </a:p>
        </p:txBody>
      </p:sp>
      <p:sp>
        <p:nvSpPr>
          <p:cNvPr id="5" name="ZoneTexte 4">
            <a:extLst>
              <a:ext uri="{FF2B5EF4-FFF2-40B4-BE49-F238E27FC236}">
                <a16:creationId xmlns:a16="http://schemas.microsoft.com/office/drawing/2014/main" id="{56D5CC3A-533E-BEC2-3C55-27A6F481B1FC}"/>
              </a:ext>
            </a:extLst>
          </p:cNvPr>
          <p:cNvSpPr txBox="1"/>
          <p:nvPr/>
        </p:nvSpPr>
        <p:spPr>
          <a:xfrm>
            <a:off x="367486" y="829824"/>
            <a:ext cx="11426031" cy="5685531"/>
          </a:xfrm>
          <a:prstGeom prst="rect">
            <a:avLst/>
          </a:prstGeom>
          <a:noFill/>
        </p:spPr>
        <p:txBody>
          <a:bodyPr wrap="square">
            <a:spAutoFit/>
          </a:bodyPr>
          <a:lstStyle/>
          <a:p>
            <a:pPr algn="just">
              <a:lnSpc>
                <a:spcPct val="150000"/>
              </a:lnSpc>
              <a:spcAft>
                <a:spcPts val="800"/>
              </a:spcAft>
            </a:pPr>
            <a:r>
              <a:rPr lang="fr-FR" sz="2000" kern="100" dirty="0">
                <a:latin typeface="Times New Roman" panose="02020603050405020304" pitchFamily="18" charset="0"/>
                <a:ea typeface="Calibri" panose="020F0502020204030204" pitchFamily="34" charset="0"/>
                <a:cs typeface="Times New Roman" panose="02020603050405020304" pitchFamily="18" charset="0"/>
              </a:rPr>
              <a:t>Supposons maintenant qu’une nouvelle compagnie de transport aérien soit introduite nommée </a:t>
            </a:r>
            <a:r>
              <a:rPr lang="fr-FR" sz="2000" kern="100" dirty="0" err="1">
                <a:latin typeface="Times New Roman" panose="02020603050405020304" pitchFamily="18" charset="0"/>
                <a:ea typeface="Calibri" panose="020F0502020204030204" pitchFamily="34" charset="0"/>
                <a:cs typeface="Times New Roman" panose="02020603050405020304" pitchFamily="18" charset="0"/>
              </a:rPr>
              <a:t>AirTransTwo</a:t>
            </a:r>
            <a:r>
              <a:rPr lang="fr-FR" sz="2000" kern="100" dirty="0">
                <a:latin typeface="Times New Roman" panose="02020603050405020304" pitchFamily="18" charset="0"/>
                <a:ea typeface="Calibri" panose="020F0502020204030204" pitchFamily="34" charset="0"/>
                <a:cs typeface="Times New Roman" panose="02020603050405020304" pitchFamily="18" charset="0"/>
              </a:rPr>
              <a:t>. Puisque </a:t>
            </a:r>
            <a:r>
              <a:rPr lang="fr-FR" sz="2000" kern="100" dirty="0" err="1">
                <a:latin typeface="Times New Roman" panose="02020603050405020304" pitchFamily="18" charset="0"/>
                <a:ea typeface="Calibri" panose="020F0502020204030204" pitchFamily="34" charset="0"/>
                <a:cs typeface="Times New Roman" panose="02020603050405020304" pitchFamily="18" charset="0"/>
              </a:rPr>
              <a:t>AirTransOne</a:t>
            </a:r>
            <a:r>
              <a:rPr lang="fr-FR" sz="2000" kern="100" dirty="0">
                <a:latin typeface="Times New Roman" panose="02020603050405020304" pitchFamily="18" charset="0"/>
                <a:ea typeface="Calibri" panose="020F0502020204030204" pitchFamily="34" charset="0"/>
                <a:cs typeface="Times New Roman" panose="02020603050405020304" pitchFamily="18" charset="0"/>
              </a:rPr>
              <a:t> </a:t>
            </a:r>
            <a:r>
              <a:rPr lang="fr-FR" sz="2000" kern="100" dirty="0" err="1">
                <a:latin typeface="Times New Roman" panose="02020603050405020304" pitchFamily="18" charset="0"/>
                <a:ea typeface="Calibri" panose="020F0502020204030204" pitchFamily="34" charset="0"/>
                <a:cs typeface="Times New Roman" panose="02020603050405020304" pitchFamily="18" charset="0"/>
              </a:rPr>
              <a:t>AirTransTwo</a:t>
            </a:r>
            <a:r>
              <a:rPr lang="fr-FR" sz="2000" kern="100" dirty="0">
                <a:latin typeface="Times New Roman" panose="02020603050405020304" pitchFamily="18" charset="0"/>
                <a:ea typeface="Calibri" panose="020F0502020204030204" pitchFamily="34" charset="0"/>
                <a:cs typeface="Times New Roman" panose="02020603050405020304" pitchFamily="18" charset="0"/>
              </a:rPr>
              <a:t> sont supposées proposer des services identiques, ces deux compagnies doivent donc avoir les mêmes probabilités d’être choisie. Dans ces conditions pour que la condition IAA soit toujours vérifiée (rapports de probabilité non influencés par l’ajout d’une modalité supplémentaire), il faudrait que les parts de marché de chaque modalité soient de 0.25 (soit un quart des passagers pour chaque modalité). Ce qui apparait peu réaliste dans la mesure où la présence de deux compagnies sur le même segment peut tirer les prix à la baisse dans ce segment et inciter les voyageurs à reporter leur choix sur ce mode de transport.</a:t>
            </a:r>
          </a:p>
          <a:p>
            <a:pPr algn="just">
              <a:lnSpc>
                <a:spcPct val="150000"/>
              </a:lnSpc>
              <a:spcAft>
                <a:spcPts val="800"/>
              </a:spcAft>
            </a:pPr>
            <a:r>
              <a:rPr lang="fr-FR" sz="2000" kern="100" dirty="0">
                <a:latin typeface="Times New Roman" panose="02020603050405020304" pitchFamily="18" charset="0"/>
                <a:ea typeface="Calibri" panose="020F0502020204030204" pitchFamily="34" charset="0"/>
                <a:cs typeface="Times New Roman" panose="02020603050405020304" pitchFamily="18" charset="0"/>
              </a:rPr>
              <a:t> La question peut également se poser lorsqu’on introduit un nouveau mode de transport terrestre en l’occurrence le transport ferroviaire assurée par une compagnie de nommée </a:t>
            </a:r>
            <a:r>
              <a:rPr lang="fr-FR" sz="2000" kern="100" dirty="0" err="1">
                <a:latin typeface="Times New Roman" panose="02020603050405020304" pitchFamily="18" charset="0"/>
                <a:ea typeface="Calibri" panose="020F0502020204030204" pitchFamily="34" charset="0"/>
                <a:cs typeface="Times New Roman" panose="02020603050405020304" pitchFamily="18" charset="0"/>
              </a:rPr>
              <a:t>RailwayTrans</a:t>
            </a:r>
            <a:r>
              <a:rPr lang="fr-FR" sz="2000" kern="100" dirty="0">
                <a:latin typeface="Times New Roman" panose="02020603050405020304" pitchFamily="18" charset="0"/>
                <a:ea typeface="Calibri" panose="020F0502020204030204" pitchFamily="34" charset="0"/>
                <a:cs typeface="Times New Roman" panose="02020603050405020304" pitchFamily="18" charset="0"/>
              </a:rPr>
              <a:t>. Il devient moins sûr que les probabilités initiales soient maintenues après cette introduction. D’une manière générale, lorsque l’hypothèse IIA n’est pas vérifiée, il faut alors penser à des modèles alternatifs qui ne sont pas fondés sur cette hypothèse comme par exemple les modèles multinomiaux séquentiels.</a:t>
            </a:r>
            <a:endParaRPr lang="fr-BF" sz="2000"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Espace réservé du numéro de diapositive 6">
            <a:extLst>
              <a:ext uri="{FF2B5EF4-FFF2-40B4-BE49-F238E27FC236}">
                <a16:creationId xmlns:a16="http://schemas.microsoft.com/office/drawing/2014/main" id="{6A3C658B-1C75-086F-CA3A-4D6A1893D73C}"/>
              </a:ext>
            </a:extLst>
          </p:cNvPr>
          <p:cNvSpPr>
            <a:spLocks noGrp="1"/>
          </p:cNvSpPr>
          <p:nvPr>
            <p:ph type="sldNum" sz="quarter" idx="12"/>
          </p:nvPr>
        </p:nvSpPr>
        <p:spPr/>
        <p:txBody>
          <a:bodyPr/>
          <a:lstStyle/>
          <a:p>
            <a:fld id="{6BEEA23D-B41C-4067-9D7C-244D4B21AF3B}" type="slidenum">
              <a:rPr lang="fr-BF" smtClean="0"/>
              <a:t>32</a:t>
            </a:fld>
            <a:endParaRPr lang="fr-BF"/>
          </a:p>
        </p:txBody>
      </p:sp>
    </p:spTree>
    <p:extLst>
      <p:ext uri="{BB962C8B-B14F-4D97-AF65-F5344CB8AC3E}">
        <p14:creationId xmlns:p14="http://schemas.microsoft.com/office/powerpoint/2010/main" val="32764926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87D56AC0-723B-42BA-87A2-0778FDD3CD98}"/>
              </a:ext>
            </a:extLst>
          </p:cNvPr>
          <p:cNvSpPr/>
          <p:nvPr/>
        </p:nvSpPr>
        <p:spPr>
          <a:xfrm>
            <a:off x="156371" y="6557930"/>
            <a:ext cx="1730585" cy="310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46" name="Rectangle 45">
            <a:extLst>
              <a:ext uri="{FF2B5EF4-FFF2-40B4-BE49-F238E27FC236}">
                <a16:creationId xmlns:a16="http://schemas.microsoft.com/office/drawing/2014/main" id="{107787E5-E35D-464A-8883-075082B274D3}"/>
              </a:ext>
            </a:extLst>
          </p:cNvPr>
          <p:cNvSpPr/>
          <p:nvPr/>
        </p:nvSpPr>
        <p:spPr>
          <a:xfrm>
            <a:off x="1886956" y="6557929"/>
            <a:ext cx="8749844" cy="310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dirty="0">
                <a:cs typeface="Aharoni" pitchFamily="2" charset="-79"/>
                <a:sym typeface="Cambria"/>
              </a:rPr>
              <a:t>ISSP/LPAS2</a:t>
            </a:r>
            <a:endParaRPr lang="fr-FR" dirty="0"/>
          </a:p>
        </p:txBody>
      </p:sp>
      <p:sp>
        <p:nvSpPr>
          <p:cNvPr id="52" name="Rectangle 51">
            <a:extLst>
              <a:ext uri="{FF2B5EF4-FFF2-40B4-BE49-F238E27FC236}">
                <a16:creationId xmlns:a16="http://schemas.microsoft.com/office/drawing/2014/main" id="{6B2455FF-2DCB-4199-BAC2-B0E662DDE98F}"/>
              </a:ext>
            </a:extLst>
          </p:cNvPr>
          <p:cNvSpPr/>
          <p:nvPr/>
        </p:nvSpPr>
        <p:spPr>
          <a:xfrm>
            <a:off x="156369" y="1864"/>
            <a:ext cx="5689600" cy="12600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1">
                  <a:lumMod val="50000"/>
                </a:schemeClr>
              </a:solidFill>
            </a:endParaRPr>
          </a:p>
        </p:txBody>
      </p:sp>
      <p:sp>
        <p:nvSpPr>
          <p:cNvPr id="53" name="Rectangle 52">
            <a:extLst>
              <a:ext uri="{FF2B5EF4-FFF2-40B4-BE49-F238E27FC236}">
                <a16:creationId xmlns:a16="http://schemas.microsoft.com/office/drawing/2014/main" id="{497037EF-C170-4B7F-8921-6A4F8E9A325E}"/>
              </a:ext>
            </a:extLst>
          </p:cNvPr>
          <p:cNvSpPr/>
          <p:nvPr/>
        </p:nvSpPr>
        <p:spPr>
          <a:xfrm>
            <a:off x="5845969" y="3244"/>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0" name="Rectangle: Rounded Corners 9">
            <a:extLst>
              <a:ext uri="{FF2B5EF4-FFF2-40B4-BE49-F238E27FC236}">
                <a16:creationId xmlns:a16="http://schemas.microsoft.com/office/drawing/2014/main" id="{943E5D05-3D1E-4512-87BC-56BD1F960296}"/>
              </a:ext>
            </a:extLst>
          </p:cNvPr>
          <p:cNvSpPr/>
          <p:nvPr/>
        </p:nvSpPr>
        <p:spPr>
          <a:xfrm>
            <a:off x="1458223" y="2029620"/>
            <a:ext cx="9686027" cy="2485229"/>
          </a:xfrm>
          <a:prstGeom prst="round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1028700" indent="-1028700" algn="ctr">
              <a:buFont typeface="+mj-lt"/>
              <a:buAutoNum type="romanUcPeriod" startAt="5"/>
            </a:pPr>
            <a:r>
              <a:rPr lang="fr-FR" sz="5000" b="1" u="sng" dirty="0">
                <a:latin typeface="Times New Roman" panose="02020603050405020304" pitchFamily="18" charset="0"/>
                <a:ea typeface="Calibri" panose="020F0502020204030204" pitchFamily="34" charset="0"/>
                <a:cs typeface="Times New Roman" panose="02020603050405020304" pitchFamily="18" charset="0"/>
              </a:rPr>
              <a:t>Cas Pratique</a:t>
            </a:r>
          </a:p>
        </p:txBody>
      </p:sp>
      <p:sp>
        <p:nvSpPr>
          <p:cNvPr id="24" name="Rectangle 23">
            <a:extLst>
              <a:ext uri="{FF2B5EF4-FFF2-40B4-BE49-F238E27FC236}">
                <a16:creationId xmlns:a16="http://schemas.microsoft.com/office/drawing/2014/main" id="{E7E63B0E-30AF-4913-8C91-BC7C4AD3EAD1}"/>
              </a:ext>
            </a:extLst>
          </p:cNvPr>
          <p:cNvSpPr/>
          <p:nvPr/>
        </p:nvSpPr>
        <p:spPr>
          <a:xfrm>
            <a:off x="1730350" y="6568600"/>
            <a:ext cx="8634103" cy="584775"/>
          </a:xfrm>
          <a:prstGeom prst="rect">
            <a:avLst/>
          </a:prstGeom>
        </p:spPr>
        <p:txBody>
          <a:bodyPr wrap="square">
            <a:spAutoFit/>
          </a:bodyPr>
          <a:lstStyle/>
          <a:p>
            <a:pPr algn="ctr"/>
            <a:endParaRPr lang="fr-FR" dirty="0">
              <a:solidFill>
                <a:schemeClr val="dk1"/>
              </a:solidFill>
              <a:cs typeface="Aharoni" pitchFamily="2" charset="-79"/>
            </a:endParaRPr>
          </a:p>
          <a:p>
            <a:pPr algn="ctr"/>
            <a:endParaRPr lang="fr-FR" sz="1400" b="1" dirty="0">
              <a:cs typeface="Aharoni" pitchFamily="2" charset="-79"/>
            </a:endParaRPr>
          </a:p>
        </p:txBody>
      </p:sp>
      <p:pic>
        <p:nvPicPr>
          <p:cNvPr id="3" name="Image 2">
            <a:extLst>
              <a:ext uri="{FF2B5EF4-FFF2-40B4-BE49-F238E27FC236}">
                <a16:creationId xmlns:a16="http://schemas.microsoft.com/office/drawing/2014/main" id="{809A0F75-B8C1-5AF5-2BAF-F68DDFAC300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350" y="6577756"/>
            <a:ext cx="489357" cy="271699"/>
          </a:xfrm>
          <a:prstGeom prst="rect">
            <a:avLst/>
          </a:prstGeom>
          <a:noFill/>
          <a:ln>
            <a:noFill/>
          </a:ln>
        </p:spPr>
      </p:pic>
      <p:pic>
        <p:nvPicPr>
          <p:cNvPr id="4" name="Image 3">
            <a:extLst>
              <a:ext uri="{FF2B5EF4-FFF2-40B4-BE49-F238E27FC236}">
                <a16:creationId xmlns:a16="http://schemas.microsoft.com/office/drawing/2014/main" id="{DE3E5276-A9FE-2BD6-A58F-84DD23A7144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05803" y="6577756"/>
            <a:ext cx="353626" cy="286720"/>
          </a:xfrm>
          <a:prstGeom prst="rect">
            <a:avLst/>
          </a:prstGeom>
          <a:noFill/>
          <a:ln>
            <a:noFill/>
          </a:ln>
        </p:spPr>
      </p:pic>
      <p:sp>
        <p:nvSpPr>
          <p:cNvPr id="5" name="Espace réservé du numéro de diapositive 4">
            <a:extLst>
              <a:ext uri="{FF2B5EF4-FFF2-40B4-BE49-F238E27FC236}">
                <a16:creationId xmlns:a16="http://schemas.microsoft.com/office/drawing/2014/main" id="{904CF55B-B281-B66A-620A-46767D34E3D9}"/>
              </a:ext>
            </a:extLst>
          </p:cNvPr>
          <p:cNvSpPr>
            <a:spLocks noGrp="1"/>
          </p:cNvSpPr>
          <p:nvPr>
            <p:ph type="sldNum" sz="quarter" idx="12"/>
          </p:nvPr>
        </p:nvSpPr>
        <p:spPr/>
        <p:txBody>
          <a:bodyPr/>
          <a:lstStyle/>
          <a:p>
            <a:fld id="{6BEEA23D-B41C-4067-9D7C-244D4B21AF3B}" type="slidenum">
              <a:rPr lang="fr-BF" smtClean="0"/>
              <a:t>33</a:t>
            </a:fld>
            <a:endParaRPr lang="fr-BF"/>
          </a:p>
        </p:txBody>
      </p:sp>
    </p:spTree>
    <p:extLst>
      <p:ext uri="{BB962C8B-B14F-4D97-AF65-F5344CB8AC3E}">
        <p14:creationId xmlns:p14="http://schemas.microsoft.com/office/powerpoint/2010/main" val="23203749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87D56AC0-723B-42BA-87A2-0778FDD3CD98}"/>
              </a:ext>
            </a:extLst>
          </p:cNvPr>
          <p:cNvSpPr/>
          <p:nvPr/>
        </p:nvSpPr>
        <p:spPr>
          <a:xfrm>
            <a:off x="156371" y="6519830"/>
            <a:ext cx="1730585" cy="310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46" name="Rectangle 45">
            <a:extLst>
              <a:ext uri="{FF2B5EF4-FFF2-40B4-BE49-F238E27FC236}">
                <a16:creationId xmlns:a16="http://schemas.microsoft.com/office/drawing/2014/main" id="{107787E5-E35D-464A-8883-075082B274D3}"/>
              </a:ext>
            </a:extLst>
          </p:cNvPr>
          <p:cNvSpPr/>
          <p:nvPr/>
        </p:nvSpPr>
        <p:spPr>
          <a:xfrm>
            <a:off x="1886956" y="6557929"/>
            <a:ext cx="8749844" cy="310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dirty="0">
                <a:cs typeface="Aharoni" pitchFamily="2" charset="-79"/>
                <a:sym typeface="Cambria"/>
              </a:rPr>
              <a:t>ISSP/LPAS2</a:t>
            </a:r>
            <a:endParaRPr lang="fr-FR" dirty="0"/>
          </a:p>
        </p:txBody>
      </p:sp>
      <p:sp>
        <p:nvSpPr>
          <p:cNvPr id="52" name="Rectangle 51">
            <a:extLst>
              <a:ext uri="{FF2B5EF4-FFF2-40B4-BE49-F238E27FC236}">
                <a16:creationId xmlns:a16="http://schemas.microsoft.com/office/drawing/2014/main" id="{6B2455FF-2DCB-4199-BAC2-B0E662DDE98F}"/>
              </a:ext>
            </a:extLst>
          </p:cNvPr>
          <p:cNvSpPr/>
          <p:nvPr/>
        </p:nvSpPr>
        <p:spPr>
          <a:xfrm>
            <a:off x="156369" y="1864"/>
            <a:ext cx="5689600" cy="12600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accent1">
                  <a:lumMod val="50000"/>
                </a:schemeClr>
              </a:solidFill>
            </a:endParaRPr>
          </a:p>
        </p:txBody>
      </p:sp>
      <p:sp>
        <p:nvSpPr>
          <p:cNvPr id="53" name="Rectangle 52">
            <a:extLst>
              <a:ext uri="{FF2B5EF4-FFF2-40B4-BE49-F238E27FC236}">
                <a16:creationId xmlns:a16="http://schemas.microsoft.com/office/drawing/2014/main" id="{497037EF-C170-4B7F-8921-6A4F8E9A325E}"/>
              </a:ext>
            </a:extLst>
          </p:cNvPr>
          <p:cNvSpPr/>
          <p:nvPr/>
        </p:nvSpPr>
        <p:spPr>
          <a:xfrm>
            <a:off x="5845969" y="3244"/>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24" name="Rectangle 23">
            <a:extLst>
              <a:ext uri="{FF2B5EF4-FFF2-40B4-BE49-F238E27FC236}">
                <a16:creationId xmlns:a16="http://schemas.microsoft.com/office/drawing/2014/main" id="{E7E63B0E-30AF-4913-8C91-BC7C4AD3EAD1}"/>
              </a:ext>
            </a:extLst>
          </p:cNvPr>
          <p:cNvSpPr/>
          <p:nvPr/>
        </p:nvSpPr>
        <p:spPr>
          <a:xfrm>
            <a:off x="1730350" y="6530500"/>
            <a:ext cx="8634103" cy="584775"/>
          </a:xfrm>
          <a:prstGeom prst="rect">
            <a:avLst/>
          </a:prstGeom>
        </p:spPr>
        <p:txBody>
          <a:bodyPr wrap="square">
            <a:spAutoFit/>
          </a:bodyPr>
          <a:lstStyle/>
          <a:p>
            <a:pPr algn="ctr"/>
            <a:endParaRPr lang="fr-FR" dirty="0">
              <a:solidFill>
                <a:schemeClr val="dk1"/>
              </a:solidFill>
              <a:cs typeface="Aharoni" pitchFamily="2" charset="-79"/>
            </a:endParaRPr>
          </a:p>
          <a:p>
            <a:pPr algn="ctr"/>
            <a:endParaRPr lang="fr-FR" sz="1400" b="1" dirty="0">
              <a:cs typeface="Aharoni" pitchFamily="2" charset="-79"/>
            </a:endParaRPr>
          </a:p>
        </p:txBody>
      </p:sp>
      <p:pic>
        <p:nvPicPr>
          <p:cNvPr id="3" name="Image 2">
            <a:extLst>
              <a:ext uri="{FF2B5EF4-FFF2-40B4-BE49-F238E27FC236}">
                <a16:creationId xmlns:a16="http://schemas.microsoft.com/office/drawing/2014/main" id="{809A0F75-B8C1-5AF5-2BAF-F68DDFAC300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350" y="6577756"/>
            <a:ext cx="489357" cy="271699"/>
          </a:xfrm>
          <a:prstGeom prst="rect">
            <a:avLst/>
          </a:prstGeom>
          <a:noFill/>
          <a:ln>
            <a:noFill/>
          </a:ln>
        </p:spPr>
      </p:pic>
      <p:pic>
        <p:nvPicPr>
          <p:cNvPr id="4" name="Image 3">
            <a:extLst>
              <a:ext uri="{FF2B5EF4-FFF2-40B4-BE49-F238E27FC236}">
                <a16:creationId xmlns:a16="http://schemas.microsoft.com/office/drawing/2014/main" id="{DE3E5276-A9FE-2BD6-A58F-84DD23A7144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05803" y="6577756"/>
            <a:ext cx="353626" cy="286720"/>
          </a:xfrm>
          <a:prstGeom prst="rect">
            <a:avLst/>
          </a:prstGeom>
          <a:noFill/>
          <a:ln>
            <a:noFill/>
          </a:ln>
        </p:spPr>
      </p:pic>
      <p:pic>
        <p:nvPicPr>
          <p:cNvPr id="5" name="Image 4">
            <a:extLst>
              <a:ext uri="{FF2B5EF4-FFF2-40B4-BE49-F238E27FC236}">
                <a16:creationId xmlns:a16="http://schemas.microsoft.com/office/drawing/2014/main" id="{65721A53-01B0-9943-9B31-A9A1C2BA254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3606" y="1625336"/>
            <a:ext cx="2474506" cy="3013905"/>
          </a:xfrm>
          <a:prstGeom prst="rect">
            <a:avLst/>
          </a:prstGeom>
        </p:spPr>
      </p:pic>
      <p:sp>
        <p:nvSpPr>
          <p:cNvPr id="6" name="Title 1">
            <a:extLst>
              <a:ext uri="{FF2B5EF4-FFF2-40B4-BE49-F238E27FC236}">
                <a16:creationId xmlns:a16="http://schemas.microsoft.com/office/drawing/2014/main" id="{A47F7106-D6C8-0BC5-9374-FF56D9B1F991}"/>
              </a:ext>
            </a:extLst>
          </p:cNvPr>
          <p:cNvSpPr txBox="1">
            <a:spLocks/>
          </p:cNvSpPr>
          <p:nvPr/>
        </p:nvSpPr>
        <p:spPr>
          <a:xfrm>
            <a:off x="3770346" y="2594297"/>
            <a:ext cx="5936184" cy="1428984"/>
          </a:xfrm>
          <a:prstGeom prst="rect">
            <a:avLst/>
          </a:prstGeom>
          <a:noFill/>
        </p:spPr>
        <p:txBody>
          <a:bodyPr vert="horz" lIns="91440" tIns="45720" rIns="91440" bIns="45720" rtlCol="0" anchor="ctr">
            <a:noAutofit/>
          </a:bodyPr>
          <a:lstStyle/>
          <a:p>
            <a:pPr algn="ctr">
              <a:spcBef>
                <a:spcPct val="0"/>
              </a:spcBef>
              <a:defRPr/>
            </a:pPr>
            <a:r>
              <a:rPr lang="fr-FR" sz="4000" b="1" i="1" dirty="0">
                <a:solidFill>
                  <a:schemeClr val="accent1"/>
                </a:solidFill>
                <a:latin typeface="Times New Roman" pitchFamily="18" charset="0"/>
                <a:cs typeface="Times New Roman" pitchFamily="18" charset="0"/>
              </a:rPr>
              <a:t>Merci pour votre aimable attention </a:t>
            </a:r>
          </a:p>
        </p:txBody>
      </p:sp>
      <p:sp>
        <p:nvSpPr>
          <p:cNvPr id="8" name="Freeform 5" descr="&lt;LOGICA_QUOTE_LEFT&gt;">
            <a:extLst>
              <a:ext uri="{FF2B5EF4-FFF2-40B4-BE49-F238E27FC236}">
                <a16:creationId xmlns:a16="http://schemas.microsoft.com/office/drawing/2014/main" id="{063BA90D-C937-EFA2-1653-78DBC2977D00}"/>
              </a:ext>
            </a:extLst>
          </p:cNvPr>
          <p:cNvSpPr>
            <a:spLocks/>
          </p:cNvSpPr>
          <p:nvPr/>
        </p:nvSpPr>
        <p:spPr bwMode="gray">
          <a:xfrm>
            <a:off x="2994006" y="2608086"/>
            <a:ext cx="527675" cy="1505148"/>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a:solidFill>
              <a:srgbClr val="FF0000"/>
            </a:solidFill>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en-GB" dirty="0"/>
          </a:p>
        </p:txBody>
      </p:sp>
      <p:sp>
        <p:nvSpPr>
          <p:cNvPr id="9" name="Freeform 9" descr="&lt;LOGICA_QUOTE_RIGHT&gt;">
            <a:extLst>
              <a:ext uri="{FF2B5EF4-FFF2-40B4-BE49-F238E27FC236}">
                <a16:creationId xmlns:a16="http://schemas.microsoft.com/office/drawing/2014/main" id="{1FAB9E41-6D0B-F5F1-D9FE-AD602902C643}"/>
              </a:ext>
            </a:extLst>
          </p:cNvPr>
          <p:cNvSpPr>
            <a:spLocks/>
          </p:cNvSpPr>
          <p:nvPr/>
        </p:nvSpPr>
        <p:spPr bwMode="gray">
          <a:xfrm>
            <a:off x="3462137" y="2556219"/>
            <a:ext cx="528236" cy="1505148"/>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a:solidFill>
              <a:srgbClr val="FF0000"/>
            </a:solidFill>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en-GB" dirty="0"/>
          </a:p>
        </p:txBody>
      </p:sp>
      <p:sp>
        <p:nvSpPr>
          <p:cNvPr id="7" name="Espace réservé du numéro de diapositive 6">
            <a:extLst>
              <a:ext uri="{FF2B5EF4-FFF2-40B4-BE49-F238E27FC236}">
                <a16:creationId xmlns:a16="http://schemas.microsoft.com/office/drawing/2014/main" id="{748859E6-98B9-E337-D9DC-D6ED74BFB532}"/>
              </a:ext>
            </a:extLst>
          </p:cNvPr>
          <p:cNvSpPr>
            <a:spLocks noGrp="1"/>
          </p:cNvSpPr>
          <p:nvPr>
            <p:ph type="sldNum" sz="quarter" idx="12"/>
          </p:nvPr>
        </p:nvSpPr>
        <p:spPr/>
        <p:txBody>
          <a:bodyPr/>
          <a:lstStyle/>
          <a:p>
            <a:fld id="{6BEEA23D-B41C-4067-9D7C-244D4B21AF3B}" type="slidenum">
              <a:rPr lang="fr-BF" smtClean="0"/>
              <a:t>34</a:t>
            </a:fld>
            <a:endParaRPr lang="fr-BF"/>
          </a:p>
        </p:txBody>
      </p:sp>
    </p:spTree>
    <p:extLst>
      <p:ext uri="{BB962C8B-B14F-4D97-AF65-F5344CB8AC3E}">
        <p14:creationId xmlns:p14="http://schemas.microsoft.com/office/powerpoint/2010/main" val="261789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800"/>
                                  </p:stCondLst>
                                  <p:iterate type="lt">
                                    <p:tmPct val="50000"/>
                                  </p:iterate>
                                  <p:childTnLst>
                                    <p:set>
                                      <p:cBhvr>
                                        <p:cTn id="6" dur="1" fill="hold">
                                          <p:stCondLst>
                                            <p:cond delay="0"/>
                                          </p:stCondLst>
                                        </p:cTn>
                                        <p:tgtEl>
                                          <p:spTgt spid="6"/>
                                        </p:tgtEl>
                                        <p:attrNameLst>
                                          <p:attrName>style.visibility</p:attrName>
                                        </p:attrNameLst>
                                      </p:cBhvr>
                                      <p:to>
                                        <p:strVal val="visible"/>
                                      </p:to>
                                    </p:set>
                                    <p:anim calcmode="discrete" valueType="clr">
                                      <p:cBhvr override="childStyle">
                                        <p:cTn id="7"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
                                        </p:tgtEl>
                                        <p:attrNameLst>
                                          <p:attrName>fillcolor</p:attrName>
                                        </p:attrNameLst>
                                      </p:cBhvr>
                                      <p:tavLst>
                                        <p:tav tm="0">
                                          <p:val>
                                            <p:clrVal>
                                              <a:schemeClr val="accent2"/>
                                            </p:clrVal>
                                          </p:val>
                                        </p:tav>
                                        <p:tav tm="50000">
                                          <p:val>
                                            <p:clrVal>
                                              <a:schemeClr val="hlink"/>
                                            </p:clrVal>
                                          </p:val>
                                        </p:tav>
                                      </p:tavLst>
                                    </p:anim>
                                    <p:set>
                                      <p:cBhvr>
                                        <p:cTn id="9" dur="80"/>
                                        <p:tgtEl>
                                          <p:spTgt spid="6"/>
                                        </p:tgtEl>
                                        <p:attrNameLst>
                                          <p:attrName>fill.type</p:attrName>
                                        </p:attrNameLst>
                                      </p:cBhvr>
                                      <p:to>
                                        <p:strVal val="solid"/>
                                      </p:to>
                                    </p:set>
                                  </p:childTnLst>
                                </p:cTn>
                              </p:par>
                            </p:childTnLst>
                          </p:cTn>
                        </p:par>
                        <p:par>
                          <p:cTn id="10" fill="hold">
                            <p:stCondLst>
                              <p:cond delay="2040"/>
                            </p:stCondLst>
                            <p:childTnLst>
                              <p:par>
                                <p:cTn id="11" presetID="63" presetClass="path" presetSubtype="0" accel="40000" decel="60000" fill="hold" grpId="0" nodeType="afterEffect">
                                  <p:stCondLst>
                                    <p:cond delay="0"/>
                                  </p:stCondLst>
                                  <p:childTnLst>
                                    <p:animMotion origin="layout" path="M 0.03595 -0.00324 L 0.62328 0.00023 " pathEditMode="relative" rAng="0" ptsTypes="AA">
                                      <p:cBhvr>
                                        <p:cTn id="12" dur="1500" fill="hold"/>
                                        <p:tgtEl>
                                          <p:spTgt spid="9"/>
                                        </p:tgtEl>
                                        <p:attrNameLst>
                                          <p:attrName>ppt_x</p:attrName>
                                          <p:attrName>ppt_y</p:attrName>
                                        </p:attrNameLst>
                                      </p:cBhvr>
                                      <p:rCtr x="29360" y="162"/>
                                    </p:animMotion>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0 0 L 0 0.25 E" pathEditMode="relative" ptsTypes="">
                                      <p:cBhvr>
                                        <p:cTn id="16"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87D56AC0-723B-42BA-87A2-0778FDD3CD98}"/>
              </a:ext>
            </a:extLst>
          </p:cNvPr>
          <p:cNvSpPr/>
          <p:nvPr/>
        </p:nvSpPr>
        <p:spPr>
          <a:xfrm>
            <a:off x="156371" y="6557930"/>
            <a:ext cx="1730585" cy="310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46" name="Rectangle 45">
            <a:extLst>
              <a:ext uri="{FF2B5EF4-FFF2-40B4-BE49-F238E27FC236}">
                <a16:creationId xmlns:a16="http://schemas.microsoft.com/office/drawing/2014/main" id="{107787E5-E35D-464A-8883-075082B274D3}"/>
              </a:ext>
            </a:extLst>
          </p:cNvPr>
          <p:cNvSpPr/>
          <p:nvPr/>
        </p:nvSpPr>
        <p:spPr>
          <a:xfrm>
            <a:off x="1886956" y="6557929"/>
            <a:ext cx="8749844" cy="310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dirty="0">
                <a:cs typeface="Aharoni" pitchFamily="2" charset="-79"/>
                <a:sym typeface="Cambria"/>
              </a:rPr>
              <a:t>ISSP/LPAS2</a:t>
            </a:r>
            <a:endParaRPr lang="fr-FR" dirty="0"/>
          </a:p>
        </p:txBody>
      </p:sp>
      <p:sp>
        <p:nvSpPr>
          <p:cNvPr id="52" name="Rectangle 51">
            <a:extLst>
              <a:ext uri="{FF2B5EF4-FFF2-40B4-BE49-F238E27FC236}">
                <a16:creationId xmlns:a16="http://schemas.microsoft.com/office/drawing/2014/main" id="{6B2455FF-2DCB-4199-BAC2-B0E662DDE98F}"/>
              </a:ext>
            </a:extLst>
          </p:cNvPr>
          <p:cNvSpPr/>
          <p:nvPr/>
        </p:nvSpPr>
        <p:spPr>
          <a:xfrm>
            <a:off x="156369" y="1864"/>
            <a:ext cx="5689600" cy="12600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accent1">
                  <a:lumMod val="50000"/>
                </a:schemeClr>
              </a:solidFill>
            </a:endParaRPr>
          </a:p>
        </p:txBody>
      </p:sp>
      <p:sp>
        <p:nvSpPr>
          <p:cNvPr id="53" name="Rectangle 52">
            <a:extLst>
              <a:ext uri="{FF2B5EF4-FFF2-40B4-BE49-F238E27FC236}">
                <a16:creationId xmlns:a16="http://schemas.microsoft.com/office/drawing/2014/main" id="{497037EF-C170-4B7F-8921-6A4F8E9A325E}"/>
              </a:ext>
            </a:extLst>
          </p:cNvPr>
          <p:cNvSpPr/>
          <p:nvPr/>
        </p:nvSpPr>
        <p:spPr>
          <a:xfrm>
            <a:off x="5845969" y="3244"/>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24" name="Rectangle 23">
            <a:extLst>
              <a:ext uri="{FF2B5EF4-FFF2-40B4-BE49-F238E27FC236}">
                <a16:creationId xmlns:a16="http://schemas.microsoft.com/office/drawing/2014/main" id="{E7E63B0E-30AF-4913-8C91-BC7C4AD3EAD1}"/>
              </a:ext>
            </a:extLst>
          </p:cNvPr>
          <p:cNvSpPr/>
          <p:nvPr/>
        </p:nvSpPr>
        <p:spPr>
          <a:xfrm>
            <a:off x="1730350" y="6568600"/>
            <a:ext cx="8634103" cy="584775"/>
          </a:xfrm>
          <a:prstGeom prst="rect">
            <a:avLst/>
          </a:prstGeom>
        </p:spPr>
        <p:txBody>
          <a:bodyPr wrap="square">
            <a:spAutoFit/>
          </a:bodyPr>
          <a:lstStyle/>
          <a:p>
            <a:pPr algn="ctr"/>
            <a:endParaRPr lang="fr-FR" dirty="0">
              <a:solidFill>
                <a:schemeClr val="dk1"/>
              </a:solidFill>
              <a:cs typeface="Aharoni" pitchFamily="2" charset="-79"/>
            </a:endParaRPr>
          </a:p>
          <a:p>
            <a:pPr algn="ctr"/>
            <a:endParaRPr lang="fr-FR" sz="1400" b="1" dirty="0">
              <a:cs typeface="Aharoni" pitchFamily="2" charset="-79"/>
            </a:endParaRPr>
          </a:p>
        </p:txBody>
      </p:sp>
      <p:pic>
        <p:nvPicPr>
          <p:cNvPr id="3" name="Image 2">
            <a:extLst>
              <a:ext uri="{FF2B5EF4-FFF2-40B4-BE49-F238E27FC236}">
                <a16:creationId xmlns:a16="http://schemas.microsoft.com/office/drawing/2014/main" id="{809A0F75-B8C1-5AF5-2BAF-F68DDFAC300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350" y="6577756"/>
            <a:ext cx="489357" cy="271699"/>
          </a:xfrm>
          <a:prstGeom prst="rect">
            <a:avLst/>
          </a:prstGeom>
          <a:noFill/>
          <a:ln>
            <a:noFill/>
          </a:ln>
        </p:spPr>
      </p:pic>
      <p:pic>
        <p:nvPicPr>
          <p:cNvPr id="4" name="Image 3">
            <a:extLst>
              <a:ext uri="{FF2B5EF4-FFF2-40B4-BE49-F238E27FC236}">
                <a16:creationId xmlns:a16="http://schemas.microsoft.com/office/drawing/2014/main" id="{DE3E5276-A9FE-2BD6-A58F-84DD23A7144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05803" y="6577756"/>
            <a:ext cx="353626" cy="286720"/>
          </a:xfrm>
          <a:prstGeom prst="rect">
            <a:avLst/>
          </a:prstGeom>
          <a:noFill/>
          <a:ln>
            <a:noFill/>
          </a:ln>
        </p:spPr>
      </p:pic>
      <p:pic>
        <p:nvPicPr>
          <p:cNvPr id="5" name="Picture 2" descr="Le projet PICSEL (Production d'Interfaces à base de Connaissance pour…">
            <a:extLst>
              <a:ext uri="{FF2B5EF4-FFF2-40B4-BE49-F238E27FC236}">
                <a16:creationId xmlns:a16="http://schemas.microsoft.com/office/drawing/2014/main" id="{40937DCE-3A64-F46A-2EF8-39F2D4B0ADA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405" t="36855" r="-1939" b="-485"/>
          <a:stretch/>
        </p:blipFill>
        <p:spPr bwMode="auto">
          <a:xfrm>
            <a:off x="1886955" y="1169895"/>
            <a:ext cx="8634102" cy="4450977"/>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numéro de diapositive 5">
            <a:extLst>
              <a:ext uri="{FF2B5EF4-FFF2-40B4-BE49-F238E27FC236}">
                <a16:creationId xmlns:a16="http://schemas.microsoft.com/office/drawing/2014/main" id="{1E06E231-63E1-D2BE-8872-01E8BB86FB09}"/>
              </a:ext>
            </a:extLst>
          </p:cNvPr>
          <p:cNvSpPr>
            <a:spLocks noGrp="1"/>
          </p:cNvSpPr>
          <p:nvPr>
            <p:ph type="sldNum" sz="quarter" idx="12"/>
          </p:nvPr>
        </p:nvSpPr>
        <p:spPr/>
        <p:txBody>
          <a:bodyPr/>
          <a:lstStyle/>
          <a:p>
            <a:fld id="{6BEEA23D-B41C-4067-9D7C-244D4B21AF3B}" type="slidenum">
              <a:rPr lang="fr-BF" smtClean="0"/>
              <a:t>35</a:t>
            </a:fld>
            <a:endParaRPr lang="fr-BF"/>
          </a:p>
        </p:txBody>
      </p:sp>
    </p:spTree>
    <p:extLst>
      <p:ext uri="{BB962C8B-B14F-4D97-AF65-F5344CB8AC3E}">
        <p14:creationId xmlns:p14="http://schemas.microsoft.com/office/powerpoint/2010/main" val="92446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87D56AC0-723B-42BA-87A2-0778FDD3CD98}"/>
              </a:ext>
            </a:extLst>
          </p:cNvPr>
          <p:cNvSpPr/>
          <p:nvPr/>
        </p:nvSpPr>
        <p:spPr>
          <a:xfrm>
            <a:off x="156371" y="6557930"/>
            <a:ext cx="1730585" cy="310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46" name="Rectangle 45">
            <a:extLst>
              <a:ext uri="{FF2B5EF4-FFF2-40B4-BE49-F238E27FC236}">
                <a16:creationId xmlns:a16="http://schemas.microsoft.com/office/drawing/2014/main" id="{107787E5-E35D-464A-8883-075082B274D3}"/>
              </a:ext>
            </a:extLst>
          </p:cNvPr>
          <p:cNvSpPr/>
          <p:nvPr/>
        </p:nvSpPr>
        <p:spPr>
          <a:xfrm>
            <a:off x="1886956" y="6557929"/>
            <a:ext cx="8749844" cy="310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dirty="0">
                <a:cs typeface="Aharoni" pitchFamily="2" charset="-79"/>
                <a:sym typeface="Cambria"/>
              </a:rPr>
              <a:t>ISSP/LPAS2</a:t>
            </a:r>
            <a:endParaRPr lang="fr-FR" dirty="0"/>
          </a:p>
        </p:txBody>
      </p:sp>
      <p:sp>
        <p:nvSpPr>
          <p:cNvPr id="52" name="Rectangle 51">
            <a:extLst>
              <a:ext uri="{FF2B5EF4-FFF2-40B4-BE49-F238E27FC236}">
                <a16:creationId xmlns:a16="http://schemas.microsoft.com/office/drawing/2014/main" id="{6B2455FF-2DCB-4199-BAC2-B0E662DDE98F}"/>
              </a:ext>
            </a:extLst>
          </p:cNvPr>
          <p:cNvSpPr/>
          <p:nvPr/>
        </p:nvSpPr>
        <p:spPr>
          <a:xfrm>
            <a:off x="156369" y="1864"/>
            <a:ext cx="5689600" cy="12600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accent1">
                  <a:lumMod val="50000"/>
                </a:schemeClr>
              </a:solidFill>
            </a:endParaRPr>
          </a:p>
        </p:txBody>
      </p:sp>
      <p:sp>
        <p:nvSpPr>
          <p:cNvPr id="53" name="Rectangle 52">
            <a:extLst>
              <a:ext uri="{FF2B5EF4-FFF2-40B4-BE49-F238E27FC236}">
                <a16:creationId xmlns:a16="http://schemas.microsoft.com/office/drawing/2014/main" id="{497037EF-C170-4B7F-8921-6A4F8E9A325E}"/>
              </a:ext>
            </a:extLst>
          </p:cNvPr>
          <p:cNvSpPr/>
          <p:nvPr/>
        </p:nvSpPr>
        <p:spPr>
          <a:xfrm>
            <a:off x="5845969" y="3244"/>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24" name="Rectangle 23">
            <a:extLst>
              <a:ext uri="{FF2B5EF4-FFF2-40B4-BE49-F238E27FC236}">
                <a16:creationId xmlns:a16="http://schemas.microsoft.com/office/drawing/2014/main" id="{E7E63B0E-30AF-4913-8C91-BC7C4AD3EAD1}"/>
              </a:ext>
            </a:extLst>
          </p:cNvPr>
          <p:cNvSpPr/>
          <p:nvPr/>
        </p:nvSpPr>
        <p:spPr>
          <a:xfrm>
            <a:off x="1730350" y="6568600"/>
            <a:ext cx="8634103" cy="584775"/>
          </a:xfrm>
          <a:prstGeom prst="rect">
            <a:avLst/>
          </a:prstGeom>
        </p:spPr>
        <p:txBody>
          <a:bodyPr wrap="square">
            <a:spAutoFit/>
          </a:bodyPr>
          <a:lstStyle/>
          <a:p>
            <a:pPr algn="ctr"/>
            <a:endParaRPr lang="fr-FR" dirty="0">
              <a:solidFill>
                <a:schemeClr val="dk1"/>
              </a:solidFill>
              <a:cs typeface="Aharoni" pitchFamily="2" charset="-79"/>
            </a:endParaRPr>
          </a:p>
          <a:p>
            <a:pPr algn="ctr"/>
            <a:endParaRPr lang="fr-FR" sz="1400" b="1" dirty="0">
              <a:cs typeface="Aharoni" pitchFamily="2" charset="-79"/>
            </a:endParaRPr>
          </a:p>
        </p:txBody>
      </p:sp>
      <p:pic>
        <p:nvPicPr>
          <p:cNvPr id="3" name="Image 2">
            <a:extLst>
              <a:ext uri="{FF2B5EF4-FFF2-40B4-BE49-F238E27FC236}">
                <a16:creationId xmlns:a16="http://schemas.microsoft.com/office/drawing/2014/main" id="{809A0F75-B8C1-5AF5-2BAF-F68DDFAC300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350" y="6577756"/>
            <a:ext cx="489357" cy="271699"/>
          </a:xfrm>
          <a:prstGeom prst="rect">
            <a:avLst/>
          </a:prstGeom>
          <a:noFill/>
          <a:ln>
            <a:noFill/>
          </a:ln>
        </p:spPr>
      </p:pic>
      <p:pic>
        <p:nvPicPr>
          <p:cNvPr id="4" name="Image 3">
            <a:extLst>
              <a:ext uri="{FF2B5EF4-FFF2-40B4-BE49-F238E27FC236}">
                <a16:creationId xmlns:a16="http://schemas.microsoft.com/office/drawing/2014/main" id="{DE3E5276-A9FE-2BD6-A58F-84DD23A7144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05803" y="6577756"/>
            <a:ext cx="353626" cy="286720"/>
          </a:xfrm>
          <a:prstGeom prst="rect">
            <a:avLst/>
          </a:prstGeom>
          <a:noFill/>
          <a:ln>
            <a:noFill/>
          </a:ln>
        </p:spPr>
      </p:pic>
      <p:pic>
        <p:nvPicPr>
          <p:cNvPr id="5" name="Picture 2">
            <a:extLst>
              <a:ext uri="{FF2B5EF4-FFF2-40B4-BE49-F238E27FC236}">
                <a16:creationId xmlns:a16="http://schemas.microsoft.com/office/drawing/2014/main" id="{98BF3D95-9453-EDCE-E0C8-17AEA6A74661}"/>
              </a:ext>
            </a:extLst>
          </p:cNvPr>
          <p:cNvPicPr>
            <a:picLocks noChangeAspect="1" noChangeArrowheads="1"/>
          </p:cNvPicPr>
          <p:nvPr/>
        </p:nvPicPr>
        <p:blipFill>
          <a:blip r:embed="rId5" cstate="print"/>
          <a:srcRect/>
          <a:stretch>
            <a:fillRect/>
          </a:stretch>
        </p:blipFill>
        <p:spPr bwMode="auto">
          <a:xfrm>
            <a:off x="0" y="1579778"/>
            <a:ext cx="4656767" cy="4474114"/>
          </a:xfrm>
          <a:prstGeom prst="rect">
            <a:avLst/>
          </a:prstGeom>
          <a:noFill/>
          <a:ln w="9525">
            <a:noFill/>
            <a:miter lim="800000"/>
            <a:headEnd/>
            <a:tailEnd/>
          </a:ln>
        </p:spPr>
      </p:pic>
      <p:pic>
        <p:nvPicPr>
          <p:cNvPr id="8" name="Image 7">
            <a:extLst>
              <a:ext uri="{FF2B5EF4-FFF2-40B4-BE49-F238E27FC236}">
                <a16:creationId xmlns:a16="http://schemas.microsoft.com/office/drawing/2014/main" id="{90DA3A52-0808-CC8B-DDD7-35C027ECFA4E}"/>
              </a:ext>
            </a:extLst>
          </p:cNvPr>
          <p:cNvPicPr>
            <a:picLocks noChangeAspect="1"/>
          </p:cNvPicPr>
          <p:nvPr/>
        </p:nvPicPr>
        <p:blipFill>
          <a:blip r:embed="rId6"/>
          <a:stretch>
            <a:fillRect/>
          </a:stretch>
        </p:blipFill>
        <p:spPr>
          <a:xfrm>
            <a:off x="2859182" y="436480"/>
            <a:ext cx="5962650" cy="1257860"/>
          </a:xfrm>
          <a:prstGeom prst="rect">
            <a:avLst/>
          </a:prstGeom>
        </p:spPr>
      </p:pic>
      <p:sp>
        <p:nvSpPr>
          <p:cNvPr id="6" name="Espace réservé du numéro de diapositive 5">
            <a:extLst>
              <a:ext uri="{FF2B5EF4-FFF2-40B4-BE49-F238E27FC236}">
                <a16:creationId xmlns:a16="http://schemas.microsoft.com/office/drawing/2014/main" id="{FEFB2E52-AFF4-5669-F915-A4EE8F1F9987}"/>
              </a:ext>
            </a:extLst>
          </p:cNvPr>
          <p:cNvSpPr>
            <a:spLocks noGrp="1"/>
          </p:cNvSpPr>
          <p:nvPr>
            <p:ph type="sldNum" sz="quarter" idx="12"/>
          </p:nvPr>
        </p:nvSpPr>
        <p:spPr/>
        <p:txBody>
          <a:bodyPr/>
          <a:lstStyle/>
          <a:p>
            <a:fld id="{6BEEA23D-B41C-4067-9D7C-244D4B21AF3B}" type="slidenum">
              <a:rPr lang="fr-BF" smtClean="0"/>
              <a:t>36</a:t>
            </a:fld>
            <a:endParaRPr lang="fr-BF"/>
          </a:p>
        </p:txBody>
      </p:sp>
    </p:spTree>
    <p:extLst>
      <p:ext uri="{BB962C8B-B14F-4D97-AF65-F5344CB8AC3E}">
        <p14:creationId xmlns:p14="http://schemas.microsoft.com/office/powerpoint/2010/main" val="301603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4.58333E-6 -1.48148E-6 L 0.51536 0.01829 " pathEditMode="relative" rAng="0" ptsTypes="AA">
                                      <p:cBhvr>
                                        <p:cTn id="6" dur="2000" fill="hold"/>
                                        <p:tgtEl>
                                          <p:spTgt spid="5"/>
                                        </p:tgtEl>
                                        <p:attrNameLst>
                                          <p:attrName>ppt_x</p:attrName>
                                          <p:attrName>ppt_y</p:attrName>
                                        </p:attrNameLst>
                                      </p:cBhvr>
                                      <p:rCtr x="25768" y="9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87D56AC0-723B-42BA-87A2-0778FDD3CD98}"/>
              </a:ext>
            </a:extLst>
          </p:cNvPr>
          <p:cNvSpPr/>
          <p:nvPr/>
        </p:nvSpPr>
        <p:spPr>
          <a:xfrm>
            <a:off x="156371" y="6557930"/>
            <a:ext cx="1730585" cy="310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46" name="Rectangle 45">
            <a:extLst>
              <a:ext uri="{FF2B5EF4-FFF2-40B4-BE49-F238E27FC236}">
                <a16:creationId xmlns:a16="http://schemas.microsoft.com/office/drawing/2014/main" id="{107787E5-E35D-464A-8883-075082B274D3}"/>
              </a:ext>
            </a:extLst>
          </p:cNvPr>
          <p:cNvSpPr/>
          <p:nvPr/>
        </p:nvSpPr>
        <p:spPr>
          <a:xfrm>
            <a:off x="1886956" y="6557929"/>
            <a:ext cx="8749844" cy="310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dirty="0">
                <a:cs typeface="Aharoni" pitchFamily="2" charset="-79"/>
                <a:sym typeface="Cambria"/>
              </a:rPr>
              <a:t>ISSP/LPAS2</a:t>
            </a:r>
            <a:endParaRPr lang="fr-FR" dirty="0"/>
          </a:p>
        </p:txBody>
      </p:sp>
      <p:sp>
        <p:nvSpPr>
          <p:cNvPr id="52" name="Rectangle 51">
            <a:extLst>
              <a:ext uri="{FF2B5EF4-FFF2-40B4-BE49-F238E27FC236}">
                <a16:creationId xmlns:a16="http://schemas.microsoft.com/office/drawing/2014/main" id="{6B2455FF-2DCB-4199-BAC2-B0E662DDE98F}"/>
              </a:ext>
            </a:extLst>
          </p:cNvPr>
          <p:cNvSpPr/>
          <p:nvPr/>
        </p:nvSpPr>
        <p:spPr>
          <a:xfrm>
            <a:off x="156369" y="1864"/>
            <a:ext cx="5689600" cy="12600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1">
                  <a:lumMod val="50000"/>
                </a:schemeClr>
              </a:solidFill>
            </a:endParaRPr>
          </a:p>
        </p:txBody>
      </p:sp>
      <p:sp>
        <p:nvSpPr>
          <p:cNvPr id="53" name="Rectangle 52">
            <a:extLst>
              <a:ext uri="{FF2B5EF4-FFF2-40B4-BE49-F238E27FC236}">
                <a16:creationId xmlns:a16="http://schemas.microsoft.com/office/drawing/2014/main" id="{497037EF-C170-4B7F-8921-6A4F8E9A325E}"/>
              </a:ext>
            </a:extLst>
          </p:cNvPr>
          <p:cNvSpPr/>
          <p:nvPr/>
        </p:nvSpPr>
        <p:spPr>
          <a:xfrm>
            <a:off x="5845969" y="3244"/>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E7E63B0E-30AF-4913-8C91-BC7C4AD3EAD1}"/>
              </a:ext>
            </a:extLst>
          </p:cNvPr>
          <p:cNvSpPr/>
          <p:nvPr/>
        </p:nvSpPr>
        <p:spPr>
          <a:xfrm>
            <a:off x="1730350" y="6568600"/>
            <a:ext cx="8634103" cy="584775"/>
          </a:xfrm>
          <a:prstGeom prst="rect">
            <a:avLst/>
          </a:prstGeom>
        </p:spPr>
        <p:txBody>
          <a:bodyPr wrap="square">
            <a:spAutoFit/>
          </a:bodyPr>
          <a:lstStyle/>
          <a:p>
            <a:pPr algn="ctr"/>
            <a:endParaRPr lang="fr-FR" dirty="0">
              <a:solidFill>
                <a:schemeClr val="dk1"/>
              </a:solidFill>
              <a:cs typeface="Aharoni" pitchFamily="2" charset="-79"/>
            </a:endParaRPr>
          </a:p>
          <a:p>
            <a:pPr algn="ctr"/>
            <a:endParaRPr lang="fr-FR" sz="1400" b="1" dirty="0">
              <a:cs typeface="Aharoni" pitchFamily="2" charset="-79"/>
            </a:endParaRPr>
          </a:p>
        </p:txBody>
      </p:sp>
      <p:pic>
        <p:nvPicPr>
          <p:cNvPr id="3" name="Image 2">
            <a:extLst>
              <a:ext uri="{FF2B5EF4-FFF2-40B4-BE49-F238E27FC236}">
                <a16:creationId xmlns:a16="http://schemas.microsoft.com/office/drawing/2014/main" id="{809A0F75-B8C1-5AF5-2BAF-F68DDFAC300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350" y="6577756"/>
            <a:ext cx="489357" cy="271699"/>
          </a:xfrm>
          <a:prstGeom prst="rect">
            <a:avLst/>
          </a:prstGeom>
          <a:noFill/>
          <a:ln>
            <a:noFill/>
          </a:ln>
        </p:spPr>
      </p:pic>
      <p:pic>
        <p:nvPicPr>
          <p:cNvPr id="4" name="Image 3">
            <a:extLst>
              <a:ext uri="{FF2B5EF4-FFF2-40B4-BE49-F238E27FC236}">
                <a16:creationId xmlns:a16="http://schemas.microsoft.com/office/drawing/2014/main" id="{DE3E5276-A9FE-2BD6-A58F-84DD23A7144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05803" y="6577756"/>
            <a:ext cx="353626" cy="286720"/>
          </a:xfrm>
          <a:prstGeom prst="rect">
            <a:avLst/>
          </a:prstGeom>
          <a:noFill/>
          <a:ln>
            <a:noFill/>
          </a:ln>
        </p:spPr>
      </p:pic>
      <p:sp>
        <p:nvSpPr>
          <p:cNvPr id="5" name="Organigramme : Alternative 4">
            <a:extLst>
              <a:ext uri="{FF2B5EF4-FFF2-40B4-BE49-F238E27FC236}">
                <a16:creationId xmlns:a16="http://schemas.microsoft.com/office/drawing/2014/main" id="{8735EE7B-87CD-3D37-187F-8336C138A657}"/>
              </a:ext>
            </a:extLst>
          </p:cNvPr>
          <p:cNvSpPr/>
          <p:nvPr/>
        </p:nvSpPr>
        <p:spPr>
          <a:xfrm>
            <a:off x="329381" y="1338985"/>
            <a:ext cx="11533238" cy="5017365"/>
          </a:xfrm>
          <a:prstGeom prst="flowChartAlternateProcess">
            <a:avLst/>
          </a:prstGeom>
          <a:solidFill>
            <a:schemeClr val="bg1"/>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ct val="115000"/>
              </a:lnSpc>
              <a:spcAft>
                <a:spcPts val="800"/>
              </a:spcAft>
            </a:pPr>
            <a:r>
              <a:rPr lang="fr-FR" sz="2600"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FR" sz="2000"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Le modèle logit conditionnel est utilisé pour analyser des données où chaque individu a plusieurs choix possibles, et chaque choix a des caractéristiques spécifiques. Cette méthode est particulièrement utile pour l'analyse conjointe et pour étudier des habitudes de transport, par exemple, où chaque individu choisit un seul moyen de transport parmi plusieurs options. Dans ce contexte, le modèle logit conditionnel permet de modéliser les préférences des individus pour chaque alternative et d'estimer les paramètres du modèle qui influencent ces préférences.</a:t>
            </a:r>
          </a:p>
          <a:p>
            <a:pPr algn="just">
              <a:lnSpc>
                <a:spcPct val="115000"/>
              </a:lnSpc>
              <a:spcAft>
                <a:spcPts val="800"/>
              </a:spcAft>
            </a:pPr>
            <a:r>
              <a:rPr lang="fr-FR" sz="2000" kern="15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Le modèle logit conditionnel est justifié par le fait que les choix des individus sont influencés par des facteurs non observés, ce qui rend difficile la déduction des propriétés du comportement de choix de la population à partir des modèles individuels. Les facteurs non observés peuvent inclure des préférences personnelles, des habitudes, des croyances, etc. qui varient d'un individu à l'autre. Cependant, en modélisant les caractéristiques des alternatives plutôt que celles des individus, le modèle logit conditionnel permet de prendre en compte ces facteurs non observés et d'obtenir des résultats plus précis.</a:t>
            </a:r>
          </a:p>
        </p:txBody>
      </p:sp>
      <p:sp>
        <p:nvSpPr>
          <p:cNvPr id="6" name="Rectangle: Rounded Corners 9">
            <a:extLst>
              <a:ext uri="{FF2B5EF4-FFF2-40B4-BE49-F238E27FC236}">
                <a16:creationId xmlns:a16="http://schemas.microsoft.com/office/drawing/2014/main" id="{89589372-F508-683C-3274-A5404B6059F9}"/>
              </a:ext>
            </a:extLst>
          </p:cNvPr>
          <p:cNvSpPr/>
          <p:nvPr/>
        </p:nvSpPr>
        <p:spPr>
          <a:xfrm>
            <a:off x="329381" y="323850"/>
            <a:ext cx="11533238" cy="716656"/>
          </a:xfrm>
          <a:prstGeom prst="round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514350" indent="-514350" algn="ctr">
              <a:buFont typeface="+mj-lt"/>
              <a:buAutoNum type="arabicPeriod"/>
            </a:pPr>
            <a:r>
              <a:rPr lang="fr-FR" sz="2400" b="1" u="sng" dirty="0">
                <a:latin typeface="Times New Roman" panose="02020603050405020304" pitchFamily="18" charset="0"/>
                <a:ea typeface="Calibri" panose="020F0502020204030204" pitchFamily="34" charset="0"/>
                <a:cs typeface="Times New Roman" panose="02020603050405020304" pitchFamily="18" charset="0"/>
              </a:rPr>
              <a:t>Contexte et Justification</a:t>
            </a:r>
          </a:p>
        </p:txBody>
      </p:sp>
      <p:sp>
        <p:nvSpPr>
          <p:cNvPr id="7" name="Espace réservé du numéro de diapositive 6">
            <a:extLst>
              <a:ext uri="{FF2B5EF4-FFF2-40B4-BE49-F238E27FC236}">
                <a16:creationId xmlns:a16="http://schemas.microsoft.com/office/drawing/2014/main" id="{8C68B6A1-EAC6-583F-2FD9-5F6858673C10}"/>
              </a:ext>
            </a:extLst>
          </p:cNvPr>
          <p:cNvSpPr>
            <a:spLocks noGrp="1"/>
          </p:cNvSpPr>
          <p:nvPr>
            <p:ph type="sldNum" sz="quarter" idx="12"/>
          </p:nvPr>
        </p:nvSpPr>
        <p:spPr/>
        <p:txBody>
          <a:bodyPr/>
          <a:lstStyle/>
          <a:p>
            <a:fld id="{6BEEA23D-B41C-4067-9D7C-244D4B21AF3B}" type="slidenum">
              <a:rPr lang="fr-BF" smtClean="0"/>
              <a:t>4</a:t>
            </a:fld>
            <a:endParaRPr lang="fr-BF"/>
          </a:p>
        </p:txBody>
      </p:sp>
    </p:spTree>
    <p:extLst>
      <p:ext uri="{BB962C8B-B14F-4D97-AF65-F5344CB8AC3E}">
        <p14:creationId xmlns:p14="http://schemas.microsoft.com/office/powerpoint/2010/main" val="24359678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87D56AC0-723B-42BA-87A2-0778FDD3CD98}"/>
              </a:ext>
            </a:extLst>
          </p:cNvPr>
          <p:cNvSpPr/>
          <p:nvPr/>
        </p:nvSpPr>
        <p:spPr>
          <a:xfrm>
            <a:off x="156371" y="6557930"/>
            <a:ext cx="1730585" cy="310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46" name="Rectangle 45">
            <a:extLst>
              <a:ext uri="{FF2B5EF4-FFF2-40B4-BE49-F238E27FC236}">
                <a16:creationId xmlns:a16="http://schemas.microsoft.com/office/drawing/2014/main" id="{107787E5-E35D-464A-8883-075082B274D3}"/>
              </a:ext>
            </a:extLst>
          </p:cNvPr>
          <p:cNvSpPr/>
          <p:nvPr/>
        </p:nvSpPr>
        <p:spPr>
          <a:xfrm>
            <a:off x="1886956" y="6557929"/>
            <a:ext cx="8749844" cy="310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dirty="0">
                <a:cs typeface="Aharoni" pitchFamily="2" charset="-79"/>
                <a:sym typeface="Cambria"/>
              </a:rPr>
              <a:t>ISSP/LPAS2</a:t>
            </a:r>
            <a:endParaRPr lang="fr-FR" dirty="0"/>
          </a:p>
        </p:txBody>
      </p:sp>
      <p:sp>
        <p:nvSpPr>
          <p:cNvPr id="52" name="Rectangle 51">
            <a:extLst>
              <a:ext uri="{FF2B5EF4-FFF2-40B4-BE49-F238E27FC236}">
                <a16:creationId xmlns:a16="http://schemas.microsoft.com/office/drawing/2014/main" id="{6B2455FF-2DCB-4199-BAC2-B0E662DDE98F}"/>
              </a:ext>
            </a:extLst>
          </p:cNvPr>
          <p:cNvSpPr/>
          <p:nvPr/>
        </p:nvSpPr>
        <p:spPr>
          <a:xfrm>
            <a:off x="156369" y="1864"/>
            <a:ext cx="5689600" cy="12600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1">
                  <a:lumMod val="50000"/>
                </a:schemeClr>
              </a:solidFill>
            </a:endParaRPr>
          </a:p>
        </p:txBody>
      </p:sp>
      <p:sp>
        <p:nvSpPr>
          <p:cNvPr id="53" name="Rectangle 52">
            <a:extLst>
              <a:ext uri="{FF2B5EF4-FFF2-40B4-BE49-F238E27FC236}">
                <a16:creationId xmlns:a16="http://schemas.microsoft.com/office/drawing/2014/main" id="{497037EF-C170-4B7F-8921-6A4F8E9A325E}"/>
              </a:ext>
            </a:extLst>
          </p:cNvPr>
          <p:cNvSpPr/>
          <p:nvPr/>
        </p:nvSpPr>
        <p:spPr>
          <a:xfrm>
            <a:off x="5845969" y="3244"/>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E7E63B0E-30AF-4913-8C91-BC7C4AD3EAD1}"/>
              </a:ext>
            </a:extLst>
          </p:cNvPr>
          <p:cNvSpPr/>
          <p:nvPr/>
        </p:nvSpPr>
        <p:spPr>
          <a:xfrm>
            <a:off x="1730350" y="6568600"/>
            <a:ext cx="8634103" cy="584775"/>
          </a:xfrm>
          <a:prstGeom prst="rect">
            <a:avLst/>
          </a:prstGeom>
        </p:spPr>
        <p:txBody>
          <a:bodyPr wrap="square">
            <a:spAutoFit/>
          </a:bodyPr>
          <a:lstStyle/>
          <a:p>
            <a:pPr algn="ctr"/>
            <a:endParaRPr lang="fr-FR" dirty="0">
              <a:solidFill>
                <a:schemeClr val="dk1"/>
              </a:solidFill>
              <a:cs typeface="Aharoni" pitchFamily="2" charset="-79"/>
            </a:endParaRPr>
          </a:p>
          <a:p>
            <a:pPr algn="ctr"/>
            <a:endParaRPr lang="fr-FR" sz="1400" b="1" dirty="0">
              <a:cs typeface="Aharoni" pitchFamily="2" charset="-79"/>
            </a:endParaRPr>
          </a:p>
        </p:txBody>
      </p:sp>
      <p:pic>
        <p:nvPicPr>
          <p:cNvPr id="3" name="Image 2">
            <a:extLst>
              <a:ext uri="{FF2B5EF4-FFF2-40B4-BE49-F238E27FC236}">
                <a16:creationId xmlns:a16="http://schemas.microsoft.com/office/drawing/2014/main" id="{809A0F75-B8C1-5AF5-2BAF-F68DDFAC300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350" y="6577756"/>
            <a:ext cx="489357" cy="271699"/>
          </a:xfrm>
          <a:prstGeom prst="rect">
            <a:avLst/>
          </a:prstGeom>
          <a:noFill/>
          <a:ln>
            <a:noFill/>
          </a:ln>
        </p:spPr>
      </p:pic>
      <p:pic>
        <p:nvPicPr>
          <p:cNvPr id="4" name="Image 3">
            <a:extLst>
              <a:ext uri="{FF2B5EF4-FFF2-40B4-BE49-F238E27FC236}">
                <a16:creationId xmlns:a16="http://schemas.microsoft.com/office/drawing/2014/main" id="{DE3E5276-A9FE-2BD6-A58F-84DD23A7144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05803" y="6577756"/>
            <a:ext cx="353626" cy="286720"/>
          </a:xfrm>
          <a:prstGeom prst="rect">
            <a:avLst/>
          </a:prstGeom>
          <a:noFill/>
          <a:ln>
            <a:noFill/>
          </a:ln>
        </p:spPr>
      </p:pic>
      <p:sp>
        <p:nvSpPr>
          <p:cNvPr id="5" name="Rectangle: Rounded Corners 9">
            <a:extLst>
              <a:ext uri="{FF2B5EF4-FFF2-40B4-BE49-F238E27FC236}">
                <a16:creationId xmlns:a16="http://schemas.microsoft.com/office/drawing/2014/main" id="{6782C5E4-5C3F-9C66-7D9E-287894F07D32}"/>
              </a:ext>
            </a:extLst>
          </p:cNvPr>
          <p:cNvSpPr/>
          <p:nvPr/>
        </p:nvSpPr>
        <p:spPr>
          <a:xfrm>
            <a:off x="329381" y="247648"/>
            <a:ext cx="11533238" cy="527568"/>
          </a:xfrm>
          <a:prstGeom prst="round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514350" indent="-514350" algn="ctr">
              <a:buFont typeface="+mj-lt"/>
              <a:buAutoNum type="arabicPeriod" startAt="2"/>
            </a:pPr>
            <a:r>
              <a:rPr lang="fr-FR" sz="2400" b="1" u="sng" dirty="0">
                <a:latin typeface="Times New Roman" panose="02020603050405020304" pitchFamily="18" charset="0"/>
                <a:ea typeface="Calibri" panose="020F0502020204030204" pitchFamily="34" charset="0"/>
                <a:cs typeface="Times New Roman" panose="02020603050405020304" pitchFamily="18" charset="0"/>
              </a:rPr>
              <a:t>Définition</a:t>
            </a:r>
          </a:p>
        </p:txBody>
      </p:sp>
      <mc:AlternateContent xmlns:mc="http://schemas.openxmlformats.org/markup-compatibility/2006" xmlns:a14="http://schemas.microsoft.com/office/drawing/2010/main">
        <mc:Choice Requires="a14">
          <p:sp>
            <p:nvSpPr>
              <p:cNvPr id="9" name="Organigramme : Alternative 8">
                <a:extLst>
                  <a:ext uri="{FF2B5EF4-FFF2-40B4-BE49-F238E27FC236}">
                    <a16:creationId xmlns:a16="http://schemas.microsoft.com/office/drawing/2014/main" id="{01BBD0BC-0158-D222-661B-BD494997C364}"/>
                  </a:ext>
                </a:extLst>
              </p:cNvPr>
              <p:cNvSpPr/>
              <p:nvPr/>
            </p:nvSpPr>
            <p:spPr>
              <a:xfrm>
                <a:off x="329381" y="1186581"/>
                <a:ext cx="11533238" cy="5212542"/>
              </a:xfrm>
              <a:prstGeom prst="flowChartAlternateProcess">
                <a:avLst/>
              </a:prstGeom>
              <a:solidFill>
                <a:schemeClr val="bg1"/>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ct val="115000"/>
                  </a:lnSpc>
                  <a:spcAft>
                    <a:spcPts val="800"/>
                  </a:spcAft>
                </a:pPr>
                <a:r>
                  <a:rPr lang="fr-FR" sz="2000"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En partant de l'hypothèse que le choix d'un individu dépend de l'utilité qu'il retire de chaque alternative. L'utilité d'une alternative est composée d'une partie observable, qui dépend des caractéristiques de l'alternative, et d'une partie non observable, qui représente les facteurs non mesurés qui influencent le choix de l'individu.</a:t>
                </a:r>
              </a:p>
              <a:p>
                <a:pPr algn="just">
                  <a:lnSpc>
                    <a:spcPct val="115000"/>
                  </a:lnSpc>
                  <a:spcAft>
                    <a:spcPts val="800"/>
                  </a:spcAft>
                </a:pPr>
                <a:r>
                  <a:rPr lang="fr-FR" sz="2000"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Soit 𝑈𝑖𝑗 l'utilité de l'alternative </a:t>
                </a:r>
                <a:r>
                  <a:rPr lang="fr-FR" sz="2000" i="1"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a:t>
                </a:r>
                <a:r>
                  <a:rPr lang="fr-FR" sz="2000"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pour l'individu </a:t>
                </a:r>
                <a:r>
                  <a:rPr lang="fr-FR" sz="2000" i="1"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a:t>
                </a:r>
                <a:r>
                  <a:rPr lang="fr-FR" sz="2000"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On peut écrire : </a:t>
                </a:r>
              </a:p>
              <a:p>
                <a:pPr algn="just">
                  <a:lnSpc>
                    <a:spcPct val="115000"/>
                  </a:lnSpc>
                  <a:spcAft>
                    <a:spcPts val="800"/>
                  </a:spcAft>
                </a:pPr>
                <a14:m>
                  <m:oMath xmlns:m="http://schemas.openxmlformats.org/officeDocument/2006/math">
                    <m:sSub>
                      <m:sSubPr>
                        <m:ctrlP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𝑈</m:t>
                        </m:r>
                      </m:e>
                      <m:sub>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𝑖𝑗</m:t>
                        </m:r>
                      </m:sub>
                    </m:sSub>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𝑉</m:t>
                        </m:r>
                      </m:e>
                      <m:sub>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𝑖𝑗</m:t>
                        </m:r>
                      </m:sub>
                    </m:sSub>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fr-FR" sz="2000" i="1" kern="15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ɛ</m:t>
                        </m:r>
                      </m:e>
                      <m:sub>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𝑖𝑗</m:t>
                        </m:r>
                      </m:sub>
                    </m:sSub>
                    <m:r>
                      <a:rPr lang="fr-FR" sz="2000" b="0" i="0" kern="15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fr-FR" sz="2000"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FR" sz="2000" kern="15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p>
              <a:p>
                <a:pPr algn="just" rtl="0" eaLnBrk="1" latinLnBrk="0" hangingPunct="1">
                  <a:lnSpc>
                    <a:spcPct val="115000"/>
                  </a:lnSpc>
                  <a:spcBef>
                    <a:spcPts val="0"/>
                  </a:spcBef>
                  <a:spcAft>
                    <a:spcPts val="800"/>
                  </a:spcAft>
                  <a:buClrTx/>
                  <a:buSzPts val="1000"/>
                </a:pPr>
                <a:r>
                  <a:rPr lang="fr-FR" sz="2000"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Où</a:t>
                </a:r>
              </a:p>
              <a:p>
                <a:pPr marL="457200" indent="-457200" algn="just" rtl="0" eaLnBrk="1" latinLnBrk="0" hangingPunct="1">
                  <a:lnSpc>
                    <a:spcPct val="115000"/>
                  </a:lnSpc>
                  <a:spcBef>
                    <a:spcPts val="0"/>
                  </a:spcBef>
                  <a:spcAft>
                    <a:spcPts val="800"/>
                  </a:spcAft>
                  <a:buSzPct val="100000"/>
                  <a:buFont typeface="Wingdings" panose="05000000000000000000" pitchFamily="2" charset="2"/>
                  <a:buChar char="q"/>
                </a:pPr>
                <a14:m>
                  <m:oMath xmlns:m="http://schemas.openxmlformats.org/officeDocument/2006/math">
                    <m:sSub>
                      <m:sSubPr>
                        <m:ctrlPr>
                          <a:rPr lang="fr-FR" sz="2000" i="1" kern="15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𝑉</m:t>
                        </m:r>
                      </m:e>
                      <m:sub>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𝑖𝑗</m:t>
                        </m:r>
                      </m:sub>
                    </m:sSub>
                  </m:oMath>
                </a14:m>
                <a:r>
                  <a:rPr lang="fr-FR" sz="2000"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Est la partie observable de l'utilité, qui dépend des caractéristiques de l'alternative 𝑗</a:t>
                </a:r>
                <a:r>
                  <a:rPr lang="fr-FR" sz="2000" i="1"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FR" sz="2000"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et des paramètres du modèle </a:t>
                </a:r>
                <a:r>
                  <a:rPr lang="fr-FR" sz="2000" i="1"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β</a:t>
                </a:r>
                <a:r>
                  <a:rPr lang="fr-FR" sz="2000"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p:txBody>
          </p:sp>
        </mc:Choice>
        <mc:Fallback xmlns="">
          <p:sp>
            <p:nvSpPr>
              <p:cNvPr id="9" name="Organigramme : Alternative 8">
                <a:extLst>
                  <a:ext uri="{FF2B5EF4-FFF2-40B4-BE49-F238E27FC236}">
                    <a16:creationId xmlns:a16="http://schemas.microsoft.com/office/drawing/2014/main" id="{01BBD0BC-0158-D222-661B-BD494997C364}"/>
                  </a:ext>
                </a:extLst>
              </p:cNvPr>
              <p:cNvSpPr>
                <a:spLocks noRot="1" noChangeAspect="1" noMove="1" noResize="1" noEditPoints="1" noAdjustHandles="1" noChangeArrowheads="1" noChangeShapeType="1" noTextEdit="1"/>
              </p:cNvSpPr>
              <p:nvPr/>
            </p:nvSpPr>
            <p:spPr>
              <a:xfrm>
                <a:off x="329381" y="1186581"/>
                <a:ext cx="11533238" cy="5212542"/>
              </a:xfrm>
              <a:prstGeom prst="flowChartAlternateProcess">
                <a:avLst/>
              </a:prstGeom>
              <a:blipFill>
                <a:blip r:embed="rId5"/>
                <a:stretch>
                  <a:fillRect/>
                </a:stretch>
              </a:blipFill>
              <a:ln w="38100">
                <a:noFill/>
              </a:ln>
            </p:spPr>
            <p:txBody>
              <a:bodyPr/>
              <a:lstStyle/>
              <a:p>
                <a:r>
                  <a:rPr lang="fr-BF">
                    <a:noFill/>
                  </a:rPr>
                  <a:t> </a:t>
                </a:r>
              </a:p>
            </p:txBody>
          </p:sp>
        </mc:Fallback>
      </mc:AlternateContent>
      <p:sp>
        <p:nvSpPr>
          <p:cNvPr id="10" name="Espace réservé du numéro de diapositive 9">
            <a:extLst>
              <a:ext uri="{FF2B5EF4-FFF2-40B4-BE49-F238E27FC236}">
                <a16:creationId xmlns:a16="http://schemas.microsoft.com/office/drawing/2014/main" id="{E38ACBC1-7B30-A16A-FE14-3AEF5F72A670}"/>
              </a:ext>
            </a:extLst>
          </p:cNvPr>
          <p:cNvSpPr>
            <a:spLocks noGrp="1"/>
          </p:cNvSpPr>
          <p:nvPr>
            <p:ph type="sldNum" sz="quarter" idx="12"/>
          </p:nvPr>
        </p:nvSpPr>
        <p:spPr/>
        <p:txBody>
          <a:bodyPr/>
          <a:lstStyle/>
          <a:p>
            <a:fld id="{6BEEA23D-B41C-4067-9D7C-244D4B21AF3B}" type="slidenum">
              <a:rPr lang="fr-BF" smtClean="0"/>
              <a:t>5</a:t>
            </a:fld>
            <a:endParaRPr lang="fr-BF"/>
          </a:p>
        </p:txBody>
      </p:sp>
    </p:spTree>
    <p:extLst>
      <p:ext uri="{BB962C8B-B14F-4D97-AF65-F5344CB8AC3E}">
        <p14:creationId xmlns:p14="http://schemas.microsoft.com/office/powerpoint/2010/main" val="27300022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 calcmode="lin" valueType="num">
                                      <p:cBhvr>
                                        <p:cTn id="14" dur="500" fill="hold"/>
                                        <p:tgtEl>
                                          <p:spTgt spid="9">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9">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9">
                                            <p:txEl>
                                              <p:pRg st="1" end="1"/>
                                            </p:txEl>
                                          </p:spTgt>
                                        </p:tgtEl>
                                      </p:cBhvr>
                                    </p:animEffect>
                                  </p:childTnLst>
                                </p:cTn>
                              </p:par>
                              <p:par>
                                <p:cTn id="17" presetID="53" presetClass="entr" presetSubtype="16" fill="hold" nodeType="with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p:cTn id="19" dur="500" fill="hold"/>
                                        <p:tgtEl>
                                          <p:spTgt spid="9">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9">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9">
                                            <p:txEl>
                                              <p:pRg st="2" end="2"/>
                                            </p:txEl>
                                          </p:spTgt>
                                        </p:tgtEl>
                                      </p:cBhvr>
                                    </p:animEffect>
                                  </p:childTnLst>
                                </p:cTn>
                              </p:par>
                              <p:par>
                                <p:cTn id="22" presetID="53" presetClass="entr" presetSubtype="16" fill="hold" nodeType="with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anim calcmode="lin" valueType="num">
                                      <p:cBhvr>
                                        <p:cTn id="24" dur="500" fill="hold"/>
                                        <p:tgtEl>
                                          <p:spTgt spid="9">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9">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9">
                                            <p:txEl>
                                              <p:pRg st="3" end="3"/>
                                            </p:txEl>
                                          </p:spTgt>
                                        </p:tgtEl>
                                      </p:cBhvr>
                                    </p:animEffect>
                                  </p:childTnLst>
                                </p:cTn>
                              </p:par>
                              <p:par>
                                <p:cTn id="27" presetID="53" presetClass="entr" presetSubtype="16" fill="hold" nodeType="with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anim calcmode="lin" valueType="num">
                                      <p:cBhvr>
                                        <p:cTn id="29" dur="500" fill="hold"/>
                                        <p:tgtEl>
                                          <p:spTgt spid="9">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9">
                                            <p:txEl>
                                              <p:pRg st="4" end="4"/>
                                            </p:txEl>
                                          </p:spTgt>
                                        </p:tgtEl>
                                        <p:attrNameLst>
                                          <p:attrName>ppt_h</p:attrName>
                                        </p:attrNameLst>
                                      </p:cBhvr>
                                      <p:tavLst>
                                        <p:tav tm="0">
                                          <p:val>
                                            <p:fltVal val="0"/>
                                          </p:val>
                                        </p:tav>
                                        <p:tav tm="100000">
                                          <p:val>
                                            <p:strVal val="#ppt_h"/>
                                          </p:val>
                                        </p:tav>
                                      </p:tavLst>
                                    </p:anim>
                                    <p:animEffect transition="in" filter="fade">
                                      <p:cBhvr>
                                        <p:cTn id="31"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87D56AC0-723B-42BA-87A2-0778FDD3CD98}"/>
              </a:ext>
            </a:extLst>
          </p:cNvPr>
          <p:cNvSpPr/>
          <p:nvPr/>
        </p:nvSpPr>
        <p:spPr>
          <a:xfrm>
            <a:off x="156371" y="6519830"/>
            <a:ext cx="1730585" cy="310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46" name="Rectangle 45">
            <a:extLst>
              <a:ext uri="{FF2B5EF4-FFF2-40B4-BE49-F238E27FC236}">
                <a16:creationId xmlns:a16="http://schemas.microsoft.com/office/drawing/2014/main" id="{107787E5-E35D-464A-8883-075082B274D3}"/>
              </a:ext>
            </a:extLst>
          </p:cNvPr>
          <p:cNvSpPr/>
          <p:nvPr/>
        </p:nvSpPr>
        <p:spPr>
          <a:xfrm>
            <a:off x="1886956" y="6519829"/>
            <a:ext cx="8749844" cy="310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dirty="0">
                <a:cs typeface="Aharoni" pitchFamily="2" charset="-79"/>
                <a:sym typeface="Cambria"/>
              </a:rPr>
              <a:t>ISSP/LPAS2</a:t>
            </a:r>
            <a:endParaRPr lang="fr-FR" dirty="0"/>
          </a:p>
        </p:txBody>
      </p:sp>
      <p:sp>
        <p:nvSpPr>
          <p:cNvPr id="52" name="Rectangle 51">
            <a:extLst>
              <a:ext uri="{FF2B5EF4-FFF2-40B4-BE49-F238E27FC236}">
                <a16:creationId xmlns:a16="http://schemas.microsoft.com/office/drawing/2014/main" id="{6B2455FF-2DCB-4199-BAC2-B0E662DDE98F}"/>
              </a:ext>
            </a:extLst>
          </p:cNvPr>
          <p:cNvSpPr/>
          <p:nvPr/>
        </p:nvSpPr>
        <p:spPr>
          <a:xfrm>
            <a:off x="156369" y="1864"/>
            <a:ext cx="5689600" cy="12600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1">
                  <a:lumMod val="50000"/>
                </a:schemeClr>
              </a:solidFill>
            </a:endParaRPr>
          </a:p>
        </p:txBody>
      </p:sp>
      <p:sp>
        <p:nvSpPr>
          <p:cNvPr id="53" name="Rectangle 52">
            <a:extLst>
              <a:ext uri="{FF2B5EF4-FFF2-40B4-BE49-F238E27FC236}">
                <a16:creationId xmlns:a16="http://schemas.microsoft.com/office/drawing/2014/main" id="{497037EF-C170-4B7F-8921-6A4F8E9A325E}"/>
              </a:ext>
            </a:extLst>
          </p:cNvPr>
          <p:cNvSpPr/>
          <p:nvPr/>
        </p:nvSpPr>
        <p:spPr>
          <a:xfrm>
            <a:off x="5845969" y="3244"/>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E7E63B0E-30AF-4913-8C91-BC7C4AD3EAD1}"/>
              </a:ext>
            </a:extLst>
          </p:cNvPr>
          <p:cNvSpPr/>
          <p:nvPr/>
        </p:nvSpPr>
        <p:spPr>
          <a:xfrm>
            <a:off x="1730350" y="6568600"/>
            <a:ext cx="8634103" cy="584775"/>
          </a:xfrm>
          <a:prstGeom prst="rect">
            <a:avLst/>
          </a:prstGeom>
        </p:spPr>
        <p:txBody>
          <a:bodyPr wrap="square">
            <a:spAutoFit/>
          </a:bodyPr>
          <a:lstStyle/>
          <a:p>
            <a:pPr algn="ctr"/>
            <a:endParaRPr lang="fr-FR" dirty="0">
              <a:solidFill>
                <a:schemeClr val="dk1"/>
              </a:solidFill>
              <a:cs typeface="Aharoni" pitchFamily="2" charset="-79"/>
            </a:endParaRPr>
          </a:p>
          <a:p>
            <a:pPr algn="ctr"/>
            <a:endParaRPr lang="fr-FR" sz="1400" b="1" dirty="0">
              <a:cs typeface="Aharoni" pitchFamily="2" charset="-79"/>
            </a:endParaRPr>
          </a:p>
        </p:txBody>
      </p:sp>
      <p:pic>
        <p:nvPicPr>
          <p:cNvPr id="3" name="Image 2">
            <a:extLst>
              <a:ext uri="{FF2B5EF4-FFF2-40B4-BE49-F238E27FC236}">
                <a16:creationId xmlns:a16="http://schemas.microsoft.com/office/drawing/2014/main" id="{809A0F75-B8C1-5AF5-2BAF-F68DDFAC300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350" y="6539656"/>
            <a:ext cx="489357" cy="271699"/>
          </a:xfrm>
          <a:prstGeom prst="rect">
            <a:avLst/>
          </a:prstGeom>
          <a:noFill/>
          <a:ln>
            <a:noFill/>
          </a:ln>
        </p:spPr>
      </p:pic>
      <p:pic>
        <p:nvPicPr>
          <p:cNvPr id="4" name="Image 3">
            <a:extLst>
              <a:ext uri="{FF2B5EF4-FFF2-40B4-BE49-F238E27FC236}">
                <a16:creationId xmlns:a16="http://schemas.microsoft.com/office/drawing/2014/main" id="{DE3E5276-A9FE-2BD6-A58F-84DD23A7144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05803" y="6577756"/>
            <a:ext cx="353626" cy="286720"/>
          </a:xfrm>
          <a:prstGeom prst="rect">
            <a:avLst/>
          </a:prstGeom>
          <a:noFill/>
          <a:ln>
            <a:noFill/>
          </a:ln>
        </p:spPr>
      </p:pic>
      <p:sp>
        <p:nvSpPr>
          <p:cNvPr id="5" name="Rectangle: Rounded Corners 9">
            <a:extLst>
              <a:ext uri="{FF2B5EF4-FFF2-40B4-BE49-F238E27FC236}">
                <a16:creationId xmlns:a16="http://schemas.microsoft.com/office/drawing/2014/main" id="{6782C5E4-5C3F-9C66-7D9E-287894F07D32}"/>
              </a:ext>
            </a:extLst>
          </p:cNvPr>
          <p:cNvSpPr/>
          <p:nvPr/>
        </p:nvSpPr>
        <p:spPr>
          <a:xfrm>
            <a:off x="329381" y="247648"/>
            <a:ext cx="11533238" cy="489466"/>
          </a:xfrm>
          <a:prstGeom prst="round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514350" indent="-514350" algn="ctr">
              <a:buFont typeface="+mj-lt"/>
              <a:buAutoNum type="arabicPeriod" startAt="2"/>
            </a:pPr>
            <a:r>
              <a:rPr lang="fr-FR" sz="2400" b="1" u="sng" dirty="0">
                <a:latin typeface="Times New Roman" panose="02020603050405020304" pitchFamily="18" charset="0"/>
                <a:ea typeface="Calibri" panose="020F0502020204030204" pitchFamily="34" charset="0"/>
                <a:cs typeface="Times New Roman" panose="02020603050405020304" pitchFamily="18" charset="0"/>
              </a:rPr>
              <a:t>Définition</a:t>
            </a:r>
          </a:p>
        </p:txBody>
      </p:sp>
      <mc:AlternateContent xmlns:mc="http://schemas.openxmlformats.org/markup-compatibility/2006" xmlns:a14="http://schemas.microsoft.com/office/drawing/2010/main">
        <mc:Choice Requires="a14">
          <p:sp>
            <p:nvSpPr>
              <p:cNvPr id="9" name="Organigramme : Alternative 8">
                <a:extLst>
                  <a:ext uri="{FF2B5EF4-FFF2-40B4-BE49-F238E27FC236}">
                    <a16:creationId xmlns:a16="http://schemas.microsoft.com/office/drawing/2014/main" id="{01BBD0BC-0158-D222-661B-BD494997C364}"/>
                  </a:ext>
                </a:extLst>
              </p:cNvPr>
              <p:cNvSpPr/>
              <p:nvPr/>
            </p:nvSpPr>
            <p:spPr>
              <a:xfrm>
                <a:off x="329381" y="1186581"/>
                <a:ext cx="11533238" cy="5212542"/>
              </a:xfrm>
              <a:prstGeom prst="flowChartAlternateProcess">
                <a:avLst/>
              </a:prstGeom>
              <a:solidFill>
                <a:schemeClr val="bg1"/>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7472" indent="-347472" algn="just" rtl="0" eaLnBrk="1" latinLnBrk="0" hangingPunct="1">
                  <a:lnSpc>
                    <a:spcPct val="115000"/>
                  </a:lnSpc>
                  <a:spcBef>
                    <a:spcPts val="0"/>
                  </a:spcBef>
                  <a:spcAft>
                    <a:spcPts val="800"/>
                  </a:spcAft>
                  <a:buFont typeface="Wingdings" panose="05000000000000000000" pitchFamily="2" charset="2"/>
                  <a:buChar char="q"/>
                </a:pPr>
                <a14:m>
                  <m:oMath xmlns:m="http://schemas.openxmlformats.org/officeDocument/2006/math">
                    <m:sSub>
                      <m:sSubPr>
                        <m:ctrlPr>
                          <a:rPr lang="fr-FR" sz="2000" i="1" kern="15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ɛ</m:t>
                        </m:r>
                      </m:e>
                      <m:sub>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𝑖𝑗</m:t>
                        </m:r>
                      </m:sub>
                    </m:sSub>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fr-FR" sz="2000"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Est la partie non observable de l'utilité, qui suit une loi de </a:t>
                </a:r>
                <a:r>
                  <a:rPr lang="fr-FR" sz="2000" kern="15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Gumbel</a:t>
                </a:r>
                <a:r>
                  <a:rPr lang="fr-FR" sz="2000"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457200" algn="just">
                  <a:lnSpc>
                    <a:spcPct val="115000"/>
                  </a:lnSpc>
                  <a:spcAft>
                    <a:spcPts val="800"/>
                  </a:spcAft>
                </a:pPr>
                <a:r>
                  <a:rPr lang="fr-FR" sz="2000" kern="15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La loi de </a:t>
                </a:r>
                <a:r>
                  <a:rPr lang="fr-FR" sz="2000" kern="15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Gumbel</a:t>
                </a:r>
                <a:r>
                  <a:rPr lang="fr-FR" sz="2000" kern="15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est définie par la fonction de répartition suivante : 𝐹(𝑥)=</a:t>
                </a:r>
                <a:r>
                  <a:rPr lang="fr-FR" sz="2000" kern="15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exp</a:t>
                </a:r>
                <a:r>
                  <a:rPr lang="fr-FR" sz="2000" kern="15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r>
                  <a:rPr lang="fr-FR" sz="2000" kern="15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exp</a:t>
                </a:r>
                <a:r>
                  <a:rPr lang="fr-FR" sz="2000" kern="15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(−(𝑥−𝑎)/𝑏))</a:t>
                </a:r>
              </a:p>
              <a:p>
                <a:pPr marL="457200" algn="just">
                  <a:lnSpc>
                    <a:spcPct val="115000"/>
                  </a:lnSpc>
                  <a:spcAft>
                    <a:spcPts val="800"/>
                  </a:spcAft>
                </a:pPr>
                <a:r>
                  <a:rPr lang="fr-FR" sz="2000" kern="15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Où a et b sont des paramètres de la loi. Sa fonction de densité est :</a:t>
                </a:r>
              </a:p>
              <a:p>
                <a:pPr marL="457200" algn="just">
                  <a:lnSpc>
                    <a:spcPct val="115000"/>
                  </a:lnSpc>
                  <a:spcAft>
                    <a:spcPts val="800"/>
                  </a:spcAft>
                </a:pPr>
                <a14:m>
                  <m:oMathPara xmlns:m="http://schemas.openxmlformats.org/officeDocument/2006/math">
                    <m:oMathParaPr>
                      <m:jc m:val="centerGroup"/>
                    </m:oMathParaPr>
                    <m:oMath xmlns:m="http://schemas.openxmlformats.org/officeDocument/2006/math">
                      <m:r>
                        <a:rPr lang="fr-FR" sz="2000" kern="150">
                          <a:solidFill>
                            <a:schemeClr val="tx1"/>
                          </a:solidFill>
                          <a:latin typeface="Cambria Math" panose="02040503050406030204" pitchFamily="18" charset="0"/>
                        </a:rPr>
                        <m:t>𝑓</m:t>
                      </m:r>
                      <m:d>
                        <m:dPr>
                          <m:ctrlPr>
                            <a:rPr lang="fr-FR" sz="2000" i="1" kern="150">
                              <a:solidFill>
                                <a:schemeClr val="tx1"/>
                              </a:solidFill>
                              <a:latin typeface="Cambria Math" panose="02040503050406030204" pitchFamily="18" charset="0"/>
                            </a:rPr>
                          </m:ctrlPr>
                        </m:dPr>
                        <m:e>
                          <m:r>
                            <a:rPr lang="fr-FR" sz="2000" kern="150">
                              <a:solidFill>
                                <a:schemeClr val="tx1"/>
                              </a:solidFill>
                              <a:latin typeface="Cambria Math" panose="02040503050406030204" pitchFamily="18" charset="0"/>
                            </a:rPr>
                            <m:t>𝑥</m:t>
                          </m:r>
                        </m:e>
                      </m:d>
                      <m:r>
                        <a:rPr lang="fr-FR" sz="2000" kern="150">
                          <a:solidFill>
                            <a:schemeClr val="tx1"/>
                          </a:solidFill>
                          <a:latin typeface="Cambria Math" panose="02040503050406030204" pitchFamily="18" charset="0"/>
                        </a:rPr>
                        <m:t>=</m:t>
                      </m:r>
                      <m:f>
                        <m:fPr>
                          <m:ctrlPr>
                            <a:rPr lang="fr-FR" sz="2000" i="1" kern="150">
                              <a:solidFill>
                                <a:schemeClr val="tx1"/>
                              </a:solidFill>
                              <a:latin typeface="Cambria Math" panose="02040503050406030204" pitchFamily="18" charset="0"/>
                            </a:rPr>
                          </m:ctrlPr>
                        </m:fPr>
                        <m:num>
                          <m:r>
                            <a:rPr lang="fr-FR" sz="2000" kern="150">
                              <a:solidFill>
                                <a:schemeClr val="tx1"/>
                              </a:solidFill>
                              <a:latin typeface="Cambria Math" panose="02040503050406030204" pitchFamily="18" charset="0"/>
                            </a:rPr>
                            <m:t>1</m:t>
                          </m:r>
                        </m:num>
                        <m:den>
                          <m:r>
                            <a:rPr lang="fr-FR" sz="2000" kern="150">
                              <a:solidFill>
                                <a:schemeClr val="tx1"/>
                              </a:solidFill>
                              <a:latin typeface="Cambria Math" panose="02040503050406030204" pitchFamily="18" charset="0"/>
                            </a:rPr>
                            <m:t>𝑏</m:t>
                          </m:r>
                        </m:den>
                      </m:f>
                      <m:r>
                        <a:rPr lang="fr-FR" sz="2000" kern="150">
                          <a:solidFill>
                            <a:schemeClr val="tx1"/>
                          </a:solidFill>
                          <a:latin typeface="Cambria Math" panose="02040503050406030204" pitchFamily="18" charset="0"/>
                        </a:rPr>
                        <m:t>∗</m:t>
                      </m:r>
                      <m:sSup>
                        <m:sSupPr>
                          <m:ctrlPr>
                            <a:rPr lang="fr-FR" sz="2000" i="1" kern="150">
                              <a:solidFill>
                                <a:schemeClr val="tx1"/>
                              </a:solidFill>
                              <a:latin typeface="Cambria Math" panose="02040503050406030204" pitchFamily="18" charset="0"/>
                            </a:rPr>
                          </m:ctrlPr>
                        </m:sSupPr>
                        <m:e>
                          <m:r>
                            <a:rPr lang="fr-FR" sz="2000" kern="150">
                              <a:solidFill>
                                <a:schemeClr val="tx1"/>
                              </a:solidFill>
                              <a:latin typeface="Cambria Math" panose="02040503050406030204" pitchFamily="18" charset="0"/>
                            </a:rPr>
                            <m:t>𝑒</m:t>
                          </m:r>
                        </m:e>
                        <m:sup>
                          <m:d>
                            <m:dPr>
                              <m:ctrlPr>
                                <a:rPr lang="fr-FR" sz="2000" i="1" kern="150">
                                  <a:solidFill>
                                    <a:schemeClr val="tx1"/>
                                  </a:solidFill>
                                  <a:latin typeface="Cambria Math" panose="02040503050406030204" pitchFamily="18" charset="0"/>
                                </a:rPr>
                              </m:ctrlPr>
                            </m:dPr>
                            <m:e>
                              <m:f>
                                <m:fPr>
                                  <m:ctrlPr>
                                    <a:rPr lang="fr-FR" sz="2000" i="1" kern="150">
                                      <a:solidFill>
                                        <a:schemeClr val="tx1"/>
                                      </a:solidFill>
                                      <a:latin typeface="Cambria Math" panose="02040503050406030204" pitchFamily="18" charset="0"/>
                                    </a:rPr>
                                  </m:ctrlPr>
                                </m:fPr>
                                <m:num>
                                  <m:r>
                                    <a:rPr lang="fr-FR" sz="2000" kern="150">
                                      <a:solidFill>
                                        <a:schemeClr val="tx1"/>
                                      </a:solidFill>
                                      <a:latin typeface="Cambria Math" panose="02040503050406030204" pitchFamily="18" charset="0"/>
                                    </a:rPr>
                                    <m:t>𝜇</m:t>
                                  </m:r>
                                  <m:r>
                                    <a:rPr lang="fr-FR" sz="2000" kern="150">
                                      <a:solidFill>
                                        <a:schemeClr val="tx1"/>
                                      </a:solidFill>
                                      <a:latin typeface="Cambria Math" panose="02040503050406030204" pitchFamily="18" charset="0"/>
                                    </a:rPr>
                                    <m:t>−</m:t>
                                  </m:r>
                                  <m:r>
                                    <a:rPr lang="fr-FR" sz="2000" kern="150">
                                      <a:solidFill>
                                        <a:schemeClr val="tx1"/>
                                      </a:solidFill>
                                      <a:latin typeface="Cambria Math" panose="02040503050406030204" pitchFamily="18" charset="0"/>
                                    </a:rPr>
                                    <m:t>𝑥</m:t>
                                  </m:r>
                                </m:num>
                                <m:den>
                                  <m:r>
                                    <a:rPr lang="fr-FR" sz="2000" kern="150">
                                      <a:solidFill>
                                        <a:schemeClr val="tx1"/>
                                      </a:solidFill>
                                      <a:latin typeface="Cambria Math" panose="02040503050406030204" pitchFamily="18" charset="0"/>
                                    </a:rPr>
                                    <m:t>𝑏</m:t>
                                  </m:r>
                                </m:den>
                              </m:f>
                            </m:e>
                          </m:d>
                          <m:r>
                            <a:rPr lang="fr-FR" sz="2000" kern="150">
                              <a:solidFill>
                                <a:schemeClr val="tx1"/>
                              </a:solidFill>
                              <a:latin typeface="Cambria Math" panose="02040503050406030204" pitchFamily="18" charset="0"/>
                            </a:rPr>
                            <m:t>−</m:t>
                          </m:r>
                          <m:sSup>
                            <m:sSupPr>
                              <m:ctrlPr>
                                <a:rPr lang="fr-FR" sz="2000" i="1" kern="150">
                                  <a:solidFill>
                                    <a:schemeClr val="tx1"/>
                                  </a:solidFill>
                                  <a:latin typeface="Cambria Math" panose="02040503050406030204" pitchFamily="18" charset="0"/>
                                </a:rPr>
                              </m:ctrlPr>
                            </m:sSupPr>
                            <m:e>
                              <m:r>
                                <a:rPr lang="fr-FR" sz="2000" kern="150">
                                  <a:solidFill>
                                    <a:schemeClr val="tx1"/>
                                  </a:solidFill>
                                  <a:latin typeface="Cambria Math" panose="02040503050406030204" pitchFamily="18" charset="0"/>
                                </a:rPr>
                                <m:t>𝑒</m:t>
                              </m:r>
                            </m:e>
                            <m:sup>
                              <m:d>
                                <m:dPr>
                                  <m:ctrlPr>
                                    <a:rPr lang="fr-FR" sz="2000" i="1" kern="150">
                                      <a:solidFill>
                                        <a:schemeClr val="tx1"/>
                                      </a:solidFill>
                                      <a:latin typeface="Cambria Math" panose="02040503050406030204" pitchFamily="18" charset="0"/>
                                    </a:rPr>
                                  </m:ctrlPr>
                                </m:dPr>
                                <m:e>
                                  <m:f>
                                    <m:fPr>
                                      <m:ctrlPr>
                                        <a:rPr lang="fr-FR" sz="2000" i="1" kern="150">
                                          <a:solidFill>
                                            <a:schemeClr val="tx1"/>
                                          </a:solidFill>
                                          <a:latin typeface="Cambria Math" panose="02040503050406030204" pitchFamily="18" charset="0"/>
                                        </a:rPr>
                                      </m:ctrlPr>
                                    </m:fPr>
                                    <m:num>
                                      <m:r>
                                        <a:rPr lang="fr-FR" sz="2000" kern="150">
                                          <a:solidFill>
                                            <a:schemeClr val="tx1"/>
                                          </a:solidFill>
                                          <a:latin typeface="Cambria Math" panose="02040503050406030204" pitchFamily="18" charset="0"/>
                                        </a:rPr>
                                        <m:t>𝜇</m:t>
                                      </m:r>
                                      <m:r>
                                        <a:rPr lang="fr-FR" sz="2000" kern="150">
                                          <a:solidFill>
                                            <a:schemeClr val="tx1"/>
                                          </a:solidFill>
                                          <a:latin typeface="Cambria Math" panose="02040503050406030204" pitchFamily="18" charset="0"/>
                                        </a:rPr>
                                        <m:t>−</m:t>
                                      </m:r>
                                      <m:r>
                                        <a:rPr lang="fr-FR" sz="2000" kern="150">
                                          <a:solidFill>
                                            <a:schemeClr val="tx1"/>
                                          </a:solidFill>
                                          <a:latin typeface="Cambria Math" panose="02040503050406030204" pitchFamily="18" charset="0"/>
                                        </a:rPr>
                                        <m:t>𝑥</m:t>
                                      </m:r>
                                    </m:num>
                                    <m:den>
                                      <m:r>
                                        <a:rPr lang="fr-FR" sz="2000" kern="150">
                                          <a:solidFill>
                                            <a:schemeClr val="tx1"/>
                                          </a:solidFill>
                                          <a:latin typeface="Cambria Math" panose="02040503050406030204" pitchFamily="18" charset="0"/>
                                        </a:rPr>
                                        <m:t>𝑏</m:t>
                                      </m:r>
                                    </m:den>
                                  </m:f>
                                </m:e>
                              </m:d>
                            </m:sup>
                          </m:sSup>
                        </m:sup>
                      </m:sSup>
                    </m:oMath>
                  </m:oMathPara>
                </a14:m>
                <a:endParaRPr lang="fr-FR" sz="2000"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15000"/>
                  </a:lnSpc>
                  <a:spcAft>
                    <a:spcPts val="800"/>
                  </a:spcAft>
                </a:pPr>
                <a:r>
                  <a:rPr lang="fr-FR" sz="2000"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Cette loi est utilisée pour modéliser des phénomènes extrêmes tels que :</a:t>
                </a:r>
              </a:p>
              <a:p>
                <a:pPr marL="342900" lvl="0" indent="-342900" algn="just">
                  <a:lnSpc>
                    <a:spcPct val="115000"/>
                  </a:lnSpc>
                  <a:spcAft>
                    <a:spcPts val="800"/>
                  </a:spcAft>
                  <a:buFont typeface="Courier New" panose="02070309020205020404" pitchFamily="49" charset="0"/>
                  <a:buChar char="o"/>
                </a:pPr>
                <a:r>
                  <a:rPr lang="fr-FR" sz="2000"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Les valeurs maximales de variables aléatoires suivant une loi normale</a:t>
                </a:r>
              </a:p>
              <a:p>
                <a:pPr marL="342900" lvl="0" indent="-342900" algn="just">
                  <a:lnSpc>
                    <a:spcPct val="115000"/>
                  </a:lnSpc>
                  <a:spcAft>
                    <a:spcPts val="800"/>
                  </a:spcAft>
                  <a:buFont typeface="Courier New" panose="02070309020205020404" pitchFamily="49" charset="0"/>
                  <a:buChar char="o"/>
                </a:pPr>
                <a:r>
                  <a:rPr lang="fr-FR" sz="2000"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Les temps de retour de phénomènes naturels tels que les crues de rivières</a:t>
                </a:r>
              </a:p>
              <a:p>
                <a:pPr marL="342900" lvl="0" indent="-342900" algn="just">
                  <a:lnSpc>
                    <a:spcPct val="115000"/>
                  </a:lnSpc>
                  <a:spcAft>
                    <a:spcPts val="800"/>
                  </a:spcAft>
                  <a:buFont typeface="Courier New" panose="02070309020205020404" pitchFamily="49" charset="0"/>
                  <a:buChar char="o"/>
                </a:pPr>
                <a:r>
                  <a:rPr lang="fr-FR" sz="2000"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Les températures maximales</a:t>
                </a:r>
              </a:p>
              <a:p>
                <a:pPr marL="342900" lvl="0" indent="-342900" algn="just">
                  <a:lnSpc>
                    <a:spcPct val="115000"/>
                  </a:lnSpc>
                  <a:spcAft>
                    <a:spcPts val="800"/>
                  </a:spcAft>
                  <a:buFont typeface="Courier New" panose="02070309020205020404" pitchFamily="49" charset="0"/>
                  <a:buChar char="o"/>
                </a:pPr>
                <a:r>
                  <a:rPr lang="fr-FR" sz="2000"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Les coûts de sinistres en assurance</a:t>
                </a:r>
              </a:p>
              <a:p>
                <a:pPr algn="just">
                  <a:lnSpc>
                    <a:spcPct val="115000"/>
                  </a:lnSpc>
                  <a:spcAft>
                    <a:spcPts val="800"/>
                  </a:spcAft>
                </a:pPr>
                <a:r>
                  <a:rPr lang="fr-FR" sz="2000"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En faisant l'hypothèse que l'individu choisit l'alternative qui lui procure la plus grande utilité, on peut montrer que la probabilité de choisir l'alternative 𝑦 s'écrit:</a:t>
                </a:r>
              </a:p>
            </p:txBody>
          </p:sp>
        </mc:Choice>
        <mc:Fallback xmlns="">
          <p:sp>
            <p:nvSpPr>
              <p:cNvPr id="9" name="Organigramme : Alternative 8">
                <a:extLst>
                  <a:ext uri="{FF2B5EF4-FFF2-40B4-BE49-F238E27FC236}">
                    <a16:creationId xmlns:a16="http://schemas.microsoft.com/office/drawing/2014/main" id="{01BBD0BC-0158-D222-661B-BD494997C364}"/>
                  </a:ext>
                </a:extLst>
              </p:cNvPr>
              <p:cNvSpPr>
                <a:spLocks noRot="1" noChangeAspect="1" noMove="1" noResize="1" noEditPoints="1" noAdjustHandles="1" noChangeArrowheads="1" noChangeShapeType="1" noTextEdit="1"/>
              </p:cNvSpPr>
              <p:nvPr/>
            </p:nvSpPr>
            <p:spPr>
              <a:xfrm>
                <a:off x="329381" y="1186581"/>
                <a:ext cx="11533238" cy="5212542"/>
              </a:xfrm>
              <a:prstGeom prst="flowChartAlternateProcess">
                <a:avLst/>
              </a:prstGeom>
              <a:blipFill>
                <a:blip r:embed="rId5"/>
                <a:stretch>
                  <a:fillRect b="-2222"/>
                </a:stretch>
              </a:blipFill>
              <a:ln w="38100">
                <a:noFill/>
              </a:ln>
            </p:spPr>
            <p:txBody>
              <a:bodyPr/>
              <a:lstStyle/>
              <a:p>
                <a:r>
                  <a:rPr lang="fr-BF">
                    <a:noFill/>
                  </a:rPr>
                  <a:t> </a:t>
                </a:r>
              </a:p>
            </p:txBody>
          </p:sp>
        </mc:Fallback>
      </mc:AlternateContent>
      <p:sp>
        <p:nvSpPr>
          <p:cNvPr id="7" name="Espace réservé du numéro de diapositive 6">
            <a:extLst>
              <a:ext uri="{FF2B5EF4-FFF2-40B4-BE49-F238E27FC236}">
                <a16:creationId xmlns:a16="http://schemas.microsoft.com/office/drawing/2014/main" id="{063ABE2B-9055-C7D4-05D5-43F60C268582}"/>
              </a:ext>
            </a:extLst>
          </p:cNvPr>
          <p:cNvSpPr>
            <a:spLocks noGrp="1"/>
          </p:cNvSpPr>
          <p:nvPr>
            <p:ph type="sldNum" sz="quarter" idx="12"/>
          </p:nvPr>
        </p:nvSpPr>
        <p:spPr/>
        <p:txBody>
          <a:bodyPr/>
          <a:lstStyle/>
          <a:p>
            <a:fld id="{6BEEA23D-B41C-4067-9D7C-244D4B21AF3B}" type="slidenum">
              <a:rPr lang="fr-BF" smtClean="0"/>
              <a:t>6</a:t>
            </a:fld>
            <a:endParaRPr lang="fr-BF"/>
          </a:p>
        </p:txBody>
      </p:sp>
    </p:spTree>
    <p:extLst>
      <p:ext uri="{BB962C8B-B14F-4D97-AF65-F5344CB8AC3E}">
        <p14:creationId xmlns:p14="http://schemas.microsoft.com/office/powerpoint/2010/main" val="190455365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80">
                                          <p:stCondLst>
                                            <p:cond delay="0"/>
                                          </p:stCondLst>
                                        </p:cTn>
                                        <p:tgtEl>
                                          <p:spTgt spid="9">
                                            <p:txEl>
                                              <p:pRg st="0" end="0"/>
                                            </p:txEl>
                                          </p:spTgt>
                                        </p:tgtEl>
                                      </p:cBhvr>
                                    </p:animEffect>
                                    <p:anim calcmode="lin" valueType="num">
                                      <p:cBhvr>
                                        <p:cTn id="8" dur="1822" tmFilter="0,0; 0.14,0.36; 0.43,0.73; 0.71,0.91; 1.0,1.0">
                                          <p:stCondLst>
                                            <p:cond delay="0"/>
                                          </p:stCondLst>
                                        </p:cTn>
                                        <p:tgtEl>
                                          <p:spTgt spid="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xEl>
                                              <p:pRg st="0" end="0"/>
                                            </p:txEl>
                                          </p:spTgt>
                                        </p:tgtEl>
                                      </p:cBhvr>
                                      <p:to x="100000" y="60000"/>
                                    </p:animScale>
                                    <p:animScale>
                                      <p:cBhvr>
                                        <p:cTn id="14" dur="166" decel="50000">
                                          <p:stCondLst>
                                            <p:cond delay="676"/>
                                          </p:stCondLst>
                                        </p:cTn>
                                        <p:tgtEl>
                                          <p:spTgt spid="9">
                                            <p:txEl>
                                              <p:pRg st="0" end="0"/>
                                            </p:txEl>
                                          </p:spTgt>
                                        </p:tgtEl>
                                      </p:cBhvr>
                                      <p:to x="100000" y="100000"/>
                                    </p:animScale>
                                    <p:animScale>
                                      <p:cBhvr>
                                        <p:cTn id="15" dur="26">
                                          <p:stCondLst>
                                            <p:cond delay="1312"/>
                                          </p:stCondLst>
                                        </p:cTn>
                                        <p:tgtEl>
                                          <p:spTgt spid="9">
                                            <p:txEl>
                                              <p:pRg st="0" end="0"/>
                                            </p:txEl>
                                          </p:spTgt>
                                        </p:tgtEl>
                                      </p:cBhvr>
                                      <p:to x="100000" y="80000"/>
                                    </p:animScale>
                                    <p:animScale>
                                      <p:cBhvr>
                                        <p:cTn id="16" dur="166" decel="50000">
                                          <p:stCondLst>
                                            <p:cond delay="1338"/>
                                          </p:stCondLst>
                                        </p:cTn>
                                        <p:tgtEl>
                                          <p:spTgt spid="9">
                                            <p:txEl>
                                              <p:pRg st="0" end="0"/>
                                            </p:txEl>
                                          </p:spTgt>
                                        </p:tgtEl>
                                      </p:cBhvr>
                                      <p:to x="100000" y="100000"/>
                                    </p:animScale>
                                    <p:animScale>
                                      <p:cBhvr>
                                        <p:cTn id="17" dur="26">
                                          <p:stCondLst>
                                            <p:cond delay="1642"/>
                                          </p:stCondLst>
                                        </p:cTn>
                                        <p:tgtEl>
                                          <p:spTgt spid="9">
                                            <p:txEl>
                                              <p:pRg st="0" end="0"/>
                                            </p:txEl>
                                          </p:spTgt>
                                        </p:tgtEl>
                                      </p:cBhvr>
                                      <p:to x="100000" y="90000"/>
                                    </p:animScale>
                                    <p:animScale>
                                      <p:cBhvr>
                                        <p:cTn id="18" dur="166" decel="50000">
                                          <p:stCondLst>
                                            <p:cond delay="1668"/>
                                          </p:stCondLst>
                                        </p:cTn>
                                        <p:tgtEl>
                                          <p:spTgt spid="9">
                                            <p:txEl>
                                              <p:pRg st="0" end="0"/>
                                            </p:txEl>
                                          </p:spTgt>
                                        </p:tgtEl>
                                      </p:cBhvr>
                                      <p:to x="100000" y="100000"/>
                                    </p:animScale>
                                    <p:animScale>
                                      <p:cBhvr>
                                        <p:cTn id="19" dur="26">
                                          <p:stCondLst>
                                            <p:cond delay="1808"/>
                                          </p:stCondLst>
                                        </p:cTn>
                                        <p:tgtEl>
                                          <p:spTgt spid="9">
                                            <p:txEl>
                                              <p:pRg st="0" end="0"/>
                                            </p:txEl>
                                          </p:spTgt>
                                        </p:tgtEl>
                                      </p:cBhvr>
                                      <p:to x="100000" y="95000"/>
                                    </p:animScale>
                                    <p:animScale>
                                      <p:cBhvr>
                                        <p:cTn id="20" dur="166" decel="50000">
                                          <p:stCondLst>
                                            <p:cond delay="1834"/>
                                          </p:stCondLst>
                                        </p:cTn>
                                        <p:tgtEl>
                                          <p:spTgt spid="9">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wipe(down)">
                                      <p:cBhvr>
                                        <p:cTn id="23" dur="580">
                                          <p:stCondLst>
                                            <p:cond delay="0"/>
                                          </p:stCondLst>
                                        </p:cTn>
                                        <p:tgtEl>
                                          <p:spTgt spid="9">
                                            <p:txEl>
                                              <p:pRg st="1" end="1"/>
                                            </p:txEl>
                                          </p:spTgt>
                                        </p:tgtEl>
                                      </p:cBhvr>
                                    </p:animEffect>
                                    <p:anim calcmode="lin" valueType="num">
                                      <p:cBhvr>
                                        <p:cTn id="24" dur="1822" tmFilter="0,0; 0.14,0.36; 0.43,0.73; 0.71,0.91; 1.0,1.0">
                                          <p:stCondLst>
                                            <p:cond delay="0"/>
                                          </p:stCondLst>
                                        </p:cTn>
                                        <p:tgtEl>
                                          <p:spTgt spid="9">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9">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9">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9">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9">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9">
                                            <p:txEl>
                                              <p:pRg st="1" end="1"/>
                                            </p:txEl>
                                          </p:spTgt>
                                        </p:tgtEl>
                                      </p:cBhvr>
                                      <p:to x="100000" y="60000"/>
                                    </p:animScale>
                                    <p:animScale>
                                      <p:cBhvr>
                                        <p:cTn id="30" dur="166" decel="50000">
                                          <p:stCondLst>
                                            <p:cond delay="676"/>
                                          </p:stCondLst>
                                        </p:cTn>
                                        <p:tgtEl>
                                          <p:spTgt spid="9">
                                            <p:txEl>
                                              <p:pRg st="1" end="1"/>
                                            </p:txEl>
                                          </p:spTgt>
                                        </p:tgtEl>
                                      </p:cBhvr>
                                      <p:to x="100000" y="100000"/>
                                    </p:animScale>
                                    <p:animScale>
                                      <p:cBhvr>
                                        <p:cTn id="31" dur="26">
                                          <p:stCondLst>
                                            <p:cond delay="1312"/>
                                          </p:stCondLst>
                                        </p:cTn>
                                        <p:tgtEl>
                                          <p:spTgt spid="9">
                                            <p:txEl>
                                              <p:pRg st="1" end="1"/>
                                            </p:txEl>
                                          </p:spTgt>
                                        </p:tgtEl>
                                      </p:cBhvr>
                                      <p:to x="100000" y="80000"/>
                                    </p:animScale>
                                    <p:animScale>
                                      <p:cBhvr>
                                        <p:cTn id="32" dur="166" decel="50000">
                                          <p:stCondLst>
                                            <p:cond delay="1338"/>
                                          </p:stCondLst>
                                        </p:cTn>
                                        <p:tgtEl>
                                          <p:spTgt spid="9">
                                            <p:txEl>
                                              <p:pRg st="1" end="1"/>
                                            </p:txEl>
                                          </p:spTgt>
                                        </p:tgtEl>
                                      </p:cBhvr>
                                      <p:to x="100000" y="100000"/>
                                    </p:animScale>
                                    <p:animScale>
                                      <p:cBhvr>
                                        <p:cTn id="33" dur="26">
                                          <p:stCondLst>
                                            <p:cond delay="1642"/>
                                          </p:stCondLst>
                                        </p:cTn>
                                        <p:tgtEl>
                                          <p:spTgt spid="9">
                                            <p:txEl>
                                              <p:pRg st="1" end="1"/>
                                            </p:txEl>
                                          </p:spTgt>
                                        </p:tgtEl>
                                      </p:cBhvr>
                                      <p:to x="100000" y="90000"/>
                                    </p:animScale>
                                    <p:animScale>
                                      <p:cBhvr>
                                        <p:cTn id="34" dur="166" decel="50000">
                                          <p:stCondLst>
                                            <p:cond delay="1668"/>
                                          </p:stCondLst>
                                        </p:cTn>
                                        <p:tgtEl>
                                          <p:spTgt spid="9">
                                            <p:txEl>
                                              <p:pRg st="1" end="1"/>
                                            </p:txEl>
                                          </p:spTgt>
                                        </p:tgtEl>
                                      </p:cBhvr>
                                      <p:to x="100000" y="100000"/>
                                    </p:animScale>
                                    <p:animScale>
                                      <p:cBhvr>
                                        <p:cTn id="35" dur="26">
                                          <p:stCondLst>
                                            <p:cond delay="1808"/>
                                          </p:stCondLst>
                                        </p:cTn>
                                        <p:tgtEl>
                                          <p:spTgt spid="9">
                                            <p:txEl>
                                              <p:pRg st="1" end="1"/>
                                            </p:txEl>
                                          </p:spTgt>
                                        </p:tgtEl>
                                      </p:cBhvr>
                                      <p:to x="100000" y="95000"/>
                                    </p:animScale>
                                    <p:animScale>
                                      <p:cBhvr>
                                        <p:cTn id="36" dur="166" decel="50000">
                                          <p:stCondLst>
                                            <p:cond delay="1834"/>
                                          </p:stCondLst>
                                        </p:cTn>
                                        <p:tgtEl>
                                          <p:spTgt spid="9">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9">
                                            <p:txEl>
                                              <p:pRg st="2" end="2"/>
                                            </p:txEl>
                                          </p:spTgt>
                                        </p:tgtEl>
                                        <p:attrNameLst>
                                          <p:attrName>style.visibility</p:attrName>
                                        </p:attrNameLst>
                                      </p:cBhvr>
                                      <p:to>
                                        <p:strVal val="visible"/>
                                      </p:to>
                                    </p:set>
                                    <p:animEffect transition="in" filter="wipe(down)">
                                      <p:cBhvr>
                                        <p:cTn id="39" dur="580">
                                          <p:stCondLst>
                                            <p:cond delay="0"/>
                                          </p:stCondLst>
                                        </p:cTn>
                                        <p:tgtEl>
                                          <p:spTgt spid="9">
                                            <p:txEl>
                                              <p:pRg st="2" end="2"/>
                                            </p:txEl>
                                          </p:spTgt>
                                        </p:tgtEl>
                                      </p:cBhvr>
                                    </p:animEffect>
                                    <p:anim calcmode="lin" valueType="num">
                                      <p:cBhvr>
                                        <p:cTn id="40" dur="1822" tmFilter="0,0; 0.14,0.36; 0.43,0.73; 0.71,0.91; 1.0,1.0">
                                          <p:stCondLst>
                                            <p:cond delay="0"/>
                                          </p:stCondLst>
                                        </p:cTn>
                                        <p:tgtEl>
                                          <p:spTgt spid="9">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9">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9">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9">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9">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9">
                                            <p:txEl>
                                              <p:pRg st="2" end="2"/>
                                            </p:txEl>
                                          </p:spTgt>
                                        </p:tgtEl>
                                      </p:cBhvr>
                                      <p:to x="100000" y="60000"/>
                                    </p:animScale>
                                    <p:animScale>
                                      <p:cBhvr>
                                        <p:cTn id="46" dur="166" decel="50000">
                                          <p:stCondLst>
                                            <p:cond delay="676"/>
                                          </p:stCondLst>
                                        </p:cTn>
                                        <p:tgtEl>
                                          <p:spTgt spid="9">
                                            <p:txEl>
                                              <p:pRg st="2" end="2"/>
                                            </p:txEl>
                                          </p:spTgt>
                                        </p:tgtEl>
                                      </p:cBhvr>
                                      <p:to x="100000" y="100000"/>
                                    </p:animScale>
                                    <p:animScale>
                                      <p:cBhvr>
                                        <p:cTn id="47" dur="26">
                                          <p:stCondLst>
                                            <p:cond delay="1312"/>
                                          </p:stCondLst>
                                        </p:cTn>
                                        <p:tgtEl>
                                          <p:spTgt spid="9">
                                            <p:txEl>
                                              <p:pRg st="2" end="2"/>
                                            </p:txEl>
                                          </p:spTgt>
                                        </p:tgtEl>
                                      </p:cBhvr>
                                      <p:to x="100000" y="80000"/>
                                    </p:animScale>
                                    <p:animScale>
                                      <p:cBhvr>
                                        <p:cTn id="48" dur="166" decel="50000">
                                          <p:stCondLst>
                                            <p:cond delay="1338"/>
                                          </p:stCondLst>
                                        </p:cTn>
                                        <p:tgtEl>
                                          <p:spTgt spid="9">
                                            <p:txEl>
                                              <p:pRg st="2" end="2"/>
                                            </p:txEl>
                                          </p:spTgt>
                                        </p:tgtEl>
                                      </p:cBhvr>
                                      <p:to x="100000" y="100000"/>
                                    </p:animScale>
                                    <p:animScale>
                                      <p:cBhvr>
                                        <p:cTn id="49" dur="26">
                                          <p:stCondLst>
                                            <p:cond delay="1642"/>
                                          </p:stCondLst>
                                        </p:cTn>
                                        <p:tgtEl>
                                          <p:spTgt spid="9">
                                            <p:txEl>
                                              <p:pRg st="2" end="2"/>
                                            </p:txEl>
                                          </p:spTgt>
                                        </p:tgtEl>
                                      </p:cBhvr>
                                      <p:to x="100000" y="90000"/>
                                    </p:animScale>
                                    <p:animScale>
                                      <p:cBhvr>
                                        <p:cTn id="50" dur="166" decel="50000">
                                          <p:stCondLst>
                                            <p:cond delay="1668"/>
                                          </p:stCondLst>
                                        </p:cTn>
                                        <p:tgtEl>
                                          <p:spTgt spid="9">
                                            <p:txEl>
                                              <p:pRg st="2" end="2"/>
                                            </p:txEl>
                                          </p:spTgt>
                                        </p:tgtEl>
                                      </p:cBhvr>
                                      <p:to x="100000" y="100000"/>
                                    </p:animScale>
                                    <p:animScale>
                                      <p:cBhvr>
                                        <p:cTn id="51" dur="26">
                                          <p:stCondLst>
                                            <p:cond delay="1808"/>
                                          </p:stCondLst>
                                        </p:cTn>
                                        <p:tgtEl>
                                          <p:spTgt spid="9">
                                            <p:txEl>
                                              <p:pRg st="2" end="2"/>
                                            </p:txEl>
                                          </p:spTgt>
                                        </p:tgtEl>
                                      </p:cBhvr>
                                      <p:to x="100000" y="95000"/>
                                    </p:animScale>
                                    <p:animScale>
                                      <p:cBhvr>
                                        <p:cTn id="52" dur="166" decel="50000">
                                          <p:stCondLst>
                                            <p:cond delay="1834"/>
                                          </p:stCondLst>
                                        </p:cTn>
                                        <p:tgtEl>
                                          <p:spTgt spid="9">
                                            <p:txEl>
                                              <p:pRg st="2" end="2"/>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9">
                                            <p:txEl>
                                              <p:pRg st="3" end="3"/>
                                            </p:txEl>
                                          </p:spTgt>
                                        </p:tgtEl>
                                        <p:attrNameLst>
                                          <p:attrName>style.visibility</p:attrName>
                                        </p:attrNameLst>
                                      </p:cBhvr>
                                      <p:to>
                                        <p:strVal val="visible"/>
                                      </p:to>
                                    </p:set>
                                    <p:animEffect transition="in" filter="wipe(down)">
                                      <p:cBhvr>
                                        <p:cTn id="55" dur="580">
                                          <p:stCondLst>
                                            <p:cond delay="0"/>
                                          </p:stCondLst>
                                        </p:cTn>
                                        <p:tgtEl>
                                          <p:spTgt spid="9">
                                            <p:txEl>
                                              <p:pRg st="3" end="3"/>
                                            </p:txEl>
                                          </p:spTgt>
                                        </p:tgtEl>
                                      </p:cBhvr>
                                    </p:animEffect>
                                    <p:anim calcmode="lin" valueType="num">
                                      <p:cBhvr>
                                        <p:cTn id="56" dur="1822" tmFilter="0,0; 0.14,0.36; 0.43,0.73; 0.71,0.91; 1.0,1.0">
                                          <p:stCondLst>
                                            <p:cond delay="0"/>
                                          </p:stCondLst>
                                        </p:cTn>
                                        <p:tgtEl>
                                          <p:spTgt spid="9">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9">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9">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9">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9">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9">
                                            <p:txEl>
                                              <p:pRg st="3" end="3"/>
                                            </p:txEl>
                                          </p:spTgt>
                                        </p:tgtEl>
                                      </p:cBhvr>
                                      <p:to x="100000" y="60000"/>
                                    </p:animScale>
                                    <p:animScale>
                                      <p:cBhvr>
                                        <p:cTn id="62" dur="166" decel="50000">
                                          <p:stCondLst>
                                            <p:cond delay="676"/>
                                          </p:stCondLst>
                                        </p:cTn>
                                        <p:tgtEl>
                                          <p:spTgt spid="9">
                                            <p:txEl>
                                              <p:pRg st="3" end="3"/>
                                            </p:txEl>
                                          </p:spTgt>
                                        </p:tgtEl>
                                      </p:cBhvr>
                                      <p:to x="100000" y="100000"/>
                                    </p:animScale>
                                    <p:animScale>
                                      <p:cBhvr>
                                        <p:cTn id="63" dur="26">
                                          <p:stCondLst>
                                            <p:cond delay="1312"/>
                                          </p:stCondLst>
                                        </p:cTn>
                                        <p:tgtEl>
                                          <p:spTgt spid="9">
                                            <p:txEl>
                                              <p:pRg st="3" end="3"/>
                                            </p:txEl>
                                          </p:spTgt>
                                        </p:tgtEl>
                                      </p:cBhvr>
                                      <p:to x="100000" y="80000"/>
                                    </p:animScale>
                                    <p:animScale>
                                      <p:cBhvr>
                                        <p:cTn id="64" dur="166" decel="50000">
                                          <p:stCondLst>
                                            <p:cond delay="1338"/>
                                          </p:stCondLst>
                                        </p:cTn>
                                        <p:tgtEl>
                                          <p:spTgt spid="9">
                                            <p:txEl>
                                              <p:pRg st="3" end="3"/>
                                            </p:txEl>
                                          </p:spTgt>
                                        </p:tgtEl>
                                      </p:cBhvr>
                                      <p:to x="100000" y="100000"/>
                                    </p:animScale>
                                    <p:animScale>
                                      <p:cBhvr>
                                        <p:cTn id="65" dur="26">
                                          <p:stCondLst>
                                            <p:cond delay="1642"/>
                                          </p:stCondLst>
                                        </p:cTn>
                                        <p:tgtEl>
                                          <p:spTgt spid="9">
                                            <p:txEl>
                                              <p:pRg st="3" end="3"/>
                                            </p:txEl>
                                          </p:spTgt>
                                        </p:tgtEl>
                                      </p:cBhvr>
                                      <p:to x="100000" y="90000"/>
                                    </p:animScale>
                                    <p:animScale>
                                      <p:cBhvr>
                                        <p:cTn id="66" dur="166" decel="50000">
                                          <p:stCondLst>
                                            <p:cond delay="1668"/>
                                          </p:stCondLst>
                                        </p:cTn>
                                        <p:tgtEl>
                                          <p:spTgt spid="9">
                                            <p:txEl>
                                              <p:pRg st="3" end="3"/>
                                            </p:txEl>
                                          </p:spTgt>
                                        </p:tgtEl>
                                      </p:cBhvr>
                                      <p:to x="100000" y="100000"/>
                                    </p:animScale>
                                    <p:animScale>
                                      <p:cBhvr>
                                        <p:cTn id="67" dur="26">
                                          <p:stCondLst>
                                            <p:cond delay="1808"/>
                                          </p:stCondLst>
                                        </p:cTn>
                                        <p:tgtEl>
                                          <p:spTgt spid="9">
                                            <p:txEl>
                                              <p:pRg st="3" end="3"/>
                                            </p:txEl>
                                          </p:spTgt>
                                        </p:tgtEl>
                                      </p:cBhvr>
                                      <p:to x="100000" y="95000"/>
                                    </p:animScale>
                                    <p:animScale>
                                      <p:cBhvr>
                                        <p:cTn id="68" dur="166" decel="50000">
                                          <p:stCondLst>
                                            <p:cond delay="1834"/>
                                          </p:stCondLst>
                                        </p:cTn>
                                        <p:tgtEl>
                                          <p:spTgt spid="9">
                                            <p:txEl>
                                              <p:pRg st="3" end="3"/>
                                            </p:txEl>
                                          </p:spTgt>
                                        </p:tgtEl>
                                      </p:cBhvr>
                                      <p:to x="100000" y="100000"/>
                                    </p:animScale>
                                  </p:childTnLst>
                                </p:cTn>
                              </p:par>
                            </p:childTnLst>
                          </p:cTn>
                        </p:par>
                      </p:childTnLst>
                    </p:cTn>
                  </p:par>
                  <p:par>
                    <p:cTn id="69" fill="hold">
                      <p:stCondLst>
                        <p:cond delay="indefinite"/>
                      </p:stCondLst>
                      <p:childTnLst>
                        <p:par>
                          <p:cTn id="70" fill="hold">
                            <p:stCondLst>
                              <p:cond delay="0"/>
                            </p:stCondLst>
                            <p:childTnLst>
                              <p:par>
                                <p:cTn id="71" presetID="26" presetClass="entr" presetSubtype="0" fill="hold" nodeType="clickEffect">
                                  <p:stCondLst>
                                    <p:cond delay="0"/>
                                  </p:stCondLst>
                                  <p:childTnLst>
                                    <p:set>
                                      <p:cBhvr>
                                        <p:cTn id="72" dur="1" fill="hold">
                                          <p:stCondLst>
                                            <p:cond delay="0"/>
                                          </p:stCondLst>
                                        </p:cTn>
                                        <p:tgtEl>
                                          <p:spTgt spid="9">
                                            <p:txEl>
                                              <p:pRg st="4" end="4"/>
                                            </p:txEl>
                                          </p:spTgt>
                                        </p:tgtEl>
                                        <p:attrNameLst>
                                          <p:attrName>style.visibility</p:attrName>
                                        </p:attrNameLst>
                                      </p:cBhvr>
                                      <p:to>
                                        <p:strVal val="visible"/>
                                      </p:to>
                                    </p:set>
                                    <p:animEffect transition="in" filter="wipe(down)">
                                      <p:cBhvr>
                                        <p:cTn id="73" dur="580">
                                          <p:stCondLst>
                                            <p:cond delay="0"/>
                                          </p:stCondLst>
                                        </p:cTn>
                                        <p:tgtEl>
                                          <p:spTgt spid="9">
                                            <p:txEl>
                                              <p:pRg st="4" end="4"/>
                                            </p:txEl>
                                          </p:spTgt>
                                        </p:tgtEl>
                                      </p:cBhvr>
                                    </p:animEffect>
                                    <p:anim calcmode="lin" valueType="num">
                                      <p:cBhvr>
                                        <p:cTn id="74" dur="1822" tmFilter="0,0; 0.14,0.36; 0.43,0.73; 0.71,0.91; 1.0,1.0">
                                          <p:stCondLst>
                                            <p:cond delay="0"/>
                                          </p:stCondLst>
                                        </p:cTn>
                                        <p:tgtEl>
                                          <p:spTgt spid="9">
                                            <p:txEl>
                                              <p:pRg st="4" end="4"/>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9">
                                            <p:txEl>
                                              <p:pRg st="4" end="4"/>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9">
                                            <p:txEl>
                                              <p:pRg st="4" end="4"/>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9">
                                            <p:txEl>
                                              <p:pRg st="4" end="4"/>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9">
                                            <p:txEl>
                                              <p:pRg st="4" end="4"/>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9">
                                            <p:txEl>
                                              <p:pRg st="4" end="4"/>
                                            </p:txEl>
                                          </p:spTgt>
                                        </p:tgtEl>
                                      </p:cBhvr>
                                      <p:to x="100000" y="60000"/>
                                    </p:animScale>
                                    <p:animScale>
                                      <p:cBhvr>
                                        <p:cTn id="80" dur="166" decel="50000">
                                          <p:stCondLst>
                                            <p:cond delay="676"/>
                                          </p:stCondLst>
                                        </p:cTn>
                                        <p:tgtEl>
                                          <p:spTgt spid="9">
                                            <p:txEl>
                                              <p:pRg st="4" end="4"/>
                                            </p:txEl>
                                          </p:spTgt>
                                        </p:tgtEl>
                                      </p:cBhvr>
                                      <p:to x="100000" y="100000"/>
                                    </p:animScale>
                                    <p:animScale>
                                      <p:cBhvr>
                                        <p:cTn id="81" dur="26">
                                          <p:stCondLst>
                                            <p:cond delay="1312"/>
                                          </p:stCondLst>
                                        </p:cTn>
                                        <p:tgtEl>
                                          <p:spTgt spid="9">
                                            <p:txEl>
                                              <p:pRg st="4" end="4"/>
                                            </p:txEl>
                                          </p:spTgt>
                                        </p:tgtEl>
                                      </p:cBhvr>
                                      <p:to x="100000" y="80000"/>
                                    </p:animScale>
                                    <p:animScale>
                                      <p:cBhvr>
                                        <p:cTn id="82" dur="166" decel="50000">
                                          <p:stCondLst>
                                            <p:cond delay="1338"/>
                                          </p:stCondLst>
                                        </p:cTn>
                                        <p:tgtEl>
                                          <p:spTgt spid="9">
                                            <p:txEl>
                                              <p:pRg st="4" end="4"/>
                                            </p:txEl>
                                          </p:spTgt>
                                        </p:tgtEl>
                                      </p:cBhvr>
                                      <p:to x="100000" y="100000"/>
                                    </p:animScale>
                                    <p:animScale>
                                      <p:cBhvr>
                                        <p:cTn id="83" dur="26">
                                          <p:stCondLst>
                                            <p:cond delay="1642"/>
                                          </p:stCondLst>
                                        </p:cTn>
                                        <p:tgtEl>
                                          <p:spTgt spid="9">
                                            <p:txEl>
                                              <p:pRg st="4" end="4"/>
                                            </p:txEl>
                                          </p:spTgt>
                                        </p:tgtEl>
                                      </p:cBhvr>
                                      <p:to x="100000" y="90000"/>
                                    </p:animScale>
                                    <p:animScale>
                                      <p:cBhvr>
                                        <p:cTn id="84" dur="166" decel="50000">
                                          <p:stCondLst>
                                            <p:cond delay="1668"/>
                                          </p:stCondLst>
                                        </p:cTn>
                                        <p:tgtEl>
                                          <p:spTgt spid="9">
                                            <p:txEl>
                                              <p:pRg st="4" end="4"/>
                                            </p:txEl>
                                          </p:spTgt>
                                        </p:tgtEl>
                                      </p:cBhvr>
                                      <p:to x="100000" y="100000"/>
                                    </p:animScale>
                                    <p:animScale>
                                      <p:cBhvr>
                                        <p:cTn id="85" dur="26">
                                          <p:stCondLst>
                                            <p:cond delay="1808"/>
                                          </p:stCondLst>
                                        </p:cTn>
                                        <p:tgtEl>
                                          <p:spTgt spid="9">
                                            <p:txEl>
                                              <p:pRg st="4" end="4"/>
                                            </p:txEl>
                                          </p:spTgt>
                                        </p:tgtEl>
                                      </p:cBhvr>
                                      <p:to x="100000" y="95000"/>
                                    </p:animScale>
                                    <p:animScale>
                                      <p:cBhvr>
                                        <p:cTn id="86" dur="166" decel="50000">
                                          <p:stCondLst>
                                            <p:cond delay="1834"/>
                                          </p:stCondLst>
                                        </p:cTn>
                                        <p:tgtEl>
                                          <p:spTgt spid="9">
                                            <p:txEl>
                                              <p:pRg st="4" end="4"/>
                                            </p:txEl>
                                          </p:spTgt>
                                        </p:tgtEl>
                                      </p:cBhvr>
                                      <p:to x="100000" y="100000"/>
                                    </p:animScale>
                                  </p:childTnLst>
                                </p:cTn>
                              </p:par>
                              <p:par>
                                <p:cTn id="87" presetID="26" presetClass="entr" presetSubtype="0" fill="hold" nodeType="withEffect">
                                  <p:stCondLst>
                                    <p:cond delay="0"/>
                                  </p:stCondLst>
                                  <p:childTnLst>
                                    <p:set>
                                      <p:cBhvr>
                                        <p:cTn id="88" dur="1" fill="hold">
                                          <p:stCondLst>
                                            <p:cond delay="0"/>
                                          </p:stCondLst>
                                        </p:cTn>
                                        <p:tgtEl>
                                          <p:spTgt spid="9">
                                            <p:txEl>
                                              <p:pRg st="5" end="5"/>
                                            </p:txEl>
                                          </p:spTgt>
                                        </p:tgtEl>
                                        <p:attrNameLst>
                                          <p:attrName>style.visibility</p:attrName>
                                        </p:attrNameLst>
                                      </p:cBhvr>
                                      <p:to>
                                        <p:strVal val="visible"/>
                                      </p:to>
                                    </p:set>
                                    <p:animEffect transition="in" filter="wipe(down)">
                                      <p:cBhvr>
                                        <p:cTn id="89" dur="580">
                                          <p:stCondLst>
                                            <p:cond delay="0"/>
                                          </p:stCondLst>
                                        </p:cTn>
                                        <p:tgtEl>
                                          <p:spTgt spid="9">
                                            <p:txEl>
                                              <p:pRg st="5" end="5"/>
                                            </p:txEl>
                                          </p:spTgt>
                                        </p:tgtEl>
                                      </p:cBhvr>
                                    </p:animEffect>
                                    <p:anim calcmode="lin" valueType="num">
                                      <p:cBhvr>
                                        <p:cTn id="90" dur="1822" tmFilter="0,0; 0.14,0.36; 0.43,0.73; 0.71,0.91; 1.0,1.0">
                                          <p:stCondLst>
                                            <p:cond delay="0"/>
                                          </p:stCondLst>
                                        </p:cTn>
                                        <p:tgtEl>
                                          <p:spTgt spid="9">
                                            <p:txEl>
                                              <p:pRg st="5" end="5"/>
                                            </p:txEl>
                                          </p:spTgt>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9">
                                            <p:txEl>
                                              <p:pRg st="5" end="5"/>
                                            </p:txEl>
                                          </p:spTgt>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9">
                                            <p:txEl>
                                              <p:pRg st="5" end="5"/>
                                            </p:txEl>
                                          </p:spTgt>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9">
                                            <p:txEl>
                                              <p:pRg st="5" end="5"/>
                                            </p:txEl>
                                          </p:spTgt>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9">
                                            <p:txEl>
                                              <p:pRg st="5" end="5"/>
                                            </p:txEl>
                                          </p:spTgt>
                                        </p:tgtEl>
                                        <p:attrNameLst>
                                          <p:attrName>ppt_y</p:attrName>
                                        </p:attrNameLst>
                                      </p:cBhvr>
                                      <p:tavLst>
                                        <p:tav tm="0" fmla="#ppt_y-sin(pi*$)/81">
                                          <p:val>
                                            <p:fltVal val="0"/>
                                          </p:val>
                                        </p:tav>
                                        <p:tav tm="100000">
                                          <p:val>
                                            <p:fltVal val="1"/>
                                          </p:val>
                                        </p:tav>
                                      </p:tavLst>
                                    </p:anim>
                                    <p:animScale>
                                      <p:cBhvr>
                                        <p:cTn id="95" dur="26">
                                          <p:stCondLst>
                                            <p:cond delay="650"/>
                                          </p:stCondLst>
                                        </p:cTn>
                                        <p:tgtEl>
                                          <p:spTgt spid="9">
                                            <p:txEl>
                                              <p:pRg st="5" end="5"/>
                                            </p:txEl>
                                          </p:spTgt>
                                        </p:tgtEl>
                                      </p:cBhvr>
                                      <p:to x="100000" y="60000"/>
                                    </p:animScale>
                                    <p:animScale>
                                      <p:cBhvr>
                                        <p:cTn id="96" dur="166" decel="50000">
                                          <p:stCondLst>
                                            <p:cond delay="676"/>
                                          </p:stCondLst>
                                        </p:cTn>
                                        <p:tgtEl>
                                          <p:spTgt spid="9">
                                            <p:txEl>
                                              <p:pRg st="5" end="5"/>
                                            </p:txEl>
                                          </p:spTgt>
                                        </p:tgtEl>
                                      </p:cBhvr>
                                      <p:to x="100000" y="100000"/>
                                    </p:animScale>
                                    <p:animScale>
                                      <p:cBhvr>
                                        <p:cTn id="97" dur="26">
                                          <p:stCondLst>
                                            <p:cond delay="1312"/>
                                          </p:stCondLst>
                                        </p:cTn>
                                        <p:tgtEl>
                                          <p:spTgt spid="9">
                                            <p:txEl>
                                              <p:pRg st="5" end="5"/>
                                            </p:txEl>
                                          </p:spTgt>
                                        </p:tgtEl>
                                      </p:cBhvr>
                                      <p:to x="100000" y="80000"/>
                                    </p:animScale>
                                    <p:animScale>
                                      <p:cBhvr>
                                        <p:cTn id="98" dur="166" decel="50000">
                                          <p:stCondLst>
                                            <p:cond delay="1338"/>
                                          </p:stCondLst>
                                        </p:cTn>
                                        <p:tgtEl>
                                          <p:spTgt spid="9">
                                            <p:txEl>
                                              <p:pRg st="5" end="5"/>
                                            </p:txEl>
                                          </p:spTgt>
                                        </p:tgtEl>
                                      </p:cBhvr>
                                      <p:to x="100000" y="100000"/>
                                    </p:animScale>
                                    <p:animScale>
                                      <p:cBhvr>
                                        <p:cTn id="99" dur="26">
                                          <p:stCondLst>
                                            <p:cond delay="1642"/>
                                          </p:stCondLst>
                                        </p:cTn>
                                        <p:tgtEl>
                                          <p:spTgt spid="9">
                                            <p:txEl>
                                              <p:pRg st="5" end="5"/>
                                            </p:txEl>
                                          </p:spTgt>
                                        </p:tgtEl>
                                      </p:cBhvr>
                                      <p:to x="100000" y="90000"/>
                                    </p:animScale>
                                    <p:animScale>
                                      <p:cBhvr>
                                        <p:cTn id="100" dur="166" decel="50000">
                                          <p:stCondLst>
                                            <p:cond delay="1668"/>
                                          </p:stCondLst>
                                        </p:cTn>
                                        <p:tgtEl>
                                          <p:spTgt spid="9">
                                            <p:txEl>
                                              <p:pRg st="5" end="5"/>
                                            </p:txEl>
                                          </p:spTgt>
                                        </p:tgtEl>
                                      </p:cBhvr>
                                      <p:to x="100000" y="100000"/>
                                    </p:animScale>
                                    <p:animScale>
                                      <p:cBhvr>
                                        <p:cTn id="101" dur="26">
                                          <p:stCondLst>
                                            <p:cond delay="1808"/>
                                          </p:stCondLst>
                                        </p:cTn>
                                        <p:tgtEl>
                                          <p:spTgt spid="9">
                                            <p:txEl>
                                              <p:pRg st="5" end="5"/>
                                            </p:txEl>
                                          </p:spTgt>
                                        </p:tgtEl>
                                      </p:cBhvr>
                                      <p:to x="100000" y="95000"/>
                                    </p:animScale>
                                    <p:animScale>
                                      <p:cBhvr>
                                        <p:cTn id="102" dur="166" decel="50000">
                                          <p:stCondLst>
                                            <p:cond delay="1834"/>
                                          </p:stCondLst>
                                        </p:cTn>
                                        <p:tgtEl>
                                          <p:spTgt spid="9">
                                            <p:txEl>
                                              <p:pRg st="5" end="5"/>
                                            </p:txEl>
                                          </p:spTgt>
                                        </p:tgtEl>
                                      </p:cBhvr>
                                      <p:to x="100000" y="100000"/>
                                    </p:animScale>
                                  </p:childTnLst>
                                </p:cTn>
                              </p:par>
                              <p:par>
                                <p:cTn id="103" presetID="26" presetClass="entr" presetSubtype="0" fill="hold" nodeType="withEffect">
                                  <p:stCondLst>
                                    <p:cond delay="0"/>
                                  </p:stCondLst>
                                  <p:childTnLst>
                                    <p:set>
                                      <p:cBhvr>
                                        <p:cTn id="104" dur="1" fill="hold">
                                          <p:stCondLst>
                                            <p:cond delay="0"/>
                                          </p:stCondLst>
                                        </p:cTn>
                                        <p:tgtEl>
                                          <p:spTgt spid="9">
                                            <p:txEl>
                                              <p:pRg st="6" end="6"/>
                                            </p:txEl>
                                          </p:spTgt>
                                        </p:tgtEl>
                                        <p:attrNameLst>
                                          <p:attrName>style.visibility</p:attrName>
                                        </p:attrNameLst>
                                      </p:cBhvr>
                                      <p:to>
                                        <p:strVal val="visible"/>
                                      </p:to>
                                    </p:set>
                                    <p:animEffect transition="in" filter="wipe(down)">
                                      <p:cBhvr>
                                        <p:cTn id="105" dur="580">
                                          <p:stCondLst>
                                            <p:cond delay="0"/>
                                          </p:stCondLst>
                                        </p:cTn>
                                        <p:tgtEl>
                                          <p:spTgt spid="9">
                                            <p:txEl>
                                              <p:pRg st="6" end="6"/>
                                            </p:txEl>
                                          </p:spTgt>
                                        </p:tgtEl>
                                      </p:cBhvr>
                                    </p:animEffect>
                                    <p:anim calcmode="lin" valueType="num">
                                      <p:cBhvr>
                                        <p:cTn id="106" dur="1822" tmFilter="0,0; 0.14,0.36; 0.43,0.73; 0.71,0.91; 1.0,1.0">
                                          <p:stCondLst>
                                            <p:cond delay="0"/>
                                          </p:stCondLst>
                                        </p:cTn>
                                        <p:tgtEl>
                                          <p:spTgt spid="9">
                                            <p:txEl>
                                              <p:pRg st="6" end="6"/>
                                            </p:txEl>
                                          </p:spTgt>
                                        </p:tgtEl>
                                        <p:attrNameLst>
                                          <p:attrName>ppt_x</p:attrName>
                                        </p:attrNameLst>
                                      </p:cBhvr>
                                      <p:tavLst>
                                        <p:tav tm="0">
                                          <p:val>
                                            <p:strVal val="#ppt_x-0.25"/>
                                          </p:val>
                                        </p:tav>
                                        <p:tav tm="100000">
                                          <p:val>
                                            <p:strVal val="#ppt_x"/>
                                          </p:val>
                                        </p:tav>
                                      </p:tavLst>
                                    </p:anim>
                                    <p:anim calcmode="lin" valueType="num">
                                      <p:cBhvr>
                                        <p:cTn id="107" dur="664" tmFilter="0.0,0.0; 0.25,0.07; 0.50,0.2; 0.75,0.467; 1.0,1.0">
                                          <p:stCondLst>
                                            <p:cond delay="0"/>
                                          </p:stCondLst>
                                        </p:cTn>
                                        <p:tgtEl>
                                          <p:spTgt spid="9">
                                            <p:txEl>
                                              <p:pRg st="6" end="6"/>
                                            </p:txEl>
                                          </p:spTgt>
                                        </p:tgtEl>
                                        <p:attrNameLst>
                                          <p:attrName>ppt_y</p:attrName>
                                        </p:attrNameLst>
                                      </p:cBhvr>
                                      <p:tavLst>
                                        <p:tav tm="0" fmla="#ppt_y-sin(pi*$)/3">
                                          <p:val>
                                            <p:fltVal val="0.5"/>
                                          </p:val>
                                        </p:tav>
                                        <p:tav tm="100000">
                                          <p:val>
                                            <p:fltVal val="1"/>
                                          </p:val>
                                        </p:tav>
                                      </p:tavLst>
                                    </p:anim>
                                    <p:anim calcmode="lin" valueType="num">
                                      <p:cBhvr>
                                        <p:cTn id="108" dur="664" tmFilter="0, 0; 0.125,0.2665; 0.25,0.4; 0.375,0.465; 0.5,0.5;  0.625,0.535; 0.75,0.6; 0.875,0.7335; 1,1">
                                          <p:stCondLst>
                                            <p:cond delay="664"/>
                                          </p:stCondLst>
                                        </p:cTn>
                                        <p:tgtEl>
                                          <p:spTgt spid="9">
                                            <p:txEl>
                                              <p:pRg st="6" end="6"/>
                                            </p:txEl>
                                          </p:spTgt>
                                        </p:tgtEl>
                                        <p:attrNameLst>
                                          <p:attrName>ppt_y</p:attrName>
                                        </p:attrNameLst>
                                      </p:cBhvr>
                                      <p:tavLst>
                                        <p:tav tm="0" fmla="#ppt_y-sin(pi*$)/9">
                                          <p:val>
                                            <p:fltVal val="0"/>
                                          </p:val>
                                        </p:tav>
                                        <p:tav tm="100000">
                                          <p:val>
                                            <p:fltVal val="1"/>
                                          </p:val>
                                        </p:tav>
                                      </p:tavLst>
                                    </p:anim>
                                    <p:anim calcmode="lin" valueType="num">
                                      <p:cBhvr>
                                        <p:cTn id="109" dur="332" tmFilter="0, 0; 0.125,0.2665; 0.25,0.4; 0.375,0.465; 0.5,0.5;  0.625,0.535; 0.75,0.6; 0.875,0.7335; 1,1">
                                          <p:stCondLst>
                                            <p:cond delay="1324"/>
                                          </p:stCondLst>
                                        </p:cTn>
                                        <p:tgtEl>
                                          <p:spTgt spid="9">
                                            <p:txEl>
                                              <p:pRg st="6" end="6"/>
                                            </p:txEl>
                                          </p:spTgt>
                                        </p:tgtEl>
                                        <p:attrNameLst>
                                          <p:attrName>ppt_y</p:attrName>
                                        </p:attrNameLst>
                                      </p:cBhvr>
                                      <p:tavLst>
                                        <p:tav tm="0" fmla="#ppt_y-sin(pi*$)/27">
                                          <p:val>
                                            <p:fltVal val="0"/>
                                          </p:val>
                                        </p:tav>
                                        <p:tav tm="100000">
                                          <p:val>
                                            <p:fltVal val="1"/>
                                          </p:val>
                                        </p:tav>
                                      </p:tavLst>
                                    </p:anim>
                                    <p:anim calcmode="lin" valueType="num">
                                      <p:cBhvr>
                                        <p:cTn id="110" dur="164" tmFilter="0, 0; 0.125,0.2665; 0.25,0.4; 0.375,0.465; 0.5,0.5;  0.625,0.535; 0.75,0.6; 0.875,0.7335; 1,1">
                                          <p:stCondLst>
                                            <p:cond delay="1656"/>
                                          </p:stCondLst>
                                        </p:cTn>
                                        <p:tgtEl>
                                          <p:spTgt spid="9">
                                            <p:txEl>
                                              <p:pRg st="6" end="6"/>
                                            </p:txEl>
                                          </p:spTgt>
                                        </p:tgtEl>
                                        <p:attrNameLst>
                                          <p:attrName>ppt_y</p:attrName>
                                        </p:attrNameLst>
                                      </p:cBhvr>
                                      <p:tavLst>
                                        <p:tav tm="0" fmla="#ppt_y-sin(pi*$)/81">
                                          <p:val>
                                            <p:fltVal val="0"/>
                                          </p:val>
                                        </p:tav>
                                        <p:tav tm="100000">
                                          <p:val>
                                            <p:fltVal val="1"/>
                                          </p:val>
                                        </p:tav>
                                      </p:tavLst>
                                    </p:anim>
                                    <p:animScale>
                                      <p:cBhvr>
                                        <p:cTn id="111" dur="26">
                                          <p:stCondLst>
                                            <p:cond delay="650"/>
                                          </p:stCondLst>
                                        </p:cTn>
                                        <p:tgtEl>
                                          <p:spTgt spid="9">
                                            <p:txEl>
                                              <p:pRg st="6" end="6"/>
                                            </p:txEl>
                                          </p:spTgt>
                                        </p:tgtEl>
                                      </p:cBhvr>
                                      <p:to x="100000" y="60000"/>
                                    </p:animScale>
                                    <p:animScale>
                                      <p:cBhvr>
                                        <p:cTn id="112" dur="166" decel="50000">
                                          <p:stCondLst>
                                            <p:cond delay="676"/>
                                          </p:stCondLst>
                                        </p:cTn>
                                        <p:tgtEl>
                                          <p:spTgt spid="9">
                                            <p:txEl>
                                              <p:pRg st="6" end="6"/>
                                            </p:txEl>
                                          </p:spTgt>
                                        </p:tgtEl>
                                      </p:cBhvr>
                                      <p:to x="100000" y="100000"/>
                                    </p:animScale>
                                    <p:animScale>
                                      <p:cBhvr>
                                        <p:cTn id="113" dur="26">
                                          <p:stCondLst>
                                            <p:cond delay="1312"/>
                                          </p:stCondLst>
                                        </p:cTn>
                                        <p:tgtEl>
                                          <p:spTgt spid="9">
                                            <p:txEl>
                                              <p:pRg st="6" end="6"/>
                                            </p:txEl>
                                          </p:spTgt>
                                        </p:tgtEl>
                                      </p:cBhvr>
                                      <p:to x="100000" y="80000"/>
                                    </p:animScale>
                                    <p:animScale>
                                      <p:cBhvr>
                                        <p:cTn id="114" dur="166" decel="50000">
                                          <p:stCondLst>
                                            <p:cond delay="1338"/>
                                          </p:stCondLst>
                                        </p:cTn>
                                        <p:tgtEl>
                                          <p:spTgt spid="9">
                                            <p:txEl>
                                              <p:pRg st="6" end="6"/>
                                            </p:txEl>
                                          </p:spTgt>
                                        </p:tgtEl>
                                      </p:cBhvr>
                                      <p:to x="100000" y="100000"/>
                                    </p:animScale>
                                    <p:animScale>
                                      <p:cBhvr>
                                        <p:cTn id="115" dur="26">
                                          <p:stCondLst>
                                            <p:cond delay="1642"/>
                                          </p:stCondLst>
                                        </p:cTn>
                                        <p:tgtEl>
                                          <p:spTgt spid="9">
                                            <p:txEl>
                                              <p:pRg st="6" end="6"/>
                                            </p:txEl>
                                          </p:spTgt>
                                        </p:tgtEl>
                                      </p:cBhvr>
                                      <p:to x="100000" y="90000"/>
                                    </p:animScale>
                                    <p:animScale>
                                      <p:cBhvr>
                                        <p:cTn id="116" dur="166" decel="50000">
                                          <p:stCondLst>
                                            <p:cond delay="1668"/>
                                          </p:stCondLst>
                                        </p:cTn>
                                        <p:tgtEl>
                                          <p:spTgt spid="9">
                                            <p:txEl>
                                              <p:pRg st="6" end="6"/>
                                            </p:txEl>
                                          </p:spTgt>
                                        </p:tgtEl>
                                      </p:cBhvr>
                                      <p:to x="100000" y="100000"/>
                                    </p:animScale>
                                    <p:animScale>
                                      <p:cBhvr>
                                        <p:cTn id="117" dur="26">
                                          <p:stCondLst>
                                            <p:cond delay="1808"/>
                                          </p:stCondLst>
                                        </p:cTn>
                                        <p:tgtEl>
                                          <p:spTgt spid="9">
                                            <p:txEl>
                                              <p:pRg st="6" end="6"/>
                                            </p:txEl>
                                          </p:spTgt>
                                        </p:tgtEl>
                                      </p:cBhvr>
                                      <p:to x="100000" y="95000"/>
                                    </p:animScale>
                                    <p:animScale>
                                      <p:cBhvr>
                                        <p:cTn id="118" dur="166" decel="50000">
                                          <p:stCondLst>
                                            <p:cond delay="1834"/>
                                          </p:stCondLst>
                                        </p:cTn>
                                        <p:tgtEl>
                                          <p:spTgt spid="9">
                                            <p:txEl>
                                              <p:pRg st="6" end="6"/>
                                            </p:txEl>
                                          </p:spTgt>
                                        </p:tgtEl>
                                      </p:cBhvr>
                                      <p:to x="100000" y="100000"/>
                                    </p:animScale>
                                  </p:childTnLst>
                                </p:cTn>
                              </p:par>
                              <p:par>
                                <p:cTn id="119" presetID="26" presetClass="entr" presetSubtype="0" fill="hold" nodeType="withEffect">
                                  <p:stCondLst>
                                    <p:cond delay="0"/>
                                  </p:stCondLst>
                                  <p:childTnLst>
                                    <p:set>
                                      <p:cBhvr>
                                        <p:cTn id="120" dur="1" fill="hold">
                                          <p:stCondLst>
                                            <p:cond delay="0"/>
                                          </p:stCondLst>
                                        </p:cTn>
                                        <p:tgtEl>
                                          <p:spTgt spid="9">
                                            <p:txEl>
                                              <p:pRg st="7" end="7"/>
                                            </p:txEl>
                                          </p:spTgt>
                                        </p:tgtEl>
                                        <p:attrNameLst>
                                          <p:attrName>style.visibility</p:attrName>
                                        </p:attrNameLst>
                                      </p:cBhvr>
                                      <p:to>
                                        <p:strVal val="visible"/>
                                      </p:to>
                                    </p:set>
                                    <p:animEffect transition="in" filter="wipe(down)">
                                      <p:cBhvr>
                                        <p:cTn id="121" dur="580">
                                          <p:stCondLst>
                                            <p:cond delay="0"/>
                                          </p:stCondLst>
                                        </p:cTn>
                                        <p:tgtEl>
                                          <p:spTgt spid="9">
                                            <p:txEl>
                                              <p:pRg st="7" end="7"/>
                                            </p:txEl>
                                          </p:spTgt>
                                        </p:tgtEl>
                                      </p:cBhvr>
                                    </p:animEffect>
                                    <p:anim calcmode="lin" valueType="num">
                                      <p:cBhvr>
                                        <p:cTn id="122" dur="1822" tmFilter="0,0; 0.14,0.36; 0.43,0.73; 0.71,0.91; 1.0,1.0">
                                          <p:stCondLst>
                                            <p:cond delay="0"/>
                                          </p:stCondLst>
                                        </p:cTn>
                                        <p:tgtEl>
                                          <p:spTgt spid="9">
                                            <p:txEl>
                                              <p:pRg st="7" end="7"/>
                                            </p:txEl>
                                          </p:spTgt>
                                        </p:tgtEl>
                                        <p:attrNameLst>
                                          <p:attrName>ppt_x</p:attrName>
                                        </p:attrNameLst>
                                      </p:cBhvr>
                                      <p:tavLst>
                                        <p:tav tm="0">
                                          <p:val>
                                            <p:strVal val="#ppt_x-0.25"/>
                                          </p:val>
                                        </p:tav>
                                        <p:tav tm="100000">
                                          <p:val>
                                            <p:strVal val="#ppt_x"/>
                                          </p:val>
                                        </p:tav>
                                      </p:tavLst>
                                    </p:anim>
                                    <p:anim calcmode="lin" valueType="num">
                                      <p:cBhvr>
                                        <p:cTn id="123" dur="664" tmFilter="0.0,0.0; 0.25,0.07; 0.50,0.2; 0.75,0.467; 1.0,1.0">
                                          <p:stCondLst>
                                            <p:cond delay="0"/>
                                          </p:stCondLst>
                                        </p:cTn>
                                        <p:tgtEl>
                                          <p:spTgt spid="9">
                                            <p:txEl>
                                              <p:pRg st="7" end="7"/>
                                            </p:txEl>
                                          </p:spTgt>
                                        </p:tgtEl>
                                        <p:attrNameLst>
                                          <p:attrName>ppt_y</p:attrName>
                                        </p:attrNameLst>
                                      </p:cBhvr>
                                      <p:tavLst>
                                        <p:tav tm="0" fmla="#ppt_y-sin(pi*$)/3">
                                          <p:val>
                                            <p:fltVal val="0.5"/>
                                          </p:val>
                                        </p:tav>
                                        <p:tav tm="100000">
                                          <p:val>
                                            <p:fltVal val="1"/>
                                          </p:val>
                                        </p:tav>
                                      </p:tavLst>
                                    </p:anim>
                                    <p:anim calcmode="lin" valueType="num">
                                      <p:cBhvr>
                                        <p:cTn id="124" dur="664" tmFilter="0, 0; 0.125,0.2665; 0.25,0.4; 0.375,0.465; 0.5,0.5;  0.625,0.535; 0.75,0.6; 0.875,0.7335; 1,1">
                                          <p:stCondLst>
                                            <p:cond delay="664"/>
                                          </p:stCondLst>
                                        </p:cTn>
                                        <p:tgtEl>
                                          <p:spTgt spid="9">
                                            <p:txEl>
                                              <p:pRg st="7" end="7"/>
                                            </p:txEl>
                                          </p:spTgt>
                                        </p:tgtEl>
                                        <p:attrNameLst>
                                          <p:attrName>ppt_y</p:attrName>
                                        </p:attrNameLst>
                                      </p:cBhvr>
                                      <p:tavLst>
                                        <p:tav tm="0" fmla="#ppt_y-sin(pi*$)/9">
                                          <p:val>
                                            <p:fltVal val="0"/>
                                          </p:val>
                                        </p:tav>
                                        <p:tav tm="100000">
                                          <p:val>
                                            <p:fltVal val="1"/>
                                          </p:val>
                                        </p:tav>
                                      </p:tavLst>
                                    </p:anim>
                                    <p:anim calcmode="lin" valueType="num">
                                      <p:cBhvr>
                                        <p:cTn id="125" dur="332" tmFilter="0, 0; 0.125,0.2665; 0.25,0.4; 0.375,0.465; 0.5,0.5;  0.625,0.535; 0.75,0.6; 0.875,0.7335; 1,1">
                                          <p:stCondLst>
                                            <p:cond delay="1324"/>
                                          </p:stCondLst>
                                        </p:cTn>
                                        <p:tgtEl>
                                          <p:spTgt spid="9">
                                            <p:txEl>
                                              <p:pRg st="7" end="7"/>
                                            </p:txEl>
                                          </p:spTgt>
                                        </p:tgtEl>
                                        <p:attrNameLst>
                                          <p:attrName>ppt_y</p:attrName>
                                        </p:attrNameLst>
                                      </p:cBhvr>
                                      <p:tavLst>
                                        <p:tav tm="0" fmla="#ppt_y-sin(pi*$)/27">
                                          <p:val>
                                            <p:fltVal val="0"/>
                                          </p:val>
                                        </p:tav>
                                        <p:tav tm="100000">
                                          <p:val>
                                            <p:fltVal val="1"/>
                                          </p:val>
                                        </p:tav>
                                      </p:tavLst>
                                    </p:anim>
                                    <p:anim calcmode="lin" valueType="num">
                                      <p:cBhvr>
                                        <p:cTn id="126" dur="164" tmFilter="0, 0; 0.125,0.2665; 0.25,0.4; 0.375,0.465; 0.5,0.5;  0.625,0.535; 0.75,0.6; 0.875,0.7335; 1,1">
                                          <p:stCondLst>
                                            <p:cond delay="1656"/>
                                          </p:stCondLst>
                                        </p:cTn>
                                        <p:tgtEl>
                                          <p:spTgt spid="9">
                                            <p:txEl>
                                              <p:pRg st="7" end="7"/>
                                            </p:txEl>
                                          </p:spTgt>
                                        </p:tgtEl>
                                        <p:attrNameLst>
                                          <p:attrName>ppt_y</p:attrName>
                                        </p:attrNameLst>
                                      </p:cBhvr>
                                      <p:tavLst>
                                        <p:tav tm="0" fmla="#ppt_y-sin(pi*$)/81">
                                          <p:val>
                                            <p:fltVal val="0"/>
                                          </p:val>
                                        </p:tav>
                                        <p:tav tm="100000">
                                          <p:val>
                                            <p:fltVal val="1"/>
                                          </p:val>
                                        </p:tav>
                                      </p:tavLst>
                                    </p:anim>
                                    <p:animScale>
                                      <p:cBhvr>
                                        <p:cTn id="127" dur="26">
                                          <p:stCondLst>
                                            <p:cond delay="650"/>
                                          </p:stCondLst>
                                        </p:cTn>
                                        <p:tgtEl>
                                          <p:spTgt spid="9">
                                            <p:txEl>
                                              <p:pRg st="7" end="7"/>
                                            </p:txEl>
                                          </p:spTgt>
                                        </p:tgtEl>
                                      </p:cBhvr>
                                      <p:to x="100000" y="60000"/>
                                    </p:animScale>
                                    <p:animScale>
                                      <p:cBhvr>
                                        <p:cTn id="128" dur="166" decel="50000">
                                          <p:stCondLst>
                                            <p:cond delay="676"/>
                                          </p:stCondLst>
                                        </p:cTn>
                                        <p:tgtEl>
                                          <p:spTgt spid="9">
                                            <p:txEl>
                                              <p:pRg st="7" end="7"/>
                                            </p:txEl>
                                          </p:spTgt>
                                        </p:tgtEl>
                                      </p:cBhvr>
                                      <p:to x="100000" y="100000"/>
                                    </p:animScale>
                                    <p:animScale>
                                      <p:cBhvr>
                                        <p:cTn id="129" dur="26">
                                          <p:stCondLst>
                                            <p:cond delay="1312"/>
                                          </p:stCondLst>
                                        </p:cTn>
                                        <p:tgtEl>
                                          <p:spTgt spid="9">
                                            <p:txEl>
                                              <p:pRg st="7" end="7"/>
                                            </p:txEl>
                                          </p:spTgt>
                                        </p:tgtEl>
                                      </p:cBhvr>
                                      <p:to x="100000" y="80000"/>
                                    </p:animScale>
                                    <p:animScale>
                                      <p:cBhvr>
                                        <p:cTn id="130" dur="166" decel="50000">
                                          <p:stCondLst>
                                            <p:cond delay="1338"/>
                                          </p:stCondLst>
                                        </p:cTn>
                                        <p:tgtEl>
                                          <p:spTgt spid="9">
                                            <p:txEl>
                                              <p:pRg st="7" end="7"/>
                                            </p:txEl>
                                          </p:spTgt>
                                        </p:tgtEl>
                                      </p:cBhvr>
                                      <p:to x="100000" y="100000"/>
                                    </p:animScale>
                                    <p:animScale>
                                      <p:cBhvr>
                                        <p:cTn id="131" dur="26">
                                          <p:stCondLst>
                                            <p:cond delay="1642"/>
                                          </p:stCondLst>
                                        </p:cTn>
                                        <p:tgtEl>
                                          <p:spTgt spid="9">
                                            <p:txEl>
                                              <p:pRg st="7" end="7"/>
                                            </p:txEl>
                                          </p:spTgt>
                                        </p:tgtEl>
                                      </p:cBhvr>
                                      <p:to x="100000" y="90000"/>
                                    </p:animScale>
                                    <p:animScale>
                                      <p:cBhvr>
                                        <p:cTn id="132" dur="166" decel="50000">
                                          <p:stCondLst>
                                            <p:cond delay="1668"/>
                                          </p:stCondLst>
                                        </p:cTn>
                                        <p:tgtEl>
                                          <p:spTgt spid="9">
                                            <p:txEl>
                                              <p:pRg st="7" end="7"/>
                                            </p:txEl>
                                          </p:spTgt>
                                        </p:tgtEl>
                                      </p:cBhvr>
                                      <p:to x="100000" y="100000"/>
                                    </p:animScale>
                                    <p:animScale>
                                      <p:cBhvr>
                                        <p:cTn id="133" dur="26">
                                          <p:stCondLst>
                                            <p:cond delay="1808"/>
                                          </p:stCondLst>
                                        </p:cTn>
                                        <p:tgtEl>
                                          <p:spTgt spid="9">
                                            <p:txEl>
                                              <p:pRg st="7" end="7"/>
                                            </p:txEl>
                                          </p:spTgt>
                                        </p:tgtEl>
                                      </p:cBhvr>
                                      <p:to x="100000" y="95000"/>
                                    </p:animScale>
                                    <p:animScale>
                                      <p:cBhvr>
                                        <p:cTn id="134" dur="166" decel="50000">
                                          <p:stCondLst>
                                            <p:cond delay="1834"/>
                                          </p:stCondLst>
                                        </p:cTn>
                                        <p:tgtEl>
                                          <p:spTgt spid="9">
                                            <p:txEl>
                                              <p:pRg st="7" end="7"/>
                                            </p:txEl>
                                          </p:spTgt>
                                        </p:tgtEl>
                                      </p:cBhvr>
                                      <p:to x="100000" y="100000"/>
                                    </p:animScale>
                                  </p:childTnLst>
                                </p:cTn>
                              </p:par>
                              <p:par>
                                <p:cTn id="135" presetID="26" presetClass="entr" presetSubtype="0" fill="hold" nodeType="withEffect">
                                  <p:stCondLst>
                                    <p:cond delay="0"/>
                                  </p:stCondLst>
                                  <p:childTnLst>
                                    <p:set>
                                      <p:cBhvr>
                                        <p:cTn id="136" dur="1" fill="hold">
                                          <p:stCondLst>
                                            <p:cond delay="0"/>
                                          </p:stCondLst>
                                        </p:cTn>
                                        <p:tgtEl>
                                          <p:spTgt spid="9">
                                            <p:txEl>
                                              <p:pRg st="8" end="8"/>
                                            </p:txEl>
                                          </p:spTgt>
                                        </p:tgtEl>
                                        <p:attrNameLst>
                                          <p:attrName>style.visibility</p:attrName>
                                        </p:attrNameLst>
                                      </p:cBhvr>
                                      <p:to>
                                        <p:strVal val="visible"/>
                                      </p:to>
                                    </p:set>
                                    <p:animEffect transition="in" filter="wipe(down)">
                                      <p:cBhvr>
                                        <p:cTn id="137" dur="580">
                                          <p:stCondLst>
                                            <p:cond delay="0"/>
                                          </p:stCondLst>
                                        </p:cTn>
                                        <p:tgtEl>
                                          <p:spTgt spid="9">
                                            <p:txEl>
                                              <p:pRg st="8" end="8"/>
                                            </p:txEl>
                                          </p:spTgt>
                                        </p:tgtEl>
                                      </p:cBhvr>
                                    </p:animEffect>
                                    <p:anim calcmode="lin" valueType="num">
                                      <p:cBhvr>
                                        <p:cTn id="138" dur="1822" tmFilter="0,0; 0.14,0.36; 0.43,0.73; 0.71,0.91; 1.0,1.0">
                                          <p:stCondLst>
                                            <p:cond delay="0"/>
                                          </p:stCondLst>
                                        </p:cTn>
                                        <p:tgtEl>
                                          <p:spTgt spid="9">
                                            <p:txEl>
                                              <p:pRg st="8" end="8"/>
                                            </p:txEl>
                                          </p:spTgt>
                                        </p:tgtEl>
                                        <p:attrNameLst>
                                          <p:attrName>ppt_x</p:attrName>
                                        </p:attrNameLst>
                                      </p:cBhvr>
                                      <p:tavLst>
                                        <p:tav tm="0">
                                          <p:val>
                                            <p:strVal val="#ppt_x-0.25"/>
                                          </p:val>
                                        </p:tav>
                                        <p:tav tm="100000">
                                          <p:val>
                                            <p:strVal val="#ppt_x"/>
                                          </p:val>
                                        </p:tav>
                                      </p:tavLst>
                                    </p:anim>
                                    <p:anim calcmode="lin" valueType="num">
                                      <p:cBhvr>
                                        <p:cTn id="139" dur="664" tmFilter="0.0,0.0; 0.25,0.07; 0.50,0.2; 0.75,0.467; 1.0,1.0">
                                          <p:stCondLst>
                                            <p:cond delay="0"/>
                                          </p:stCondLst>
                                        </p:cTn>
                                        <p:tgtEl>
                                          <p:spTgt spid="9">
                                            <p:txEl>
                                              <p:pRg st="8" end="8"/>
                                            </p:txEl>
                                          </p:spTgt>
                                        </p:tgtEl>
                                        <p:attrNameLst>
                                          <p:attrName>ppt_y</p:attrName>
                                        </p:attrNameLst>
                                      </p:cBhvr>
                                      <p:tavLst>
                                        <p:tav tm="0" fmla="#ppt_y-sin(pi*$)/3">
                                          <p:val>
                                            <p:fltVal val="0.5"/>
                                          </p:val>
                                        </p:tav>
                                        <p:tav tm="100000">
                                          <p:val>
                                            <p:fltVal val="1"/>
                                          </p:val>
                                        </p:tav>
                                      </p:tavLst>
                                    </p:anim>
                                    <p:anim calcmode="lin" valueType="num">
                                      <p:cBhvr>
                                        <p:cTn id="140" dur="664" tmFilter="0, 0; 0.125,0.2665; 0.25,0.4; 0.375,0.465; 0.5,0.5;  0.625,0.535; 0.75,0.6; 0.875,0.7335; 1,1">
                                          <p:stCondLst>
                                            <p:cond delay="664"/>
                                          </p:stCondLst>
                                        </p:cTn>
                                        <p:tgtEl>
                                          <p:spTgt spid="9">
                                            <p:txEl>
                                              <p:pRg st="8" end="8"/>
                                            </p:txEl>
                                          </p:spTgt>
                                        </p:tgtEl>
                                        <p:attrNameLst>
                                          <p:attrName>ppt_y</p:attrName>
                                        </p:attrNameLst>
                                      </p:cBhvr>
                                      <p:tavLst>
                                        <p:tav tm="0" fmla="#ppt_y-sin(pi*$)/9">
                                          <p:val>
                                            <p:fltVal val="0"/>
                                          </p:val>
                                        </p:tav>
                                        <p:tav tm="100000">
                                          <p:val>
                                            <p:fltVal val="1"/>
                                          </p:val>
                                        </p:tav>
                                      </p:tavLst>
                                    </p:anim>
                                    <p:anim calcmode="lin" valueType="num">
                                      <p:cBhvr>
                                        <p:cTn id="141" dur="332" tmFilter="0, 0; 0.125,0.2665; 0.25,0.4; 0.375,0.465; 0.5,0.5;  0.625,0.535; 0.75,0.6; 0.875,0.7335; 1,1">
                                          <p:stCondLst>
                                            <p:cond delay="1324"/>
                                          </p:stCondLst>
                                        </p:cTn>
                                        <p:tgtEl>
                                          <p:spTgt spid="9">
                                            <p:txEl>
                                              <p:pRg st="8" end="8"/>
                                            </p:txEl>
                                          </p:spTgt>
                                        </p:tgtEl>
                                        <p:attrNameLst>
                                          <p:attrName>ppt_y</p:attrName>
                                        </p:attrNameLst>
                                      </p:cBhvr>
                                      <p:tavLst>
                                        <p:tav tm="0" fmla="#ppt_y-sin(pi*$)/27">
                                          <p:val>
                                            <p:fltVal val="0"/>
                                          </p:val>
                                        </p:tav>
                                        <p:tav tm="100000">
                                          <p:val>
                                            <p:fltVal val="1"/>
                                          </p:val>
                                        </p:tav>
                                      </p:tavLst>
                                    </p:anim>
                                    <p:anim calcmode="lin" valueType="num">
                                      <p:cBhvr>
                                        <p:cTn id="142" dur="164" tmFilter="0, 0; 0.125,0.2665; 0.25,0.4; 0.375,0.465; 0.5,0.5;  0.625,0.535; 0.75,0.6; 0.875,0.7335; 1,1">
                                          <p:stCondLst>
                                            <p:cond delay="1656"/>
                                          </p:stCondLst>
                                        </p:cTn>
                                        <p:tgtEl>
                                          <p:spTgt spid="9">
                                            <p:txEl>
                                              <p:pRg st="8" end="8"/>
                                            </p:txEl>
                                          </p:spTgt>
                                        </p:tgtEl>
                                        <p:attrNameLst>
                                          <p:attrName>ppt_y</p:attrName>
                                        </p:attrNameLst>
                                      </p:cBhvr>
                                      <p:tavLst>
                                        <p:tav tm="0" fmla="#ppt_y-sin(pi*$)/81">
                                          <p:val>
                                            <p:fltVal val="0"/>
                                          </p:val>
                                        </p:tav>
                                        <p:tav tm="100000">
                                          <p:val>
                                            <p:fltVal val="1"/>
                                          </p:val>
                                        </p:tav>
                                      </p:tavLst>
                                    </p:anim>
                                    <p:animScale>
                                      <p:cBhvr>
                                        <p:cTn id="143" dur="26">
                                          <p:stCondLst>
                                            <p:cond delay="650"/>
                                          </p:stCondLst>
                                        </p:cTn>
                                        <p:tgtEl>
                                          <p:spTgt spid="9">
                                            <p:txEl>
                                              <p:pRg st="8" end="8"/>
                                            </p:txEl>
                                          </p:spTgt>
                                        </p:tgtEl>
                                      </p:cBhvr>
                                      <p:to x="100000" y="60000"/>
                                    </p:animScale>
                                    <p:animScale>
                                      <p:cBhvr>
                                        <p:cTn id="144" dur="166" decel="50000">
                                          <p:stCondLst>
                                            <p:cond delay="676"/>
                                          </p:stCondLst>
                                        </p:cTn>
                                        <p:tgtEl>
                                          <p:spTgt spid="9">
                                            <p:txEl>
                                              <p:pRg st="8" end="8"/>
                                            </p:txEl>
                                          </p:spTgt>
                                        </p:tgtEl>
                                      </p:cBhvr>
                                      <p:to x="100000" y="100000"/>
                                    </p:animScale>
                                    <p:animScale>
                                      <p:cBhvr>
                                        <p:cTn id="145" dur="26">
                                          <p:stCondLst>
                                            <p:cond delay="1312"/>
                                          </p:stCondLst>
                                        </p:cTn>
                                        <p:tgtEl>
                                          <p:spTgt spid="9">
                                            <p:txEl>
                                              <p:pRg st="8" end="8"/>
                                            </p:txEl>
                                          </p:spTgt>
                                        </p:tgtEl>
                                      </p:cBhvr>
                                      <p:to x="100000" y="80000"/>
                                    </p:animScale>
                                    <p:animScale>
                                      <p:cBhvr>
                                        <p:cTn id="146" dur="166" decel="50000">
                                          <p:stCondLst>
                                            <p:cond delay="1338"/>
                                          </p:stCondLst>
                                        </p:cTn>
                                        <p:tgtEl>
                                          <p:spTgt spid="9">
                                            <p:txEl>
                                              <p:pRg st="8" end="8"/>
                                            </p:txEl>
                                          </p:spTgt>
                                        </p:tgtEl>
                                      </p:cBhvr>
                                      <p:to x="100000" y="100000"/>
                                    </p:animScale>
                                    <p:animScale>
                                      <p:cBhvr>
                                        <p:cTn id="147" dur="26">
                                          <p:stCondLst>
                                            <p:cond delay="1642"/>
                                          </p:stCondLst>
                                        </p:cTn>
                                        <p:tgtEl>
                                          <p:spTgt spid="9">
                                            <p:txEl>
                                              <p:pRg st="8" end="8"/>
                                            </p:txEl>
                                          </p:spTgt>
                                        </p:tgtEl>
                                      </p:cBhvr>
                                      <p:to x="100000" y="90000"/>
                                    </p:animScale>
                                    <p:animScale>
                                      <p:cBhvr>
                                        <p:cTn id="148" dur="166" decel="50000">
                                          <p:stCondLst>
                                            <p:cond delay="1668"/>
                                          </p:stCondLst>
                                        </p:cTn>
                                        <p:tgtEl>
                                          <p:spTgt spid="9">
                                            <p:txEl>
                                              <p:pRg st="8" end="8"/>
                                            </p:txEl>
                                          </p:spTgt>
                                        </p:tgtEl>
                                      </p:cBhvr>
                                      <p:to x="100000" y="100000"/>
                                    </p:animScale>
                                    <p:animScale>
                                      <p:cBhvr>
                                        <p:cTn id="149" dur="26">
                                          <p:stCondLst>
                                            <p:cond delay="1808"/>
                                          </p:stCondLst>
                                        </p:cTn>
                                        <p:tgtEl>
                                          <p:spTgt spid="9">
                                            <p:txEl>
                                              <p:pRg st="8" end="8"/>
                                            </p:txEl>
                                          </p:spTgt>
                                        </p:tgtEl>
                                      </p:cBhvr>
                                      <p:to x="100000" y="95000"/>
                                    </p:animScale>
                                    <p:animScale>
                                      <p:cBhvr>
                                        <p:cTn id="150" dur="166" decel="50000">
                                          <p:stCondLst>
                                            <p:cond delay="1834"/>
                                          </p:stCondLst>
                                        </p:cTn>
                                        <p:tgtEl>
                                          <p:spTgt spid="9">
                                            <p:txEl>
                                              <p:pRg st="8" end="8"/>
                                            </p:txEl>
                                          </p:spTgt>
                                        </p:tgtEl>
                                      </p:cBhvr>
                                      <p:to x="100000" y="100000"/>
                                    </p:animScale>
                                  </p:childTnLst>
                                </p:cTn>
                              </p:par>
                            </p:childTnLst>
                          </p:cTn>
                        </p:par>
                      </p:childTnLst>
                    </p:cTn>
                  </p:par>
                  <p:par>
                    <p:cTn id="151" fill="hold">
                      <p:stCondLst>
                        <p:cond delay="indefinite"/>
                      </p:stCondLst>
                      <p:childTnLst>
                        <p:par>
                          <p:cTn id="152" fill="hold">
                            <p:stCondLst>
                              <p:cond delay="0"/>
                            </p:stCondLst>
                            <p:childTnLst>
                              <p:par>
                                <p:cTn id="153" presetID="26" presetClass="entr" presetSubtype="0" fill="hold" nodeType="clickEffect">
                                  <p:stCondLst>
                                    <p:cond delay="0"/>
                                  </p:stCondLst>
                                  <p:childTnLst>
                                    <p:set>
                                      <p:cBhvr>
                                        <p:cTn id="154" dur="1" fill="hold">
                                          <p:stCondLst>
                                            <p:cond delay="0"/>
                                          </p:stCondLst>
                                        </p:cTn>
                                        <p:tgtEl>
                                          <p:spTgt spid="9">
                                            <p:txEl>
                                              <p:pRg st="9" end="9"/>
                                            </p:txEl>
                                          </p:spTgt>
                                        </p:tgtEl>
                                        <p:attrNameLst>
                                          <p:attrName>style.visibility</p:attrName>
                                        </p:attrNameLst>
                                      </p:cBhvr>
                                      <p:to>
                                        <p:strVal val="visible"/>
                                      </p:to>
                                    </p:set>
                                    <p:animEffect transition="in" filter="wipe(down)">
                                      <p:cBhvr>
                                        <p:cTn id="155" dur="580">
                                          <p:stCondLst>
                                            <p:cond delay="0"/>
                                          </p:stCondLst>
                                        </p:cTn>
                                        <p:tgtEl>
                                          <p:spTgt spid="9">
                                            <p:txEl>
                                              <p:pRg st="9" end="9"/>
                                            </p:txEl>
                                          </p:spTgt>
                                        </p:tgtEl>
                                      </p:cBhvr>
                                    </p:animEffect>
                                    <p:anim calcmode="lin" valueType="num">
                                      <p:cBhvr>
                                        <p:cTn id="156" dur="1822" tmFilter="0,0; 0.14,0.36; 0.43,0.73; 0.71,0.91; 1.0,1.0">
                                          <p:stCondLst>
                                            <p:cond delay="0"/>
                                          </p:stCondLst>
                                        </p:cTn>
                                        <p:tgtEl>
                                          <p:spTgt spid="9">
                                            <p:txEl>
                                              <p:pRg st="9" end="9"/>
                                            </p:txEl>
                                          </p:spTgt>
                                        </p:tgtEl>
                                        <p:attrNameLst>
                                          <p:attrName>ppt_x</p:attrName>
                                        </p:attrNameLst>
                                      </p:cBhvr>
                                      <p:tavLst>
                                        <p:tav tm="0">
                                          <p:val>
                                            <p:strVal val="#ppt_x-0.25"/>
                                          </p:val>
                                        </p:tav>
                                        <p:tav tm="100000">
                                          <p:val>
                                            <p:strVal val="#ppt_x"/>
                                          </p:val>
                                        </p:tav>
                                      </p:tavLst>
                                    </p:anim>
                                    <p:anim calcmode="lin" valueType="num">
                                      <p:cBhvr>
                                        <p:cTn id="157" dur="664" tmFilter="0.0,0.0; 0.25,0.07; 0.50,0.2; 0.75,0.467; 1.0,1.0">
                                          <p:stCondLst>
                                            <p:cond delay="0"/>
                                          </p:stCondLst>
                                        </p:cTn>
                                        <p:tgtEl>
                                          <p:spTgt spid="9">
                                            <p:txEl>
                                              <p:pRg st="9" end="9"/>
                                            </p:txEl>
                                          </p:spTgt>
                                        </p:tgtEl>
                                        <p:attrNameLst>
                                          <p:attrName>ppt_y</p:attrName>
                                        </p:attrNameLst>
                                      </p:cBhvr>
                                      <p:tavLst>
                                        <p:tav tm="0" fmla="#ppt_y-sin(pi*$)/3">
                                          <p:val>
                                            <p:fltVal val="0.5"/>
                                          </p:val>
                                        </p:tav>
                                        <p:tav tm="100000">
                                          <p:val>
                                            <p:fltVal val="1"/>
                                          </p:val>
                                        </p:tav>
                                      </p:tavLst>
                                    </p:anim>
                                    <p:anim calcmode="lin" valueType="num">
                                      <p:cBhvr>
                                        <p:cTn id="158" dur="664" tmFilter="0, 0; 0.125,0.2665; 0.25,0.4; 0.375,0.465; 0.5,0.5;  0.625,0.535; 0.75,0.6; 0.875,0.7335; 1,1">
                                          <p:stCondLst>
                                            <p:cond delay="664"/>
                                          </p:stCondLst>
                                        </p:cTn>
                                        <p:tgtEl>
                                          <p:spTgt spid="9">
                                            <p:txEl>
                                              <p:pRg st="9" end="9"/>
                                            </p:txEl>
                                          </p:spTgt>
                                        </p:tgtEl>
                                        <p:attrNameLst>
                                          <p:attrName>ppt_y</p:attrName>
                                        </p:attrNameLst>
                                      </p:cBhvr>
                                      <p:tavLst>
                                        <p:tav tm="0" fmla="#ppt_y-sin(pi*$)/9">
                                          <p:val>
                                            <p:fltVal val="0"/>
                                          </p:val>
                                        </p:tav>
                                        <p:tav tm="100000">
                                          <p:val>
                                            <p:fltVal val="1"/>
                                          </p:val>
                                        </p:tav>
                                      </p:tavLst>
                                    </p:anim>
                                    <p:anim calcmode="lin" valueType="num">
                                      <p:cBhvr>
                                        <p:cTn id="159" dur="332" tmFilter="0, 0; 0.125,0.2665; 0.25,0.4; 0.375,0.465; 0.5,0.5;  0.625,0.535; 0.75,0.6; 0.875,0.7335; 1,1">
                                          <p:stCondLst>
                                            <p:cond delay="1324"/>
                                          </p:stCondLst>
                                        </p:cTn>
                                        <p:tgtEl>
                                          <p:spTgt spid="9">
                                            <p:txEl>
                                              <p:pRg st="9" end="9"/>
                                            </p:txEl>
                                          </p:spTgt>
                                        </p:tgtEl>
                                        <p:attrNameLst>
                                          <p:attrName>ppt_y</p:attrName>
                                        </p:attrNameLst>
                                      </p:cBhvr>
                                      <p:tavLst>
                                        <p:tav tm="0" fmla="#ppt_y-sin(pi*$)/27">
                                          <p:val>
                                            <p:fltVal val="0"/>
                                          </p:val>
                                        </p:tav>
                                        <p:tav tm="100000">
                                          <p:val>
                                            <p:fltVal val="1"/>
                                          </p:val>
                                        </p:tav>
                                      </p:tavLst>
                                    </p:anim>
                                    <p:anim calcmode="lin" valueType="num">
                                      <p:cBhvr>
                                        <p:cTn id="160" dur="164" tmFilter="0, 0; 0.125,0.2665; 0.25,0.4; 0.375,0.465; 0.5,0.5;  0.625,0.535; 0.75,0.6; 0.875,0.7335; 1,1">
                                          <p:stCondLst>
                                            <p:cond delay="1656"/>
                                          </p:stCondLst>
                                        </p:cTn>
                                        <p:tgtEl>
                                          <p:spTgt spid="9">
                                            <p:txEl>
                                              <p:pRg st="9" end="9"/>
                                            </p:txEl>
                                          </p:spTgt>
                                        </p:tgtEl>
                                        <p:attrNameLst>
                                          <p:attrName>ppt_y</p:attrName>
                                        </p:attrNameLst>
                                      </p:cBhvr>
                                      <p:tavLst>
                                        <p:tav tm="0" fmla="#ppt_y-sin(pi*$)/81">
                                          <p:val>
                                            <p:fltVal val="0"/>
                                          </p:val>
                                        </p:tav>
                                        <p:tav tm="100000">
                                          <p:val>
                                            <p:fltVal val="1"/>
                                          </p:val>
                                        </p:tav>
                                      </p:tavLst>
                                    </p:anim>
                                    <p:animScale>
                                      <p:cBhvr>
                                        <p:cTn id="161" dur="26">
                                          <p:stCondLst>
                                            <p:cond delay="650"/>
                                          </p:stCondLst>
                                        </p:cTn>
                                        <p:tgtEl>
                                          <p:spTgt spid="9">
                                            <p:txEl>
                                              <p:pRg st="9" end="9"/>
                                            </p:txEl>
                                          </p:spTgt>
                                        </p:tgtEl>
                                      </p:cBhvr>
                                      <p:to x="100000" y="60000"/>
                                    </p:animScale>
                                    <p:animScale>
                                      <p:cBhvr>
                                        <p:cTn id="162" dur="166" decel="50000">
                                          <p:stCondLst>
                                            <p:cond delay="676"/>
                                          </p:stCondLst>
                                        </p:cTn>
                                        <p:tgtEl>
                                          <p:spTgt spid="9">
                                            <p:txEl>
                                              <p:pRg st="9" end="9"/>
                                            </p:txEl>
                                          </p:spTgt>
                                        </p:tgtEl>
                                      </p:cBhvr>
                                      <p:to x="100000" y="100000"/>
                                    </p:animScale>
                                    <p:animScale>
                                      <p:cBhvr>
                                        <p:cTn id="163" dur="26">
                                          <p:stCondLst>
                                            <p:cond delay="1312"/>
                                          </p:stCondLst>
                                        </p:cTn>
                                        <p:tgtEl>
                                          <p:spTgt spid="9">
                                            <p:txEl>
                                              <p:pRg st="9" end="9"/>
                                            </p:txEl>
                                          </p:spTgt>
                                        </p:tgtEl>
                                      </p:cBhvr>
                                      <p:to x="100000" y="80000"/>
                                    </p:animScale>
                                    <p:animScale>
                                      <p:cBhvr>
                                        <p:cTn id="164" dur="166" decel="50000">
                                          <p:stCondLst>
                                            <p:cond delay="1338"/>
                                          </p:stCondLst>
                                        </p:cTn>
                                        <p:tgtEl>
                                          <p:spTgt spid="9">
                                            <p:txEl>
                                              <p:pRg st="9" end="9"/>
                                            </p:txEl>
                                          </p:spTgt>
                                        </p:tgtEl>
                                      </p:cBhvr>
                                      <p:to x="100000" y="100000"/>
                                    </p:animScale>
                                    <p:animScale>
                                      <p:cBhvr>
                                        <p:cTn id="165" dur="26">
                                          <p:stCondLst>
                                            <p:cond delay="1642"/>
                                          </p:stCondLst>
                                        </p:cTn>
                                        <p:tgtEl>
                                          <p:spTgt spid="9">
                                            <p:txEl>
                                              <p:pRg st="9" end="9"/>
                                            </p:txEl>
                                          </p:spTgt>
                                        </p:tgtEl>
                                      </p:cBhvr>
                                      <p:to x="100000" y="90000"/>
                                    </p:animScale>
                                    <p:animScale>
                                      <p:cBhvr>
                                        <p:cTn id="166" dur="166" decel="50000">
                                          <p:stCondLst>
                                            <p:cond delay="1668"/>
                                          </p:stCondLst>
                                        </p:cTn>
                                        <p:tgtEl>
                                          <p:spTgt spid="9">
                                            <p:txEl>
                                              <p:pRg st="9" end="9"/>
                                            </p:txEl>
                                          </p:spTgt>
                                        </p:tgtEl>
                                      </p:cBhvr>
                                      <p:to x="100000" y="100000"/>
                                    </p:animScale>
                                    <p:animScale>
                                      <p:cBhvr>
                                        <p:cTn id="167" dur="26">
                                          <p:stCondLst>
                                            <p:cond delay="1808"/>
                                          </p:stCondLst>
                                        </p:cTn>
                                        <p:tgtEl>
                                          <p:spTgt spid="9">
                                            <p:txEl>
                                              <p:pRg st="9" end="9"/>
                                            </p:txEl>
                                          </p:spTgt>
                                        </p:tgtEl>
                                      </p:cBhvr>
                                      <p:to x="100000" y="95000"/>
                                    </p:animScale>
                                    <p:animScale>
                                      <p:cBhvr>
                                        <p:cTn id="168" dur="166" decel="50000">
                                          <p:stCondLst>
                                            <p:cond delay="1834"/>
                                          </p:stCondLst>
                                        </p:cTn>
                                        <p:tgtEl>
                                          <p:spTgt spid="9">
                                            <p:txEl>
                                              <p:pRg st="9" end="9"/>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87D56AC0-723B-42BA-87A2-0778FDD3CD98}"/>
              </a:ext>
            </a:extLst>
          </p:cNvPr>
          <p:cNvSpPr/>
          <p:nvPr/>
        </p:nvSpPr>
        <p:spPr>
          <a:xfrm>
            <a:off x="156371" y="6519830"/>
            <a:ext cx="1730585" cy="310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46" name="Rectangle 45">
            <a:extLst>
              <a:ext uri="{FF2B5EF4-FFF2-40B4-BE49-F238E27FC236}">
                <a16:creationId xmlns:a16="http://schemas.microsoft.com/office/drawing/2014/main" id="{107787E5-E35D-464A-8883-075082B274D3}"/>
              </a:ext>
            </a:extLst>
          </p:cNvPr>
          <p:cNvSpPr/>
          <p:nvPr/>
        </p:nvSpPr>
        <p:spPr>
          <a:xfrm>
            <a:off x="1886956" y="6519829"/>
            <a:ext cx="8749844" cy="310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dirty="0">
                <a:cs typeface="Aharoni" pitchFamily="2" charset="-79"/>
                <a:sym typeface="Cambria"/>
              </a:rPr>
              <a:t>ISSP/LPAS2</a:t>
            </a:r>
            <a:endParaRPr lang="fr-FR" dirty="0"/>
          </a:p>
        </p:txBody>
      </p:sp>
      <p:sp>
        <p:nvSpPr>
          <p:cNvPr id="52" name="Rectangle 51">
            <a:extLst>
              <a:ext uri="{FF2B5EF4-FFF2-40B4-BE49-F238E27FC236}">
                <a16:creationId xmlns:a16="http://schemas.microsoft.com/office/drawing/2014/main" id="{6B2455FF-2DCB-4199-BAC2-B0E662DDE98F}"/>
              </a:ext>
            </a:extLst>
          </p:cNvPr>
          <p:cNvSpPr/>
          <p:nvPr/>
        </p:nvSpPr>
        <p:spPr>
          <a:xfrm>
            <a:off x="156369" y="1864"/>
            <a:ext cx="5689600" cy="12600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1">
                  <a:lumMod val="50000"/>
                </a:schemeClr>
              </a:solidFill>
            </a:endParaRPr>
          </a:p>
        </p:txBody>
      </p:sp>
      <p:sp>
        <p:nvSpPr>
          <p:cNvPr id="53" name="Rectangle 52">
            <a:extLst>
              <a:ext uri="{FF2B5EF4-FFF2-40B4-BE49-F238E27FC236}">
                <a16:creationId xmlns:a16="http://schemas.microsoft.com/office/drawing/2014/main" id="{497037EF-C170-4B7F-8921-6A4F8E9A325E}"/>
              </a:ext>
            </a:extLst>
          </p:cNvPr>
          <p:cNvSpPr/>
          <p:nvPr/>
        </p:nvSpPr>
        <p:spPr>
          <a:xfrm>
            <a:off x="5845969" y="3244"/>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E7E63B0E-30AF-4913-8C91-BC7C4AD3EAD1}"/>
              </a:ext>
            </a:extLst>
          </p:cNvPr>
          <p:cNvSpPr/>
          <p:nvPr/>
        </p:nvSpPr>
        <p:spPr>
          <a:xfrm>
            <a:off x="1730350" y="6568600"/>
            <a:ext cx="8634103" cy="584775"/>
          </a:xfrm>
          <a:prstGeom prst="rect">
            <a:avLst/>
          </a:prstGeom>
        </p:spPr>
        <p:txBody>
          <a:bodyPr wrap="square">
            <a:spAutoFit/>
          </a:bodyPr>
          <a:lstStyle/>
          <a:p>
            <a:pPr algn="ctr"/>
            <a:endParaRPr lang="fr-FR" dirty="0">
              <a:solidFill>
                <a:schemeClr val="dk1"/>
              </a:solidFill>
              <a:cs typeface="Aharoni" pitchFamily="2" charset="-79"/>
            </a:endParaRPr>
          </a:p>
          <a:p>
            <a:pPr algn="ctr"/>
            <a:endParaRPr lang="fr-FR" sz="1400" b="1" dirty="0">
              <a:cs typeface="Aharoni" pitchFamily="2" charset="-79"/>
            </a:endParaRPr>
          </a:p>
        </p:txBody>
      </p:sp>
      <p:pic>
        <p:nvPicPr>
          <p:cNvPr id="3" name="Image 2">
            <a:extLst>
              <a:ext uri="{FF2B5EF4-FFF2-40B4-BE49-F238E27FC236}">
                <a16:creationId xmlns:a16="http://schemas.microsoft.com/office/drawing/2014/main" id="{809A0F75-B8C1-5AF5-2BAF-F68DDFAC300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350" y="6539656"/>
            <a:ext cx="489357" cy="271699"/>
          </a:xfrm>
          <a:prstGeom prst="rect">
            <a:avLst/>
          </a:prstGeom>
          <a:noFill/>
          <a:ln>
            <a:noFill/>
          </a:ln>
        </p:spPr>
      </p:pic>
      <p:pic>
        <p:nvPicPr>
          <p:cNvPr id="4" name="Image 3">
            <a:extLst>
              <a:ext uri="{FF2B5EF4-FFF2-40B4-BE49-F238E27FC236}">
                <a16:creationId xmlns:a16="http://schemas.microsoft.com/office/drawing/2014/main" id="{DE3E5276-A9FE-2BD6-A58F-84DD23A7144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05803" y="6577756"/>
            <a:ext cx="353626" cy="286720"/>
          </a:xfrm>
          <a:prstGeom prst="rect">
            <a:avLst/>
          </a:prstGeom>
          <a:noFill/>
          <a:ln>
            <a:noFill/>
          </a:ln>
        </p:spPr>
      </p:pic>
      <p:sp>
        <p:nvSpPr>
          <p:cNvPr id="5" name="Rectangle: Rounded Corners 9">
            <a:extLst>
              <a:ext uri="{FF2B5EF4-FFF2-40B4-BE49-F238E27FC236}">
                <a16:creationId xmlns:a16="http://schemas.microsoft.com/office/drawing/2014/main" id="{6782C5E4-5C3F-9C66-7D9E-287894F07D32}"/>
              </a:ext>
            </a:extLst>
          </p:cNvPr>
          <p:cNvSpPr/>
          <p:nvPr/>
        </p:nvSpPr>
        <p:spPr>
          <a:xfrm>
            <a:off x="329381" y="247647"/>
            <a:ext cx="11533238" cy="615467"/>
          </a:xfrm>
          <a:prstGeom prst="round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514350" indent="-514350" algn="ctr">
              <a:buFont typeface="+mj-lt"/>
              <a:buAutoNum type="arabicPeriod" startAt="2"/>
            </a:pPr>
            <a:r>
              <a:rPr lang="fr-FR" sz="2400" b="1" u="sng" dirty="0">
                <a:latin typeface="Times New Roman" panose="02020603050405020304" pitchFamily="18" charset="0"/>
                <a:ea typeface="Calibri" panose="020F0502020204030204" pitchFamily="34" charset="0"/>
                <a:cs typeface="Times New Roman" panose="02020603050405020304" pitchFamily="18" charset="0"/>
              </a:rPr>
              <a:t>Définition</a:t>
            </a:r>
          </a:p>
        </p:txBody>
      </p:sp>
      <mc:AlternateContent xmlns:mc="http://schemas.openxmlformats.org/markup-compatibility/2006" xmlns:a14="http://schemas.microsoft.com/office/drawing/2010/main">
        <mc:Choice Requires="a14">
          <p:sp>
            <p:nvSpPr>
              <p:cNvPr id="9" name="Organigramme : Alternative 8">
                <a:extLst>
                  <a:ext uri="{FF2B5EF4-FFF2-40B4-BE49-F238E27FC236}">
                    <a16:creationId xmlns:a16="http://schemas.microsoft.com/office/drawing/2014/main" id="{01BBD0BC-0158-D222-661B-BD494997C364}"/>
                  </a:ext>
                </a:extLst>
              </p:cNvPr>
              <p:cNvSpPr/>
              <p:nvPr/>
            </p:nvSpPr>
            <p:spPr>
              <a:xfrm>
                <a:off x="329381" y="1186580"/>
                <a:ext cx="11533238" cy="5298681"/>
              </a:xfrm>
              <a:prstGeom prst="flowChartAlternateProcess">
                <a:avLst/>
              </a:prstGeom>
              <a:solidFill>
                <a:schemeClr val="bg1"/>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ct val="115000"/>
                  </a:lnSpc>
                  <a:spcAft>
                    <a:spcPts val="800"/>
                  </a:spcAft>
                </a:pPr>
                <a:r>
                  <a:rPr lang="fr-FR" sz="2000" i="1"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a:t>
                </a:r>
                <a:r>
                  <a:rPr lang="fr-FR" sz="2000"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lang="fr-FR" sz="2000" i="1"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a:t>
                </a:r>
                <a:r>
                  <a:rPr lang="fr-FR" sz="2000"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lang="fr-FR" sz="2000" i="1"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a:t>
                </a:r>
                <a:r>
                  <a:rPr lang="fr-FR" sz="2000"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𝑒</m:t>
                            </m:r>
                          </m:e>
                          <m:sup>
                            <m:sSub>
                              <m:sSubPr>
                                <m:ctrlP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𝑉</m:t>
                                </m:r>
                              </m:e>
                              <m:sub>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𝑖𝑦</m:t>
                                </m:r>
                              </m:sub>
                            </m:sSub>
                          </m:sup>
                        </m:sSup>
                      </m:num>
                      <m:den>
                        <m:nary>
                          <m:naryPr>
                            <m:chr m:val="∑"/>
                            <m:limLoc m:val="undOvr"/>
                            <m:grow m:val="on"/>
                            <m:ctrlP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naryPr>
                          <m:sub>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up>
                            <m:r>
                              <a:rPr lang="fr-FR" sz="2000" b="0" i="1" kern="15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𝑚</m:t>
                            </m:r>
                          </m:sup>
                          <m:e>
                            <m:sSup>
                              <m:sSupPr>
                                <m:ctrlP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𝑒</m:t>
                                </m:r>
                              </m:e>
                              <m:sup>
                                <m:sSub>
                                  <m:sSubPr>
                                    <m:ctrlP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𝑉</m:t>
                                    </m:r>
                                  </m:e>
                                  <m:sub>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𝑖𝑗</m:t>
                                    </m:r>
                                  </m:sub>
                                </m:sSub>
                              </m:sup>
                            </m:sSup>
                          </m:e>
                        </m:nary>
                      </m:den>
                    </m:f>
                  </m:oMath>
                </a14:m>
                <a:endParaRPr lang="fr-FR" sz="2000"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800"/>
                  </a:spcAft>
                </a:pPr>
                <a:r>
                  <a:rPr lang="fr-FR" sz="2000"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​​En supposant que </a:t>
                </a:r>
                <a14:m>
                  <m:oMath xmlns:m="http://schemas.openxmlformats.org/officeDocument/2006/math">
                    <m:sSub>
                      <m:sSubPr>
                        <m:ctrlP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𝑉</m:t>
                        </m:r>
                      </m:e>
                      <m:sub>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𝑖𝑗</m:t>
                        </m:r>
                      </m:sub>
                    </m:sSub>
                  </m:oMath>
                </a14:m>
                <a:r>
                  <a:rPr lang="fr-FR" sz="2000"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p>
                      <m:sSupPr>
                        <m:ctrlP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el-GR" sz="2000" i="1" kern="150"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θ</m:t>
                        </m:r>
                      </m:e>
                      <m:sup>
                        <m:r>
                          <a:rPr lang="fr-FR" sz="2000" i="1" kern="15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m:t>
                        </m:r>
                      </m:sup>
                    </m:sSup>
                    <m:sSub>
                      <m:sSubPr>
                        <m:ctrlPr>
                          <a:rPr lang="fr-FR" sz="2000" b="0" i="1" kern="150"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sz="2000"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X</m:t>
                        </m:r>
                      </m:e>
                      <m:sub>
                        <m:r>
                          <m:rPr>
                            <m:sty m:val="p"/>
                          </m:rPr>
                          <a:rPr lang="fr-FR" sz="2000" b="0" i="0" kern="15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j</m:t>
                        </m:r>
                      </m:sub>
                    </m:sSub>
                  </m:oMath>
                </a14:m>
                <a:r>
                  <a:rPr lang="fr-FR" sz="2000"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on obtient la formule du modèle logit conditionnel. On obtient:</a:t>
                </a:r>
              </a:p>
              <a:p>
                <a:pPr algn="just">
                  <a:lnSpc>
                    <a:spcPct val="115000"/>
                  </a:lnSpc>
                  <a:spcAft>
                    <a:spcPts val="800"/>
                  </a:spcAft>
                </a:pPr>
                <a14:m>
                  <m:oMathPara xmlns:m="http://schemas.openxmlformats.org/officeDocument/2006/math">
                    <m:oMathParaPr>
                      <m:jc m:val="centerGroup"/>
                    </m:oMathParaPr>
                    <m:oMath xmlns:m="http://schemas.openxmlformats.org/officeDocument/2006/math">
                      <m:r>
                        <a:rPr lang="fr-FR" sz="2000" i="1" kern="150">
                          <a:solidFill>
                            <a:schemeClr val="tx1"/>
                          </a:solidFill>
                          <a:latin typeface="Cambria Math" panose="02040503050406030204" pitchFamily="18" charset="0"/>
                          <a:ea typeface="Calibri" panose="020F0502020204030204" pitchFamily="34" charset="0"/>
                          <a:cs typeface="Times New Roman" panose="02020603050405020304" pitchFamily="18" charset="0"/>
                        </a:rPr>
                        <m:t>𝑃</m:t>
                      </m:r>
                      <m:r>
                        <a:rPr lang="fr-FR" sz="2000" i="1" kern="15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fr-FR" sz="2000" i="1" kern="15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fr-FR" sz="2000" i="1" kern="150">
                              <a:solidFill>
                                <a:schemeClr val="tx1"/>
                              </a:solidFill>
                              <a:latin typeface="Cambria Math" panose="02040503050406030204" pitchFamily="18" charset="0"/>
                              <a:ea typeface="Calibri" panose="020F0502020204030204" pitchFamily="34" charset="0"/>
                              <a:cs typeface="Times New Roman" panose="02020603050405020304" pitchFamily="18" charset="0"/>
                            </a:rPr>
                            <m:t>𝑦</m:t>
                          </m:r>
                        </m:e>
                        <m:sub>
                          <m:r>
                            <a:rPr lang="fr-FR" sz="2000" i="1" kern="150">
                              <a:solidFill>
                                <a:schemeClr val="tx1"/>
                              </a:solidFill>
                              <a:latin typeface="Cambria Math" panose="02040503050406030204" pitchFamily="18" charset="0"/>
                              <a:ea typeface="Calibri" panose="020F0502020204030204" pitchFamily="34" charset="0"/>
                              <a:cs typeface="Times New Roman" panose="02020603050405020304" pitchFamily="18" charset="0"/>
                            </a:rPr>
                            <m:t>𝑖</m:t>
                          </m:r>
                        </m:sub>
                      </m:sSub>
                      <m:r>
                        <a:rPr lang="fr-FR" sz="2000" i="1" kern="15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fr-FR" sz="2000" i="1" kern="150">
                          <a:solidFill>
                            <a:schemeClr val="tx1"/>
                          </a:solidFill>
                          <a:latin typeface="Cambria Math" panose="02040503050406030204" pitchFamily="18" charset="0"/>
                          <a:ea typeface="Calibri" panose="020F0502020204030204" pitchFamily="34" charset="0"/>
                          <a:cs typeface="Times New Roman" panose="02020603050405020304" pitchFamily="18" charset="0"/>
                        </a:rPr>
                        <m:t>𝑘</m:t>
                      </m:r>
                      <m:r>
                        <a:rPr lang="fr-FR" sz="2000" i="1" kern="15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f>
                        <m:fPr>
                          <m:ctrlPr>
                            <a:rPr lang="el-GR" sz="2000" i="1" kern="15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fr-FR" sz="2000" i="1" kern="15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pPr>
                            <m:e>
                              <m:r>
                                <a:rPr lang="fr-FR" sz="2000" i="1" kern="150">
                                  <a:solidFill>
                                    <a:schemeClr val="tx1"/>
                                  </a:solidFill>
                                  <a:latin typeface="Cambria Math" panose="02040503050406030204" pitchFamily="18" charset="0"/>
                                  <a:ea typeface="Calibri" panose="020F0502020204030204" pitchFamily="34" charset="0"/>
                                  <a:cs typeface="Times New Roman" panose="02020603050405020304" pitchFamily="18" charset="0"/>
                                </a:rPr>
                                <m:t>𝑒</m:t>
                              </m:r>
                            </m:e>
                            <m:sup>
                              <m:sSub>
                                <m:sSubPr>
                                  <m:ctrlPr>
                                    <a:rPr lang="fr-FR" sz="2000" i="1" kern="15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fr-FR" sz="2000" i="1" kern="150">
                                      <a:solidFill>
                                        <a:schemeClr val="tx1"/>
                                      </a:solidFill>
                                      <a:latin typeface="Cambria Math" panose="02040503050406030204" pitchFamily="18" charset="0"/>
                                      <a:ea typeface="Calibri" panose="020F0502020204030204" pitchFamily="34" charset="0"/>
                                      <a:cs typeface="Times New Roman" panose="02020603050405020304" pitchFamily="18" charset="0"/>
                                    </a:rPr>
                                    <m:t>𝑋</m:t>
                                  </m:r>
                                </m:e>
                                <m:sub>
                                  <m:r>
                                    <a:rPr lang="fr-FR" sz="2000" i="1" kern="150">
                                      <a:solidFill>
                                        <a:schemeClr val="tx1"/>
                                      </a:solidFill>
                                      <a:latin typeface="Cambria Math" panose="02040503050406030204" pitchFamily="18" charset="0"/>
                                      <a:ea typeface="Calibri" panose="020F0502020204030204" pitchFamily="34" charset="0"/>
                                      <a:cs typeface="Times New Roman" panose="02020603050405020304" pitchFamily="18" charset="0"/>
                                    </a:rPr>
                                    <m:t>𝑖𝑘</m:t>
                                  </m:r>
                                </m:sub>
                              </m:sSub>
                              <m:r>
                                <a:rPr lang="el-GR" sz="2000" i="1" kern="150">
                                  <a:solidFill>
                                    <a:schemeClr val="tx1"/>
                                  </a:solidFill>
                                  <a:latin typeface="Cambria Math" panose="02040503050406030204" pitchFamily="18" charset="0"/>
                                  <a:ea typeface="Calibri" panose="020F0502020204030204" pitchFamily="34" charset="0"/>
                                  <a:cs typeface="Times New Roman" panose="02020603050405020304" pitchFamily="18" charset="0"/>
                                </a:rPr>
                                <m:t>𝜃</m:t>
                              </m:r>
                            </m:sup>
                          </m:sSup>
                        </m:num>
                        <m:den>
                          <m:nary>
                            <m:naryPr>
                              <m:chr m:val="∑"/>
                              <m:ctrlPr>
                                <a:rPr lang="el-GR" sz="2000" i="1" kern="15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naryPr>
                            <m:sub>
                              <m:r>
                                <a:rPr lang="fr-FR" sz="2000" i="1" kern="150">
                                  <a:solidFill>
                                    <a:schemeClr val="tx1"/>
                                  </a:solidFill>
                                  <a:latin typeface="Cambria Math" panose="02040503050406030204" pitchFamily="18" charset="0"/>
                                  <a:ea typeface="Calibri" panose="020F0502020204030204" pitchFamily="34" charset="0"/>
                                  <a:cs typeface="Times New Roman" panose="02020603050405020304" pitchFamily="18" charset="0"/>
                                </a:rPr>
                                <m:t>𝑗</m:t>
                              </m:r>
                              <m:r>
                                <a:rPr lang="fr-FR" sz="2000" i="1" kern="150">
                                  <a:solidFill>
                                    <a:schemeClr val="tx1"/>
                                  </a:solidFill>
                                  <a:latin typeface="Cambria Math" panose="02040503050406030204" pitchFamily="18" charset="0"/>
                                  <a:ea typeface="Calibri" panose="020F0502020204030204" pitchFamily="34" charset="0"/>
                                  <a:cs typeface="Times New Roman" panose="02020603050405020304" pitchFamily="18" charset="0"/>
                                </a:rPr>
                                <m:t>=1</m:t>
                              </m:r>
                            </m:sub>
                            <m:sup>
                              <m:r>
                                <a:rPr lang="fr-FR" sz="2000" i="1" kern="150">
                                  <a:solidFill>
                                    <a:schemeClr val="tx1"/>
                                  </a:solidFill>
                                  <a:latin typeface="Cambria Math" panose="02040503050406030204" pitchFamily="18" charset="0"/>
                                  <a:ea typeface="Calibri" panose="020F0502020204030204" pitchFamily="34" charset="0"/>
                                  <a:cs typeface="Times New Roman" panose="02020603050405020304" pitchFamily="18" charset="0"/>
                                </a:rPr>
                                <m:t>𝑚</m:t>
                              </m:r>
                            </m:sup>
                            <m:e>
                              <m:sSup>
                                <m:sSupPr>
                                  <m:ctrlPr>
                                    <a:rPr lang="fr-FR" sz="2000" i="1" kern="15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pPr>
                                <m:e>
                                  <m:r>
                                    <a:rPr lang="fr-FR" sz="2000" i="1" kern="150">
                                      <a:solidFill>
                                        <a:schemeClr val="tx1"/>
                                      </a:solidFill>
                                      <a:latin typeface="Cambria Math" panose="02040503050406030204" pitchFamily="18" charset="0"/>
                                      <a:ea typeface="Calibri" panose="020F0502020204030204" pitchFamily="34" charset="0"/>
                                      <a:cs typeface="Times New Roman" panose="02020603050405020304" pitchFamily="18" charset="0"/>
                                    </a:rPr>
                                    <m:t>𝑒</m:t>
                                  </m:r>
                                </m:e>
                                <m:sup>
                                  <m:sSub>
                                    <m:sSubPr>
                                      <m:ctrlPr>
                                        <a:rPr lang="fr-FR" sz="2000" i="1" kern="15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fr-FR" sz="2000" i="1" kern="150">
                                          <a:solidFill>
                                            <a:schemeClr val="tx1"/>
                                          </a:solidFill>
                                          <a:latin typeface="Cambria Math" panose="02040503050406030204" pitchFamily="18" charset="0"/>
                                          <a:ea typeface="Calibri" panose="020F0502020204030204" pitchFamily="34" charset="0"/>
                                          <a:cs typeface="Times New Roman" panose="02020603050405020304" pitchFamily="18" charset="0"/>
                                        </a:rPr>
                                        <m:t>𝑋</m:t>
                                      </m:r>
                                    </m:e>
                                    <m:sub>
                                      <m:r>
                                        <a:rPr lang="fr-FR" sz="2000" i="1" kern="150">
                                          <a:solidFill>
                                            <a:schemeClr val="tx1"/>
                                          </a:solidFill>
                                          <a:latin typeface="Cambria Math" panose="02040503050406030204" pitchFamily="18" charset="0"/>
                                          <a:ea typeface="Calibri" panose="020F0502020204030204" pitchFamily="34" charset="0"/>
                                          <a:cs typeface="Times New Roman" panose="02020603050405020304" pitchFamily="18" charset="0"/>
                                        </a:rPr>
                                        <m:t>𝑖𝑗</m:t>
                                      </m:r>
                                    </m:sub>
                                  </m:sSub>
                                  <m:r>
                                    <a:rPr lang="el-GR" sz="2000" i="1" kern="150">
                                      <a:solidFill>
                                        <a:schemeClr val="tx1"/>
                                      </a:solidFill>
                                      <a:latin typeface="Cambria Math" panose="02040503050406030204" pitchFamily="18" charset="0"/>
                                      <a:ea typeface="Calibri" panose="020F0502020204030204" pitchFamily="34" charset="0"/>
                                      <a:cs typeface="Times New Roman" panose="02020603050405020304" pitchFamily="18" charset="0"/>
                                    </a:rPr>
                                    <m:t>𝜃</m:t>
                                  </m:r>
                                </m:sup>
                              </m:sSup>
                            </m:e>
                          </m:nary>
                        </m:den>
                      </m:f>
                      <m:r>
                        <a:rPr lang="el-GR" sz="2000" i="1" kern="150">
                          <a:solidFill>
                            <a:schemeClr val="tx1"/>
                          </a:solidFill>
                          <a:latin typeface="Cambria Math" panose="02040503050406030204" pitchFamily="18" charset="0"/>
                          <a:ea typeface="Calibri" panose="020F0502020204030204" pitchFamily="34" charset="0"/>
                          <a:cs typeface="Times New Roman" panose="02020603050405020304" pitchFamily="18" charset="0"/>
                        </a:rPr>
                        <m:t>     ∀ </m:t>
                      </m:r>
                      <m:r>
                        <a:rPr lang="fr-FR" sz="2000" i="1" kern="150">
                          <a:solidFill>
                            <a:schemeClr val="tx1"/>
                          </a:solidFill>
                          <a:latin typeface="Cambria Math" panose="02040503050406030204" pitchFamily="18" charset="0"/>
                          <a:ea typeface="Calibri" panose="020F0502020204030204" pitchFamily="34" charset="0"/>
                          <a:cs typeface="Times New Roman" panose="02020603050405020304" pitchFamily="18" charset="0"/>
                        </a:rPr>
                        <m:t>𝑘</m:t>
                      </m:r>
                      <m:r>
                        <a:rPr lang="fr-FR" sz="2000" i="1" kern="150">
                          <a:solidFill>
                            <a:schemeClr val="tx1"/>
                          </a:solidFill>
                          <a:latin typeface="Cambria Math" panose="02040503050406030204" pitchFamily="18" charset="0"/>
                          <a:ea typeface="Calibri" panose="020F0502020204030204" pitchFamily="34" charset="0"/>
                          <a:cs typeface="Times New Roman" panose="02020603050405020304" pitchFamily="18" charset="0"/>
                        </a:rPr>
                        <m:t>=1,…,</m:t>
                      </m:r>
                      <m:r>
                        <a:rPr lang="fr-FR" sz="2000" i="1" kern="150">
                          <a:solidFill>
                            <a:schemeClr val="tx1"/>
                          </a:solidFill>
                          <a:latin typeface="Cambria Math" panose="02040503050406030204" pitchFamily="18" charset="0"/>
                          <a:ea typeface="Calibri" panose="020F0502020204030204" pitchFamily="34" charset="0"/>
                          <a:cs typeface="Times New Roman" panose="02020603050405020304" pitchFamily="18" charset="0"/>
                        </a:rPr>
                        <m:t>𝑚</m:t>
                      </m:r>
                      <m:r>
                        <a:rPr lang="fr-FR" sz="2000" i="1" kern="150">
                          <a:solidFill>
                            <a:schemeClr val="tx1"/>
                          </a:solidFill>
                          <a:latin typeface="Cambria Math" panose="02040503050406030204" pitchFamily="18" charset="0"/>
                          <a:ea typeface="Calibri" panose="020F0502020204030204" pitchFamily="34" charset="0"/>
                          <a:cs typeface="Times New Roman" panose="02020603050405020304" pitchFamily="18" charset="0"/>
                        </a:rPr>
                        <m:t>  ; ∀ </m:t>
                      </m:r>
                      <m:r>
                        <a:rPr lang="fr-FR" sz="2000" i="1" kern="150">
                          <a:solidFill>
                            <a:schemeClr val="tx1"/>
                          </a:solidFill>
                          <a:latin typeface="Cambria Math" panose="02040503050406030204" pitchFamily="18" charset="0"/>
                          <a:ea typeface="Calibri" panose="020F0502020204030204" pitchFamily="34" charset="0"/>
                          <a:cs typeface="Times New Roman" panose="02020603050405020304" pitchFamily="18" charset="0"/>
                        </a:rPr>
                        <m:t>𝑖</m:t>
                      </m:r>
                      <m:r>
                        <a:rPr lang="fr-FR" sz="2000" i="1" kern="150">
                          <a:solidFill>
                            <a:schemeClr val="tx1"/>
                          </a:solidFill>
                          <a:latin typeface="Cambria Math" panose="02040503050406030204" pitchFamily="18" charset="0"/>
                          <a:ea typeface="Calibri" panose="020F0502020204030204" pitchFamily="34" charset="0"/>
                          <a:cs typeface="Times New Roman" panose="02020603050405020304" pitchFamily="18" charset="0"/>
                        </a:rPr>
                        <m:t>=1,…,</m:t>
                      </m:r>
                      <m:r>
                        <a:rPr lang="fr-FR" sz="2000" i="1" kern="150">
                          <a:solidFill>
                            <a:schemeClr val="tx1"/>
                          </a:solidFill>
                          <a:latin typeface="Cambria Math" panose="02040503050406030204" pitchFamily="18" charset="0"/>
                          <a:ea typeface="Calibri" panose="020F0502020204030204" pitchFamily="34" charset="0"/>
                          <a:cs typeface="Times New Roman" panose="02020603050405020304" pitchFamily="18" charset="0"/>
                        </a:rPr>
                        <m:t>𝑛</m:t>
                      </m:r>
                    </m:oMath>
                  </m:oMathPara>
                </a14:m>
                <a:endParaRPr lang="fr-FR" sz="2000"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fontAlgn="base">
                  <a:lnSpc>
                    <a:spcPct val="150000"/>
                  </a:lnSpc>
                  <a:spcAft>
                    <a:spcPts val="800"/>
                  </a:spcAft>
                </a:pPr>
                <a:r>
                  <a:rPr lang="fr-FR" sz="1600"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Où :</a:t>
                </a:r>
                <a:endParaRPr lang="fr-BF"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lvl="0" indent="-457200" algn="just" fontAlgn="base">
                  <a:lnSpc>
                    <a:spcPct val="150000"/>
                  </a:lnSpc>
                  <a:spcAft>
                    <a:spcPts val="800"/>
                  </a:spcAft>
                  <a:buSzPts val="1000"/>
                  <a:buFont typeface="Courier New" panose="02070309020205020404" pitchFamily="49" charset="0"/>
                  <a:buChar char="o"/>
                </a:pPr>
                <a14:m>
                  <m:oMath xmlns:m="http://schemas.openxmlformats.org/officeDocument/2006/math">
                    <m:r>
                      <a:rPr lang="fr-FR"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𝑃</m:t>
                    </m:r>
                    <m:r>
                      <a:rPr lang="fr-FR"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fr-BF"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𝑦</m:t>
                        </m:r>
                      </m:e>
                      <m:sub>
                        <m:r>
                          <a:rPr lang="fr-FR"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fr-FR"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fr-FR"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𝑘</m:t>
                    </m:r>
                    <m:r>
                      <a:rPr lang="fr-FR"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fr-FR" sz="1600"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est la probabilité de choisir l'alternative </a:t>
                </a:r>
                <a:r>
                  <a:rPr lang="fr-FR" sz="1600" kern="150" dirty="0">
                    <a:solidFill>
                      <a:schemeClr val="tx1"/>
                    </a:solidFill>
                    <a:effectLst/>
                    <a:latin typeface="Cambria Math" panose="02040503050406030204" pitchFamily="18" charset="0"/>
                    <a:ea typeface="Calibri" panose="020F0502020204030204" pitchFamily="34" charset="0"/>
                    <a:cs typeface="Cambria Math" panose="02040503050406030204" pitchFamily="18" charset="0"/>
                  </a:rPr>
                  <a:t>k</a:t>
                </a:r>
                <a:r>
                  <a:rPr lang="fr-FR" sz="1600"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fr-BF" sz="1600" kern="100" dirty="0">
                  <a:solidFill>
                    <a:schemeClr val="tx1"/>
                  </a:solidFill>
                  <a:effectLst/>
                  <a:latin typeface="Symbol" panose="05050102010706020507" pitchFamily="18" charset="2"/>
                  <a:ea typeface="Calibri" panose="020F0502020204030204" pitchFamily="34" charset="0"/>
                  <a:cs typeface="Times New Roman" panose="02020603050405020304" pitchFamily="18" charset="0"/>
                </a:endParaRPr>
              </a:p>
              <a:p>
                <a:pPr marL="457200" lvl="0" indent="-457200" algn="just" fontAlgn="base">
                  <a:lnSpc>
                    <a:spcPct val="150000"/>
                  </a:lnSpc>
                  <a:spcAft>
                    <a:spcPts val="800"/>
                  </a:spcAft>
                  <a:buSzPts val="1000"/>
                  <a:buFont typeface="Courier New" panose="02070309020205020404" pitchFamily="49" charset="0"/>
                  <a:buChar char="o"/>
                </a:pPr>
                <a14:m>
                  <m:oMath xmlns:m="http://schemas.openxmlformats.org/officeDocument/2006/math">
                    <m:r>
                      <a:rPr lang="fr-FR"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𝜃</m:t>
                    </m:r>
                  </m:oMath>
                </a14:m>
                <a:r>
                  <a:rPr lang="fr-FR" sz="1600"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est le vecteur des paramètres du modèle, </a:t>
                </a:r>
                <a14:m>
                  <m:oMath xmlns:m="http://schemas.openxmlformats.org/officeDocument/2006/math">
                    <m:r>
                      <a:rPr lang="fr-FR"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𝜃</m:t>
                    </m:r>
                    <m:r>
                      <a:rPr lang="fr-FR"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d>
                      <m:dPr>
                        <m:ctrlPr>
                          <a:rPr lang="fr-BF"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fr-BF"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𝜃</m:t>
                            </m:r>
                          </m:e>
                          <m:sub>
                            <m:r>
                              <a:rPr lang="fr-FR"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m:t>
                            </m:r>
                          </m:sub>
                        </m:sSub>
                        <m:r>
                          <a:rPr lang="fr-FR"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fr-BF"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𝜃</m:t>
                            </m:r>
                          </m:e>
                          <m:sub>
                            <m:r>
                              <a:rPr lang="fr-FR"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fr-FR"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fr-BF"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𝜃</m:t>
                            </m:r>
                          </m:e>
                          <m:sub>
                            <m:r>
                              <a:rPr lang="fr-FR"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𝑃</m:t>
                            </m:r>
                          </m:sub>
                        </m:sSub>
                      </m:e>
                    </m:d>
                    <m:r>
                      <a:rPr lang="fr-FR" sz="1600"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fr-FR" sz="1600"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avec </a:t>
                </a:r>
                <a14:m>
                  <m:oMath xmlns:m="http://schemas.openxmlformats.org/officeDocument/2006/math">
                    <m:sSub>
                      <m:sSubPr>
                        <m:ctrlPr>
                          <a:rPr lang="fr-BF"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𝜃</m:t>
                        </m:r>
                      </m:e>
                      <m:sub>
                        <m:r>
                          <a:rPr lang="fr-FR"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m:t>
                        </m:r>
                      </m:sub>
                    </m:sSub>
                  </m:oMath>
                </a14:m>
                <a:r>
                  <a:rPr lang="fr-FR" sz="1600"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la constante et </a:t>
                </a:r>
                <a14:m>
                  <m:oMath xmlns:m="http://schemas.openxmlformats.org/officeDocument/2006/math">
                    <m:sSub>
                      <m:sSubPr>
                        <m:ctrlPr>
                          <a:rPr lang="fr-BF"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𝜃</m:t>
                        </m:r>
                      </m:e>
                      <m:sub>
                        <m:r>
                          <a:rPr lang="fr-FR"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fr-FR" sz="1600"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le coefficient de la première variable explicative, </a:t>
                </a:r>
                <a14:m>
                  <m:oMath xmlns:m="http://schemas.openxmlformats.org/officeDocument/2006/math">
                    <m:sSub>
                      <m:sSubPr>
                        <m:ctrlPr>
                          <a:rPr lang="fr-BF"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𝜃</m:t>
                        </m:r>
                      </m:e>
                      <m:sub>
                        <m:r>
                          <a:rPr lang="fr-FR"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2</m:t>
                        </m:r>
                      </m:sub>
                    </m:sSub>
                  </m:oMath>
                </a14:m>
                <a:r>
                  <a:rPr lang="fr-FR" sz="1600"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est le coefficient de la deuxième</a:t>
                </a:r>
                <a:r>
                  <a:rPr lang="fr-FR" sz="1600" i="1" kern="15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600"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variable explicative, etc.</a:t>
                </a:r>
                <a:endParaRPr lang="fr-BF" sz="1600" kern="100" dirty="0">
                  <a:solidFill>
                    <a:schemeClr val="tx1"/>
                  </a:solidFill>
                  <a:effectLst/>
                  <a:latin typeface="Symbol" panose="05050102010706020507" pitchFamily="18" charset="2"/>
                  <a:ea typeface="Calibri" panose="020F0502020204030204" pitchFamily="34" charset="0"/>
                  <a:cs typeface="Times New Roman" panose="02020603050405020304" pitchFamily="18" charset="0"/>
                </a:endParaRPr>
              </a:p>
              <a:p>
                <a:pPr marL="457200" lvl="0" indent="-457200" algn="just" fontAlgn="base">
                  <a:lnSpc>
                    <a:spcPct val="150000"/>
                  </a:lnSpc>
                  <a:spcAft>
                    <a:spcPts val="800"/>
                  </a:spcAft>
                  <a:buSzPts val="1000"/>
                  <a:buFont typeface="Courier New" panose="02070309020205020404" pitchFamily="49" charset="0"/>
                  <a:buChar char="o"/>
                </a:pPr>
                <a14:m>
                  <m:oMath xmlns:m="http://schemas.openxmlformats.org/officeDocument/2006/math">
                    <m:sSub>
                      <m:sSubPr>
                        <m:ctrlPr>
                          <a:rPr lang="fr-BF"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𝑋</m:t>
                        </m:r>
                      </m:e>
                      <m:sub>
                        <m:r>
                          <a:rPr lang="fr-FR"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a14:m>
                <a:r>
                  <a:rPr lang="fr-FR" sz="1600"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est le vecteur caractéristique des alternatives de l’individu i , </a:t>
                </a:r>
                <a14:m>
                  <m:oMath xmlns:m="http://schemas.openxmlformats.org/officeDocument/2006/math">
                    <m:sSub>
                      <m:sSubPr>
                        <m:ctrlPr>
                          <a:rPr lang="fr-BF"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𝑋</m:t>
                        </m:r>
                      </m:e>
                      <m:sub>
                        <m:r>
                          <a:rPr lang="fr-FR"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fr-FR"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d>
                      <m:dPr>
                        <m:ctrlPr>
                          <a:rPr lang="fr-BF"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fr-BF"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𝑋</m:t>
                            </m:r>
                          </m:e>
                          <m:sub>
                            <m:r>
                              <a:rPr lang="fr-FR"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r>
                              <a:rPr lang="fr-FR"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fr-FR"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fr-BF"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𝑋</m:t>
                            </m:r>
                          </m:e>
                          <m:sub>
                            <m:r>
                              <a:rPr lang="fr-FR"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r>
                              <a:rPr lang="fr-FR"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fr-FR"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fr-BF"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𝑋</m:t>
                            </m:r>
                          </m:e>
                          <m:sub>
                            <m:r>
                              <a:rPr lang="fr-FR" sz="16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𝑖𝑚</m:t>
                            </m:r>
                          </m:sub>
                        </m:sSub>
                      </m:e>
                    </m:d>
                  </m:oMath>
                </a14:m>
                <a:r>
                  <a:rPr lang="fr-FR" sz="1600"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457200" lvl="0" indent="-457200" algn="just" fontAlgn="base">
                  <a:lnSpc>
                    <a:spcPct val="150000"/>
                  </a:lnSpc>
                  <a:spcAft>
                    <a:spcPts val="800"/>
                  </a:spcAft>
                  <a:buSzPts val="1000"/>
                  <a:buFont typeface="Courier New" panose="02070309020205020404" pitchFamily="49" charset="0"/>
                  <a:buChar char="o"/>
                </a:pPr>
                <a:r>
                  <a:rPr lang="fr-FR" sz="1600"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 est le nomb</a:t>
                </a:r>
                <a:r>
                  <a:rPr lang="fr-FR" sz="1600" kern="15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re total d’alternatives</a:t>
                </a:r>
                <a:endParaRPr lang="fr-BF" sz="1600" kern="100" dirty="0">
                  <a:solidFill>
                    <a:schemeClr val="tx1"/>
                  </a:solidFill>
                  <a:effectLst/>
                  <a:latin typeface="Symbol" panose="05050102010706020507" pitchFamily="18" charset="2"/>
                  <a:ea typeface="Calibri" panose="020F0502020204030204" pitchFamily="34" charset="0"/>
                  <a:cs typeface="Times New Roman" panose="02020603050405020304" pitchFamily="18" charset="0"/>
                </a:endParaRPr>
              </a:p>
            </p:txBody>
          </p:sp>
        </mc:Choice>
        <mc:Fallback xmlns="">
          <p:sp>
            <p:nvSpPr>
              <p:cNvPr id="9" name="Organigramme : Alternative 8">
                <a:extLst>
                  <a:ext uri="{FF2B5EF4-FFF2-40B4-BE49-F238E27FC236}">
                    <a16:creationId xmlns:a16="http://schemas.microsoft.com/office/drawing/2014/main" id="{01BBD0BC-0158-D222-661B-BD494997C364}"/>
                  </a:ext>
                </a:extLst>
              </p:cNvPr>
              <p:cNvSpPr>
                <a:spLocks noRot="1" noChangeAspect="1" noMove="1" noResize="1" noEditPoints="1" noAdjustHandles="1" noChangeArrowheads="1" noChangeShapeType="1" noTextEdit="1"/>
              </p:cNvSpPr>
              <p:nvPr/>
            </p:nvSpPr>
            <p:spPr>
              <a:xfrm>
                <a:off x="329381" y="1186580"/>
                <a:ext cx="11533238" cy="5298681"/>
              </a:xfrm>
              <a:prstGeom prst="flowChartAlternateProcess">
                <a:avLst/>
              </a:prstGeom>
              <a:blipFill>
                <a:blip r:embed="rId5"/>
                <a:stretch>
                  <a:fillRect/>
                </a:stretch>
              </a:blipFill>
              <a:ln w="38100">
                <a:noFill/>
              </a:ln>
            </p:spPr>
            <p:txBody>
              <a:bodyPr/>
              <a:lstStyle/>
              <a:p>
                <a:r>
                  <a:rPr lang="fr-BF">
                    <a:noFill/>
                  </a:rPr>
                  <a:t> </a:t>
                </a:r>
              </a:p>
            </p:txBody>
          </p:sp>
        </mc:Fallback>
      </mc:AlternateContent>
      <p:sp>
        <p:nvSpPr>
          <p:cNvPr id="6" name="Espace réservé du numéro de diapositive 5">
            <a:extLst>
              <a:ext uri="{FF2B5EF4-FFF2-40B4-BE49-F238E27FC236}">
                <a16:creationId xmlns:a16="http://schemas.microsoft.com/office/drawing/2014/main" id="{58FE0ECF-BB40-4AB0-D2FB-3338BE4DC03C}"/>
              </a:ext>
            </a:extLst>
          </p:cNvPr>
          <p:cNvSpPr>
            <a:spLocks noGrp="1"/>
          </p:cNvSpPr>
          <p:nvPr>
            <p:ph type="sldNum" sz="quarter" idx="12"/>
          </p:nvPr>
        </p:nvSpPr>
        <p:spPr/>
        <p:txBody>
          <a:bodyPr/>
          <a:lstStyle/>
          <a:p>
            <a:fld id="{6BEEA23D-B41C-4067-9D7C-244D4B21AF3B}" type="slidenum">
              <a:rPr lang="fr-BF" smtClean="0"/>
              <a:t>7</a:t>
            </a:fld>
            <a:endParaRPr lang="fr-BF"/>
          </a:p>
        </p:txBody>
      </p:sp>
    </p:spTree>
    <p:extLst>
      <p:ext uri="{BB962C8B-B14F-4D97-AF65-F5344CB8AC3E}">
        <p14:creationId xmlns:p14="http://schemas.microsoft.com/office/powerpoint/2010/main" val="50182635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circle(in)">
                                      <p:cBhvr>
                                        <p:cTn id="7" dur="2000"/>
                                        <p:tgtEl>
                                          <p:spTgt spid="9">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circle(in)">
                                      <p:cBhvr>
                                        <p:cTn id="10" dur="2000"/>
                                        <p:tgtEl>
                                          <p:spTgt spid="9">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circle(in)">
                                      <p:cBhvr>
                                        <p:cTn id="13" dur="2000"/>
                                        <p:tgtEl>
                                          <p:spTgt spid="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
                                            <p:txEl>
                                              <p:pRg st="3" end="3"/>
                                            </p:txEl>
                                          </p:spTgt>
                                        </p:tgtEl>
                                        <p:attrNameLst>
                                          <p:attrName>style.visibility</p:attrName>
                                        </p:attrNameLst>
                                      </p:cBhvr>
                                      <p:to>
                                        <p:strVal val="visible"/>
                                      </p:to>
                                    </p:set>
                                    <p:anim calcmode="lin" valueType="num">
                                      <p:cBhvr additive="base">
                                        <p:cTn id="18"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
                                            <p:txEl>
                                              <p:pRg st="3" end="3"/>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 calcmode="lin" valueType="num">
                                      <p:cBhvr additive="base">
                                        <p:cTn id="22"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9">
                                            <p:txEl>
                                              <p:pRg st="4" end="4"/>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 calcmode="lin" valueType="num">
                                      <p:cBhvr additive="base">
                                        <p:cTn id="26"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9">
                                            <p:txEl>
                                              <p:pRg st="5" end="5"/>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9">
                                            <p:txEl>
                                              <p:pRg st="6" end="6"/>
                                            </p:txEl>
                                          </p:spTgt>
                                        </p:tgtEl>
                                        <p:attrNameLst>
                                          <p:attrName>style.visibility</p:attrName>
                                        </p:attrNameLst>
                                      </p:cBhvr>
                                      <p:to>
                                        <p:strVal val="visible"/>
                                      </p:to>
                                    </p:set>
                                    <p:anim calcmode="lin" valueType="num">
                                      <p:cBhvr additive="base">
                                        <p:cTn id="30"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9">
                                            <p:txEl>
                                              <p:pRg st="6" end="6"/>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9">
                                            <p:txEl>
                                              <p:pRg st="7" end="7"/>
                                            </p:txEl>
                                          </p:spTgt>
                                        </p:tgtEl>
                                        <p:attrNameLst>
                                          <p:attrName>style.visibility</p:attrName>
                                        </p:attrNameLst>
                                      </p:cBhvr>
                                      <p:to>
                                        <p:strVal val="visible"/>
                                      </p:to>
                                    </p:set>
                                    <p:anim calcmode="lin" valueType="num">
                                      <p:cBhvr additive="base">
                                        <p:cTn id="34"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87D56AC0-723B-42BA-87A2-0778FDD3CD98}"/>
              </a:ext>
            </a:extLst>
          </p:cNvPr>
          <p:cNvSpPr/>
          <p:nvPr/>
        </p:nvSpPr>
        <p:spPr>
          <a:xfrm>
            <a:off x="156371" y="6519830"/>
            <a:ext cx="1730585" cy="310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46" name="Rectangle 45">
            <a:extLst>
              <a:ext uri="{FF2B5EF4-FFF2-40B4-BE49-F238E27FC236}">
                <a16:creationId xmlns:a16="http://schemas.microsoft.com/office/drawing/2014/main" id="{107787E5-E35D-464A-8883-075082B274D3}"/>
              </a:ext>
            </a:extLst>
          </p:cNvPr>
          <p:cNvSpPr/>
          <p:nvPr/>
        </p:nvSpPr>
        <p:spPr>
          <a:xfrm>
            <a:off x="1886956" y="6519829"/>
            <a:ext cx="8749844" cy="310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dirty="0">
                <a:cs typeface="Aharoni" pitchFamily="2" charset="-79"/>
                <a:sym typeface="Cambria"/>
              </a:rPr>
              <a:t>ISSP/LPAS2</a:t>
            </a:r>
            <a:endParaRPr lang="fr-FR" dirty="0"/>
          </a:p>
        </p:txBody>
      </p:sp>
      <p:sp>
        <p:nvSpPr>
          <p:cNvPr id="52" name="Rectangle 51">
            <a:extLst>
              <a:ext uri="{FF2B5EF4-FFF2-40B4-BE49-F238E27FC236}">
                <a16:creationId xmlns:a16="http://schemas.microsoft.com/office/drawing/2014/main" id="{6B2455FF-2DCB-4199-BAC2-B0E662DDE98F}"/>
              </a:ext>
            </a:extLst>
          </p:cNvPr>
          <p:cNvSpPr/>
          <p:nvPr/>
        </p:nvSpPr>
        <p:spPr>
          <a:xfrm>
            <a:off x="156369" y="1864"/>
            <a:ext cx="5689600" cy="12600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1">
                  <a:lumMod val="50000"/>
                </a:schemeClr>
              </a:solidFill>
            </a:endParaRPr>
          </a:p>
        </p:txBody>
      </p:sp>
      <p:sp>
        <p:nvSpPr>
          <p:cNvPr id="53" name="Rectangle 52">
            <a:extLst>
              <a:ext uri="{FF2B5EF4-FFF2-40B4-BE49-F238E27FC236}">
                <a16:creationId xmlns:a16="http://schemas.microsoft.com/office/drawing/2014/main" id="{497037EF-C170-4B7F-8921-6A4F8E9A325E}"/>
              </a:ext>
            </a:extLst>
          </p:cNvPr>
          <p:cNvSpPr/>
          <p:nvPr/>
        </p:nvSpPr>
        <p:spPr>
          <a:xfrm>
            <a:off x="5845969" y="3244"/>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E7E63B0E-30AF-4913-8C91-BC7C4AD3EAD1}"/>
              </a:ext>
            </a:extLst>
          </p:cNvPr>
          <p:cNvSpPr/>
          <p:nvPr/>
        </p:nvSpPr>
        <p:spPr>
          <a:xfrm>
            <a:off x="1730350" y="6568600"/>
            <a:ext cx="8634103" cy="584775"/>
          </a:xfrm>
          <a:prstGeom prst="rect">
            <a:avLst/>
          </a:prstGeom>
        </p:spPr>
        <p:txBody>
          <a:bodyPr wrap="square">
            <a:spAutoFit/>
          </a:bodyPr>
          <a:lstStyle/>
          <a:p>
            <a:pPr algn="ctr"/>
            <a:endParaRPr lang="fr-FR" dirty="0">
              <a:solidFill>
                <a:schemeClr val="dk1"/>
              </a:solidFill>
              <a:cs typeface="Aharoni" pitchFamily="2" charset="-79"/>
            </a:endParaRPr>
          </a:p>
          <a:p>
            <a:pPr algn="ctr"/>
            <a:endParaRPr lang="fr-FR" sz="1400" b="1" dirty="0">
              <a:cs typeface="Aharoni" pitchFamily="2" charset="-79"/>
            </a:endParaRPr>
          </a:p>
        </p:txBody>
      </p:sp>
      <p:pic>
        <p:nvPicPr>
          <p:cNvPr id="3" name="Image 2">
            <a:extLst>
              <a:ext uri="{FF2B5EF4-FFF2-40B4-BE49-F238E27FC236}">
                <a16:creationId xmlns:a16="http://schemas.microsoft.com/office/drawing/2014/main" id="{809A0F75-B8C1-5AF5-2BAF-F68DDFAC300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350" y="6539656"/>
            <a:ext cx="489357" cy="271699"/>
          </a:xfrm>
          <a:prstGeom prst="rect">
            <a:avLst/>
          </a:prstGeom>
          <a:noFill/>
          <a:ln>
            <a:noFill/>
          </a:ln>
        </p:spPr>
      </p:pic>
      <p:pic>
        <p:nvPicPr>
          <p:cNvPr id="4" name="Image 3">
            <a:extLst>
              <a:ext uri="{FF2B5EF4-FFF2-40B4-BE49-F238E27FC236}">
                <a16:creationId xmlns:a16="http://schemas.microsoft.com/office/drawing/2014/main" id="{DE3E5276-A9FE-2BD6-A58F-84DD23A7144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05803" y="6577756"/>
            <a:ext cx="353626" cy="286720"/>
          </a:xfrm>
          <a:prstGeom prst="rect">
            <a:avLst/>
          </a:prstGeom>
          <a:noFill/>
          <a:ln>
            <a:noFill/>
          </a:ln>
        </p:spPr>
      </p:pic>
      <p:sp>
        <p:nvSpPr>
          <p:cNvPr id="5" name="Rectangle: Rounded Corners 9">
            <a:extLst>
              <a:ext uri="{FF2B5EF4-FFF2-40B4-BE49-F238E27FC236}">
                <a16:creationId xmlns:a16="http://schemas.microsoft.com/office/drawing/2014/main" id="{6782C5E4-5C3F-9C66-7D9E-287894F07D32}"/>
              </a:ext>
            </a:extLst>
          </p:cNvPr>
          <p:cNvSpPr/>
          <p:nvPr/>
        </p:nvSpPr>
        <p:spPr>
          <a:xfrm>
            <a:off x="329381" y="247648"/>
            <a:ext cx="11533238" cy="650034"/>
          </a:xfrm>
          <a:prstGeom prst="round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514350" indent="-514350" algn="ctr">
              <a:buFont typeface="+mj-lt"/>
              <a:buAutoNum type="arabicPeriod" startAt="2"/>
            </a:pPr>
            <a:r>
              <a:rPr lang="fr-FR" sz="2400" b="1" u="sng" dirty="0">
                <a:latin typeface="Times New Roman" panose="02020603050405020304" pitchFamily="18" charset="0"/>
                <a:ea typeface="Calibri" panose="020F0502020204030204" pitchFamily="34" charset="0"/>
                <a:cs typeface="Times New Roman" panose="02020603050405020304" pitchFamily="18" charset="0"/>
              </a:rPr>
              <a:t>Définition</a:t>
            </a:r>
          </a:p>
        </p:txBody>
      </p:sp>
      <mc:AlternateContent xmlns:mc="http://schemas.openxmlformats.org/markup-compatibility/2006" xmlns:a14="http://schemas.microsoft.com/office/drawing/2010/main">
        <mc:Choice Requires="a14">
          <p:sp>
            <p:nvSpPr>
              <p:cNvPr id="9" name="Organigramme : Alternative 8">
                <a:extLst>
                  <a:ext uri="{FF2B5EF4-FFF2-40B4-BE49-F238E27FC236}">
                    <a16:creationId xmlns:a16="http://schemas.microsoft.com/office/drawing/2014/main" id="{01BBD0BC-0158-D222-661B-BD494997C364}"/>
                  </a:ext>
                </a:extLst>
              </p:cNvPr>
              <p:cNvSpPr/>
              <p:nvPr/>
            </p:nvSpPr>
            <p:spPr>
              <a:xfrm>
                <a:off x="329381" y="1186581"/>
                <a:ext cx="11533238" cy="5212542"/>
              </a:xfrm>
              <a:prstGeom prst="flowChartAlternateProcess">
                <a:avLst/>
              </a:prstGeom>
              <a:solidFill>
                <a:schemeClr val="bg1"/>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ct val="115000"/>
                  </a:lnSpc>
                  <a:spcAft>
                    <a:spcPts val="800"/>
                  </a:spcAft>
                </a:pPr>
                <a:r>
                  <a:rPr lang="fr-FR" sz="2000"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En normalisant les vecteurs de caractéristiques </a:t>
                </a:r>
                <a14:m>
                  <m:oMath xmlns:m="http://schemas.openxmlformats.org/officeDocument/2006/math">
                    <m:sSub>
                      <m:sSubPr>
                        <m:ctrlPr>
                          <a:rPr lang="fr-FR" sz="2000" b="0" i="1" kern="15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2000" b="0" i="1" kern="15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𝑋</m:t>
                        </m:r>
                      </m:e>
                      <m:sub>
                        <m:r>
                          <a:rPr lang="fr-FR" sz="2000" b="0" i="1" kern="15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𝑖𝑗</m:t>
                        </m:r>
                      </m:sub>
                    </m:sSub>
                  </m:oMath>
                </a14:m>
                <a:r>
                  <a:rPr lang="fr-FR" sz="2000"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par </a:t>
                </a:r>
                <a14:m>
                  <m:oMath xmlns:m="http://schemas.openxmlformats.org/officeDocument/2006/math">
                    <m:sSub>
                      <m:sSubPr>
                        <m:ctrlPr>
                          <a:rPr lang="fr-FR" sz="2000" i="1" kern="15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fr-FR" sz="2000" i="1" kern="150">
                            <a:solidFill>
                              <a:schemeClr val="tx1"/>
                            </a:solidFill>
                            <a:latin typeface="Cambria Math" panose="02040503050406030204" pitchFamily="18" charset="0"/>
                            <a:ea typeface="Calibri" panose="020F0502020204030204" pitchFamily="34" charset="0"/>
                            <a:cs typeface="Times New Roman" panose="02020603050405020304" pitchFamily="18" charset="0"/>
                          </a:rPr>
                          <m:t>𝑋</m:t>
                        </m:r>
                      </m:e>
                      <m:sub>
                        <m:r>
                          <a:rPr lang="fr-FR" sz="2000" i="1" kern="150">
                            <a:solidFill>
                              <a:schemeClr val="tx1"/>
                            </a:solidFill>
                            <a:latin typeface="Cambria Math" panose="02040503050406030204" pitchFamily="18" charset="0"/>
                            <a:ea typeface="Calibri" panose="020F0502020204030204" pitchFamily="34" charset="0"/>
                            <a:cs typeface="Times New Roman" panose="02020603050405020304" pitchFamily="18" charset="0"/>
                          </a:rPr>
                          <m:t>𝑖</m:t>
                        </m:r>
                        <m:r>
                          <a:rPr lang="fr-FR" sz="2000" b="0" i="1" kern="150"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1</m:t>
                        </m:r>
                      </m:sub>
                    </m:sSub>
                  </m:oMath>
                </a14:m>
                <a:r>
                  <a:rPr lang="fr-FR" sz="2000"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le vecteur de caractéristique de la première modalité tel que</a:t>
                </a:r>
                <a:r>
                  <a:rPr lang="fr-FR" sz="2000" i="1" kern="15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Sup>
                      <m:sSubSupPr>
                        <m:ctrlPr>
                          <a:rPr lang="fr-FR" sz="2000" b="0" i="1" kern="150"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SupPr>
                      <m:e>
                        <m:r>
                          <a:rPr lang="fr-FR" sz="2000" i="1" kern="150">
                            <a:solidFill>
                              <a:schemeClr val="tx1"/>
                            </a:solidFill>
                            <a:latin typeface="Cambria Math" panose="02040503050406030204" pitchFamily="18" charset="0"/>
                            <a:ea typeface="Calibri" panose="020F0502020204030204" pitchFamily="34" charset="0"/>
                            <a:cs typeface="Times New Roman" panose="02020603050405020304" pitchFamily="18" charset="0"/>
                          </a:rPr>
                          <m:t>𝑋</m:t>
                        </m:r>
                      </m:e>
                      <m:sub>
                        <m:r>
                          <a:rPr lang="fr-FR" sz="2000" i="1" kern="150">
                            <a:solidFill>
                              <a:schemeClr val="tx1"/>
                            </a:solidFill>
                            <a:latin typeface="Cambria Math" panose="02040503050406030204" pitchFamily="18" charset="0"/>
                            <a:ea typeface="Calibri" panose="020F0502020204030204" pitchFamily="34" charset="0"/>
                            <a:cs typeface="Times New Roman" panose="02020603050405020304" pitchFamily="18" charset="0"/>
                          </a:rPr>
                          <m:t>𝑖𝑗</m:t>
                        </m:r>
                      </m:sub>
                      <m:sup>
                        <m:r>
                          <a:rPr lang="fr-FR" sz="2000" b="0" i="1" kern="150"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up>
                    </m:sSubSup>
                    <m:r>
                      <a:rPr lang="fr-FR" sz="2000" b="0" i="1" kern="150"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fr-FR" sz="2000" b="0" i="1" kern="150"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fr-FR" sz="2000" b="0" i="1" kern="150"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𝑋</m:t>
                        </m:r>
                      </m:e>
                      <m:sub>
                        <m:r>
                          <a:rPr lang="fr-FR" sz="2000" b="0" i="1" kern="150"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𝑖𝑗</m:t>
                        </m:r>
                      </m:sub>
                    </m:sSub>
                    <m:r>
                      <a:rPr lang="fr-FR" sz="2000" b="0" i="1" kern="150"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fr-FR" sz="2000" b="0" i="1" kern="150"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fr-FR" sz="2000" b="0" i="1" kern="150"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𝑋</m:t>
                        </m:r>
                      </m:e>
                      <m:sub>
                        <m:r>
                          <a:rPr lang="fr-FR" sz="2000" b="0" i="1" kern="150"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𝑖</m:t>
                        </m:r>
                        <m:r>
                          <a:rPr lang="fr-FR" sz="2000" b="0" i="1" kern="150"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1</m:t>
                        </m:r>
                      </m:sub>
                    </m:sSub>
                  </m:oMath>
                </a14:m>
                <a:r>
                  <a:rPr lang="fr-FR" sz="2000" i="1" kern="15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fr-FR" sz="2000"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on peut alors écrire :</a:t>
                </a:r>
              </a:p>
              <a:p>
                <a:pPr algn="just">
                  <a:lnSpc>
                    <a:spcPct val="115000"/>
                  </a:lnSpc>
                  <a:spcAft>
                    <a:spcPts val="800"/>
                  </a:spcAft>
                </a:pPr>
                <a14:m>
                  <m:oMathPara xmlns:m="http://schemas.openxmlformats.org/officeDocument/2006/math">
                    <m:oMathParaPr>
                      <m:jc m:val="centerGroup"/>
                    </m:oMathParaPr>
                    <m:oMath xmlns:m="http://schemas.openxmlformats.org/officeDocument/2006/math">
                      <m:r>
                        <a:rPr lang="fr-FR" sz="2000" i="1" kern="15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fr-BF"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fr-BF"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𝑦</m:t>
                              </m:r>
                            </m:e>
                            <m:sub>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e>
                      </m:d>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fr-BF"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fr-BF"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𝑒</m:t>
                              </m:r>
                            </m:e>
                            <m:sup>
                              <m:sSub>
                                <m:sSubPr>
                                  <m:ctrlPr>
                                    <a:rPr lang="fr-BF"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𝑋</m:t>
                                  </m:r>
                                </m:e>
                                <m:sub>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r>
                                    <a:rPr lang="fr-FR" sz="2000" b="0" i="1" kern="15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𝜃</m:t>
                              </m:r>
                            </m:sup>
                          </m:sSup>
                        </m:num>
                        <m:den>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nary>
                            <m:naryPr>
                              <m:chr m:val="∑"/>
                              <m:limLoc m:val="undOvr"/>
                              <m:ctrlPr>
                                <a:rPr lang="fr-BF"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naryPr>
                            <m:sub>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=2</m:t>
                              </m:r>
                            </m:sub>
                            <m:sup>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𝑚</m:t>
                              </m:r>
                            </m:sup>
                            <m:e>
                              <m:sSup>
                                <m:sSupPr>
                                  <m:ctrlPr>
                                    <a:rPr lang="fr-BF"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𝑒</m:t>
                                  </m:r>
                                </m:e>
                                <m:sup>
                                  <m:sSubSup>
                                    <m:sSubSupPr>
                                      <m:ctrlPr>
                                        <a:rPr lang="fr-BF"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𝑋</m:t>
                                      </m:r>
                                    </m:e>
                                    <m:sub>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𝑖𝑗</m:t>
                                      </m:r>
                                    </m:sub>
                                    <m:sup>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up>
                                  </m:sSubSup>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𝜃</m:t>
                                  </m:r>
                                </m:sup>
                              </m:sSup>
                            </m:e>
                          </m:nary>
                        </m:den>
                      </m:f>
                    </m:oMath>
                  </m:oMathPara>
                </a14:m>
                <a:endParaRPr lang="fr-FR" sz="2000" kern="1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fontAlgn="base">
                  <a:lnSpc>
                    <a:spcPct val="150000"/>
                  </a:lnSpc>
                  <a:spcAft>
                    <a:spcPts val="800"/>
                  </a:spcAft>
                </a:pPr>
                <a14:m>
                  <m:oMathPara xmlns:m="http://schemas.openxmlformats.org/officeDocument/2006/math">
                    <m:oMathParaPr>
                      <m:jc m:val="centerGroup"/>
                    </m:oMathParaPr>
                    <m:oMath xmlns:m="http://schemas.openxmlformats.org/officeDocument/2006/math">
                      <m:r>
                        <a:rPr lang="fr-FR" sz="2000" i="1" kern="15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fr-BF"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fr-BF"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𝑦</m:t>
                              </m:r>
                            </m:e>
                            <m:sub>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𝑘</m:t>
                          </m:r>
                        </m:e>
                      </m:d>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fr-BF"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fr-BF"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𝑒</m:t>
                              </m:r>
                            </m:e>
                            <m:sup>
                              <m:sSub>
                                <m:sSubPr>
                                  <m:ctrlPr>
                                    <a:rPr lang="fr-BF"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𝑋</m:t>
                                  </m:r>
                                </m:e>
                                <m:sub>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𝑖𝑘</m:t>
                                  </m:r>
                                </m:sub>
                              </m:sSub>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𝜃</m:t>
                              </m:r>
                            </m:sup>
                          </m:sSup>
                        </m:num>
                        <m:den>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nary>
                            <m:naryPr>
                              <m:chr m:val="∑"/>
                              <m:limLoc m:val="undOvr"/>
                              <m:ctrlPr>
                                <a:rPr lang="fr-BF"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naryPr>
                            <m:sub>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=2</m:t>
                              </m:r>
                            </m:sub>
                            <m:sup>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𝑚</m:t>
                              </m:r>
                            </m:sup>
                            <m:e>
                              <m:sSup>
                                <m:sSupPr>
                                  <m:ctrlPr>
                                    <a:rPr lang="fr-BF"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𝑒</m:t>
                                  </m:r>
                                </m:e>
                                <m:sup>
                                  <m:sSubSup>
                                    <m:sSubSupPr>
                                      <m:ctrlPr>
                                        <a:rPr lang="fr-BF"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𝑋</m:t>
                                      </m:r>
                                    </m:e>
                                    <m:sub>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𝑖𝑗</m:t>
                                      </m:r>
                                    </m:sub>
                                    <m:sup>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up>
                                  </m:sSubSup>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𝜃</m:t>
                                  </m:r>
                                </m:sup>
                              </m:sSup>
                            </m:e>
                          </m:nary>
                        </m:den>
                      </m:f>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 </m:t>
                      </m:r>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𝑘</m:t>
                      </m:r>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=2,…,</m:t>
                      </m:r>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𝑚</m:t>
                      </m:r>
                      <m:r>
                        <a:rPr lang="fr-FR" sz="2000" i="1" kern="15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fr-BF"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fontAlgn="base">
                  <a:lnSpc>
                    <a:spcPct val="150000"/>
                  </a:lnSpc>
                  <a:spcAft>
                    <a:spcPts val="800"/>
                  </a:spcAft>
                </a:pPr>
                <a:endParaRPr lang="fr-BF" kern="100" dirty="0">
                  <a:solidFill>
                    <a:schemeClr val="tx1"/>
                  </a:solidFill>
                  <a:latin typeface="Symbol" panose="05050102010706020507" pitchFamily="18" charset="2"/>
                  <a:ea typeface="Calibri" panose="020F0502020204030204" pitchFamily="34" charset="0"/>
                  <a:cs typeface="Times New Roman" panose="02020603050405020304" pitchFamily="18" charset="0"/>
                </a:endParaRPr>
              </a:p>
            </p:txBody>
          </p:sp>
        </mc:Choice>
        <mc:Fallback xmlns="">
          <p:sp>
            <p:nvSpPr>
              <p:cNvPr id="9" name="Organigramme : Alternative 8">
                <a:extLst>
                  <a:ext uri="{FF2B5EF4-FFF2-40B4-BE49-F238E27FC236}">
                    <a16:creationId xmlns:a16="http://schemas.microsoft.com/office/drawing/2014/main" id="{01BBD0BC-0158-D222-661B-BD494997C364}"/>
                  </a:ext>
                </a:extLst>
              </p:cNvPr>
              <p:cNvSpPr>
                <a:spLocks noRot="1" noChangeAspect="1" noMove="1" noResize="1" noEditPoints="1" noAdjustHandles="1" noChangeArrowheads="1" noChangeShapeType="1" noTextEdit="1"/>
              </p:cNvSpPr>
              <p:nvPr/>
            </p:nvSpPr>
            <p:spPr>
              <a:xfrm>
                <a:off x="329381" y="1186581"/>
                <a:ext cx="11533238" cy="5212542"/>
              </a:xfrm>
              <a:prstGeom prst="flowChartAlternateProcess">
                <a:avLst/>
              </a:prstGeom>
              <a:blipFill>
                <a:blip r:embed="rId5"/>
                <a:stretch>
                  <a:fillRect/>
                </a:stretch>
              </a:blipFill>
              <a:ln w="38100">
                <a:noFill/>
              </a:ln>
            </p:spPr>
            <p:txBody>
              <a:bodyPr/>
              <a:lstStyle/>
              <a:p>
                <a:r>
                  <a:rPr lang="fr-BF">
                    <a:noFill/>
                  </a:rPr>
                  <a:t> </a:t>
                </a:r>
              </a:p>
            </p:txBody>
          </p:sp>
        </mc:Fallback>
      </mc:AlternateContent>
      <p:sp>
        <p:nvSpPr>
          <p:cNvPr id="6" name="Espace réservé du numéro de diapositive 5">
            <a:extLst>
              <a:ext uri="{FF2B5EF4-FFF2-40B4-BE49-F238E27FC236}">
                <a16:creationId xmlns:a16="http://schemas.microsoft.com/office/drawing/2014/main" id="{E0AEF6A3-7024-54C4-0651-8CC57D0677F8}"/>
              </a:ext>
            </a:extLst>
          </p:cNvPr>
          <p:cNvSpPr>
            <a:spLocks noGrp="1"/>
          </p:cNvSpPr>
          <p:nvPr>
            <p:ph type="sldNum" sz="quarter" idx="12"/>
          </p:nvPr>
        </p:nvSpPr>
        <p:spPr/>
        <p:txBody>
          <a:bodyPr/>
          <a:lstStyle/>
          <a:p>
            <a:fld id="{6BEEA23D-B41C-4067-9D7C-244D4B21AF3B}" type="slidenum">
              <a:rPr lang="fr-BF" smtClean="0"/>
              <a:t>8</a:t>
            </a:fld>
            <a:endParaRPr lang="fr-BF"/>
          </a:p>
        </p:txBody>
      </p:sp>
    </p:spTree>
    <p:extLst>
      <p:ext uri="{BB962C8B-B14F-4D97-AF65-F5344CB8AC3E}">
        <p14:creationId xmlns:p14="http://schemas.microsoft.com/office/powerpoint/2010/main" val="375909054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500" decel="50000" fill="hold">
                                          <p:stCondLst>
                                            <p:cond delay="0"/>
                                          </p:stCondLst>
                                        </p:cTn>
                                        <p:tgtEl>
                                          <p:spTgt spid="9">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9">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
                                            <p:txEl>
                                              <p:pRg st="0" end="0"/>
                                            </p:txEl>
                                          </p:spTgt>
                                        </p:tgtEl>
                                      </p:cBhvr>
                                    </p:animEffect>
                                  </p:childTnLst>
                                </p:cTn>
                              </p:par>
                              <p:par>
                                <p:cTn id="15" presetID="25" presetClass="entr" presetSubtype="0" fill="hold" nodeType="with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 calcmode="lin" valueType="num">
                                      <p:cBhvr>
                                        <p:cTn id="17" dur="500" decel="50000" fill="hold">
                                          <p:stCondLst>
                                            <p:cond delay="0"/>
                                          </p:stCondLst>
                                        </p:cTn>
                                        <p:tgtEl>
                                          <p:spTgt spid="9">
                                            <p:txEl>
                                              <p:pRg st="1" end="1"/>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9">
                                            <p:txEl>
                                              <p:pRg st="1" end="1"/>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9">
                                            <p:txEl>
                                              <p:pRg st="1" end="1"/>
                                            </p:txEl>
                                          </p:spTgt>
                                        </p:tgtEl>
                                        <p:attrNameLst>
                                          <p:attrName>ppt_w</p:attrName>
                                        </p:attrNameLst>
                                      </p:cBhvr>
                                      <p:tavLst>
                                        <p:tav tm="0">
                                          <p:val>
                                            <p:strVal val="#ppt_w*.05"/>
                                          </p:val>
                                        </p:tav>
                                        <p:tav tm="100000">
                                          <p:val>
                                            <p:strVal val="#ppt_w"/>
                                          </p:val>
                                        </p:tav>
                                      </p:tavLst>
                                    </p:anim>
                                    <p:anim calcmode="lin" valueType="num">
                                      <p:cBhvr>
                                        <p:cTn id="20" dur="1000" fill="hold"/>
                                        <p:tgtEl>
                                          <p:spTgt spid="9">
                                            <p:txEl>
                                              <p:pRg st="1" end="1"/>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9">
                                            <p:txEl>
                                              <p:pRg st="1" end="1"/>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9">
                                            <p:txEl>
                                              <p:pRg st="1" end="1"/>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9">
                                            <p:txEl>
                                              <p:pRg st="1" end="1"/>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9">
                                            <p:txEl>
                                              <p:pRg st="1" end="1"/>
                                            </p:txEl>
                                          </p:spTgt>
                                        </p:tgtEl>
                                      </p:cBhvr>
                                    </p:animEffect>
                                  </p:childTnLst>
                                </p:cTn>
                              </p:par>
                              <p:par>
                                <p:cTn id="25" presetID="25" presetClass="entr" presetSubtype="0" fill="hold" nodeType="with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 calcmode="lin" valueType="num">
                                      <p:cBhvr>
                                        <p:cTn id="27" dur="500" decel="50000" fill="hold">
                                          <p:stCondLst>
                                            <p:cond delay="0"/>
                                          </p:stCondLst>
                                        </p:cTn>
                                        <p:tgtEl>
                                          <p:spTgt spid="9">
                                            <p:txEl>
                                              <p:pRg st="2" end="2"/>
                                            </p:txEl>
                                          </p:spTgt>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9">
                                            <p:txEl>
                                              <p:pRg st="2" end="2"/>
                                            </p:txEl>
                                          </p:spTgt>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9">
                                            <p:txEl>
                                              <p:pRg st="2" end="2"/>
                                            </p:txEl>
                                          </p:spTgt>
                                        </p:tgtEl>
                                        <p:attrNameLst>
                                          <p:attrName>ppt_w</p:attrName>
                                        </p:attrNameLst>
                                      </p:cBhvr>
                                      <p:tavLst>
                                        <p:tav tm="0">
                                          <p:val>
                                            <p:strVal val="#ppt_w*.05"/>
                                          </p:val>
                                        </p:tav>
                                        <p:tav tm="100000">
                                          <p:val>
                                            <p:strVal val="#ppt_w"/>
                                          </p:val>
                                        </p:tav>
                                      </p:tavLst>
                                    </p:anim>
                                    <p:anim calcmode="lin" valueType="num">
                                      <p:cBhvr>
                                        <p:cTn id="30" dur="1000" fill="hold"/>
                                        <p:tgtEl>
                                          <p:spTgt spid="9">
                                            <p:txEl>
                                              <p:pRg st="2" end="2"/>
                                            </p:txEl>
                                          </p:spTgt>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9">
                                            <p:txEl>
                                              <p:pRg st="2" end="2"/>
                                            </p:txEl>
                                          </p:spTgt>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9">
                                            <p:txEl>
                                              <p:pRg st="2" end="2"/>
                                            </p:txEl>
                                          </p:spTgt>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9">
                                            <p:txEl>
                                              <p:pRg st="2" end="2"/>
                                            </p:txEl>
                                          </p:spTgt>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87D56AC0-723B-42BA-87A2-0778FDD3CD98}"/>
              </a:ext>
            </a:extLst>
          </p:cNvPr>
          <p:cNvSpPr/>
          <p:nvPr/>
        </p:nvSpPr>
        <p:spPr>
          <a:xfrm>
            <a:off x="156371" y="6557930"/>
            <a:ext cx="1730585" cy="310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46" name="Rectangle 45">
            <a:extLst>
              <a:ext uri="{FF2B5EF4-FFF2-40B4-BE49-F238E27FC236}">
                <a16:creationId xmlns:a16="http://schemas.microsoft.com/office/drawing/2014/main" id="{107787E5-E35D-464A-8883-075082B274D3}"/>
              </a:ext>
            </a:extLst>
          </p:cNvPr>
          <p:cNvSpPr/>
          <p:nvPr/>
        </p:nvSpPr>
        <p:spPr>
          <a:xfrm>
            <a:off x="1886956" y="6557929"/>
            <a:ext cx="8749844" cy="310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dirty="0">
                <a:cs typeface="Aharoni" pitchFamily="2" charset="-79"/>
                <a:sym typeface="Cambria"/>
              </a:rPr>
              <a:t>ISSP/LPAS2</a:t>
            </a:r>
            <a:endParaRPr lang="fr-FR" dirty="0"/>
          </a:p>
        </p:txBody>
      </p:sp>
      <p:sp>
        <p:nvSpPr>
          <p:cNvPr id="52" name="Rectangle 51">
            <a:extLst>
              <a:ext uri="{FF2B5EF4-FFF2-40B4-BE49-F238E27FC236}">
                <a16:creationId xmlns:a16="http://schemas.microsoft.com/office/drawing/2014/main" id="{6B2455FF-2DCB-4199-BAC2-B0E662DDE98F}"/>
              </a:ext>
            </a:extLst>
          </p:cNvPr>
          <p:cNvSpPr/>
          <p:nvPr/>
        </p:nvSpPr>
        <p:spPr>
          <a:xfrm>
            <a:off x="156369" y="1864"/>
            <a:ext cx="5689600" cy="12600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1">
                  <a:lumMod val="50000"/>
                </a:schemeClr>
              </a:solidFill>
            </a:endParaRPr>
          </a:p>
        </p:txBody>
      </p:sp>
      <p:sp>
        <p:nvSpPr>
          <p:cNvPr id="53" name="Rectangle 52">
            <a:extLst>
              <a:ext uri="{FF2B5EF4-FFF2-40B4-BE49-F238E27FC236}">
                <a16:creationId xmlns:a16="http://schemas.microsoft.com/office/drawing/2014/main" id="{497037EF-C170-4B7F-8921-6A4F8E9A325E}"/>
              </a:ext>
            </a:extLst>
          </p:cNvPr>
          <p:cNvSpPr/>
          <p:nvPr/>
        </p:nvSpPr>
        <p:spPr>
          <a:xfrm>
            <a:off x="5845969" y="3244"/>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0" name="Rectangle: Rounded Corners 9">
            <a:extLst>
              <a:ext uri="{FF2B5EF4-FFF2-40B4-BE49-F238E27FC236}">
                <a16:creationId xmlns:a16="http://schemas.microsoft.com/office/drawing/2014/main" id="{943E5D05-3D1E-4512-87BC-56BD1F960296}"/>
              </a:ext>
            </a:extLst>
          </p:cNvPr>
          <p:cNvSpPr/>
          <p:nvPr/>
        </p:nvSpPr>
        <p:spPr>
          <a:xfrm>
            <a:off x="1458223" y="2029620"/>
            <a:ext cx="9686027" cy="2485229"/>
          </a:xfrm>
          <a:prstGeom prst="round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1028700" indent="-1028700" algn="ctr">
              <a:buFont typeface="+mj-lt"/>
              <a:buAutoNum type="romanUcPeriod" startAt="2"/>
            </a:pPr>
            <a:r>
              <a:rPr lang="fr-FR" sz="5000" b="1" u="sng" dirty="0">
                <a:latin typeface="Times New Roman" panose="02020603050405020304" pitchFamily="18" charset="0"/>
                <a:ea typeface="Calibri" panose="020F0502020204030204" pitchFamily="34" charset="0"/>
                <a:cs typeface="Times New Roman" panose="02020603050405020304" pitchFamily="18" charset="0"/>
              </a:rPr>
              <a:t>Méthodes d’estimation</a:t>
            </a:r>
          </a:p>
        </p:txBody>
      </p:sp>
      <p:sp>
        <p:nvSpPr>
          <p:cNvPr id="24" name="Rectangle 23">
            <a:extLst>
              <a:ext uri="{FF2B5EF4-FFF2-40B4-BE49-F238E27FC236}">
                <a16:creationId xmlns:a16="http://schemas.microsoft.com/office/drawing/2014/main" id="{E7E63B0E-30AF-4913-8C91-BC7C4AD3EAD1}"/>
              </a:ext>
            </a:extLst>
          </p:cNvPr>
          <p:cNvSpPr/>
          <p:nvPr/>
        </p:nvSpPr>
        <p:spPr>
          <a:xfrm>
            <a:off x="1730350" y="6568600"/>
            <a:ext cx="8634103" cy="584775"/>
          </a:xfrm>
          <a:prstGeom prst="rect">
            <a:avLst/>
          </a:prstGeom>
        </p:spPr>
        <p:txBody>
          <a:bodyPr wrap="square">
            <a:spAutoFit/>
          </a:bodyPr>
          <a:lstStyle/>
          <a:p>
            <a:pPr algn="ctr"/>
            <a:endParaRPr lang="fr-FR" dirty="0">
              <a:solidFill>
                <a:schemeClr val="dk1"/>
              </a:solidFill>
              <a:cs typeface="Aharoni" pitchFamily="2" charset="-79"/>
            </a:endParaRPr>
          </a:p>
          <a:p>
            <a:pPr algn="ctr"/>
            <a:endParaRPr lang="fr-FR" sz="1400" b="1" dirty="0">
              <a:cs typeface="Aharoni" pitchFamily="2" charset="-79"/>
            </a:endParaRPr>
          </a:p>
        </p:txBody>
      </p:sp>
      <p:pic>
        <p:nvPicPr>
          <p:cNvPr id="3" name="Image 2">
            <a:extLst>
              <a:ext uri="{FF2B5EF4-FFF2-40B4-BE49-F238E27FC236}">
                <a16:creationId xmlns:a16="http://schemas.microsoft.com/office/drawing/2014/main" id="{809A0F75-B8C1-5AF5-2BAF-F68DDFAC300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350" y="6577756"/>
            <a:ext cx="489357" cy="271699"/>
          </a:xfrm>
          <a:prstGeom prst="rect">
            <a:avLst/>
          </a:prstGeom>
          <a:noFill/>
          <a:ln>
            <a:noFill/>
          </a:ln>
        </p:spPr>
      </p:pic>
      <p:pic>
        <p:nvPicPr>
          <p:cNvPr id="4" name="Image 3">
            <a:extLst>
              <a:ext uri="{FF2B5EF4-FFF2-40B4-BE49-F238E27FC236}">
                <a16:creationId xmlns:a16="http://schemas.microsoft.com/office/drawing/2014/main" id="{DE3E5276-A9FE-2BD6-A58F-84DD23A7144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05803" y="6577756"/>
            <a:ext cx="353626" cy="286720"/>
          </a:xfrm>
          <a:prstGeom prst="rect">
            <a:avLst/>
          </a:prstGeom>
          <a:noFill/>
          <a:ln>
            <a:noFill/>
          </a:ln>
        </p:spPr>
      </p:pic>
      <p:sp>
        <p:nvSpPr>
          <p:cNvPr id="5" name="Espace réservé du numéro de diapositive 4">
            <a:extLst>
              <a:ext uri="{FF2B5EF4-FFF2-40B4-BE49-F238E27FC236}">
                <a16:creationId xmlns:a16="http://schemas.microsoft.com/office/drawing/2014/main" id="{302E44DB-0DDB-7024-667B-12959204FA33}"/>
              </a:ext>
            </a:extLst>
          </p:cNvPr>
          <p:cNvSpPr>
            <a:spLocks noGrp="1"/>
          </p:cNvSpPr>
          <p:nvPr>
            <p:ph type="sldNum" sz="quarter" idx="12"/>
          </p:nvPr>
        </p:nvSpPr>
        <p:spPr/>
        <p:txBody>
          <a:bodyPr/>
          <a:lstStyle/>
          <a:p>
            <a:fld id="{6BEEA23D-B41C-4067-9D7C-244D4B21AF3B}" type="slidenum">
              <a:rPr lang="fr-BF" smtClean="0"/>
              <a:t>9</a:t>
            </a:fld>
            <a:endParaRPr lang="fr-BF"/>
          </a:p>
        </p:txBody>
      </p:sp>
    </p:spTree>
    <p:extLst>
      <p:ext uri="{BB962C8B-B14F-4D97-AF65-F5344CB8AC3E}">
        <p14:creationId xmlns:p14="http://schemas.microsoft.com/office/powerpoint/2010/main" val="251995420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1245</TotalTime>
  <Words>2793</Words>
  <Application>Microsoft Office PowerPoint</Application>
  <PresentationFormat>Grand écran</PresentationFormat>
  <Paragraphs>223</Paragraphs>
  <Slides>36</Slides>
  <Notes>36</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36</vt:i4>
      </vt:variant>
    </vt:vector>
  </HeadingPairs>
  <TitlesOfParts>
    <vt:vector size="46" baseType="lpstr">
      <vt:lpstr>Aharoni</vt:lpstr>
      <vt:lpstr>Arial</vt:lpstr>
      <vt:lpstr>Calibri</vt:lpstr>
      <vt:lpstr>Calibri Light</vt:lpstr>
      <vt:lpstr>Cambria Math</vt:lpstr>
      <vt:lpstr>Courier New</vt:lpstr>
      <vt:lpstr>Symbol</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BONIFACE SAWADOGO</dc:creator>
  <cp:lastModifiedBy>BONIFACE SAWADOGO</cp:lastModifiedBy>
  <cp:revision>16</cp:revision>
  <dcterms:created xsi:type="dcterms:W3CDTF">2024-06-14T15:51:57Z</dcterms:created>
  <dcterms:modified xsi:type="dcterms:W3CDTF">2024-07-29T10:52:07Z</dcterms:modified>
</cp:coreProperties>
</file>