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4" r:id="rId1"/>
  </p:sldMasterIdLst>
  <p:notesMasterIdLst>
    <p:notesMasterId r:id="rId9"/>
  </p:notesMasterIdLst>
  <p:sldIdLst>
    <p:sldId id="275" r:id="rId2"/>
    <p:sldId id="265" r:id="rId3"/>
    <p:sldId id="330" r:id="rId4"/>
    <p:sldId id="386" r:id="rId5"/>
    <p:sldId id="387" r:id="rId6"/>
    <p:sldId id="385" r:id="rId7"/>
    <p:sldId id="38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3" autoAdjust="0"/>
    <p:restoredTop sz="94660"/>
  </p:normalViewPr>
  <p:slideViewPr>
    <p:cSldViewPr snapToGrid="0">
      <p:cViewPr varScale="1">
        <p:scale>
          <a:sx n="71" d="100"/>
          <a:sy n="71" d="100"/>
        </p:scale>
        <p:origin x="6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D4724A5-9A3F-4512-8AB0-125646CD6824}" type="doc">
      <dgm:prSet loTypeId="urn:microsoft.com/office/officeart/2005/8/layout/list1" loCatId="list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fr-BF"/>
        </a:p>
      </dgm:t>
    </dgm:pt>
    <dgm:pt modelId="{A17B16AC-E3DB-4423-A43F-4DE60FCA5CF9}">
      <dgm:prSet phldrT="[Texte]"/>
      <dgm:spPr/>
      <dgm:t>
        <a:bodyPr/>
        <a:lstStyle/>
        <a:p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Définition de la multicolinéarité</a:t>
          </a:r>
          <a:endParaRPr lang="fr-BF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156C0B4-D2DA-411B-93D4-C8058451D763}" type="parTrans" cxnId="{A37C1FDD-08BC-4588-A47D-C047B28ADA2F}">
      <dgm:prSet/>
      <dgm:spPr/>
      <dgm:t>
        <a:bodyPr/>
        <a:lstStyle/>
        <a:p>
          <a:endParaRPr lang="fr-BF"/>
        </a:p>
      </dgm:t>
    </dgm:pt>
    <dgm:pt modelId="{12FD273F-69F4-4C34-82CC-13C92BE9D9B3}" type="sibTrans" cxnId="{A37C1FDD-08BC-4588-A47D-C047B28ADA2F}">
      <dgm:prSet/>
      <dgm:spPr/>
      <dgm:t>
        <a:bodyPr/>
        <a:lstStyle/>
        <a:p>
          <a:endParaRPr lang="fr-BF"/>
        </a:p>
      </dgm:t>
    </dgm:pt>
    <dgm:pt modelId="{AA4839A2-71BE-4A16-9071-67A55A5C66BF}">
      <dgm:prSet phldrT="[Texte]"/>
      <dgm:spPr/>
      <dgm:t>
        <a:bodyPr/>
        <a:lstStyle/>
        <a:p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Détection de la multicolinéarité</a:t>
          </a:r>
          <a:endParaRPr lang="fr-BF" b="1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EF823C06-357D-4BA3-9970-E295BEDF1AD0}" type="parTrans" cxnId="{7BEFEDF2-A8DE-4EC6-9197-5CF160FE61CC}">
      <dgm:prSet/>
      <dgm:spPr/>
      <dgm:t>
        <a:bodyPr/>
        <a:lstStyle/>
        <a:p>
          <a:endParaRPr lang="fr-BF"/>
        </a:p>
      </dgm:t>
    </dgm:pt>
    <dgm:pt modelId="{5E7B0E91-70AC-4845-86B1-9C97ABCCDB65}" type="sibTrans" cxnId="{7BEFEDF2-A8DE-4EC6-9197-5CF160FE61CC}">
      <dgm:prSet/>
      <dgm:spPr/>
      <dgm:t>
        <a:bodyPr/>
        <a:lstStyle/>
        <a:p>
          <a:endParaRPr lang="fr-BF"/>
        </a:p>
      </dgm:t>
    </dgm:pt>
    <dgm:pt modelId="{95933BED-864F-4040-BCA2-452B0BF47B17}">
      <dgm:prSet/>
      <dgm:spPr/>
      <dgm:t>
        <a:bodyPr/>
        <a:lstStyle/>
        <a:p>
          <a:r>
            <a:rPr lang="fr-FR" b="1" dirty="0"/>
            <a:t>Gestion de la </a:t>
          </a:r>
          <a:r>
            <a:rPr lang="fr-FR" b="1" dirty="0">
              <a:latin typeface="Times New Roman" panose="02020603050405020304" pitchFamily="18" charset="0"/>
              <a:cs typeface="Times New Roman" panose="02020603050405020304" pitchFamily="18" charset="0"/>
            </a:rPr>
            <a:t>multicolinéarité</a:t>
          </a:r>
          <a:endParaRPr lang="fr-BF" b="1" dirty="0"/>
        </a:p>
      </dgm:t>
    </dgm:pt>
    <dgm:pt modelId="{84AC6E4D-E6E1-45CD-961E-615CAF156388}" type="parTrans" cxnId="{BB989C42-C550-45A5-BE2D-B1A313A9D04C}">
      <dgm:prSet/>
      <dgm:spPr/>
      <dgm:t>
        <a:bodyPr/>
        <a:lstStyle/>
        <a:p>
          <a:endParaRPr lang="fr-BF"/>
        </a:p>
      </dgm:t>
    </dgm:pt>
    <dgm:pt modelId="{8CADE097-9BAA-4BDA-85A4-B64F55898C59}" type="sibTrans" cxnId="{BB989C42-C550-45A5-BE2D-B1A313A9D04C}">
      <dgm:prSet/>
      <dgm:spPr/>
      <dgm:t>
        <a:bodyPr/>
        <a:lstStyle/>
        <a:p>
          <a:endParaRPr lang="fr-BF"/>
        </a:p>
      </dgm:t>
    </dgm:pt>
    <dgm:pt modelId="{D41E3CE8-DE5E-46F2-8928-C756EFA2FAE5}" type="pres">
      <dgm:prSet presAssocID="{CD4724A5-9A3F-4512-8AB0-125646CD6824}" presName="linear" presStyleCnt="0">
        <dgm:presLayoutVars>
          <dgm:dir/>
          <dgm:animLvl val="lvl"/>
          <dgm:resizeHandles val="exact"/>
        </dgm:presLayoutVars>
      </dgm:prSet>
      <dgm:spPr/>
    </dgm:pt>
    <dgm:pt modelId="{9551C451-51F4-49C6-AF46-9FD73BBA103D}" type="pres">
      <dgm:prSet presAssocID="{A17B16AC-E3DB-4423-A43F-4DE60FCA5CF9}" presName="parentLin" presStyleCnt="0"/>
      <dgm:spPr/>
    </dgm:pt>
    <dgm:pt modelId="{012E2E92-2D14-4711-BFAD-3967F4AC4F2B}" type="pres">
      <dgm:prSet presAssocID="{A17B16AC-E3DB-4423-A43F-4DE60FCA5CF9}" presName="parentLeftMargin" presStyleLbl="node1" presStyleIdx="0" presStyleCnt="3"/>
      <dgm:spPr/>
    </dgm:pt>
    <dgm:pt modelId="{FA872B1E-E12B-4BF2-9000-43AA7CB48419}" type="pres">
      <dgm:prSet presAssocID="{A17B16AC-E3DB-4423-A43F-4DE60FCA5CF9}" presName="parentText" presStyleLbl="node1" presStyleIdx="0" presStyleCnt="3" custLinFactNeighborX="3525" custLinFactNeighborY="-4263">
        <dgm:presLayoutVars>
          <dgm:chMax val="0"/>
          <dgm:bulletEnabled val="1"/>
        </dgm:presLayoutVars>
      </dgm:prSet>
      <dgm:spPr/>
    </dgm:pt>
    <dgm:pt modelId="{3EED19E6-DB00-4988-ADA2-AA0D7DDDEB4C}" type="pres">
      <dgm:prSet presAssocID="{A17B16AC-E3DB-4423-A43F-4DE60FCA5CF9}" presName="negativeSpace" presStyleCnt="0"/>
      <dgm:spPr/>
    </dgm:pt>
    <dgm:pt modelId="{382694B3-C844-436B-97E4-79991C698B3D}" type="pres">
      <dgm:prSet presAssocID="{A17B16AC-E3DB-4423-A43F-4DE60FCA5CF9}" presName="childText" presStyleLbl="conFgAcc1" presStyleIdx="0" presStyleCnt="3">
        <dgm:presLayoutVars>
          <dgm:bulletEnabled val="1"/>
        </dgm:presLayoutVars>
      </dgm:prSet>
      <dgm:spPr/>
    </dgm:pt>
    <dgm:pt modelId="{AFDBBE41-8587-41F8-B313-1C644D29176A}" type="pres">
      <dgm:prSet presAssocID="{12FD273F-69F4-4C34-82CC-13C92BE9D9B3}" presName="spaceBetweenRectangles" presStyleCnt="0"/>
      <dgm:spPr/>
    </dgm:pt>
    <dgm:pt modelId="{00F18CF5-E073-4DB2-B1EC-9567CA08D535}" type="pres">
      <dgm:prSet presAssocID="{AA4839A2-71BE-4A16-9071-67A55A5C66BF}" presName="parentLin" presStyleCnt="0"/>
      <dgm:spPr/>
    </dgm:pt>
    <dgm:pt modelId="{D505B3D3-CC6D-4C3D-A1B2-07ECD53982CB}" type="pres">
      <dgm:prSet presAssocID="{AA4839A2-71BE-4A16-9071-67A55A5C66BF}" presName="parentLeftMargin" presStyleLbl="node1" presStyleIdx="0" presStyleCnt="3"/>
      <dgm:spPr/>
    </dgm:pt>
    <dgm:pt modelId="{906C50C6-C652-460A-8436-5634BEAEB7E0}" type="pres">
      <dgm:prSet presAssocID="{AA4839A2-71BE-4A16-9071-67A55A5C66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5BC9A8F-DA9B-4310-A61E-869B8DBB878B}" type="pres">
      <dgm:prSet presAssocID="{AA4839A2-71BE-4A16-9071-67A55A5C66BF}" presName="negativeSpace" presStyleCnt="0"/>
      <dgm:spPr/>
    </dgm:pt>
    <dgm:pt modelId="{924D9165-D653-47B6-A3FA-D1AF4F252D9C}" type="pres">
      <dgm:prSet presAssocID="{AA4839A2-71BE-4A16-9071-67A55A5C66BF}" presName="childText" presStyleLbl="conFgAcc1" presStyleIdx="1" presStyleCnt="3">
        <dgm:presLayoutVars>
          <dgm:bulletEnabled val="1"/>
        </dgm:presLayoutVars>
      </dgm:prSet>
      <dgm:spPr/>
    </dgm:pt>
    <dgm:pt modelId="{34BECF13-81FA-4A2F-BB20-E152742D61E3}" type="pres">
      <dgm:prSet presAssocID="{5E7B0E91-70AC-4845-86B1-9C97ABCCDB65}" presName="spaceBetweenRectangles" presStyleCnt="0"/>
      <dgm:spPr/>
    </dgm:pt>
    <dgm:pt modelId="{2A4E5B8A-2FDE-450B-8726-4DA7D6141D6E}" type="pres">
      <dgm:prSet presAssocID="{95933BED-864F-4040-BCA2-452B0BF47B17}" presName="parentLin" presStyleCnt="0"/>
      <dgm:spPr/>
    </dgm:pt>
    <dgm:pt modelId="{4A160E65-5DF6-4BF3-9078-1DD891452302}" type="pres">
      <dgm:prSet presAssocID="{95933BED-864F-4040-BCA2-452B0BF47B17}" presName="parentLeftMargin" presStyleLbl="node1" presStyleIdx="1" presStyleCnt="3"/>
      <dgm:spPr/>
    </dgm:pt>
    <dgm:pt modelId="{DD53E372-F0F8-4D78-8060-83721E9A5114}" type="pres">
      <dgm:prSet presAssocID="{95933BED-864F-4040-BCA2-452B0BF47B17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CBC788DE-A585-40D3-B1AD-C2F20F466BEE}" type="pres">
      <dgm:prSet presAssocID="{95933BED-864F-4040-BCA2-452B0BF47B17}" presName="negativeSpace" presStyleCnt="0"/>
      <dgm:spPr/>
    </dgm:pt>
    <dgm:pt modelId="{35BF5F3B-2B04-4F85-B1CD-51244576FB25}" type="pres">
      <dgm:prSet presAssocID="{95933BED-864F-4040-BCA2-452B0BF47B17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3B6CC33-36E9-4A08-8082-166B50968A2D}" type="presOf" srcId="{A17B16AC-E3DB-4423-A43F-4DE60FCA5CF9}" destId="{012E2E92-2D14-4711-BFAD-3967F4AC4F2B}" srcOrd="0" destOrd="0" presId="urn:microsoft.com/office/officeart/2005/8/layout/list1"/>
    <dgm:cxn modelId="{BB989C42-C550-45A5-BE2D-B1A313A9D04C}" srcId="{CD4724A5-9A3F-4512-8AB0-125646CD6824}" destId="{95933BED-864F-4040-BCA2-452B0BF47B17}" srcOrd="2" destOrd="0" parTransId="{84AC6E4D-E6E1-45CD-961E-615CAF156388}" sibTransId="{8CADE097-9BAA-4BDA-85A4-B64F55898C59}"/>
    <dgm:cxn modelId="{D98600BA-3ADD-4EC8-8735-B4EB7FCEAAC2}" type="presOf" srcId="{95933BED-864F-4040-BCA2-452B0BF47B17}" destId="{4A160E65-5DF6-4BF3-9078-1DD891452302}" srcOrd="0" destOrd="0" presId="urn:microsoft.com/office/officeart/2005/8/layout/list1"/>
    <dgm:cxn modelId="{48DCBCCC-ED29-49D3-81C5-4C26A28C3DA8}" type="presOf" srcId="{95933BED-864F-4040-BCA2-452B0BF47B17}" destId="{DD53E372-F0F8-4D78-8060-83721E9A5114}" srcOrd="1" destOrd="0" presId="urn:microsoft.com/office/officeart/2005/8/layout/list1"/>
    <dgm:cxn modelId="{A37C1FDD-08BC-4588-A47D-C047B28ADA2F}" srcId="{CD4724A5-9A3F-4512-8AB0-125646CD6824}" destId="{A17B16AC-E3DB-4423-A43F-4DE60FCA5CF9}" srcOrd="0" destOrd="0" parTransId="{E156C0B4-D2DA-411B-93D4-C8058451D763}" sibTransId="{12FD273F-69F4-4C34-82CC-13C92BE9D9B3}"/>
    <dgm:cxn modelId="{31E1BDE5-E349-437E-8B44-33C0CA1139C9}" type="presOf" srcId="{AA4839A2-71BE-4A16-9071-67A55A5C66BF}" destId="{D505B3D3-CC6D-4C3D-A1B2-07ECD53982CB}" srcOrd="0" destOrd="0" presId="urn:microsoft.com/office/officeart/2005/8/layout/list1"/>
    <dgm:cxn modelId="{CD601DEC-AA26-4839-86EC-C15F0444DCD5}" type="presOf" srcId="{AA4839A2-71BE-4A16-9071-67A55A5C66BF}" destId="{906C50C6-C652-460A-8436-5634BEAEB7E0}" srcOrd="1" destOrd="0" presId="urn:microsoft.com/office/officeart/2005/8/layout/list1"/>
    <dgm:cxn modelId="{E3348FEC-B35D-49C3-A1BB-E8CC7D315CB1}" type="presOf" srcId="{A17B16AC-E3DB-4423-A43F-4DE60FCA5CF9}" destId="{FA872B1E-E12B-4BF2-9000-43AA7CB48419}" srcOrd="1" destOrd="0" presId="urn:microsoft.com/office/officeart/2005/8/layout/list1"/>
    <dgm:cxn modelId="{7BEFEDF2-A8DE-4EC6-9197-5CF160FE61CC}" srcId="{CD4724A5-9A3F-4512-8AB0-125646CD6824}" destId="{AA4839A2-71BE-4A16-9071-67A55A5C66BF}" srcOrd="1" destOrd="0" parTransId="{EF823C06-357D-4BA3-9970-E295BEDF1AD0}" sibTransId="{5E7B0E91-70AC-4845-86B1-9C97ABCCDB65}"/>
    <dgm:cxn modelId="{979F6DF5-DB41-4132-8AC6-B26AD08843FC}" type="presOf" srcId="{CD4724A5-9A3F-4512-8AB0-125646CD6824}" destId="{D41E3CE8-DE5E-46F2-8928-C756EFA2FAE5}" srcOrd="0" destOrd="0" presId="urn:microsoft.com/office/officeart/2005/8/layout/list1"/>
    <dgm:cxn modelId="{2CB97DB9-55AF-4999-A7E9-F89A4E2A3F56}" type="presParOf" srcId="{D41E3CE8-DE5E-46F2-8928-C756EFA2FAE5}" destId="{9551C451-51F4-49C6-AF46-9FD73BBA103D}" srcOrd="0" destOrd="0" presId="urn:microsoft.com/office/officeart/2005/8/layout/list1"/>
    <dgm:cxn modelId="{21B04E70-B6E8-4101-A0A0-378E77BB551D}" type="presParOf" srcId="{9551C451-51F4-49C6-AF46-9FD73BBA103D}" destId="{012E2E92-2D14-4711-BFAD-3967F4AC4F2B}" srcOrd="0" destOrd="0" presId="urn:microsoft.com/office/officeart/2005/8/layout/list1"/>
    <dgm:cxn modelId="{A2D99868-C6F1-4A17-BC3A-89B17AA20ADB}" type="presParOf" srcId="{9551C451-51F4-49C6-AF46-9FD73BBA103D}" destId="{FA872B1E-E12B-4BF2-9000-43AA7CB48419}" srcOrd="1" destOrd="0" presId="urn:microsoft.com/office/officeart/2005/8/layout/list1"/>
    <dgm:cxn modelId="{D82FDDAE-CFEB-4A07-AF9F-266353B921B8}" type="presParOf" srcId="{D41E3CE8-DE5E-46F2-8928-C756EFA2FAE5}" destId="{3EED19E6-DB00-4988-ADA2-AA0D7DDDEB4C}" srcOrd="1" destOrd="0" presId="urn:microsoft.com/office/officeart/2005/8/layout/list1"/>
    <dgm:cxn modelId="{1EF15239-AE1B-4BF3-9C3C-EDF5744EFABC}" type="presParOf" srcId="{D41E3CE8-DE5E-46F2-8928-C756EFA2FAE5}" destId="{382694B3-C844-436B-97E4-79991C698B3D}" srcOrd="2" destOrd="0" presId="urn:microsoft.com/office/officeart/2005/8/layout/list1"/>
    <dgm:cxn modelId="{BEE1B738-C263-4C18-BA8D-578AA7D89BEC}" type="presParOf" srcId="{D41E3CE8-DE5E-46F2-8928-C756EFA2FAE5}" destId="{AFDBBE41-8587-41F8-B313-1C644D29176A}" srcOrd="3" destOrd="0" presId="urn:microsoft.com/office/officeart/2005/8/layout/list1"/>
    <dgm:cxn modelId="{ECDC92E4-825B-4A8E-A671-94A9698569BC}" type="presParOf" srcId="{D41E3CE8-DE5E-46F2-8928-C756EFA2FAE5}" destId="{00F18CF5-E073-4DB2-B1EC-9567CA08D535}" srcOrd="4" destOrd="0" presId="urn:microsoft.com/office/officeart/2005/8/layout/list1"/>
    <dgm:cxn modelId="{75BBEF6C-3E5B-4BC8-9CA2-7119DAA29ACB}" type="presParOf" srcId="{00F18CF5-E073-4DB2-B1EC-9567CA08D535}" destId="{D505B3D3-CC6D-4C3D-A1B2-07ECD53982CB}" srcOrd="0" destOrd="0" presId="urn:microsoft.com/office/officeart/2005/8/layout/list1"/>
    <dgm:cxn modelId="{928B5EA8-59F1-4BF0-A492-5FB5986A431A}" type="presParOf" srcId="{00F18CF5-E073-4DB2-B1EC-9567CA08D535}" destId="{906C50C6-C652-460A-8436-5634BEAEB7E0}" srcOrd="1" destOrd="0" presId="urn:microsoft.com/office/officeart/2005/8/layout/list1"/>
    <dgm:cxn modelId="{294F9904-D9C3-4C62-8672-535A261F0284}" type="presParOf" srcId="{D41E3CE8-DE5E-46F2-8928-C756EFA2FAE5}" destId="{B5BC9A8F-DA9B-4310-A61E-869B8DBB878B}" srcOrd="5" destOrd="0" presId="urn:microsoft.com/office/officeart/2005/8/layout/list1"/>
    <dgm:cxn modelId="{FFEA4520-0046-4DA4-AF1E-AEC9CAEC0650}" type="presParOf" srcId="{D41E3CE8-DE5E-46F2-8928-C756EFA2FAE5}" destId="{924D9165-D653-47B6-A3FA-D1AF4F252D9C}" srcOrd="6" destOrd="0" presId="urn:microsoft.com/office/officeart/2005/8/layout/list1"/>
    <dgm:cxn modelId="{AB06A2DE-37A8-4E11-AB33-F10FA5DD301E}" type="presParOf" srcId="{D41E3CE8-DE5E-46F2-8928-C756EFA2FAE5}" destId="{34BECF13-81FA-4A2F-BB20-E152742D61E3}" srcOrd="7" destOrd="0" presId="urn:microsoft.com/office/officeart/2005/8/layout/list1"/>
    <dgm:cxn modelId="{7B518FDC-151C-4E20-A200-9B01A173F0C1}" type="presParOf" srcId="{D41E3CE8-DE5E-46F2-8928-C756EFA2FAE5}" destId="{2A4E5B8A-2FDE-450B-8726-4DA7D6141D6E}" srcOrd="8" destOrd="0" presId="urn:microsoft.com/office/officeart/2005/8/layout/list1"/>
    <dgm:cxn modelId="{CBA16BD2-D725-410F-AA33-7AE69C62B593}" type="presParOf" srcId="{2A4E5B8A-2FDE-450B-8726-4DA7D6141D6E}" destId="{4A160E65-5DF6-4BF3-9078-1DD891452302}" srcOrd="0" destOrd="0" presId="urn:microsoft.com/office/officeart/2005/8/layout/list1"/>
    <dgm:cxn modelId="{3EDC87BD-86D5-49F7-8108-85B2DC4344F8}" type="presParOf" srcId="{2A4E5B8A-2FDE-450B-8726-4DA7D6141D6E}" destId="{DD53E372-F0F8-4D78-8060-83721E9A5114}" srcOrd="1" destOrd="0" presId="urn:microsoft.com/office/officeart/2005/8/layout/list1"/>
    <dgm:cxn modelId="{B0F7EDA4-8981-41A8-AEC9-E1FA5DC1A3C1}" type="presParOf" srcId="{D41E3CE8-DE5E-46F2-8928-C756EFA2FAE5}" destId="{CBC788DE-A585-40D3-B1AD-C2F20F466BEE}" srcOrd="9" destOrd="0" presId="urn:microsoft.com/office/officeart/2005/8/layout/list1"/>
    <dgm:cxn modelId="{A05F8232-36B3-4431-BDC3-494B5FDACD02}" type="presParOf" srcId="{D41E3CE8-DE5E-46F2-8928-C756EFA2FAE5}" destId="{35BF5F3B-2B04-4F85-B1CD-51244576FB2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82694B3-C844-436B-97E4-79991C698B3D}">
      <dsp:nvSpPr>
        <dsp:cNvPr id="0" name=""/>
        <dsp:cNvSpPr/>
      </dsp:nvSpPr>
      <dsp:spPr>
        <a:xfrm>
          <a:off x="0" y="543900"/>
          <a:ext cx="951856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FA872B1E-E12B-4BF2-9000-43AA7CB48419}">
      <dsp:nvSpPr>
        <dsp:cNvPr id="0" name=""/>
        <dsp:cNvSpPr/>
      </dsp:nvSpPr>
      <dsp:spPr>
        <a:xfrm>
          <a:off x="492704" y="0"/>
          <a:ext cx="6662992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1845" tIns="0" rIns="25184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Définition de la multicolinéarité</a:t>
          </a:r>
          <a:endParaRPr lang="fr-BF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43141" y="50437"/>
        <a:ext cx="6562118" cy="932326"/>
      </dsp:txXfrm>
    </dsp:sp>
    <dsp:sp modelId="{924D9165-D653-47B6-A3FA-D1AF4F252D9C}">
      <dsp:nvSpPr>
        <dsp:cNvPr id="0" name=""/>
        <dsp:cNvSpPr/>
      </dsp:nvSpPr>
      <dsp:spPr>
        <a:xfrm>
          <a:off x="0" y="2131500"/>
          <a:ext cx="951856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6C50C6-C652-460A-8436-5634BEAEB7E0}">
      <dsp:nvSpPr>
        <dsp:cNvPr id="0" name=""/>
        <dsp:cNvSpPr/>
      </dsp:nvSpPr>
      <dsp:spPr>
        <a:xfrm>
          <a:off x="475928" y="1614900"/>
          <a:ext cx="6662992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1845" tIns="0" rIns="25184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Détection de la multicolinéarité</a:t>
          </a:r>
          <a:endParaRPr lang="fr-BF" sz="3500" b="1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526365" y="1665337"/>
        <a:ext cx="6562118" cy="932326"/>
      </dsp:txXfrm>
    </dsp:sp>
    <dsp:sp modelId="{35BF5F3B-2B04-4F85-B1CD-51244576FB25}">
      <dsp:nvSpPr>
        <dsp:cNvPr id="0" name=""/>
        <dsp:cNvSpPr/>
      </dsp:nvSpPr>
      <dsp:spPr>
        <a:xfrm>
          <a:off x="0" y="3719100"/>
          <a:ext cx="9518560" cy="88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25400" dir="5400000" rotWithShape="0">
            <a:srgbClr val="000000">
              <a:alpha val="2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DD53E372-F0F8-4D78-8060-83721E9A5114}">
      <dsp:nvSpPr>
        <dsp:cNvPr id="0" name=""/>
        <dsp:cNvSpPr/>
      </dsp:nvSpPr>
      <dsp:spPr>
        <a:xfrm>
          <a:off x="475928" y="3202500"/>
          <a:ext cx="6662992" cy="103320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8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98000"/>
                <a:shade val="100000"/>
                <a:satMod val="10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2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algn="ctr" rotWithShape="0">
            <a:srgbClr val="000000">
              <a:alpha val="69000"/>
            </a:srgbClr>
          </a:outerShdw>
        </a:effectLst>
        <a:scene3d>
          <a:camera prst="orthographicFront">
            <a:rot lat="0" lon="0" rev="0"/>
          </a:camera>
          <a:lightRig rig="balanced" dir="t">
            <a:rot lat="0" lon="0" rev="1200000"/>
          </a:lightRig>
        </a:scene3d>
        <a:sp3d prstMaterial="plastic">
          <a:bevelT w="254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1845" tIns="0" rIns="251845" bIns="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500" b="1" kern="1200" dirty="0"/>
            <a:t>Gestion de la </a:t>
          </a:r>
          <a:r>
            <a:rPr lang="fr-FR" sz="3500" b="1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multicolinéarité</a:t>
          </a:r>
          <a:endParaRPr lang="fr-BF" sz="3500" b="1" kern="1200" dirty="0"/>
        </a:p>
      </dsp:txBody>
      <dsp:txXfrm>
        <a:off x="526365" y="3252937"/>
        <a:ext cx="6562118" cy="9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4B7C59-43FE-41F4-BAB3-57FAB68722AE}" type="datetimeFigureOut">
              <a:rPr lang="fr-BF" smtClean="0"/>
              <a:t>20/04/2024</a:t>
            </a:fld>
            <a:endParaRPr lang="fr-BF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F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F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F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99037-ED3F-45A6-8303-1B23ACD247FC}" type="slidenum">
              <a:rPr lang="fr-BF" smtClean="0"/>
              <a:t>‹N°›</a:t>
            </a:fld>
            <a:endParaRPr lang="fr-BF"/>
          </a:p>
        </p:txBody>
      </p:sp>
    </p:spTree>
    <p:extLst>
      <p:ext uri="{BB962C8B-B14F-4D97-AF65-F5344CB8AC3E}">
        <p14:creationId xmlns:p14="http://schemas.microsoft.com/office/powerpoint/2010/main" val="10284348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59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018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392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18409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6098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7489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 colonnes d’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368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4050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18990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32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69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61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77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13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8332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5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866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480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tint val="84000"/>
                <a:shade val="100000"/>
                <a:hueMod val="92000"/>
                <a:satMod val="180000"/>
                <a:lumMod val="114000"/>
              </a:schemeClr>
            </a:gs>
            <a:gs pos="0">
              <a:schemeClr val="bg1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4/20/2024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31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  <p:sldLayoutId id="2147483746" r:id="rId12"/>
    <p:sldLayoutId id="2147483747" r:id="rId13"/>
    <p:sldLayoutId id="2147483748" r:id="rId14"/>
    <p:sldLayoutId id="2147483749" r:id="rId15"/>
    <p:sldLayoutId id="2147483750" r:id="rId16"/>
    <p:sldLayoutId id="2147483751" r:id="rId17"/>
    <p:sldLayoutId id="2147483753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62B9C428-3C24-DD20-633D-43BDD9932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3553" y="246959"/>
            <a:ext cx="1721764" cy="166626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7B82C30-FC30-6FA7-D04D-6B7CB7D75641}"/>
              </a:ext>
            </a:extLst>
          </p:cNvPr>
          <p:cNvSpPr txBox="1"/>
          <p:nvPr/>
        </p:nvSpPr>
        <p:spPr>
          <a:xfrm>
            <a:off x="196682" y="4994734"/>
            <a:ext cx="37202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Professeur</a:t>
            </a:r>
          </a:p>
          <a:p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SAWADOGO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E50E78E7-5444-2CFE-72C4-B8AC20D57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82" y="118363"/>
            <a:ext cx="1908431" cy="1846915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A96857B6-46F7-D627-7D6A-1741D20AD277}"/>
              </a:ext>
            </a:extLst>
          </p:cNvPr>
          <p:cNvSpPr txBox="1"/>
          <p:nvPr/>
        </p:nvSpPr>
        <p:spPr>
          <a:xfrm>
            <a:off x="3459462" y="1897392"/>
            <a:ext cx="5985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 modèle linéaire</a:t>
            </a:r>
            <a:endParaRPr lang="fr-FR" sz="4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BF" dirty="0"/>
          </a:p>
        </p:txBody>
      </p:sp>
      <p:grpSp>
        <p:nvGrpSpPr>
          <p:cNvPr id="16" name="Groupe 15">
            <a:extLst>
              <a:ext uri="{FF2B5EF4-FFF2-40B4-BE49-F238E27FC236}">
                <a16:creationId xmlns:a16="http://schemas.microsoft.com/office/drawing/2014/main" id="{470672CA-6D62-5B90-8533-DEBA8CACA149}"/>
              </a:ext>
            </a:extLst>
          </p:cNvPr>
          <p:cNvGrpSpPr/>
          <p:nvPr/>
        </p:nvGrpSpPr>
        <p:grpSpPr>
          <a:xfrm>
            <a:off x="676103" y="3347141"/>
            <a:ext cx="10839794" cy="958229"/>
            <a:chOff x="0" y="0"/>
            <a:chExt cx="10839794" cy="958229"/>
          </a:xfrm>
          <a:scene3d>
            <a:camera prst="orthographicFront"/>
            <a:lightRig rig="flat" dir="t"/>
          </a:scene3d>
        </p:grpSpPr>
        <p:sp>
          <p:nvSpPr>
            <p:cNvPr id="17" name="Rectangle : coins arrondis 16">
              <a:extLst>
                <a:ext uri="{FF2B5EF4-FFF2-40B4-BE49-F238E27FC236}">
                  <a16:creationId xmlns:a16="http://schemas.microsoft.com/office/drawing/2014/main" id="{E7E55DF8-24CA-AA3A-E83F-36A1F6B3CF29}"/>
                </a:ext>
              </a:extLst>
            </p:cNvPr>
            <p:cNvSpPr/>
            <p:nvPr/>
          </p:nvSpPr>
          <p:spPr>
            <a:xfrm>
              <a:off x="0" y="0"/>
              <a:ext cx="10839794" cy="958229"/>
            </a:xfrm>
            <a:prstGeom prst="roundRect">
              <a:avLst/>
            </a:prstGeom>
            <a:sp3d prstMaterial="plastic">
              <a:bevelT w="120900" h="88900"/>
              <a:bevelB w="88900" h="31750" prst="angle"/>
            </a:sp3d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Rectangle : coins arrondis 4">
              <a:extLst>
                <a:ext uri="{FF2B5EF4-FFF2-40B4-BE49-F238E27FC236}">
                  <a16:creationId xmlns:a16="http://schemas.microsoft.com/office/drawing/2014/main" id="{21C301B3-14AB-DAF4-2985-E6F73088A52C}"/>
                </a:ext>
              </a:extLst>
            </p:cNvPr>
            <p:cNvSpPr txBox="1"/>
            <p:nvPr/>
          </p:nvSpPr>
          <p:spPr>
            <a:xfrm>
              <a:off x="46777" y="46777"/>
              <a:ext cx="10746240" cy="864675"/>
            </a:xfrm>
            <a:prstGeom prst="rect">
              <a:avLst/>
            </a:prstGeom>
            <a:sp3d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60020" tIns="160020" rIns="160020" bIns="160020" numCol="1" spcCol="1270" anchor="ctr" anchorCtr="0">
              <a:noAutofit/>
            </a:bodyPr>
            <a:lstStyle/>
            <a:p>
              <a:pPr marL="0" lvl="0" indent="0" algn="ctr" defTabSz="1866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54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Le test de multicolinéarité</a:t>
              </a:r>
              <a:r>
                <a:rPr lang="fr-FR" sz="54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endParaRPr lang="fr-BF" sz="5400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ZoneTexte 2">
            <a:extLst>
              <a:ext uri="{FF2B5EF4-FFF2-40B4-BE49-F238E27FC236}">
                <a16:creationId xmlns:a16="http://schemas.microsoft.com/office/drawing/2014/main" id="{9FF0E584-16E5-1D7C-2058-C99C600BC8D0}"/>
              </a:ext>
            </a:extLst>
          </p:cNvPr>
          <p:cNvSpPr txBox="1"/>
          <p:nvPr/>
        </p:nvSpPr>
        <p:spPr>
          <a:xfrm>
            <a:off x="8434729" y="4994734"/>
            <a:ext cx="330431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Etudiants:</a:t>
            </a: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OUATTARA Ousmane</a:t>
            </a: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OUEDRAOGO Salif</a:t>
            </a:r>
          </a:p>
        </p:txBody>
      </p:sp>
    </p:spTree>
    <p:extLst>
      <p:ext uri="{BB962C8B-B14F-4D97-AF65-F5344CB8AC3E}">
        <p14:creationId xmlns:p14="http://schemas.microsoft.com/office/powerpoint/2010/main" val="288737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Espace réservé du contenu 6">
            <a:extLst>
              <a:ext uri="{FF2B5EF4-FFF2-40B4-BE49-F238E27FC236}">
                <a16:creationId xmlns:a16="http://schemas.microsoft.com/office/drawing/2014/main" id="{D4EED7A6-0D20-4C36-BE7B-853FD3F41B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4424201"/>
              </p:ext>
            </p:extLst>
          </p:nvPr>
        </p:nvGraphicFramePr>
        <p:xfrm>
          <a:off x="2042837" y="1988309"/>
          <a:ext cx="9518560" cy="4628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AEC0B0C2-9E4C-4787-9310-35B93E0A7528}"/>
              </a:ext>
            </a:extLst>
          </p:cNvPr>
          <p:cNvSpPr/>
          <p:nvPr/>
        </p:nvSpPr>
        <p:spPr>
          <a:xfrm>
            <a:off x="1488217" y="388037"/>
            <a:ext cx="9023229" cy="125481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de la présentation</a:t>
            </a:r>
            <a:endParaRPr lang="fr-BF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0362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A9BCC80-F5DD-5609-B9A0-EBD958C25813}"/>
              </a:ext>
            </a:extLst>
          </p:cNvPr>
          <p:cNvGrpSpPr/>
          <p:nvPr/>
        </p:nvGrpSpPr>
        <p:grpSpPr>
          <a:xfrm>
            <a:off x="2368719" y="278382"/>
            <a:ext cx="6662992" cy="1033200"/>
            <a:chOff x="492704" y="0"/>
            <a:chExt cx="6662992" cy="1033200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FA72D40-8AD3-4A7E-A181-8EA39DD747F5}"/>
                </a:ext>
              </a:extLst>
            </p:cNvPr>
            <p:cNvSpPr/>
            <p:nvPr/>
          </p:nvSpPr>
          <p:spPr>
            <a:xfrm>
              <a:off x="492704" y="0"/>
              <a:ext cx="6662992" cy="1033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 : coins arrondis 4">
              <a:extLst>
                <a:ext uri="{FF2B5EF4-FFF2-40B4-BE49-F238E27FC236}">
                  <a16:creationId xmlns:a16="http://schemas.microsoft.com/office/drawing/2014/main" id="{F14E159C-4831-7529-4649-0648FE30C4A9}"/>
                </a:ext>
              </a:extLst>
            </p:cNvPr>
            <p:cNvSpPr txBox="1"/>
            <p:nvPr/>
          </p:nvSpPr>
          <p:spPr>
            <a:xfrm>
              <a:off x="543141" y="50437"/>
              <a:ext cx="6562118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1845" tIns="0" rIns="251845" bIns="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5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Définition de la multicolinéarité</a:t>
              </a:r>
              <a:endParaRPr lang="fr-BF" sz="35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ZoneTexte 25">
            <a:extLst>
              <a:ext uri="{FF2B5EF4-FFF2-40B4-BE49-F238E27FC236}">
                <a16:creationId xmlns:a16="http://schemas.microsoft.com/office/drawing/2014/main" id="{CF6D3A39-A34F-8129-70AF-3B1695287DF8}"/>
              </a:ext>
            </a:extLst>
          </p:cNvPr>
          <p:cNvSpPr txBox="1"/>
          <p:nvPr/>
        </p:nvSpPr>
        <p:spPr>
          <a:xfrm>
            <a:off x="1" y="1978926"/>
            <a:ext cx="121920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Présence de forte corrélation entre plusieurs variables indépendantes dans un modèle de régression linéaire multiple</a:t>
            </a:r>
          </a:p>
          <a:p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dirty="0"/>
          </a:p>
          <a:p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présence de la multicolinéarité peut avoir des inconvénients sur le modèle:</a:t>
            </a:r>
          </a:p>
          <a:p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 estimations des coefficients sont instables et peu fiables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précision des prévisions du modèle sont affectées</a:t>
            </a:r>
          </a:p>
        </p:txBody>
      </p:sp>
    </p:spTree>
    <p:extLst>
      <p:ext uri="{BB962C8B-B14F-4D97-AF65-F5344CB8AC3E}">
        <p14:creationId xmlns:p14="http://schemas.microsoft.com/office/powerpoint/2010/main" val="360373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A9BCC80-F5DD-5609-B9A0-EBD958C25813}"/>
              </a:ext>
            </a:extLst>
          </p:cNvPr>
          <p:cNvGrpSpPr/>
          <p:nvPr/>
        </p:nvGrpSpPr>
        <p:grpSpPr>
          <a:xfrm>
            <a:off x="2368719" y="278382"/>
            <a:ext cx="6662992" cy="1033200"/>
            <a:chOff x="492704" y="0"/>
            <a:chExt cx="6662992" cy="1033200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FA72D40-8AD3-4A7E-A181-8EA39DD747F5}"/>
                </a:ext>
              </a:extLst>
            </p:cNvPr>
            <p:cNvSpPr/>
            <p:nvPr/>
          </p:nvSpPr>
          <p:spPr>
            <a:xfrm>
              <a:off x="492704" y="0"/>
              <a:ext cx="6662992" cy="1033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 : coins arrondis 4">
              <a:extLst>
                <a:ext uri="{FF2B5EF4-FFF2-40B4-BE49-F238E27FC236}">
                  <a16:creationId xmlns:a16="http://schemas.microsoft.com/office/drawing/2014/main" id="{F14E159C-4831-7529-4649-0648FE30C4A9}"/>
                </a:ext>
              </a:extLst>
            </p:cNvPr>
            <p:cNvSpPr txBox="1"/>
            <p:nvPr/>
          </p:nvSpPr>
          <p:spPr>
            <a:xfrm>
              <a:off x="543141" y="50437"/>
              <a:ext cx="6562118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1845" tIns="0" rIns="251845" bIns="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5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Détection de la multicolinéarité</a:t>
              </a:r>
              <a:endParaRPr lang="fr-BF" sz="35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29ECC8A9-54FB-9945-B170-1B7950813953}"/>
              </a:ext>
            </a:extLst>
          </p:cNvPr>
          <p:cNvSpPr txBox="1"/>
          <p:nvPr/>
        </p:nvSpPr>
        <p:spPr>
          <a:xfrm>
            <a:off x="899213" y="2153903"/>
            <a:ext cx="118189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 des Facteurs d’Inflation de la Variance (VIF)</a:t>
            </a: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516492A-FB2E-05E9-6287-F6FE283F427D}"/>
                  </a:ext>
                </a:extLst>
              </p:cNvPr>
              <p:cNvSpPr txBox="1"/>
              <p:nvPr/>
            </p:nvSpPr>
            <p:spPr>
              <a:xfrm>
                <a:off x="636160" y="3470535"/>
                <a:ext cx="2297373" cy="8561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fr-FR" sz="3200" b="1" dirty="0"/>
                  <a:t>V</a:t>
                </a:r>
                <a14:m>
                  <m:oMath xmlns:m="http://schemas.openxmlformats.org/officeDocument/2006/math">
                    <m:r>
                      <a:rPr lang="fr-FR" sz="3200" b="1" i="1" smtClean="0">
                        <a:latin typeface="Cambria Math" panose="02040503050406030204" pitchFamily="18" charset="0"/>
                      </a:rPr>
                      <m:t>𝑰𝑭</m:t>
                    </m:r>
                    <m:r>
                      <a:rPr lang="fr-FR" sz="3200" b="1" i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fr-FR" sz="3200" b="1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FR" sz="3200" b="1" i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fr-FR" sz="3200" b="1" i="0"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fr-FR" sz="3200" b="1" i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fr-FR" sz="3200" b="1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𝑹</m:t>
                            </m:r>
                          </m:e>
                          <m:sub>
                            <m:r>
                              <a:rPr lang="fr-FR" sz="3200" b="1" i="1"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  <m:sup>
                            <m:r>
                              <a:rPr lang="fr-FR" sz="3200" b="1" i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den>
                    </m:f>
                  </m:oMath>
                </a14:m>
                <a:endParaRPr lang="fr-FR" b="1" dirty="0"/>
              </a:p>
            </p:txBody>
          </p:sp>
        </mc:Choice>
        <mc:Fallback xmlns="">
          <p:sp>
            <p:nvSpPr>
              <p:cNvPr id="6" name="ZoneTexte 5">
                <a:extLst>
                  <a:ext uri="{FF2B5EF4-FFF2-40B4-BE49-F238E27FC236}">
                    <a16:creationId xmlns:a16="http://schemas.microsoft.com/office/drawing/2014/main" id="{C516492A-FB2E-05E9-6287-F6FE283F4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60" y="3470535"/>
                <a:ext cx="2297373" cy="856196"/>
              </a:xfrm>
              <a:prstGeom prst="rect">
                <a:avLst/>
              </a:prstGeom>
              <a:blipFill>
                <a:blip r:embed="rId2"/>
                <a:stretch>
                  <a:fillRect l="-1061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1707377-C975-F9A1-B083-FF9523B4AE5B}"/>
                  </a:ext>
                </a:extLst>
              </p:cNvPr>
              <p:cNvSpPr txBox="1"/>
              <p:nvPr/>
            </p:nvSpPr>
            <p:spPr>
              <a:xfrm>
                <a:off x="3459707" y="3345006"/>
                <a:ext cx="8732293" cy="23946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VIF </a:t>
                </a:r>
                <a:r>
                  <a:rPr lang="fr-FR" sz="24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&lt; 5, faible multicolinéarité entre les variables indépendantes</a:t>
                </a:r>
              </a:p>
              <a:p>
                <a:endParaRPr lang="fr-FR" sz="2400" b="1" kern="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VIF </a:t>
                </a:r>
                <a:r>
                  <a:rPr lang="fr-FR" sz="24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&gt;= 5, forte</a:t>
                </a:r>
                <a:r>
                  <a:rPr lang="fr-FR" sz="2400" b="1" kern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multicolinéarité entre les variables indépendantes</a:t>
                </a:r>
              </a:p>
              <a:p>
                <a:endParaRPr lang="fr-FR" sz="2400" b="1" kern="0" dirty="0"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fr-FR" sz="24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fr-FR" sz="2800" b="1" i="1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fr-FR" sz="2800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fr-FR" sz="2800" b="1" i="1"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  <m:sup>
                        <m:r>
                          <a:rPr lang="fr-FR" sz="2800" b="1" i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fr-FR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 coefficient de détermination (R-carré) résultant de la régression de la variable j sur toutes les autres variables indépendantes du modèle</a:t>
                </a:r>
                <a:endParaRPr lang="fr-F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61707377-C975-F9A1-B083-FF9523B4AE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707" y="3345006"/>
                <a:ext cx="8732293" cy="2394630"/>
              </a:xfrm>
              <a:prstGeom prst="rect">
                <a:avLst/>
              </a:prstGeom>
              <a:blipFill>
                <a:blip r:embed="rId3"/>
                <a:stretch>
                  <a:fillRect l="-1117" t="-2036" r="-140" b="-356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F78EC41C-3F74-1EBD-543B-45D3A5C8C015}"/>
              </a:ext>
            </a:extLst>
          </p:cNvPr>
          <p:cNvCxnSpPr>
            <a:cxnSpLocks/>
          </p:cNvCxnSpPr>
          <p:nvPr/>
        </p:nvCxnSpPr>
        <p:spPr>
          <a:xfrm>
            <a:off x="3127009" y="3173265"/>
            <a:ext cx="0" cy="2434159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090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A9BCC80-F5DD-5609-B9A0-EBD958C25813}"/>
              </a:ext>
            </a:extLst>
          </p:cNvPr>
          <p:cNvGrpSpPr/>
          <p:nvPr/>
        </p:nvGrpSpPr>
        <p:grpSpPr>
          <a:xfrm>
            <a:off x="2368719" y="278382"/>
            <a:ext cx="6662992" cy="1033200"/>
            <a:chOff x="492704" y="0"/>
            <a:chExt cx="6662992" cy="1033200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FA72D40-8AD3-4A7E-A181-8EA39DD747F5}"/>
                </a:ext>
              </a:extLst>
            </p:cNvPr>
            <p:cNvSpPr/>
            <p:nvPr/>
          </p:nvSpPr>
          <p:spPr>
            <a:xfrm>
              <a:off x="492704" y="0"/>
              <a:ext cx="6662992" cy="1033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 : coins arrondis 4">
              <a:extLst>
                <a:ext uri="{FF2B5EF4-FFF2-40B4-BE49-F238E27FC236}">
                  <a16:creationId xmlns:a16="http://schemas.microsoft.com/office/drawing/2014/main" id="{F14E159C-4831-7529-4649-0648FE30C4A9}"/>
                </a:ext>
              </a:extLst>
            </p:cNvPr>
            <p:cNvSpPr txBox="1"/>
            <p:nvPr/>
          </p:nvSpPr>
          <p:spPr>
            <a:xfrm>
              <a:off x="543141" y="50437"/>
              <a:ext cx="6562118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1845" tIns="0" rIns="251845" bIns="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5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Détection de la multicolinéarité</a:t>
              </a:r>
              <a:endParaRPr lang="fr-BF" sz="35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29ECC8A9-54FB-9945-B170-1B7950813953}"/>
              </a:ext>
            </a:extLst>
          </p:cNvPr>
          <p:cNvSpPr txBox="1"/>
          <p:nvPr/>
        </p:nvSpPr>
        <p:spPr>
          <a:xfrm>
            <a:off x="0" y="1573978"/>
            <a:ext cx="11818961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L’analyse de la matrice de corrélation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Analyse des valeurs propres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F9B7A3BC-A99E-F61E-2667-737F58D23280}"/>
              </a:ext>
            </a:extLst>
          </p:cNvPr>
          <p:cNvCxnSpPr>
            <a:cxnSpLocks/>
          </p:cNvCxnSpPr>
          <p:nvPr/>
        </p:nvCxnSpPr>
        <p:spPr>
          <a:xfrm>
            <a:off x="3951761" y="2796988"/>
            <a:ext cx="0" cy="1315817"/>
          </a:xfrm>
          <a:prstGeom prst="lin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178CCB5-CA63-904B-D0BD-81026688357A}"/>
                  </a:ext>
                </a:extLst>
              </p:cNvPr>
              <p:cNvSpPr txBox="1"/>
              <p:nvPr/>
            </p:nvSpPr>
            <p:spPr>
              <a:xfrm>
                <a:off x="4346107" y="2947885"/>
                <a:ext cx="3539254" cy="11079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2400" b="1" i="1" dirty="0"/>
                  <a:t>|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fr-FR" sz="2400" b="1" kern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1" kern="0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24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b="1" kern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1</a:t>
                </a:r>
                <a:r>
                  <a:rPr lang="fr-FR" sz="24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forte colinéarité</a:t>
                </a:r>
              </a:p>
              <a:p>
                <a:r>
                  <a:rPr lang="fr-FR" sz="2400" b="1" i="1" dirty="0"/>
                  <a:t>|</a:t>
                </a:r>
                <a14:m>
                  <m:oMath xmlns:m="http://schemas.openxmlformats.org/officeDocument/2006/math">
                    <m:r>
                      <a:rPr lang="fr-FR" sz="2400" b="1" i="1" smtClean="0">
                        <a:latin typeface="Cambria Math" panose="02040503050406030204" pitchFamily="18" charset="0"/>
                      </a:rPr>
                      <m:t>𝝆</m:t>
                    </m:r>
                  </m:oMath>
                </a14:m>
                <a:r>
                  <a:rPr lang="fr-FR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</a:t>
                </a:r>
                <a:r>
                  <a:rPr lang="fr-FR" sz="2400" b="1" kern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fr-FR" sz="2400" b="1" kern="0" dirty="0" smtClean="0">
                        <a:effectLst/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fr-FR" sz="24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b="1" kern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0</a:t>
                </a:r>
                <a:r>
                  <a:rPr lang="fr-FR" sz="24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, faible</a:t>
                </a:r>
                <a:r>
                  <a:rPr lang="fr-FR" sz="2400" b="1" kern="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fr-FR" sz="2400" b="1" kern="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colinéarité </a:t>
                </a:r>
                <a:endParaRPr lang="fr-FR" sz="24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fr-FR" dirty="0"/>
              </a:p>
            </p:txBody>
          </p:sp>
        </mc:Choice>
        <mc:Fallback xmlns="">
          <p:sp>
            <p:nvSpPr>
              <p:cNvPr id="8" name="ZoneTexte 7">
                <a:extLst>
                  <a:ext uri="{FF2B5EF4-FFF2-40B4-BE49-F238E27FC236}">
                    <a16:creationId xmlns:a16="http://schemas.microsoft.com/office/drawing/2014/main" id="{1178CCB5-CA63-904B-D0BD-810266883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6107" y="2947885"/>
                <a:ext cx="3539254" cy="1107996"/>
              </a:xfrm>
              <a:prstGeom prst="rect">
                <a:avLst/>
              </a:prstGeom>
              <a:blipFill>
                <a:blip r:embed="rId2"/>
                <a:stretch>
                  <a:fillRect l="-2754" t="-4972" r="-36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F8D94D8-8228-E683-BBFB-56EAD89CF21F}"/>
                  </a:ext>
                </a:extLst>
              </p:cNvPr>
              <p:cNvSpPr txBox="1"/>
              <p:nvPr/>
            </p:nvSpPr>
            <p:spPr>
              <a:xfrm>
                <a:off x="722662" y="3005844"/>
                <a:ext cx="2839135" cy="9834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𝝆</m:t>
                      </m:r>
                      <m:r>
                        <a:rPr lang="fr-FR" sz="2800" b="1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fr-FR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𝑪𝒐𝒗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𝒀</m:t>
                          </m:r>
                          <m:r>
                            <a:rPr lang="fr-FR" sz="2800" b="1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𝝈</m:t>
                              </m:r>
                            </m:e>
                            <m:sub>
                              <m:r>
                                <a:rPr lang="fr-FR" sz="28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𝒀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ZoneTexte 9">
                <a:extLst>
                  <a:ext uri="{FF2B5EF4-FFF2-40B4-BE49-F238E27FC236}">
                    <a16:creationId xmlns:a16="http://schemas.microsoft.com/office/drawing/2014/main" id="{FF8D94D8-8228-E683-BBFB-56EAD89CF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62" y="3005844"/>
                <a:ext cx="2839135" cy="98347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ZoneTexte 14">
            <a:extLst>
              <a:ext uri="{FF2B5EF4-FFF2-40B4-BE49-F238E27FC236}">
                <a16:creationId xmlns:a16="http://schemas.microsoft.com/office/drawing/2014/main" id="{B8127974-65BB-E7E4-5FC8-4C89B9CD06D6}"/>
              </a:ext>
            </a:extLst>
          </p:cNvPr>
          <p:cNvSpPr txBox="1"/>
          <p:nvPr/>
        </p:nvSpPr>
        <p:spPr>
          <a:xfrm>
            <a:off x="266133" y="4954504"/>
            <a:ext cx="115528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une ou plusieurs valeurs propres sont proches de zéro cela traduit une forte corrélation de cette variable avec les autres variables.</a:t>
            </a:r>
          </a:p>
          <a:p>
            <a:r>
              <a:rPr lang="fr-F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 le nombres de valeurs propres proche de zéro est proche ou égal au nombres de variables, cela indique une multicolinéarité sévère</a:t>
            </a:r>
          </a:p>
        </p:txBody>
      </p:sp>
    </p:spTree>
    <p:extLst>
      <p:ext uri="{BB962C8B-B14F-4D97-AF65-F5344CB8AC3E}">
        <p14:creationId xmlns:p14="http://schemas.microsoft.com/office/powerpoint/2010/main" val="231998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DA9BCC80-F5DD-5609-B9A0-EBD958C25813}"/>
              </a:ext>
            </a:extLst>
          </p:cNvPr>
          <p:cNvGrpSpPr/>
          <p:nvPr/>
        </p:nvGrpSpPr>
        <p:grpSpPr>
          <a:xfrm>
            <a:off x="2368719" y="278382"/>
            <a:ext cx="6662992" cy="1033200"/>
            <a:chOff x="492704" y="0"/>
            <a:chExt cx="6662992" cy="1033200"/>
          </a:xfrm>
        </p:grpSpPr>
        <p:sp>
          <p:nvSpPr>
            <p:cNvPr id="3" name="Rectangle : coins arrondis 2">
              <a:extLst>
                <a:ext uri="{FF2B5EF4-FFF2-40B4-BE49-F238E27FC236}">
                  <a16:creationId xmlns:a16="http://schemas.microsoft.com/office/drawing/2014/main" id="{BFA72D40-8AD3-4A7E-A181-8EA39DD747F5}"/>
                </a:ext>
              </a:extLst>
            </p:cNvPr>
            <p:cNvSpPr/>
            <p:nvPr/>
          </p:nvSpPr>
          <p:spPr>
            <a:xfrm>
              <a:off x="492704" y="0"/>
              <a:ext cx="6662992" cy="1033200"/>
            </a:xfrm>
            <a:prstGeom prst="roundRect">
              <a:avLst/>
            </a:prstGeom>
          </p:spPr>
          <p:style>
            <a:lnRef idx="0">
              <a:schemeClr val="lt1">
                <a:hueOff val="0"/>
                <a:satOff val="0"/>
                <a:lumOff val="0"/>
                <a:alphaOff val="0"/>
              </a:schemeClr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3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 : coins arrondis 4">
              <a:extLst>
                <a:ext uri="{FF2B5EF4-FFF2-40B4-BE49-F238E27FC236}">
                  <a16:creationId xmlns:a16="http://schemas.microsoft.com/office/drawing/2014/main" id="{F14E159C-4831-7529-4649-0648FE30C4A9}"/>
                </a:ext>
              </a:extLst>
            </p:cNvPr>
            <p:cNvSpPr txBox="1"/>
            <p:nvPr/>
          </p:nvSpPr>
          <p:spPr>
            <a:xfrm>
              <a:off x="543141" y="50437"/>
              <a:ext cx="6562118" cy="93232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51845" tIns="0" rIns="251845" bIns="0" numCol="1" spcCol="1270" anchor="ctr" anchorCtr="0">
              <a:noAutofit/>
            </a:bodyPr>
            <a:lstStyle/>
            <a:p>
              <a:pPr marL="0" lvl="0" indent="0" algn="l" defTabSz="1555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fr-FR" sz="3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Gestion</a:t>
              </a:r>
              <a:r>
                <a:rPr lang="fr-FR" sz="3500" b="1" kern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de la multicolinéarité</a:t>
              </a:r>
              <a:endParaRPr lang="fr-BF" sz="3500" b="1" kern="1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" name="ZoneTexte 4">
            <a:extLst>
              <a:ext uri="{FF2B5EF4-FFF2-40B4-BE49-F238E27FC236}">
                <a16:creationId xmlns:a16="http://schemas.microsoft.com/office/drawing/2014/main" id="{2E7BB94B-2CF5-3C33-D1F7-1A504F2F9AAA}"/>
              </a:ext>
            </a:extLst>
          </p:cNvPr>
          <p:cNvSpPr txBox="1"/>
          <p:nvPr/>
        </p:nvSpPr>
        <p:spPr>
          <a:xfrm>
            <a:off x="1452282" y="2248468"/>
            <a:ext cx="938604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</a:t>
            </a:r>
            <a:r>
              <a:rPr lang="fr-FR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retrait des variables très corrélées</a:t>
            </a:r>
          </a:p>
          <a:p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fr-FR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combinaison des variables très corrélées</a:t>
            </a:r>
          </a:p>
          <a:p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fr-FR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6D2E3FF9-F1FB-5A89-98F5-2E5F73F80A8E}"/>
              </a:ext>
            </a:extLst>
          </p:cNvPr>
          <p:cNvSpPr/>
          <p:nvPr/>
        </p:nvSpPr>
        <p:spPr>
          <a:xfrm>
            <a:off x="1231569" y="61403"/>
            <a:ext cx="9317162" cy="1838959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 de la présentation</a:t>
            </a:r>
            <a:endParaRPr lang="fr-BF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62C5E25-ABA4-AC03-2022-069FBC0336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2834" y="2368494"/>
            <a:ext cx="6586331" cy="4284097"/>
          </a:xfrm>
          <a:prstGeom prst="rect">
            <a:avLst/>
          </a:prstGeom>
          <a:ln w="7620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0374191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Ronds dans l’eau">
  <a:themeElements>
    <a:clrScheme name="Ronds dans l’eau">
      <a:dk1>
        <a:sysClr val="windowText" lastClr="000000"/>
      </a:dk1>
      <a:lt1>
        <a:sysClr val="window" lastClr="FFFFFF"/>
      </a:lt1>
      <a:dk2>
        <a:srgbClr val="1C647B"/>
      </a:dk2>
      <a:lt2>
        <a:srgbClr val="98B7D3"/>
      </a:lt2>
      <a:accent1>
        <a:srgbClr val="274FA4"/>
      </a:accent1>
      <a:accent2>
        <a:srgbClr val="48A8D0"/>
      </a:accent2>
      <a:accent3>
        <a:srgbClr val="53B18F"/>
      </a:accent3>
      <a:accent4>
        <a:srgbClr val="D78D38"/>
      </a:accent4>
      <a:accent5>
        <a:srgbClr val="BA3F51"/>
      </a:accent5>
      <a:accent6>
        <a:srgbClr val="AE52D9"/>
      </a:accent6>
      <a:hlink>
        <a:srgbClr val="2AA2DA"/>
      </a:hlink>
      <a:folHlink>
        <a:srgbClr val="76A3B8"/>
      </a:folHlink>
    </a:clrScheme>
    <a:fontScheme name="Ronds dans l’eau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onds dans l’eau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92000"/>
                <a:satMod val="180000"/>
                <a:lumMod val="114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DEB094D4-7FD8-4F86-93D5-B0F1341EF586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Ronds dans l’eau</Template>
  <TotalTime>1539</TotalTime>
  <Words>246</Words>
  <Application>Microsoft Office PowerPoint</Application>
  <PresentationFormat>Grand écran</PresentationFormat>
  <Paragraphs>57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Cambria Math</vt:lpstr>
      <vt:lpstr>Times New Roman</vt:lpstr>
      <vt:lpstr>Tw Cen MT</vt:lpstr>
      <vt:lpstr>Wingdings</vt:lpstr>
      <vt:lpstr>Ronds dans l’eau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Bienvenu YO</dc:creator>
  <cp:lastModifiedBy>Ousmane OUATTARA</cp:lastModifiedBy>
  <cp:revision>91</cp:revision>
  <dcterms:created xsi:type="dcterms:W3CDTF">2022-03-09T18:41:24Z</dcterms:created>
  <dcterms:modified xsi:type="dcterms:W3CDTF">2024-04-20T10:15:25Z</dcterms:modified>
</cp:coreProperties>
</file>