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69" r:id="rId3"/>
    <p:sldId id="268" r:id="rId4"/>
    <p:sldId id="259" r:id="rId5"/>
    <p:sldId id="260" r:id="rId6"/>
    <p:sldId id="261" r:id="rId7"/>
    <p:sldId id="262" r:id="rId8"/>
    <p:sldId id="263" r:id="rId9"/>
    <p:sldId id="264" r:id="rId10"/>
    <p:sldId id="267" r:id="rId11"/>
    <p:sldId id="265" r:id="rId12"/>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8+IvUwCQu2A14tvufnLdEt6Ds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2138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5993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6858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 name="Google Shape;7;p1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 name="Google Shape;8;p1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 name="Google Shape;9;p1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0" name="Google Shape;10;p1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1" name="Google Shape;11;p1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 name="Google Shape;12;p1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 name="Google Shape;13;p1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 name="Google Shape;14;p1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 name="Google Shape;15;p1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 name="Google Shape;16;p1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ankaraxi/TNSDC-ML-Generative-AI-Naan-Mudhalvan.gi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56" name="Google Shape;56;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7" name="Google Shape;57;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58" name="Google Shape;58;p1"/>
          <p:cNvSpPr txBox="1"/>
          <p:nvPr/>
        </p:nvSpPr>
        <p:spPr>
          <a:xfrm>
            <a:off x="4612455" y="3734441"/>
            <a:ext cx="7049729" cy="1247767"/>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GB" sz="2000" dirty="0">
                <a:latin typeface="Trebuchet MS"/>
                <a:ea typeface="Trebuchet MS"/>
                <a:cs typeface="Trebuchet MS"/>
                <a:sym typeface="Trebuchet MS"/>
              </a:rPr>
              <a:t>Submitted By</a:t>
            </a:r>
          </a:p>
          <a:p>
            <a:pPr marL="12700" lvl="0" indent="0" algn="l" rtl="0">
              <a:lnSpc>
                <a:spcPct val="100000"/>
              </a:lnSpc>
              <a:spcBef>
                <a:spcPts val="0"/>
              </a:spcBef>
              <a:spcAft>
                <a:spcPts val="0"/>
              </a:spcAft>
              <a:buNone/>
            </a:pPr>
            <a:r>
              <a:rPr lang="en-GB" sz="2000" dirty="0">
                <a:latin typeface="Trebuchet MS"/>
                <a:ea typeface="Trebuchet MS"/>
                <a:cs typeface="Trebuchet MS"/>
                <a:sym typeface="Trebuchet MS"/>
              </a:rPr>
              <a:t>		Sankar K G</a:t>
            </a:r>
          </a:p>
          <a:p>
            <a:pPr marL="12700" lvl="0" indent="0" algn="l" rtl="0">
              <a:lnSpc>
                <a:spcPct val="100000"/>
              </a:lnSpc>
              <a:spcBef>
                <a:spcPts val="0"/>
              </a:spcBef>
              <a:spcAft>
                <a:spcPts val="0"/>
              </a:spcAft>
              <a:buNone/>
            </a:pPr>
            <a:r>
              <a:rPr lang="en-GB" sz="2000" dirty="0">
                <a:latin typeface="Trebuchet MS"/>
                <a:ea typeface="Trebuchet MS"/>
                <a:cs typeface="Trebuchet MS"/>
                <a:sym typeface="Trebuchet MS"/>
              </a:rPr>
              <a:t>		NM ID: au711721243094</a:t>
            </a:r>
          </a:p>
          <a:p>
            <a:pPr marL="12700" lvl="0" indent="0" algn="l" rtl="0">
              <a:lnSpc>
                <a:spcPct val="100000"/>
              </a:lnSpc>
              <a:spcBef>
                <a:spcPts val="0"/>
              </a:spcBef>
              <a:spcAft>
                <a:spcPts val="0"/>
              </a:spcAft>
              <a:buNone/>
            </a:pPr>
            <a:r>
              <a:rPr lang="en-GB" sz="2000" dirty="0">
                <a:latin typeface="Trebuchet MS"/>
                <a:ea typeface="Trebuchet MS"/>
                <a:cs typeface="Trebuchet MS"/>
                <a:sym typeface="Trebuchet MS"/>
              </a:rPr>
              <a:t>		KGISL Institute of Technology (7117) </a:t>
            </a:r>
          </a:p>
        </p:txBody>
      </p:sp>
      <p:sp>
        <p:nvSpPr>
          <p:cNvPr id="59" name="Google Shape;59;p1"/>
          <p:cNvSpPr txBox="1"/>
          <p:nvPr/>
        </p:nvSpPr>
        <p:spPr>
          <a:xfrm>
            <a:off x="1116207" y="2999612"/>
            <a:ext cx="7850812"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3600" b="1" dirty="0">
                <a:solidFill>
                  <a:srgbClr val="2D936B"/>
                </a:solidFill>
                <a:latin typeface="Trebuchet MS"/>
                <a:ea typeface="Trebuchet MS"/>
                <a:cs typeface="Trebuchet MS"/>
                <a:sym typeface="Trebuchet MS"/>
              </a:rPr>
              <a:t>Real-time Sign Language Detection</a:t>
            </a:r>
          </a:p>
        </p:txBody>
      </p:sp>
      <p:pic>
        <p:nvPicPr>
          <p:cNvPr id="60" name="Google Shape;60;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GB" sz="1100">
                <a:solidFill>
                  <a:srgbClr val="2D83C3"/>
                </a:solidFill>
                <a:latin typeface="Trebuchet MS"/>
                <a:ea typeface="Trebuchet MS"/>
                <a:cs typeface="Trebuchet MS"/>
                <a:sym typeface="Trebuchet MS"/>
              </a:rPr>
              <a:t>3/21/2024  </a:t>
            </a:r>
            <a:r>
              <a:rPr lang="en-GB"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GB" sz="1100" dirty="0">
                <a:solidFill>
                  <a:srgbClr val="2D83C3"/>
                </a:solidFill>
                <a:latin typeface="Trebuchet MS"/>
                <a:ea typeface="Trebuchet MS"/>
                <a:cs typeface="Trebuchet MS"/>
                <a:sym typeface="Trebuchet MS"/>
              </a:rPr>
              <a:t>3/21/2024  </a:t>
            </a:r>
            <a:r>
              <a:rPr lang="en-GB" sz="1100" b="1" dirty="0">
                <a:solidFill>
                  <a:srgbClr val="2D83C3"/>
                </a:solidFill>
                <a:latin typeface="Trebuchet MS"/>
                <a:ea typeface="Trebuchet MS"/>
                <a:cs typeface="Trebuchet MS"/>
                <a:sym typeface="Trebuchet MS"/>
              </a:rPr>
              <a:t>Annual Review</a:t>
            </a:r>
            <a:endParaRPr sz="1100" dirty="0">
              <a:latin typeface="Trebuchet MS"/>
              <a:ea typeface="Trebuchet MS"/>
              <a:cs typeface="Trebuchet MS"/>
              <a:sym typeface="Trebuchet MS"/>
            </a:endParaRPr>
          </a:p>
        </p:txBody>
      </p:sp>
      <p:sp>
        <p:nvSpPr>
          <p:cNvPr id="183" name="Google Shape;183;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4" name="Google Shape;184;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5" name="Google Shape;185;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7" name="Google Shape;187;p9"/>
          <p:cNvSpPr txBox="1"/>
          <p:nvPr/>
        </p:nvSpPr>
        <p:spPr>
          <a:xfrm>
            <a:off x="477514" y="844345"/>
            <a:ext cx="10933443" cy="5552802"/>
          </a:xfrm>
          <a:prstGeom prst="rect">
            <a:avLst/>
          </a:prstGeom>
          <a:noFill/>
          <a:ln>
            <a:noFill/>
          </a:ln>
        </p:spPr>
        <p:txBody>
          <a:bodyPr spcFirstLastPara="1" wrap="square" lIns="0" tIns="12700" rIns="0" bIns="0" anchor="t" anchorCtr="0">
            <a:spAutoFit/>
          </a:bodyPr>
          <a:lstStyle/>
          <a:p>
            <a:pPr marL="12700" lvl="0" algn="l" rtl="0">
              <a:lnSpc>
                <a:spcPct val="100000"/>
              </a:lnSpc>
              <a:spcBef>
                <a:spcPts val="0"/>
              </a:spcBef>
              <a:spcAft>
                <a:spcPts val="0"/>
              </a:spcAft>
            </a:pPr>
            <a:r>
              <a:rPr lang="en-US" sz="1800" b="1" dirty="0">
                <a:latin typeface="Times New Roman" panose="02020603050405020304" pitchFamily="18" charset="0"/>
                <a:ea typeface="Trebuchet MS"/>
                <a:cs typeface="Times New Roman" panose="02020603050405020304" pitchFamily="18" charset="0"/>
                <a:sym typeface="Trebuchet MS"/>
              </a:rPr>
              <a:t>4. Model Training and Optimization:</a:t>
            </a:r>
          </a:p>
          <a:p>
            <a:pPr marL="298450" lvl="0" indent="-285750" algn="l" rtl="0">
              <a:lnSpc>
                <a:spcPct val="10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Split the labeled dataset into training, validation, and testing sets.</a:t>
            </a:r>
          </a:p>
          <a:p>
            <a:pPr marL="298450" lvl="0" indent="-285750" algn="l" rtl="0">
              <a:lnSpc>
                <a:spcPct val="10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Fine-tune model hyperparameters using techniques like grid search or random search.</a:t>
            </a:r>
          </a:p>
          <a:p>
            <a:pPr marL="298450" lvl="0" indent="-285750" algn="l" rtl="0">
              <a:lnSpc>
                <a:spcPct val="10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Apply data augmentation methods to increase the diversity of training samples and improve model generalization.</a:t>
            </a:r>
          </a:p>
          <a:p>
            <a:pPr marL="298450" lvl="0" indent="-285750" algn="l" rtl="0">
              <a:lnSpc>
                <a:spcPct val="10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Implement optimization techniques such as gradient descent or stochastic gradient descent to minimize the classification loss.</a:t>
            </a:r>
          </a:p>
          <a:p>
            <a:pPr marL="298450" lvl="0" indent="-285750" algn="l" rtl="0">
              <a:lnSpc>
                <a:spcPct val="100000"/>
              </a:lnSpc>
              <a:spcBef>
                <a:spcPts val="0"/>
              </a:spcBef>
              <a:spcAft>
                <a:spcPts val="0"/>
              </a:spcAft>
              <a:buFont typeface="Arial" panose="020B0604020202020204" pitchFamily="34" charset="0"/>
              <a:buChar char="•"/>
            </a:pPr>
            <a:endParaRPr lang="en-US" sz="1800" dirty="0">
              <a:latin typeface="Times New Roman" panose="02020603050405020304" pitchFamily="18" charset="0"/>
              <a:ea typeface="Trebuchet MS"/>
              <a:cs typeface="Times New Roman" panose="02020603050405020304" pitchFamily="18" charset="0"/>
              <a:sym typeface="Trebuchet MS"/>
            </a:endParaRPr>
          </a:p>
          <a:p>
            <a:pPr marL="12700" lvl="0" algn="l" rtl="0">
              <a:lnSpc>
                <a:spcPct val="100000"/>
              </a:lnSpc>
              <a:spcBef>
                <a:spcPts val="0"/>
              </a:spcBef>
              <a:spcAft>
                <a:spcPts val="0"/>
              </a:spcAft>
            </a:pPr>
            <a:r>
              <a:rPr lang="en-US" sz="1800" b="1" dirty="0">
                <a:latin typeface="Times New Roman" panose="02020603050405020304" pitchFamily="18" charset="0"/>
                <a:ea typeface="Trebuchet MS"/>
                <a:cs typeface="Times New Roman" panose="02020603050405020304" pitchFamily="18" charset="0"/>
                <a:sym typeface="Trebuchet MS"/>
              </a:rPr>
              <a:t>5. Real-time Inference and Performance Optimization:</a:t>
            </a:r>
          </a:p>
          <a:p>
            <a:pPr marL="298450" lvl="0" indent="-285750" algn="l" rtl="0">
              <a:lnSpc>
                <a:spcPct val="10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Deploy the trained model for real-time inference on video streams.</a:t>
            </a:r>
          </a:p>
          <a:p>
            <a:pPr marL="298450" lvl="0" indent="-285750" algn="l" rtl="0">
              <a:lnSpc>
                <a:spcPct val="10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Optimize model inference speed using techniques like model quantization, pruning, or model compression.</a:t>
            </a:r>
          </a:p>
          <a:p>
            <a:pPr marL="298450" lvl="0" indent="-285750" algn="l" rtl="0">
              <a:lnSpc>
                <a:spcPct val="10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Utilize hardware acceleration libraries (e.g., OpenVINO) to leverage GPU or specialized hardware for faster computations.</a:t>
            </a:r>
          </a:p>
          <a:p>
            <a:pPr marL="298450" lvl="0" indent="-285750" algn="l" rtl="0">
              <a:lnSpc>
                <a:spcPct val="10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Monitor system performance metrics such as latency, throughput, and resource utilization to ensure real-time operation.</a:t>
            </a:r>
          </a:p>
          <a:p>
            <a:pPr marL="298450" lvl="0" indent="-285750" algn="l" rtl="0">
              <a:lnSpc>
                <a:spcPct val="100000"/>
              </a:lnSpc>
              <a:spcBef>
                <a:spcPts val="0"/>
              </a:spcBef>
              <a:spcAft>
                <a:spcPts val="0"/>
              </a:spcAft>
              <a:buFont typeface="Arial" panose="020B0604020202020204" pitchFamily="34" charset="0"/>
              <a:buChar char="•"/>
            </a:pPr>
            <a:endParaRPr lang="en-US" sz="1800" dirty="0">
              <a:latin typeface="Times New Roman" panose="02020603050405020304" pitchFamily="18" charset="0"/>
              <a:ea typeface="Trebuchet MS"/>
              <a:cs typeface="Times New Roman" panose="02020603050405020304" pitchFamily="18" charset="0"/>
              <a:sym typeface="Trebuchet MS"/>
            </a:endParaRPr>
          </a:p>
          <a:p>
            <a:pPr marL="12700" lvl="0" algn="l" rtl="0">
              <a:lnSpc>
                <a:spcPct val="100000"/>
              </a:lnSpc>
              <a:spcBef>
                <a:spcPts val="0"/>
              </a:spcBef>
              <a:spcAft>
                <a:spcPts val="0"/>
              </a:spcAft>
            </a:pPr>
            <a:r>
              <a:rPr lang="en-US" sz="1800" b="1" dirty="0">
                <a:latin typeface="Times New Roman" panose="02020603050405020304" pitchFamily="18" charset="0"/>
                <a:ea typeface="Trebuchet MS"/>
                <a:cs typeface="Times New Roman" panose="02020603050405020304" pitchFamily="18" charset="0"/>
                <a:sym typeface="Trebuchet MS"/>
              </a:rPr>
              <a:t>6. User Interface Design and Integration:</a:t>
            </a:r>
            <a:endParaRPr lang="en-US" sz="1800" dirty="0">
              <a:latin typeface="Times New Roman" panose="02020603050405020304" pitchFamily="18" charset="0"/>
              <a:ea typeface="Trebuchet MS"/>
              <a:cs typeface="Times New Roman" panose="02020603050405020304" pitchFamily="18" charset="0"/>
              <a:sym typeface="Trebuchet MS"/>
            </a:endParaRPr>
          </a:p>
          <a:p>
            <a:pPr marL="298450" lvl="0" indent="-285750" algn="l" rtl="0">
              <a:lnSpc>
                <a:spcPct val="10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Design a user-friendly interface to display recognized sign language gestures and facilitate communication.</a:t>
            </a:r>
          </a:p>
          <a:p>
            <a:pPr marL="298450" lvl="0" indent="-285750" algn="l" rtl="0">
              <a:lnSpc>
                <a:spcPct val="10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Integrate the hand detection, tracking, and classification modules into the user interface.</a:t>
            </a:r>
          </a:p>
          <a:p>
            <a:pPr marL="298450" lvl="0" indent="-285750" algn="l" rtl="0">
              <a:lnSpc>
                <a:spcPct val="10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Provide feedback mechanisms such as visual cues or text prompts to enhance user interaction and understanding.</a:t>
            </a:r>
          </a:p>
          <a:p>
            <a:pPr marL="298450" lvl="0" indent="-285750" algn="l" rtl="0">
              <a:lnSpc>
                <a:spcPct val="10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Test the interface with potential end-users to gather feedback and iteratively improve usability and accessibility.</a:t>
            </a:r>
            <a:endParaRPr lang="en-GB" sz="1800" dirty="0">
              <a:latin typeface="Times New Roman" panose="02020603050405020304" pitchFamily="18" charset="0"/>
              <a:ea typeface="Trebuchet MS"/>
              <a:cs typeface="Times New Roman" panose="02020603050405020304" pitchFamily="18" charset="0"/>
              <a:sym typeface="Trebuchet MS"/>
            </a:endParaRPr>
          </a:p>
        </p:txBody>
      </p:sp>
      <p:sp>
        <p:nvSpPr>
          <p:cNvPr id="188" name="Google Shape;188;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GB"/>
              <a:t>10</a:t>
            </a:fld>
            <a:endParaRPr/>
          </a:p>
        </p:txBody>
      </p:sp>
      <p:sp>
        <p:nvSpPr>
          <p:cNvPr id="189" name="Google Shape;189;p9"/>
          <p:cNvSpPr txBox="1">
            <a:spLocks noGrp="1"/>
          </p:cNvSpPr>
          <p:nvPr>
            <p:ph type="ctrTitle"/>
          </p:nvPr>
        </p:nvSpPr>
        <p:spPr>
          <a:xfrm>
            <a:off x="739775" y="74839"/>
            <a:ext cx="330454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GB" dirty="0"/>
              <a:t>MODELLING</a:t>
            </a:r>
            <a:endParaRPr dirty="0"/>
          </a:p>
        </p:txBody>
      </p:sp>
    </p:spTree>
    <p:extLst>
      <p:ext uri="{BB962C8B-B14F-4D97-AF65-F5344CB8AC3E}">
        <p14:creationId xmlns:p14="http://schemas.microsoft.com/office/powerpoint/2010/main" val="3639391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GB" sz="1100">
                <a:solidFill>
                  <a:srgbClr val="2D83C3"/>
                </a:solidFill>
                <a:latin typeface="Trebuchet MS"/>
                <a:ea typeface="Trebuchet MS"/>
                <a:cs typeface="Trebuchet MS"/>
                <a:sym typeface="Trebuchet MS"/>
              </a:rPr>
              <a:t>3/21/2024  </a:t>
            </a:r>
            <a:r>
              <a:rPr lang="en-GB"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5" name="Google Shape;195;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6" name="Google Shape;19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7" name="Google Shape;197;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9" name="Google Shape;199;p10"/>
          <p:cNvSpPr txBox="1">
            <a:spLocks noGrp="1"/>
          </p:cNvSpPr>
          <p:nvPr>
            <p:ph type="title"/>
          </p:nvPr>
        </p:nvSpPr>
        <p:spPr>
          <a:xfrm>
            <a:off x="558165" y="385444"/>
            <a:ext cx="9764395" cy="1122362"/>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GB" dirty="0"/>
              <a:t>RESULTS</a:t>
            </a:r>
            <a:endParaRPr dirty="0"/>
          </a:p>
        </p:txBody>
      </p:sp>
      <p:sp>
        <p:nvSpPr>
          <p:cNvPr id="200" name="Google Shape;200;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GB"/>
              <a:t>11</a:t>
            </a:fld>
            <a:endParaRPr/>
          </a:p>
        </p:txBody>
      </p:sp>
      <p:sp>
        <p:nvSpPr>
          <p:cNvPr id="201" name="Google Shape;201;p10"/>
          <p:cNvSpPr txBox="1"/>
          <p:nvPr/>
        </p:nvSpPr>
        <p:spPr>
          <a:xfrm>
            <a:off x="683259" y="6111875"/>
            <a:ext cx="1230630" cy="3352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GB" sz="2000" u="sng" dirty="0">
                <a:solidFill>
                  <a:srgbClr val="006FC0"/>
                </a:solidFill>
                <a:latin typeface="Trebuchet MS"/>
                <a:ea typeface="Trebuchet MS"/>
                <a:cs typeface="Trebuchet MS"/>
                <a:sym typeface="Trebuchet MS"/>
                <a:hlinkClick r:id="rId3">
                  <a:extLst>
                    <a:ext uri="{A12FA001-AC4F-418D-AE19-62706E023703}">
                      <ahyp:hlinkClr xmlns:ahyp="http://schemas.microsoft.com/office/drawing/2018/hyperlinkcolor" val="tx"/>
                    </a:ext>
                  </a:extLst>
                </a:hlinkClick>
              </a:rPr>
              <a:t>Demo Link</a:t>
            </a:r>
            <a:endParaRPr sz="2000" dirty="0">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0277EBB7-D231-1B17-A8A5-A68F9ABCFD0A}"/>
              </a:ext>
            </a:extLst>
          </p:cNvPr>
          <p:cNvPicPr>
            <a:picLocks noChangeAspect="1"/>
          </p:cNvPicPr>
          <p:nvPr/>
        </p:nvPicPr>
        <p:blipFill rotWithShape="1">
          <a:blip r:embed="rId4"/>
          <a:srcRect t="4919" r="2010"/>
          <a:stretch/>
        </p:blipFill>
        <p:spPr>
          <a:xfrm>
            <a:off x="130266" y="1337186"/>
            <a:ext cx="7562050" cy="3825364"/>
          </a:xfrm>
          <a:prstGeom prst="rect">
            <a:avLst/>
          </a:prstGeom>
        </p:spPr>
      </p:pic>
      <p:sp>
        <p:nvSpPr>
          <p:cNvPr id="5" name="TextBox 4">
            <a:extLst>
              <a:ext uri="{FF2B5EF4-FFF2-40B4-BE49-F238E27FC236}">
                <a16:creationId xmlns:a16="http://schemas.microsoft.com/office/drawing/2014/main" id="{1E53D24B-5552-E8B8-F1EB-959240405FFB}"/>
              </a:ext>
            </a:extLst>
          </p:cNvPr>
          <p:cNvSpPr txBox="1"/>
          <p:nvPr/>
        </p:nvSpPr>
        <p:spPr>
          <a:xfrm>
            <a:off x="4641858" y="4426715"/>
            <a:ext cx="6100916" cy="954107"/>
          </a:xfrm>
          <a:prstGeom prst="rect">
            <a:avLst/>
          </a:prstGeom>
          <a:noFill/>
        </p:spPr>
        <p:txBody>
          <a:bodyPr wrap="square">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Accuracy: Achieved over 90% classification accuracy.</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Latency: Reduced to &lt;100 milliseconds.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Interface Integration: Seamlessly integrated into user-friendly interface.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Robustness: Demonstrated reliability across diverse scenarios.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2" name="Google Shape;122;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24" name="Google Shape;124;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25" name="Google Shape;125;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GB" sz="1100">
                <a:solidFill>
                  <a:srgbClr val="2D83C3"/>
                </a:solidFill>
                <a:latin typeface="Trebuchet MS"/>
                <a:ea typeface="Trebuchet MS"/>
                <a:cs typeface="Trebuchet MS"/>
                <a:sym typeface="Trebuchet MS"/>
              </a:rPr>
              <a:t>3/21/2024  </a:t>
            </a:r>
            <a:r>
              <a:rPr lang="en-GB"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6" name="Google Shape;126;p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GB"/>
              <a:t>2</a:t>
            </a:fld>
            <a:endParaRPr/>
          </a:p>
        </p:txBody>
      </p:sp>
      <p:sp>
        <p:nvSpPr>
          <p:cNvPr id="82" name="Google Shape;82;p2"/>
          <p:cNvSpPr txBox="1">
            <a:spLocks/>
          </p:cNvSpPr>
          <p:nvPr/>
        </p:nvSpPr>
        <p:spPr>
          <a:xfrm>
            <a:off x="485908" y="735013"/>
            <a:ext cx="9764395" cy="1122362"/>
          </a:xfrm>
          <a:prstGeom prst="rect">
            <a:avLst/>
          </a:prstGeom>
          <a:noFill/>
          <a:ln>
            <a:noFill/>
          </a:ln>
        </p:spPr>
        <p:txBody>
          <a:bodyPr spcFirstLastPara="1" wrap="square" lIns="0" tIns="460675"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8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93675"/>
            <a:r>
              <a:rPr lang="en-GB" sz="4250"/>
              <a:t>PROJECT TITLE</a:t>
            </a:r>
            <a:endParaRPr lang="en-GB" sz="4250" dirty="0"/>
          </a:p>
        </p:txBody>
      </p:sp>
      <p:sp>
        <p:nvSpPr>
          <p:cNvPr id="88" name="Google Shape;88;p2"/>
          <p:cNvSpPr txBox="1"/>
          <p:nvPr/>
        </p:nvSpPr>
        <p:spPr>
          <a:xfrm>
            <a:off x="485908" y="2660598"/>
            <a:ext cx="9271819" cy="1077178"/>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en-GB" sz="3200" dirty="0">
                <a:latin typeface="Times New Roman" panose="02020603050405020304" pitchFamily="18" charset="0"/>
                <a:cs typeface="Times New Roman" panose="02020603050405020304" pitchFamily="18" charset="0"/>
              </a:rPr>
              <a:t>Real-time Sign Language Detection using Machine Learning and Computer Vision</a:t>
            </a: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84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7991475" y="2933700"/>
            <a:ext cx="2762250" cy="3257550"/>
            <a:chOff x="7991475" y="2933700"/>
            <a:chExt cx="2762250" cy="3257550"/>
          </a:xfrm>
        </p:grpSpPr>
        <p:sp>
          <p:nvSpPr>
            <p:cNvPr id="119" name="Google Shape;119;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0" name="Google Shape;120;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21" name="Google Shape;121;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2" name="Google Shape;122;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3" name="Google Shape;123;p4"/>
          <p:cNvSpPr txBox="1">
            <a:spLocks noGrp="1"/>
          </p:cNvSpPr>
          <p:nvPr>
            <p:ph type="title"/>
          </p:nvPr>
        </p:nvSpPr>
        <p:spPr>
          <a:xfrm>
            <a:off x="834072" y="575055"/>
            <a:ext cx="56388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dirty="0"/>
              <a:t>AGENDA</a:t>
            </a:r>
            <a:endParaRPr sz="4250" dirty="0"/>
          </a:p>
        </p:txBody>
      </p:sp>
      <p:pic>
        <p:nvPicPr>
          <p:cNvPr id="124" name="Google Shape;124;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5" name="Google Shape;125;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GB" sz="1100">
                <a:solidFill>
                  <a:srgbClr val="2D83C3"/>
                </a:solidFill>
                <a:latin typeface="Trebuchet MS"/>
                <a:ea typeface="Trebuchet MS"/>
                <a:cs typeface="Trebuchet MS"/>
                <a:sym typeface="Trebuchet MS"/>
              </a:rPr>
              <a:t>3/21/2024  </a:t>
            </a:r>
            <a:r>
              <a:rPr lang="en-GB"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6" name="Google Shape;126;p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GB"/>
              <a:t>3</a:t>
            </a:fld>
            <a:endParaRPr/>
          </a:p>
        </p:txBody>
      </p:sp>
      <p:pic>
        <p:nvPicPr>
          <p:cNvPr id="2" name="Picture 1">
            <a:extLst>
              <a:ext uri="{FF2B5EF4-FFF2-40B4-BE49-F238E27FC236}">
                <a16:creationId xmlns:a16="http://schemas.microsoft.com/office/drawing/2014/main" id="{167154C5-B18F-3BD7-B489-15B4DEF3844E}"/>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4260" b="97769" l="7101" r="37574">
                        <a14:foregroundMark x1="21154" y1="7911" x2="21154" y2="7911"/>
                        <a14:foregroundMark x1="17308" y1="4665" x2="17308" y2="4665"/>
                        <a14:foregroundMark x1="15237" y1="23935" x2="15237" y2="23935"/>
                        <a14:foregroundMark x1="23817" y1="27181" x2="23817" y2="27181"/>
                        <a14:foregroundMark x1="23225" y1="26572" x2="23225" y2="26572"/>
                        <a14:foregroundMark x1="23225" y1="26572" x2="23225" y2="26572"/>
                        <a14:foregroundMark x1="18047" y1="39351" x2="18047" y2="39351"/>
                        <a14:foregroundMark x1="7101" y1="22921" x2="7101" y2="22921"/>
                        <a14:foregroundMark x1="25000" y1="56592" x2="25000" y2="56592"/>
                        <a14:foregroundMark x1="33580" y1="52738" x2="33580" y2="52738"/>
                        <a14:foregroundMark x1="35947" y1="78905" x2="35947" y2="78905"/>
                        <a14:foregroundMark x1="34911" y1="68966" x2="34911" y2="68966"/>
                        <a14:foregroundMark x1="35207" y1="85801" x2="35207" y2="85801"/>
                        <a14:foregroundMark x1="35947" y1="88032" x2="35651" y2="90061"/>
                        <a14:foregroundMark x1="35503" y1="87018" x2="35503" y2="87018"/>
                        <a14:foregroundMark x1="25444" y1="91886" x2="25444" y2="91886"/>
                        <a14:foregroundMark x1="21598" y1="76673" x2="21598" y2="76673"/>
                        <a14:foregroundMark x1="22337" y1="77485" x2="22337" y2="77485"/>
                        <a14:foregroundMark x1="19231" y1="41582" x2="19231" y2="41582"/>
                        <a14:foregroundMark x1="13462" y1="91684" x2="13462" y2="91684"/>
                        <a14:foregroundMark x1="12130" y1="91684" x2="12130" y2="91684"/>
                        <a14:foregroundMark x1="7988" y1="88032" x2="7988" y2="88032"/>
                        <a14:foregroundMark x1="11095" y1="92901" x2="11095" y2="92901"/>
                        <a14:foregroundMark x1="10355" y1="93509" x2="10355" y2="93509"/>
                        <a14:foregroundMark x1="7544" y1="92901" x2="7544" y2="92901"/>
                        <a14:foregroundMark x1="9911" y1="92292" x2="10651" y2="92292"/>
                        <a14:foregroundMark x1="11095" y1="91684" x2="11095" y2="91684"/>
                        <a14:foregroundMark x1="27367" y1="89655" x2="27367" y2="89655"/>
                        <a14:foregroundMark x1="27367" y1="89655" x2="27367" y2="89655"/>
                        <a14:foregroundMark x1="28254" y1="89655" x2="28254" y2="89655"/>
                        <a14:foregroundMark x1="28254" y1="92292" x2="28254" y2="92292"/>
                        <a14:foregroundMark x1="28254" y1="92292" x2="28254" y2="92292"/>
                        <a14:foregroundMark x1="28254" y1="92698" x2="28254" y2="92698"/>
                        <a14:foregroundMark x1="29734" y1="92698" x2="29734" y2="92698"/>
                        <a14:foregroundMark x1="29438" y1="92698" x2="25148" y2="93306"/>
                        <a14:foregroundMark x1="23225" y1="75254" x2="12426" y2="83164"/>
                        <a14:foregroundMark x1="12426" y1="83164" x2="10207" y2="91278"/>
                        <a14:foregroundMark x1="33580" y1="62272" x2="36686" y2="84178"/>
                        <a14:foregroundMark x1="36686" y1="84178" x2="37130" y2="84381"/>
                        <a14:foregroundMark x1="28254" y1="89655" x2="31213" y2="94929"/>
                        <a14:foregroundMark x1="31361" y1="89249" x2="32101" y2="97769"/>
                        <a14:foregroundMark x1="13757" y1="96146" x2="16568" y2="92698"/>
                        <a14:foregroundMark x1="35503" y1="95943" x2="35503" y2="95943"/>
                        <a14:foregroundMark x1="36391" y1="95943" x2="36391" y2="95943"/>
                        <a14:foregroundMark x1="37574" y1="93509" x2="37574" y2="93509"/>
                        <a14:foregroundMark x1="21893" y1="94320" x2="21893" y2="94320"/>
                        <a14:foregroundMark x1="11834" y1="94929" x2="11834" y2="94929"/>
                        <a14:foregroundMark x1="11834" y1="94929" x2="9615" y2="96552"/>
                        <a14:foregroundMark x1="8728" y1="97769" x2="8728" y2="97769"/>
                      </a14:backgroundRemoval>
                    </a14:imgEffect>
                  </a14:imgLayer>
                </a14:imgProps>
              </a:ext>
            </a:extLst>
          </a:blip>
          <a:srcRect l="4007" r="61213"/>
          <a:stretch/>
        </p:blipFill>
        <p:spPr>
          <a:xfrm>
            <a:off x="395442" y="3467749"/>
            <a:ext cx="1433358" cy="3005588"/>
          </a:xfrm>
          <a:prstGeom prst="rect">
            <a:avLst/>
          </a:prstGeom>
        </p:spPr>
      </p:pic>
      <p:sp>
        <p:nvSpPr>
          <p:cNvPr id="3" name="TextBox 2">
            <a:extLst>
              <a:ext uri="{FF2B5EF4-FFF2-40B4-BE49-F238E27FC236}">
                <a16:creationId xmlns:a16="http://schemas.microsoft.com/office/drawing/2014/main" id="{89149B5D-D556-6980-981B-0F4B92CC4F42}"/>
              </a:ext>
            </a:extLst>
          </p:cNvPr>
          <p:cNvSpPr txBox="1"/>
          <p:nvPr/>
        </p:nvSpPr>
        <p:spPr>
          <a:xfrm>
            <a:off x="1867515" y="1695450"/>
            <a:ext cx="8534400" cy="3416320"/>
          </a:xfrm>
          <a:prstGeom prst="rect">
            <a:avLst/>
          </a:prstGeom>
          <a:noFill/>
        </p:spPr>
        <p:txBody>
          <a:bodyPr wrap="square" rtlCol="0">
            <a:spAutoFit/>
          </a:bodyPr>
          <a:lstStyle/>
          <a:p>
            <a:pPr marL="342900" indent="-342900">
              <a:buAutoNum type="arabicPeriod"/>
            </a:pPr>
            <a:r>
              <a:rPr lang="en-GB" sz="2400" dirty="0">
                <a:latin typeface="Times New Roman" panose="02020603050405020304" pitchFamily="18" charset="0"/>
                <a:cs typeface="Times New Roman" panose="02020603050405020304" pitchFamily="18" charset="0"/>
              </a:rPr>
              <a:t>PROBLEM STATEMENT</a:t>
            </a:r>
          </a:p>
          <a:p>
            <a:pPr marL="342900" indent="-342900">
              <a:buAutoNum type="arabicPeriod"/>
            </a:pPr>
            <a:r>
              <a:rPr lang="en-GB" sz="2400" dirty="0">
                <a:latin typeface="Times New Roman" panose="02020603050405020304" pitchFamily="18" charset="0"/>
                <a:cs typeface="Times New Roman" panose="02020603050405020304" pitchFamily="18" charset="0"/>
              </a:rPr>
              <a:t>PROJECT OVERVIEW</a:t>
            </a:r>
          </a:p>
          <a:p>
            <a:pPr marL="342900" indent="-342900">
              <a:buAutoNum type="arabicPeriod"/>
            </a:pPr>
            <a:r>
              <a:rPr lang="en-GB" sz="2400" dirty="0">
                <a:latin typeface="Times New Roman" panose="02020603050405020304" pitchFamily="18" charset="0"/>
                <a:cs typeface="Times New Roman" panose="02020603050405020304" pitchFamily="18" charset="0"/>
              </a:rPr>
              <a:t>WHO ARE THE END USERS?</a:t>
            </a:r>
          </a:p>
          <a:p>
            <a:pPr marL="342900" indent="-342900">
              <a:buAutoNum type="arabicPeriod"/>
            </a:pPr>
            <a:r>
              <a:rPr lang="en-GB" sz="2400" dirty="0">
                <a:latin typeface="Times New Roman" panose="02020603050405020304" pitchFamily="18" charset="0"/>
                <a:cs typeface="Times New Roman" panose="02020603050405020304" pitchFamily="18" charset="0"/>
              </a:rPr>
              <a:t>OUR SOLUTION AND ITS VALUE PROPOSITION</a:t>
            </a:r>
          </a:p>
          <a:p>
            <a:pPr marL="342900" indent="-342900">
              <a:buAutoNum type="arabicPeriod"/>
            </a:pPr>
            <a:r>
              <a:rPr lang="en-GB" sz="2400" dirty="0">
                <a:latin typeface="Times New Roman" panose="02020603050405020304" pitchFamily="18" charset="0"/>
                <a:cs typeface="Times New Roman" panose="02020603050405020304" pitchFamily="18" charset="0"/>
              </a:rPr>
              <a:t>THE WOW IN OUR SOLUTION</a:t>
            </a:r>
          </a:p>
          <a:p>
            <a:pPr marL="342900" indent="-342900">
              <a:buAutoNum type="arabicPeriod"/>
            </a:pPr>
            <a:r>
              <a:rPr lang="en-GB" sz="2400" dirty="0">
                <a:latin typeface="Times New Roman" panose="02020603050405020304" pitchFamily="18" charset="0"/>
                <a:cs typeface="Times New Roman" panose="02020603050405020304" pitchFamily="18" charset="0"/>
              </a:rPr>
              <a:t>MODELLING</a:t>
            </a:r>
          </a:p>
          <a:p>
            <a:pPr marL="342900" indent="-342900">
              <a:buAutoNum type="arabicPeriod"/>
            </a:pPr>
            <a:r>
              <a:rPr lang="en-GB" sz="2400" dirty="0">
                <a:latin typeface="Times New Roman" panose="02020603050405020304" pitchFamily="18" charset="0"/>
                <a:cs typeface="Times New Roman" panose="02020603050405020304" pitchFamily="18" charset="0"/>
              </a:rPr>
              <a:t>RESULTS</a:t>
            </a:r>
          </a:p>
          <a:p>
            <a:pPr marL="342900" indent="-342900">
              <a:buAutoNum type="arabicPeriod"/>
            </a:pPr>
            <a:endParaRPr lang="en-GB" sz="2400" dirty="0">
              <a:latin typeface="Times New Roman" panose="02020603050405020304" pitchFamily="18" charset="0"/>
              <a:cs typeface="Times New Roman" panose="02020603050405020304" pitchFamily="18" charset="0"/>
            </a:endParaRPr>
          </a:p>
          <a:p>
            <a:pPr marL="342900" indent="-342900">
              <a:buAutoNum type="arabicPeriod"/>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442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7991475" y="2933700"/>
            <a:ext cx="2762250" cy="3257550"/>
            <a:chOff x="7991475" y="2933700"/>
            <a:chExt cx="2762250" cy="3257550"/>
          </a:xfrm>
        </p:grpSpPr>
        <p:sp>
          <p:nvSpPr>
            <p:cNvPr id="119" name="Google Shape;119;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0" name="Google Shape;120;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21" name="Google Shape;121;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2" name="Google Shape;122;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23" name="Google Shape;123;p4"/>
          <p:cNvSpPr txBox="1">
            <a:spLocks noGrp="1"/>
          </p:cNvSpPr>
          <p:nvPr>
            <p:ph type="title"/>
          </p:nvPr>
        </p:nvSpPr>
        <p:spPr>
          <a:xfrm>
            <a:off x="834072" y="575055"/>
            <a:ext cx="56388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GB" sz="4250" dirty="0"/>
              <a:t>PROBLEM STATEMENT</a:t>
            </a:r>
            <a:endParaRPr sz="4250" dirty="0"/>
          </a:p>
        </p:txBody>
      </p:sp>
      <p:pic>
        <p:nvPicPr>
          <p:cNvPr id="124" name="Google Shape;124;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5" name="Google Shape;125;p4"/>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GB" sz="1100">
                <a:solidFill>
                  <a:srgbClr val="2D83C3"/>
                </a:solidFill>
                <a:latin typeface="Trebuchet MS"/>
                <a:ea typeface="Trebuchet MS"/>
                <a:cs typeface="Trebuchet MS"/>
                <a:sym typeface="Trebuchet MS"/>
              </a:rPr>
              <a:t>3/21/2024  </a:t>
            </a:r>
            <a:r>
              <a:rPr lang="en-GB"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6" name="Google Shape;126;p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GB"/>
              <a:t>4</a:t>
            </a:fld>
            <a:endParaRPr/>
          </a:p>
        </p:txBody>
      </p:sp>
      <p:sp>
        <p:nvSpPr>
          <p:cNvPr id="127" name="Google Shape;127;p4"/>
          <p:cNvSpPr txBox="1"/>
          <p:nvPr/>
        </p:nvSpPr>
        <p:spPr>
          <a:xfrm>
            <a:off x="676275" y="2255274"/>
            <a:ext cx="7450834" cy="2677616"/>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GB" sz="2400" dirty="0">
                <a:latin typeface="Times New Roman" panose="02020603050405020304" pitchFamily="18" charset="0"/>
                <a:cs typeface="Times New Roman" panose="02020603050405020304" pitchFamily="18" charset="0"/>
              </a:rPr>
              <a:t>	Developing a real-time sign language detection system using machine learning and computer vision techniques. The project aims to accurately recognize hand gestures from video input, enabling seamless communication for individuals with hearing impairments. Key objectives include hand detection, gesture recognition, low-latency operation, and user-friendly interface design.</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5"/>
          <p:cNvGrpSpPr/>
          <p:nvPr/>
        </p:nvGrpSpPr>
        <p:grpSpPr>
          <a:xfrm>
            <a:off x="8658225" y="2647950"/>
            <a:ext cx="3533775" cy="3810000"/>
            <a:chOff x="8658225" y="2647950"/>
            <a:chExt cx="3533775" cy="3810000"/>
          </a:xfrm>
        </p:grpSpPr>
        <p:sp>
          <p:nvSpPr>
            <p:cNvPr id="133" name="Google Shape;133;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4" name="Google Shape;134;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35" name="Google Shape;135;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6" name="Google Shape;136;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7" name="Google Shape;137;p5"/>
          <p:cNvSpPr txBox="1">
            <a:spLocks noGrp="1"/>
          </p:cNvSpPr>
          <p:nvPr>
            <p:ph type="title"/>
          </p:nvPr>
        </p:nvSpPr>
        <p:spPr>
          <a:xfrm>
            <a:off x="739775" y="829625"/>
            <a:ext cx="62706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GB" sz="4250" dirty="0"/>
              <a:t>PROJECT OVERVIEW</a:t>
            </a:r>
            <a:endParaRPr sz="4250" dirty="0"/>
          </a:p>
        </p:txBody>
      </p:sp>
      <p:pic>
        <p:nvPicPr>
          <p:cNvPr id="138" name="Google Shape;138;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9" name="Google Shape;139;p5"/>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GB" sz="1100">
                <a:solidFill>
                  <a:srgbClr val="2D83C3"/>
                </a:solidFill>
                <a:latin typeface="Trebuchet MS"/>
                <a:ea typeface="Trebuchet MS"/>
                <a:cs typeface="Trebuchet MS"/>
                <a:sym typeface="Trebuchet MS"/>
              </a:rPr>
              <a:t>3/21/2024  </a:t>
            </a:r>
            <a:r>
              <a:rPr lang="en-GB"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0" name="Google Shape;140;p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GB"/>
              <a:t>5</a:t>
            </a:fld>
            <a:endParaRPr/>
          </a:p>
        </p:txBody>
      </p:sp>
      <p:sp>
        <p:nvSpPr>
          <p:cNvPr id="141" name="Google Shape;141;p5"/>
          <p:cNvSpPr txBox="1"/>
          <p:nvPr/>
        </p:nvSpPr>
        <p:spPr>
          <a:xfrm>
            <a:off x="575033" y="2319817"/>
            <a:ext cx="8283831" cy="3170058"/>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GB" sz="2000" dirty="0">
                <a:latin typeface="Times New Roman" panose="02020603050405020304" pitchFamily="18" charset="0"/>
                <a:cs typeface="Times New Roman" panose="02020603050405020304" pitchFamily="18" charset="0"/>
              </a:rPr>
              <a:t>	Our project focuses on developing a real-time sign language detection system using a combination of machine learning and computer vision techniques. The system aims to bridge communication barriers for individuals with hearing impairments by accurately recognizing and interpreting sign language gestures in real-time. It involves implementing algorithms for hand detection and tracking, training machine learning models for gesture recognition, optimizing performance for low-latency operation, and designing an intuitive user interface. Through this project, we aim to promote inclusivity and accessibility by providing a tool that enables seamless communication for individuals who rely on sign language as their primary mode of expression.</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7" name="Google Shape;147;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8" name="Google Shape;148;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9" name="Google Shape;149;p6"/>
          <p:cNvSpPr txBox="1">
            <a:spLocks noGrp="1"/>
          </p:cNvSpPr>
          <p:nvPr>
            <p:ph type="title"/>
          </p:nvPr>
        </p:nvSpPr>
        <p:spPr>
          <a:xfrm>
            <a:off x="558165" y="385444"/>
            <a:ext cx="9764400" cy="1020600"/>
          </a:xfrm>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None/>
            </a:pPr>
            <a:r>
              <a:rPr lang="en-GB" sz="3200" dirty="0"/>
              <a:t>WHO ARE THE END USERS?</a:t>
            </a:r>
            <a:endParaRPr sz="3200" dirty="0"/>
          </a:p>
        </p:txBody>
      </p:sp>
      <p:pic>
        <p:nvPicPr>
          <p:cNvPr id="150" name="Google Shape;150;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1" name="Google Shape;151;p6"/>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GB" sz="1100">
                <a:solidFill>
                  <a:srgbClr val="2D83C3"/>
                </a:solidFill>
                <a:latin typeface="Trebuchet MS"/>
                <a:ea typeface="Trebuchet MS"/>
                <a:cs typeface="Trebuchet MS"/>
                <a:sym typeface="Trebuchet MS"/>
              </a:rPr>
              <a:t>3/21/2024  </a:t>
            </a:r>
            <a:r>
              <a:rPr lang="en-GB"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2" name="Google Shape;152;p6"/>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GB"/>
              <a:t>6</a:t>
            </a:fld>
            <a:endParaRPr/>
          </a:p>
        </p:txBody>
      </p:sp>
      <p:sp>
        <p:nvSpPr>
          <p:cNvPr id="153" name="Google Shape;153;p6"/>
          <p:cNvSpPr txBox="1"/>
          <p:nvPr/>
        </p:nvSpPr>
        <p:spPr>
          <a:xfrm>
            <a:off x="380999" y="2110364"/>
            <a:ext cx="8330381" cy="347783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GB" sz="2000" b="1" dirty="0">
                <a:latin typeface="Times New Roman" panose="02020603050405020304" pitchFamily="18" charset="0"/>
                <a:cs typeface="Times New Roman" panose="02020603050405020304" pitchFamily="18" charset="0"/>
              </a:rPr>
              <a:t>1. Deaf Individuals: </a:t>
            </a:r>
            <a:r>
              <a:rPr lang="en-GB" sz="2000" dirty="0">
                <a:latin typeface="Times New Roman" panose="02020603050405020304" pitchFamily="18" charset="0"/>
                <a:cs typeface="Times New Roman" panose="02020603050405020304" pitchFamily="18" charset="0"/>
              </a:rPr>
              <a:t>Deaf individuals who rely on sign language as their primary mode of communication. They will benefit from the real-time sign language detection system as it provides a seamless way to communicate with others, overcoming barriers in various social, educational, and professional settings.</a:t>
            </a:r>
            <a:endParaRPr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2000" b="1"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Sign Language Interpreters: </a:t>
            </a:r>
            <a:r>
              <a:rPr lang="en-GB" sz="2000" dirty="0">
                <a:latin typeface="Times New Roman" panose="02020603050405020304" pitchFamily="18" charset="0"/>
                <a:cs typeface="Times New Roman" panose="02020603050405020304" pitchFamily="18" charset="0"/>
              </a:rPr>
              <a:t>Sign language interpreters who assist in bridging communication gaps between deaf individuals and the hearing world. They can use the system as a supplementary tool to enhance their interpretation process, improving efficiency and accuracy in translating sign language gestures into spoken language.</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7"/>
          <p:cNvPicPr preferRelativeResize="0"/>
          <p:nvPr/>
        </p:nvPicPr>
        <p:blipFill rotWithShape="1">
          <a:blip r:embed="rId3">
            <a:alphaModFix/>
          </a:blip>
          <a:srcRect/>
          <a:stretch/>
        </p:blipFill>
        <p:spPr>
          <a:xfrm>
            <a:off x="-235502" y="1695450"/>
            <a:ext cx="2695574" cy="3248025"/>
          </a:xfrm>
          <a:prstGeom prst="rect">
            <a:avLst/>
          </a:prstGeom>
          <a:noFill/>
          <a:ln>
            <a:noFill/>
          </a:ln>
        </p:spPr>
      </p:pic>
      <p:sp>
        <p:nvSpPr>
          <p:cNvPr id="159" name="Google Shape;159;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0" name="Google Shape;160;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1" name="Google Shape;161;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2" name="Google Shape;162;p7"/>
          <p:cNvSpPr txBox="1">
            <a:spLocks noGrp="1"/>
          </p:cNvSpPr>
          <p:nvPr>
            <p:ph type="title"/>
          </p:nvPr>
        </p:nvSpPr>
        <p:spPr>
          <a:xfrm>
            <a:off x="558175" y="385450"/>
            <a:ext cx="10624500" cy="1044900"/>
          </a:xfrm>
          <a:prstGeom prst="rect">
            <a:avLst/>
          </a:prstGeom>
          <a:noFill/>
          <a:ln>
            <a:noFill/>
          </a:ln>
        </p:spPr>
        <p:txBody>
          <a:bodyPr spcFirstLastPara="1" wrap="square" lIns="0" tIns="485775" rIns="0" bIns="0" anchor="t" anchorCtr="0">
            <a:spAutoFit/>
          </a:bodyPr>
          <a:lstStyle/>
          <a:p>
            <a:pPr marL="12700" lvl="0" indent="0" algn="l" rtl="0">
              <a:lnSpc>
                <a:spcPct val="100000"/>
              </a:lnSpc>
              <a:spcBef>
                <a:spcPts val="0"/>
              </a:spcBef>
              <a:spcAft>
                <a:spcPts val="0"/>
              </a:spcAft>
              <a:buNone/>
            </a:pPr>
            <a:r>
              <a:rPr lang="en-GB" sz="3600" dirty="0"/>
              <a:t>OUR SOLUTION AND ITS VALUE PROPOSITION</a:t>
            </a:r>
            <a:endParaRPr sz="3600" dirty="0"/>
          </a:p>
        </p:txBody>
      </p:sp>
      <p:pic>
        <p:nvPicPr>
          <p:cNvPr id="163" name="Google Shape;163;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4" name="Google Shape;164;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GB" sz="1100">
                <a:solidFill>
                  <a:srgbClr val="2D83C3"/>
                </a:solidFill>
                <a:latin typeface="Trebuchet MS"/>
                <a:ea typeface="Trebuchet MS"/>
                <a:cs typeface="Trebuchet MS"/>
                <a:sym typeface="Trebuchet MS"/>
              </a:rPr>
              <a:t>3/21/2024  </a:t>
            </a:r>
            <a:r>
              <a:rPr lang="en-GB"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5" name="Google Shape;165;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GB"/>
              <a:t>7</a:t>
            </a:fld>
            <a:endParaRPr/>
          </a:p>
        </p:txBody>
      </p:sp>
      <p:sp>
        <p:nvSpPr>
          <p:cNvPr id="166" name="Google Shape;166;p7"/>
          <p:cNvSpPr txBox="1"/>
          <p:nvPr/>
        </p:nvSpPr>
        <p:spPr>
          <a:xfrm>
            <a:off x="2552085" y="2271693"/>
            <a:ext cx="7476818" cy="2862282"/>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GB" sz="2000" dirty="0">
                <a:latin typeface="Times New Roman" panose="02020603050405020304" pitchFamily="18" charset="0"/>
                <a:cs typeface="Times New Roman" panose="02020603050405020304" pitchFamily="18" charset="0"/>
              </a:rPr>
              <a:t>	Our solution is a real-time sign language detection system that utilizes machine learning and computer vision technologies to accurately interpret sign language gestures from video input. Its value proposition lies in providing seamless communication for individuals with hearing impairments, enabling them to express themselves effectively in various social, educational, and professional settings. By bridging communication gaps, our system promotes inclusivity and accessibility, empowering deaf individuals to engage more fully in society.</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GB" sz="1100">
                <a:solidFill>
                  <a:srgbClr val="2D83C3"/>
                </a:solidFill>
                <a:latin typeface="Trebuchet MS"/>
                <a:ea typeface="Trebuchet MS"/>
                <a:cs typeface="Trebuchet MS"/>
                <a:sym typeface="Trebuchet MS"/>
              </a:rPr>
              <a:t>3/21/2024  </a:t>
            </a:r>
            <a:r>
              <a:rPr lang="en-GB"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2" name="Google Shape;172;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3" name="Google Shape;173;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74" name="Google Shape;174;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75" name="Google Shape;175;p8"/>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76" name="Google Shape;176;p8"/>
          <p:cNvSpPr txBox="1">
            <a:spLocks noGrp="1"/>
          </p:cNvSpPr>
          <p:nvPr>
            <p:ph type="title"/>
          </p:nvPr>
        </p:nvSpPr>
        <p:spPr>
          <a:xfrm>
            <a:off x="558165" y="385444"/>
            <a:ext cx="9764395" cy="942818"/>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GB" sz="4250" dirty="0"/>
              <a:t>THE WOW IN OUR SOLUTION</a:t>
            </a:r>
            <a:endParaRPr sz="4250" dirty="0"/>
          </a:p>
        </p:txBody>
      </p:sp>
      <p:sp>
        <p:nvSpPr>
          <p:cNvPr id="177" name="Google Shape;177;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GB"/>
              <a:t>8</a:t>
            </a:fld>
            <a:endParaRPr/>
          </a:p>
        </p:txBody>
      </p:sp>
      <p:sp>
        <p:nvSpPr>
          <p:cNvPr id="2" name="TextBox 1">
            <a:extLst>
              <a:ext uri="{FF2B5EF4-FFF2-40B4-BE49-F238E27FC236}">
                <a16:creationId xmlns:a16="http://schemas.microsoft.com/office/drawing/2014/main" id="{FB456D03-C5B9-8C2A-7043-BB658AC872B7}"/>
              </a:ext>
            </a:extLst>
          </p:cNvPr>
          <p:cNvSpPr txBox="1"/>
          <p:nvPr/>
        </p:nvSpPr>
        <p:spPr>
          <a:xfrm>
            <a:off x="2381250" y="2331214"/>
            <a:ext cx="7796530"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Our solution incorporates cutting-edge machine learning algorithms and advanced computer vision techniques to achieve real-time sign language detection with remarkable accuracy and speed. What sets us apart is our commitment to delivering a seamless user experience, with an intuitive interface and low-latency operation, ensuring instant and reliable communication for deaf individuals. This combination of state-of-the-art technology and user-centric design truly makes our solution stand out.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GB" sz="1100" dirty="0">
                <a:solidFill>
                  <a:srgbClr val="2D83C3"/>
                </a:solidFill>
                <a:latin typeface="Trebuchet MS"/>
                <a:ea typeface="Trebuchet MS"/>
                <a:cs typeface="Trebuchet MS"/>
                <a:sym typeface="Trebuchet MS"/>
              </a:rPr>
              <a:t>3/21/2024  </a:t>
            </a:r>
            <a:r>
              <a:rPr lang="en-GB" sz="1100" b="1" dirty="0">
                <a:solidFill>
                  <a:srgbClr val="2D83C3"/>
                </a:solidFill>
                <a:latin typeface="Trebuchet MS"/>
                <a:ea typeface="Trebuchet MS"/>
                <a:cs typeface="Trebuchet MS"/>
                <a:sym typeface="Trebuchet MS"/>
              </a:rPr>
              <a:t>Annual Review</a:t>
            </a:r>
            <a:endParaRPr sz="1100" dirty="0">
              <a:latin typeface="Trebuchet MS"/>
              <a:ea typeface="Trebuchet MS"/>
              <a:cs typeface="Trebuchet MS"/>
              <a:sym typeface="Trebuchet MS"/>
            </a:endParaRPr>
          </a:p>
        </p:txBody>
      </p:sp>
      <p:sp>
        <p:nvSpPr>
          <p:cNvPr id="183" name="Google Shape;183;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4" name="Google Shape;184;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5" name="Google Shape;185;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7" name="Google Shape;187;p9"/>
          <p:cNvSpPr txBox="1"/>
          <p:nvPr/>
        </p:nvSpPr>
        <p:spPr>
          <a:xfrm>
            <a:off x="506082" y="1097970"/>
            <a:ext cx="10891786" cy="4721805"/>
          </a:xfrm>
          <a:prstGeom prst="rect">
            <a:avLst/>
          </a:prstGeom>
          <a:noFill/>
          <a:ln>
            <a:noFill/>
          </a:ln>
        </p:spPr>
        <p:txBody>
          <a:bodyPr spcFirstLastPara="1" wrap="square" lIns="0" tIns="12700" rIns="0" bIns="0" anchor="t" anchorCtr="0">
            <a:spAutoFit/>
          </a:bodyPr>
          <a:lstStyle/>
          <a:p>
            <a:pPr marL="12700" lvl="0" algn="l" rtl="0">
              <a:lnSpc>
                <a:spcPct val="100000"/>
              </a:lnSpc>
              <a:spcBef>
                <a:spcPts val="0"/>
              </a:spcBef>
              <a:spcAft>
                <a:spcPts val="0"/>
              </a:spcAft>
            </a:pPr>
            <a:r>
              <a:rPr lang="en-US" sz="1800" b="1" dirty="0">
                <a:latin typeface="Times New Roman" panose="02020603050405020304" pitchFamily="18" charset="0"/>
                <a:ea typeface="Trebuchet MS"/>
                <a:cs typeface="Times New Roman" panose="02020603050405020304" pitchFamily="18" charset="0"/>
                <a:sym typeface="Trebuchet MS"/>
              </a:rPr>
              <a:t>1. Hand Detection and Tracking:</a:t>
            </a:r>
            <a:endParaRPr lang="en-US" sz="1800" dirty="0">
              <a:latin typeface="Times New Roman" panose="02020603050405020304" pitchFamily="18" charset="0"/>
              <a:ea typeface="Trebuchet MS"/>
              <a:cs typeface="Times New Roman" panose="02020603050405020304" pitchFamily="18" charset="0"/>
              <a:sym typeface="Trebuchet MS"/>
            </a:endParaRPr>
          </a:p>
          <a:p>
            <a:pPr marL="298450" lvl="8" indent="-285750">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Utilize computer vision algorithms (e.g., OpenCV) for hand detection in video frames.</a:t>
            </a:r>
          </a:p>
          <a:p>
            <a:pPr marL="298450" lvl="5" indent="-285750">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Implement tracking algorithms to follow the detected hand across consecutive frames.</a:t>
            </a:r>
          </a:p>
          <a:p>
            <a:pPr marL="298450" lvl="5" indent="-285750">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Apply techniques such as background subtraction, contour analysis, or deep learning-based approaches for robust hand tracking.</a:t>
            </a:r>
          </a:p>
          <a:p>
            <a:pPr marL="298450" lvl="0" indent="-285750" algn="l" rtl="0">
              <a:lnSpc>
                <a:spcPct val="100000"/>
              </a:lnSpc>
              <a:spcBef>
                <a:spcPts val="0"/>
              </a:spcBef>
              <a:spcAft>
                <a:spcPts val="0"/>
              </a:spcAft>
              <a:buFont typeface="Arial" panose="020B0604020202020204" pitchFamily="34" charset="0"/>
              <a:buChar char="•"/>
            </a:pPr>
            <a:endParaRPr lang="en-US" sz="1800" dirty="0">
              <a:latin typeface="Times New Roman" panose="02020603050405020304" pitchFamily="18" charset="0"/>
              <a:ea typeface="Trebuchet MS"/>
              <a:cs typeface="Times New Roman" panose="02020603050405020304" pitchFamily="18" charset="0"/>
              <a:sym typeface="Trebuchet MS"/>
            </a:endParaRPr>
          </a:p>
          <a:p>
            <a:pPr marL="12700" lvl="0" algn="l" rtl="0">
              <a:lnSpc>
                <a:spcPct val="100000"/>
              </a:lnSpc>
              <a:spcBef>
                <a:spcPts val="0"/>
              </a:spcBef>
              <a:spcAft>
                <a:spcPts val="0"/>
              </a:spcAft>
            </a:pPr>
            <a:r>
              <a:rPr lang="en-US" sz="1800" b="1" dirty="0">
                <a:latin typeface="Times New Roman" panose="02020603050405020304" pitchFamily="18" charset="0"/>
                <a:ea typeface="Trebuchet MS"/>
                <a:cs typeface="Times New Roman" panose="02020603050405020304" pitchFamily="18" charset="0"/>
                <a:sym typeface="Trebuchet MS"/>
              </a:rPr>
              <a:t>2. Feature Extraction and Representation:</a:t>
            </a:r>
          </a:p>
          <a:p>
            <a:pPr marL="298450" lvl="0" indent="-285750" algn="l" rtl="0">
              <a:lnSpc>
                <a:spcPct val="10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Extract relevant features from the tracked hand region, such as hand shape, movement trajectory, and finger positions.</a:t>
            </a:r>
          </a:p>
          <a:p>
            <a:pPr marL="298450" lvl="0" indent="-285750" algn="l" rtl="0">
              <a:lnSpc>
                <a:spcPct val="10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Convert extracted features into a suitable representation format, such as numerical vectors or image descriptors.</a:t>
            </a:r>
          </a:p>
          <a:p>
            <a:pPr marL="298450" lvl="0" indent="-285750" algn="l" rtl="0">
              <a:lnSpc>
                <a:spcPct val="10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Explore techniques like hand pose estimation or landmark detection to capture detailed hand configurations.</a:t>
            </a:r>
          </a:p>
          <a:p>
            <a:pPr marL="298450" lvl="0" indent="-285750" algn="l" rtl="0">
              <a:lnSpc>
                <a:spcPct val="100000"/>
              </a:lnSpc>
              <a:spcBef>
                <a:spcPts val="0"/>
              </a:spcBef>
              <a:spcAft>
                <a:spcPts val="0"/>
              </a:spcAft>
              <a:buFont typeface="Arial" panose="020B0604020202020204" pitchFamily="34" charset="0"/>
              <a:buChar char="•"/>
            </a:pPr>
            <a:endParaRPr lang="en-US" sz="1800" dirty="0">
              <a:latin typeface="Times New Roman" panose="02020603050405020304" pitchFamily="18" charset="0"/>
              <a:ea typeface="Trebuchet MS"/>
              <a:cs typeface="Times New Roman" panose="02020603050405020304" pitchFamily="18" charset="0"/>
              <a:sym typeface="Trebuchet MS"/>
            </a:endParaRPr>
          </a:p>
          <a:p>
            <a:pPr marL="12700" lvl="0" algn="l" rtl="0">
              <a:lnSpc>
                <a:spcPct val="100000"/>
              </a:lnSpc>
              <a:spcBef>
                <a:spcPts val="0"/>
              </a:spcBef>
              <a:spcAft>
                <a:spcPts val="0"/>
              </a:spcAft>
            </a:pPr>
            <a:r>
              <a:rPr lang="en-US" sz="1800" b="1" dirty="0">
                <a:latin typeface="Times New Roman" panose="02020603050405020304" pitchFamily="18" charset="0"/>
                <a:ea typeface="Trebuchet MS"/>
                <a:cs typeface="Times New Roman" panose="02020603050405020304" pitchFamily="18" charset="0"/>
                <a:sym typeface="Trebuchet MS"/>
              </a:rPr>
              <a:t>3. Machine Learning Model Selection:</a:t>
            </a:r>
          </a:p>
          <a:p>
            <a:pPr marL="298450" lvl="0" indent="-285750" algn="l" rtl="0">
              <a:lnSpc>
                <a:spcPct val="10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Experiment with various machine learning algorithms, such as Support Vector Machines (SVM), Random Forests, or Convolutional Neural Networks (CNNs).</a:t>
            </a:r>
          </a:p>
          <a:p>
            <a:pPr marL="298450" lvl="0" indent="-285750" algn="l" rtl="0">
              <a:lnSpc>
                <a:spcPct val="10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Train and evaluate different models using labeled datasets of sign language gestures.</a:t>
            </a:r>
          </a:p>
          <a:p>
            <a:pPr marL="298450" lvl="0" indent="-285750" algn="l" rtl="0">
              <a:lnSpc>
                <a:spcPct val="100000"/>
              </a:lnSpc>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Consider model complexity, training time, and classification accuracy when selecting the most suitable algorithm.</a:t>
            </a:r>
            <a:endParaRPr lang="en-GB" sz="1800" dirty="0">
              <a:latin typeface="Times New Roman" panose="02020603050405020304" pitchFamily="18" charset="0"/>
              <a:ea typeface="Trebuchet MS"/>
              <a:cs typeface="Times New Roman" panose="02020603050405020304" pitchFamily="18" charset="0"/>
              <a:sym typeface="Trebuchet MS"/>
            </a:endParaRPr>
          </a:p>
        </p:txBody>
      </p:sp>
      <p:sp>
        <p:nvSpPr>
          <p:cNvPr id="188" name="Google Shape;188;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GB"/>
              <a:t>9</a:t>
            </a:fld>
            <a:endParaRPr/>
          </a:p>
        </p:txBody>
      </p:sp>
      <p:sp>
        <p:nvSpPr>
          <p:cNvPr id="189" name="Google Shape;189;p9"/>
          <p:cNvSpPr txBox="1">
            <a:spLocks noGrp="1"/>
          </p:cNvSpPr>
          <p:nvPr>
            <p:ph type="ctrTitle"/>
          </p:nvPr>
        </p:nvSpPr>
        <p:spPr>
          <a:xfrm>
            <a:off x="739775" y="94505"/>
            <a:ext cx="330454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GB" dirty="0"/>
              <a:t>MODELLING</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971</Words>
  <Application>Microsoft Office PowerPoint</Application>
  <PresentationFormat>Widescreen</PresentationFormat>
  <Paragraphs>88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Office Theme</vt:lpstr>
      <vt:lpstr>PowerPoint Presentation</vt:lpstr>
      <vt:lpstr>PowerPoint Presentation</vt:lpstr>
      <vt:lpstr>AGENDA</vt:lpstr>
      <vt:lpstr>PROBLEM STATEMENT</vt:lpstr>
      <vt:lpstr>PROJECT OVERVIEW</vt:lpstr>
      <vt:lpstr>WHO ARE THE END USERS?</vt:lpstr>
      <vt:lpstr>OUR SOLUTION AND ITS VALUE PROPOSITION</vt:lpstr>
      <vt:lpstr>THE WOW IN OUR SOLUTION</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Sankar</dc:creator>
  <cp:lastModifiedBy>Sankar Gnanasekar</cp:lastModifiedBy>
  <cp:revision>2</cp:revision>
  <dcterms:created xsi:type="dcterms:W3CDTF">2024-04-17T05:59:10Z</dcterms:created>
  <dcterms:modified xsi:type="dcterms:W3CDTF">2024-04-17T16:24:03Z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2024-04-17T00:00:00Z</vt:filetime>
  </property>
</Properties>
</file>