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7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8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3T23:34:13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2420 6112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2T19:00:04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6FD2B-1C66-4C3C-86C6-59A8D544528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1812C-2E3E-4DE3-B1F7-D7AEB91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1812C-2E3E-4DE3-B1F7-D7AEB91C6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46F0F4-0EE2-4C46-9DC9-464CE8F37AC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355C7C5-E71A-41BE-B815-8E637F08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FD535-EFD0-4EF4-B410-DCBEA18C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1"/>
                </a:solidFill>
              </a:rPr>
              <a:t>REFER</a:t>
            </a:r>
            <a:r>
              <a:rPr lang="en-US" sz="4800" dirty="0">
                <a:solidFill>
                  <a:srgbClr val="FFFFFF"/>
                </a:solidFill>
              </a:rPr>
              <a:t>: </a:t>
            </a:r>
            <a:r>
              <a:rPr lang="en-US" sz="5400" dirty="0">
                <a:solidFill>
                  <a:schemeClr val="tx1"/>
                </a:solidFill>
              </a:rPr>
              <a:t>Re</a:t>
            </a:r>
            <a:r>
              <a:rPr lang="en-US" sz="4800" dirty="0">
                <a:solidFill>
                  <a:srgbClr val="FFFFFF"/>
                </a:solidFill>
              </a:rPr>
              <a:t>staurant </a:t>
            </a:r>
            <a:r>
              <a:rPr lang="en-US" sz="5400" dirty="0">
                <a:solidFill>
                  <a:schemeClr val="tx1"/>
                </a:solidFill>
              </a:rPr>
              <a:t>F</a:t>
            </a:r>
            <a:r>
              <a:rPr lang="en-US" sz="4800" dirty="0">
                <a:solidFill>
                  <a:srgbClr val="FFFFFF"/>
                </a:solidFill>
              </a:rPr>
              <a:t>eedback from </a:t>
            </a:r>
            <a:r>
              <a:rPr lang="en-US" sz="5400" dirty="0">
                <a:solidFill>
                  <a:schemeClr val="tx1"/>
                </a:solidFill>
              </a:rPr>
              <a:t>E</a:t>
            </a:r>
            <a:r>
              <a:rPr lang="en-US" sz="4800" dirty="0">
                <a:solidFill>
                  <a:srgbClr val="FFFFFF"/>
                </a:solidFill>
              </a:rPr>
              <a:t>xisting </a:t>
            </a:r>
            <a:r>
              <a:rPr lang="en-US" sz="5400" dirty="0">
                <a:solidFill>
                  <a:schemeClr val="tx1"/>
                </a:solidFill>
              </a:rPr>
              <a:t>R</a:t>
            </a:r>
            <a:r>
              <a:rPr lang="en-US" sz="4800" dirty="0">
                <a:solidFill>
                  <a:srgbClr val="FFFFFF"/>
                </a:solidFill>
              </a:rPr>
              <a:t>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71FAB-EC8F-40A0-897D-6155A11D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780" y="599768"/>
            <a:ext cx="6074467" cy="557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dirty="0" err="1"/>
              <a:t>Fibin</a:t>
            </a:r>
            <a:r>
              <a:rPr lang="en-US" dirty="0"/>
              <a:t> Francis </a:t>
            </a:r>
            <a:r>
              <a:rPr lang="en-US" dirty="0" err="1"/>
              <a:t>Assissi</a:t>
            </a:r>
            <a:r>
              <a:rPr lang="en-US" dirty="0"/>
              <a:t> francisassissi.f@husky.neu.edu</a:t>
            </a:r>
          </a:p>
          <a:p>
            <a:pPr indent="-182880">
              <a:buFont typeface="Wingdings" pitchFamily="2" charset="2"/>
              <a:buChar char="§"/>
            </a:pPr>
            <a:endParaRPr lang="en-US" dirty="0"/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Sankar Gireesan Nair gireesannair.s@husky.neu.edu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96" y="889985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08817-685E-4AE3-85C7-98BA39AB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Rating given to a restaurant can be interpreted as an average of different features</a:t>
            </a:r>
          </a:p>
          <a:p>
            <a:r>
              <a:rPr lang="en-US" dirty="0"/>
              <a:t>Features like “Service” and “Food” decides on average rating of a restaurant</a:t>
            </a:r>
          </a:p>
          <a:p>
            <a:r>
              <a:rPr lang="en-US" dirty="0"/>
              <a:t>Restaurants can leverage these feature ratings to improve their </a:t>
            </a:r>
            <a:r>
              <a:rPr lang="en-US"/>
              <a:t>overall rating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sentiment lexicon with semi-supervised learning for getting the domain specific sentiment lexicons</a:t>
            </a:r>
          </a:p>
          <a:p>
            <a:r>
              <a:rPr lang="en-US" dirty="0"/>
              <a:t>Create model specifically for sub categories of Restaurant like Japanese, Pizza,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94810E-1AA8-4D79-9EDA-53C24933A773}"/>
              </a:ext>
            </a:extLst>
          </p:cNvPr>
          <p:cNvSpPr txBox="1">
            <a:spLocks/>
          </p:cNvSpPr>
          <p:nvPr/>
        </p:nvSpPr>
        <p:spPr>
          <a:xfrm>
            <a:off x="1066800" y="303144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960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3" y="493346"/>
            <a:ext cx="10222991" cy="160934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C264AC-30D5-47A8-8EE1-B141B5EE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52891" y="2384131"/>
            <a:ext cx="4165930" cy="18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C6B7E-C123-460B-9E12-A81105BD0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318" y="4454454"/>
            <a:ext cx="4552950" cy="1095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2D5605F-3057-4D96-BB27-4F1CA4494F7F}"/>
              </a:ext>
            </a:extLst>
          </p:cNvPr>
          <p:cNvSpPr txBox="1"/>
          <p:nvPr/>
        </p:nvSpPr>
        <p:spPr>
          <a:xfrm>
            <a:off x="984504" y="2488676"/>
            <a:ext cx="5991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given by a user to a restaurant is an aggregate of different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Separating the average rating into sub topics helps the restaurant owners to identify where they need 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users to find what aligns with their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495FA-0813-48C8-8485-31353CC79A70}"/>
              </a:ext>
            </a:extLst>
          </p:cNvPr>
          <p:cNvSpPr txBox="1"/>
          <p:nvPr/>
        </p:nvSpPr>
        <p:spPr>
          <a:xfrm>
            <a:off x="1197204" y="4884777"/>
            <a:ext cx="575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  <a:p>
            <a:r>
              <a:rPr lang="en-US" dirty="0"/>
              <a:t>A model that can find these hidden features and calculate a rating for these features based on the given review</a:t>
            </a:r>
          </a:p>
        </p:txBody>
      </p:sp>
    </p:spTree>
    <p:extLst>
      <p:ext uri="{BB962C8B-B14F-4D97-AF65-F5344CB8AC3E}">
        <p14:creationId xmlns:p14="http://schemas.microsoft.com/office/powerpoint/2010/main" val="15687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8258"/>
          </a:xfrm>
        </p:spPr>
        <p:txBody>
          <a:bodyPr>
            <a:normAutofit/>
          </a:bodyPr>
          <a:lstStyle/>
          <a:p>
            <a:r>
              <a:rPr lang="en-US" dirty="0"/>
              <a:t>Existing Approaches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08817-685E-4AE3-85C7-98BA39AB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76" y="1455313"/>
            <a:ext cx="9956271" cy="4716887"/>
          </a:xfrm>
        </p:spPr>
        <p:txBody>
          <a:bodyPr>
            <a:normAutofit/>
          </a:bodyPr>
          <a:lstStyle/>
          <a:p>
            <a:r>
              <a:rPr lang="en-US" dirty="0"/>
              <a:t>Approach 1</a:t>
            </a:r>
          </a:p>
          <a:p>
            <a:pPr lvl="1"/>
            <a:r>
              <a:rPr lang="en-US" dirty="0"/>
              <a:t>Classifies reviews as positive or negative using sentiment analysis without regarding subtopic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Approach 2</a:t>
            </a:r>
          </a:p>
          <a:p>
            <a:pPr lvl="1"/>
            <a:r>
              <a:rPr lang="en-US" dirty="0"/>
              <a:t>Extract the subtopic but gives equal ratings to all the subtopics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6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Datasets &amp; Experimental Setup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D51E-4F0F-4E33-ADE9-CF7B3688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Yelp Open Dataset which includes business, review, user and rating in the form of JSON objects</a:t>
            </a:r>
          </a:p>
          <a:p>
            <a:r>
              <a:rPr lang="en-US" dirty="0"/>
              <a:t>Business object includes information about type of business, location, rating, categories and unique id</a:t>
            </a:r>
          </a:p>
          <a:p>
            <a:r>
              <a:rPr lang="en-US" dirty="0"/>
              <a:t>Review object includes rating, review text, business id and user id</a:t>
            </a:r>
          </a:p>
          <a:p>
            <a:pPr marL="0" indent="0">
              <a:buNone/>
            </a:pPr>
            <a:r>
              <a:rPr lang="en-US" dirty="0"/>
              <a:t>Experimental Setup:</a:t>
            </a:r>
          </a:p>
          <a:p>
            <a:r>
              <a:rPr lang="en-US" dirty="0"/>
              <a:t>Dataset consists of 6 lakh reviews from 180,000 businesses</a:t>
            </a:r>
          </a:p>
          <a:p>
            <a:r>
              <a:rPr lang="en-US" dirty="0"/>
              <a:t>Filtered out only those restaurants with more than 100 reviews</a:t>
            </a:r>
          </a:p>
          <a:p>
            <a:r>
              <a:rPr lang="en-US" dirty="0"/>
              <a:t>Used AWS EC2 to preprocess and create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168C-4780-4112-A414-71BDD1B8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Methods/Algorithms Used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30655D-339E-4BE3-9B85-4B38984F6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47915"/>
              </p:ext>
            </p:extLst>
          </p:nvPr>
        </p:nvGraphicFramePr>
        <p:xfrm>
          <a:off x="1063752" y="1289304"/>
          <a:ext cx="10058400" cy="577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08">
                  <a:extLst>
                    <a:ext uri="{9D8B030D-6E8A-4147-A177-3AD203B41FA5}">
                      <a16:colId xmlns:a16="http://schemas.microsoft.com/office/drawing/2014/main" val="1878904892"/>
                    </a:ext>
                  </a:extLst>
                </a:gridCol>
                <a:gridCol w="8191992">
                  <a:extLst>
                    <a:ext uri="{9D8B030D-6E8A-4147-A177-3AD203B41FA5}">
                      <a16:colId xmlns:a16="http://schemas.microsoft.com/office/drawing/2014/main" val="1926648810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List of topics extracted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98629"/>
                  </a:ext>
                </a:extLst>
              </a:tr>
              <a:tr h="1263311">
                <a:tc>
                  <a:txBody>
                    <a:bodyPr/>
                    <a:lstStyle/>
                    <a:p>
                      <a:r>
                        <a:rPr lang="en-GB" dirty="0"/>
                        <a:t>LSA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['0.892*"</a:t>
                      </a:r>
                      <a:r>
                        <a:rPr lang="en-US" dirty="0" err="1"/>
                        <a:t>positivereview</a:t>
                      </a:r>
                      <a:r>
                        <a:rPr lang="en-US" dirty="0"/>
                        <a:t>" + 0.342*"</a:t>
                      </a:r>
                      <a:r>
                        <a:rPr lang="en-US" dirty="0" err="1"/>
                        <a:t>negativereview</a:t>
                      </a:r>
                      <a:r>
                        <a:rPr lang="en-US" dirty="0"/>
                        <a:t>" + 0.098*"food" + 0.077*"place" + 0.070*"order" + 0.053*"time" + 0.048*"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“’]</a:t>
                      </a:r>
                    </a:p>
                    <a:p>
                      <a:r>
                        <a:rPr lang="en-US" dirty="0"/>
                        <a:t>1 ['0.860*"</a:t>
                      </a:r>
                      <a:r>
                        <a:rPr lang="en-US" dirty="0" err="1"/>
                        <a:t>negativereview</a:t>
                      </a:r>
                      <a:r>
                        <a:rPr lang="en-US" dirty="0"/>
                        <a:t>" + -0.413*"</a:t>
                      </a:r>
                      <a:r>
                        <a:rPr lang="en-US" dirty="0" err="1"/>
                        <a:t>positivereview</a:t>
                      </a:r>
                      <a:r>
                        <a:rPr lang="en-US" dirty="0"/>
                        <a:t>" + 0.111*"order" + 0.081*"food" + 0.055*"us" + 0.055*"ask" + 0.054*"time" + 0.053*"get“’]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70378"/>
                  </a:ext>
                </a:extLst>
              </a:tr>
              <a:tr h="599391">
                <a:tc>
                  <a:txBody>
                    <a:bodyPr/>
                    <a:lstStyle/>
                    <a:p>
                      <a:r>
                        <a:rPr lang="en-GB" dirty="0"/>
                        <a:t>LDA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0   ['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chipotl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'grub',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'hub', 'whiskey',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bien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'speaker’]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1   ['remodel',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'da', 'tater', 'und', 'gratin',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'war', 'der']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43126"/>
                  </a:ext>
                </a:extLst>
              </a:tr>
              <a:tr h="1026440">
                <a:tc>
                  <a:txBody>
                    <a:bodyPr/>
                    <a:lstStyle/>
                    <a:p>
                      <a:r>
                        <a:rPr lang="en-GB" dirty="0"/>
                        <a:t>LDA TF-IDF with positive/negative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0  ['pizza', 'crust', 'wing', 'slice',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deliveri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'top', 'thin', 'chees', 'pepperoni', 'place’]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1  ['pasta',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meatbal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'bread', 'salad',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sauc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'pizza', 'spaghetti', 'veal',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lasagna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06544"/>
                  </a:ext>
                </a:extLst>
              </a:tr>
              <a:tr h="1263311">
                <a:tc>
                  <a:txBody>
                    <a:bodyPr/>
                    <a:lstStyle/>
                    <a:p>
                      <a:r>
                        <a:rPr lang="en-GB" dirty="0"/>
                        <a:t>LDA with positive/negative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Topic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  ['taco',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mexican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'burrito', 'chip', 'salsa', 'bean', 'brisket', 'margarita',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positivereview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'tortilla’]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1   ['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negativereview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'steak', 'dinner', 'meal', 'order',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'cook', '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'disappoint', 'dish']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9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6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B92D3EA-75BB-44E4-8BCF-C6480676DC99}"/>
              </a:ext>
            </a:extLst>
          </p:cNvPr>
          <p:cNvSpPr/>
          <p:nvPr/>
        </p:nvSpPr>
        <p:spPr>
          <a:xfrm>
            <a:off x="5724403" y="5680355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8A5BF2-D7B0-4837-8F79-DBE83194D778}"/>
              </a:ext>
            </a:extLst>
          </p:cNvPr>
          <p:cNvSpPr/>
          <p:nvPr/>
        </p:nvSpPr>
        <p:spPr>
          <a:xfrm>
            <a:off x="5729426" y="4648659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A591E1-5E00-4D91-8D85-901AECD52949}"/>
              </a:ext>
            </a:extLst>
          </p:cNvPr>
          <p:cNvSpPr/>
          <p:nvPr/>
        </p:nvSpPr>
        <p:spPr>
          <a:xfrm>
            <a:off x="5729427" y="3279723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852193-0115-40DA-9E01-C69A4867B697}"/>
              </a:ext>
            </a:extLst>
          </p:cNvPr>
          <p:cNvSpPr/>
          <p:nvPr/>
        </p:nvSpPr>
        <p:spPr>
          <a:xfrm>
            <a:off x="5728891" y="2262433"/>
            <a:ext cx="852293" cy="191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9681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 Final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08817-685E-4AE3-85C7-98BA39AB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69470"/>
            <a:ext cx="10058400" cy="4050792"/>
          </a:xfrm>
        </p:spPr>
        <p:txBody>
          <a:bodyPr/>
          <a:lstStyle/>
          <a:p>
            <a:r>
              <a:rPr lang="en-US" dirty="0"/>
              <a:t>Two LDA model trained with positive and negative reviews separately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EEA493-A9DE-41E2-8B1D-A3573D725B78}"/>
              </a:ext>
            </a:extLst>
          </p:cNvPr>
          <p:cNvGrpSpPr/>
          <p:nvPr/>
        </p:nvGrpSpPr>
        <p:grpSpPr>
          <a:xfrm>
            <a:off x="463137" y="1971376"/>
            <a:ext cx="10907507" cy="4437961"/>
            <a:chOff x="642247" y="2499277"/>
            <a:chExt cx="10907507" cy="44379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FF9C86-4485-4F7C-A8CA-F55FFEEC3326}"/>
                </a:ext>
              </a:extLst>
            </p:cNvPr>
            <p:cNvGrpSpPr/>
            <p:nvPr/>
          </p:nvGrpSpPr>
          <p:grpSpPr>
            <a:xfrm>
              <a:off x="1679890" y="2499277"/>
              <a:ext cx="9869864" cy="2196445"/>
              <a:chOff x="857839" y="2460396"/>
              <a:chExt cx="9869864" cy="21964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9CF482-C7D6-427D-A7EB-3166835C74E9}"/>
                  </a:ext>
                </a:extLst>
              </p:cNvPr>
              <p:cNvSpPr/>
              <p:nvPr/>
            </p:nvSpPr>
            <p:spPr>
              <a:xfrm>
                <a:off x="857839" y="2460396"/>
                <a:ext cx="9869864" cy="21964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05FD2AB4-4701-495E-882E-E76F16D53FC8}"/>
                      </a:ext>
                    </a:extLst>
                  </p14:cNvPr>
                  <p14:cNvContentPartPr/>
                  <p14:nvPr/>
                </p14:nvContentPartPr>
                <p14:xfrm>
                  <a:off x="6353332" y="3110452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5FD2AB4-4701-495E-882E-E76F16D53FC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44332" y="310145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CE311E3-E304-4E65-9189-F0F0D36A0738}"/>
                  </a:ext>
                </a:extLst>
              </p:cNvPr>
              <p:cNvSpPr/>
              <p:nvPr/>
            </p:nvSpPr>
            <p:spPr>
              <a:xfrm>
                <a:off x="1263192" y="3252247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Reviews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FD221-0FC9-44A2-81F3-16B09F23C211}"/>
                  </a:ext>
                </a:extLst>
              </p:cNvPr>
              <p:cNvSpPr/>
              <p:nvPr/>
            </p:nvSpPr>
            <p:spPr>
              <a:xfrm>
                <a:off x="3461209" y="2597084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Positive Weighted reviews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328D8EE-1271-4B44-A71B-76ECDF872341}"/>
                  </a:ext>
                </a:extLst>
              </p:cNvPr>
              <p:cNvSpPr/>
              <p:nvPr/>
            </p:nvSpPr>
            <p:spPr>
              <a:xfrm>
                <a:off x="3461209" y="3611644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Negative Weighted Reviews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2B730-C408-427C-A359-61D5CDB711C2}"/>
                  </a:ext>
                </a:extLst>
              </p:cNvPr>
              <p:cNvSpPr/>
              <p:nvPr/>
            </p:nvSpPr>
            <p:spPr>
              <a:xfrm>
                <a:off x="5944339" y="2597084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Positive LDA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CCC9F9-EFF8-4933-95D7-116B877E6859}"/>
                  </a:ext>
                </a:extLst>
              </p:cNvPr>
              <p:cNvSpPr/>
              <p:nvPr/>
            </p:nvSpPr>
            <p:spPr>
              <a:xfrm>
                <a:off x="5944339" y="3662313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Negative LDA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8ED5B0-36D8-4E20-A1F6-0DA57993DFE6}"/>
                  </a:ext>
                </a:extLst>
              </p:cNvPr>
              <p:cNvSpPr/>
              <p:nvPr/>
            </p:nvSpPr>
            <p:spPr>
              <a:xfrm>
                <a:off x="8525712" y="2597084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Identify Positive Topics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AAA6A0-7F15-4943-B4B9-2A7EB9A187FA}"/>
                  </a:ext>
                </a:extLst>
              </p:cNvPr>
              <p:cNvSpPr/>
              <p:nvPr/>
            </p:nvSpPr>
            <p:spPr>
              <a:xfrm>
                <a:off x="8525712" y="3611644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Identify Negative Topics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DC3152F-F8FB-4B46-93D7-639A9CB4CC63}"/>
                </a:ext>
              </a:extLst>
            </p:cNvPr>
            <p:cNvGrpSpPr/>
            <p:nvPr/>
          </p:nvGrpSpPr>
          <p:grpSpPr>
            <a:xfrm>
              <a:off x="1679889" y="4740793"/>
              <a:ext cx="9869864" cy="2196445"/>
              <a:chOff x="857839" y="2460396"/>
              <a:chExt cx="9869864" cy="219644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BCD31B-65F8-4745-B3C0-948404B207EB}"/>
                  </a:ext>
                </a:extLst>
              </p:cNvPr>
              <p:cNvSpPr/>
              <p:nvPr/>
            </p:nvSpPr>
            <p:spPr>
              <a:xfrm>
                <a:off x="857839" y="2460396"/>
                <a:ext cx="9869864" cy="21964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F559D7F9-8C26-4811-A5A2-A3BE5285A117}"/>
                      </a:ext>
                    </a:extLst>
                  </p14:cNvPr>
                  <p14:cNvContentPartPr/>
                  <p14:nvPr/>
                </p14:nvContentPartPr>
                <p14:xfrm>
                  <a:off x="6353332" y="3110452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F559D7F9-8C26-4811-A5A2-A3BE5285A11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44332" y="310145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E28970-2ECE-46EF-B2CA-FEF4BC00C799}"/>
                  </a:ext>
                </a:extLst>
              </p:cNvPr>
              <p:cNvSpPr/>
              <p:nvPr/>
            </p:nvSpPr>
            <p:spPr>
              <a:xfrm>
                <a:off x="1263192" y="3252247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Reviews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7D3472-1D7F-4377-9B66-C6CEAC779A68}"/>
                  </a:ext>
                </a:extLst>
              </p:cNvPr>
              <p:cNvSpPr/>
              <p:nvPr/>
            </p:nvSpPr>
            <p:spPr>
              <a:xfrm>
                <a:off x="3455650" y="2723953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Positive LDA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465C7F-3FFD-4917-B7D5-0A2679FAF651}"/>
                  </a:ext>
                </a:extLst>
              </p:cNvPr>
              <p:cNvSpPr/>
              <p:nvPr/>
            </p:nvSpPr>
            <p:spPr>
              <a:xfrm>
                <a:off x="3438380" y="3715198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Negative LDA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134638-2A89-4A96-A8AB-DBFC8649E2CE}"/>
                  </a:ext>
                </a:extLst>
              </p:cNvPr>
              <p:cNvSpPr/>
              <p:nvPr/>
            </p:nvSpPr>
            <p:spPr>
              <a:xfrm>
                <a:off x="5944339" y="2723953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Positive Topics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88BA614-D04B-416A-BA4C-267F2B707D62}"/>
                  </a:ext>
                </a:extLst>
              </p:cNvPr>
              <p:cNvSpPr/>
              <p:nvPr/>
            </p:nvSpPr>
            <p:spPr>
              <a:xfrm>
                <a:off x="5938780" y="3694868"/>
                <a:ext cx="1630837" cy="772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Negative Topics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4C6803-16B4-4D89-9991-43C7F9DCA4BB}"/>
                </a:ext>
              </a:extLst>
            </p:cNvPr>
            <p:cNvSpPr/>
            <p:nvPr/>
          </p:nvSpPr>
          <p:spPr>
            <a:xfrm rot="16200000">
              <a:off x="41855" y="3219275"/>
              <a:ext cx="1762812" cy="562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Induction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9F6E51-CF6A-497D-98D7-A826CA18E5B6}"/>
                </a:ext>
              </a:extLst>
            </p:cNvPr>
            <p:cNvSpPr/>
            <p:nvPr/>
          </p:nvSpPr>
          <p:spPr>
            <a:xfrm rot="16200000">
              <a:off x="41855" y="5429567"/>
              <a:ext cx="1762812" cy="562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Deduction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15A549-6780-4C67-996C-FD6907CCEDC9}"/>
                </a:ext>
              </a:extLst>
            </p:cNvPr>
            <p:cNvSpPr/>
            <p:nvPr/>
          </p:nvSpPr>
          <p:spPr>
            <a:xfrm>
              <a:off x="9347762" y="5004350"/>
              <a:ext cx="1630837" cy="77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Rating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EA2C9D-30D5-41E7-A56B-BA164001A9AE}"/>
                </a:ext>
              </a:extLst>
            </p:cNvPr>
            <p:cNvSpPr/>
            <p:nvPr/>
          </p:nvSpPr>
          <p:spPr>
            <a:xfrm>
              <a:off x="9347761" y="5995595"/>
              <a:ext cx="1630837" cy="772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Rating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5F587-21A9-49D7-B0AF-345F27DD35EE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2721550" y="2494563"/>
            <a:ext cx="2" cy="26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CFB7F8-C358-4F6D-891E-F6C0BEAFD99D}"/>
              </a:ext>
            </a:extLst>
          </p:cNvPr>
          <p:cNvCxnSpPr>
            <a:endCxn id="8" idx="1"/>
          </p:cNvCxnSpPr>
          <p:nvPr/>
        </p:nvCxnSpPr>
        <p:spPr>
          <a:xfrm>
            <a:off x="2721550" y="2494563"/>
            <a:ext cx="13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74A0E8-91A9-4321-9FC5-C9A274450952}"/>
              </a:ext>
            </a:extLst>
          </p:cNvPr>
          <p:cNvCxnSpPr>
            <a:stCxn id="3" idx="2"/>
          </p:cNvCxnSpPr>
          <p:nvPr/>
        </p:nvCxnSpPr>
        <p:spPr>
          <a:xfrm flipH="1">
            <a:off x="2721550" y="3536225"/>
            <a:ext cx="2" cy="20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128091-3410-4467-AB9F-BFEB668AAF98}"/>
              </a:ext>
            </a:extLst>
          </p:cNvPr>
          <p:cNvCxnSpPr/>
          <p:nvPr/>
        </p:nvCxnSpPr>
        <p:spPr>
          <a:xfrm>
            <a:off x="2721550" y="3748915"/>
            <a:ext cx="137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DEEB35-602C-449F-8567-B2BE36C59233}"/>
              </a:ext>
            </a:extLst>
          </p:cNvPr>
          <p:cNvCxnSpPr/>
          <p:nvPr/>
        </p:nvCxnSpPr>
        <p:spPr>
          <a:xfrm flipH="1" flipV="1">
            <a:off x="2723465" y="4769727"/>
            <a:ext cx="2" cy="26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BEB325-B9F0-41B0-AA28-30DEEC0815D8}"/>
              </a:ext>
            </a:extLst>
          </p:cNvPr>
          <p:cNvCxnSpPr/>
          <p:nvPr/>
        </p:nvCxnSpPr>
        <p:spPr>
          <a:xfrm>
            <a:off x="2723465" y="4769727"/>
            <a:ext cx="13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310BC7-EC9B-4B50-A557-C6D8C3F9402B}"/>
              </a:ext>
            </a:extLst>
          </p:cNvPr>
          <p:cNvCxnSpPr/>
          <p:nvPr/>
        </p:nvCxnSpPr>
        <p:spPr>
          <a:xfrm flipH="1">
            <a:off x="2721550" y="5781175"/>
            <a:ext cx="2" cy="20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F1DC81-522B-4CC6-AF2B-1E52BC627A35}"/>
              </a:ext>
            </a:extLst>
          </p:cNvPr>
          <p:cNvCxnSpPr/>
          <p:nvPr/>
        </p:nvCxnSpPr>
        <p:spPr>
          <a:xfrm>
            <a:off x="2721550" y="5993865"/>
            <a:ext cx="1376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DAC13C-677A-449D-A994-BF80FE349E9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734987" y="2494563"/>
            <a:ext cx="85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A0E2F9-3EBE-44F8-BF09-FFF19298E032}"/>
              </a:ext>
            </a:extLst>
          </p:cNvPr>
          <p:cNvCxnSpPr/>
          <p:nvPr/>
        </p:nvCxnSpPr>
        <p:spPr>
          <a:xfrm>
            <a:off x="5734985" y="3536225"/>
            <a:ext cx="85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6D7E6A-05B3-419B-8EC6-ABA9D0C41DB2}"/>
              </a:ext>
            </a:extLst>
          </p:cNvPr>
          <p:cNvCxnSpPr/>
          <p:nvPr/>
        </p:nvCxnSpPr>
        <p:spPr>
          <a:xfrm>
            <a:off x="5734985" y="4862948"/>
            <a:ext cx="85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4DD206-46E0-4D1B-AFA3-283222B1412B}"/>
              </a:ext>
            </a:extLst>
          </p:cNvPr>
          <p:cNvCxnSpPr/>
          <p:nvPr/>
        </p:nvCxnSpPr>
        <p:spPr>
          <a:xfrm>
            <a:off x="5729427" y="5899210"/>
            <a:ext cx="85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85B074-0329-4719-A637-A3E1FAF259F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218117" y="2494563"/>
            <a:ext cx="95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FA9E91-AB41-481E-B201-7257A23BA89F}"/>
              </a:ext>
            </a:extLst>
          </p:cNvPr>
          <p:cNvCxnSpPr/>
          <p:nvPr/>
        </p:nvCxnSpPr>
        <p:spPr>
          <a:xfrm>
            <a:off x="8218117" y="3509123"/>
            <a:ext cx="95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F5A202-34F1-4F91-A217-7BD0A0723351}"/>
              </a:ext>
            </a:extLst>
          </p:cNvPr>
          <p:cNvCxnSpPr/>
          <p:nvPr/>
        </p:nvCxnSpPr>
        <p:spPr>
          <a:xfrm>
            <a:off x="8240413" y="4862948"/>
            <a:ext cx="95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415029-A038-454E-AE36-928774164ACF}"/>
              </a:ext>
            </a:extLst>
          </p:cNvPr>
          <p:cNvCxnSpPr/>
          <p:nvPr/>
        </p:nvCxnSpPr>
        <p:spPr>
          <a:xfrm>
            <a:off x="8218117" y="5854193"/>
            <a:ext cx="95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7213D2-7976-4B9B-B36A-BC101EEA6858}"/>
              </a:ext>
            </a:extLst>
          </p:cNvPr>
          <p:cNvSpPr/>
          <p:nvPr/>
        </p:nvSpPr>
        <p:spPr>
          <a:xfrm>
            <a:off x="2721550" y="2262433"/>
            <a:ext cx="1303695" cy="225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64D734-4EDC-47AE-BFE6-4340DC085790}"/>
              </a:ext>
            </a:extLst>
          </p:cNvPr>
          <p:cNvSpPr/>
          <p:nvPr/>
        </p:nvSpPr>
        <p:spPr>
          <a:xfrm>
            <a:off x="2721549" y="3782803"/>
            <a:ext cx="1303695" cy="225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651611-789A-49CD-8329-8869ABE8B35B}"/>
              </a:ext>
            </a:extLst>
          </p:cNvPr>
          <p:cNvSpPr/>
          <p:nvPr/>
        </p:nvSpPr>
        <p:spPr>
          <a:xfrm>
            <a:off x="8246934" y="2262901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88EDBC-B54F-4C1F-AD8A-EC9C105CB879}"/>
              </a:ext>
            </a:extLst>
          </p:cNvPr>
          <p:cNvSpPr/>
          <p:nvPr/>
        </p:nvSpPr>
        <p:spPr>
          <a:xfrm>
            <a:off x="8229266" y="3263051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Topics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EA9B32-43F0-4D92-A500-2D13164896F3}"/>
              </a:ext>
            </a:extLst>
          </p:cNvPr>
          <p:cNvSpPr/>
          <p:nvPr/>
        </p:nvSpPr>
        <p:spPr>
          <a:xfrm>
            <a:off x="8241480" y="4623763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Increment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15F4AC-74FB-4545-A3D9-94AA7C67D1D5}"/>
              </a:ext>
            </a:extLst>
          </p:cNvPr>
          <p:cNvSpPr/>
          <p:nvPr/>
        </p:nvSpPr>
        <p:spPr>
          <a:xfrm>
            <a:off x="8264725" y="5615008"/>
            <a:ext cx="851757" cy="19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Decrement</a:t>
            </a:r>
          </a:p>
        </p:txBody>
      </p:sp>
    </p:spTree>
    <p:extLst>
      <p:ext uri="{BB962C8B-B14F-4D97-AF65-F5344CB8AC3E}">
        <p14:creationId xmlns:p14="http://schemas.microsoft.com/office/powerpoint/2010/main" val="3011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65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Key Results &amp; Contributions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22445F-0596-4EC9-8520-0C2CA5426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878369"/>
              </p:ext>
            </p:extLst>
          </p:nvPr>
        </p:nvGraphicFramePr>
        <p:xfrm>
          <a:off x="1069850" y="2780776"/>
          <a:ext cx="9365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23">
                  <a:extLst>
                    <a:ext uri="{9D8B030D-6E8A-4147-A177-3AD203B41FA5}">
                      <a16:colId xmlns:a16="http://schemas.microsoft.com/office/drawing/2014/main" val="2772542617"/>
                    </a:ext>
                  </a:extLst>
                </a:gridCol>
                <a:gridCol w="1457951">
                  <a:extLst>
                    <a:ext uri="{9D8B030D-6E8A-4147-A177-3AD203B41FA5}">
                      <a16:colId xmlns:a16="http://schemas.microsoft.com/office/drawing/2014/main" val="2819127942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1680032139"/>
                    </a:ext>
                  </a:extLst>
                </a:gridCol>
                <a:gridCol w="1753413">
                  <a:extLst>
                    <a:ext uri="{9D8B030D-6E8A-4147-A177-3AD203B41FA5}">
                      <a16:colId xmlns:a16="http://schemas.microsoft.com/office/drawing/2014/main" val="2202949823"/>
                    </a:ext>
                  </a:extLst>
                </a:gridCol>
                <a:gridCol w="1368461">
                  <a:extLst>
                    <a:ext uri="{9D8B030D-6E8A-4147-A177-3AD203B41FA5}">
                      <a16:colId xmlns:a16="http://schemas.microsoft.com/office/drawing/2014/main" val="1447813791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6294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Atmosphere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7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2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22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A20D67-436F-4C0B-BFB9-C6E821F314D1}"/>
              </a:ext>
            </a:extLst>
          </p:cNvPr>
          <p:cNvSpPr txBox="1"/>
          <p:nvPr/>
        </p:nvSpPr>
        <p:spPr>
          <a:xfrm>
            <a:off x="969484" y="2411444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Topics 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24A8-D8C6-46D7-A2AB-37CDC88FAC51}"/>
              </a:ext>
            </a:extLst>
          </p:cNvPr>
          <p:cNvSpPr txBox="1"/>
          <p:nvPr/>
        </p:nvSpPr>
        <p:spPr>
          <a:xfrm>
            <a:off x="1007096" y="4210764"/>
            <a:ext cx="21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Topics = 25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DA161E1-2A78-4B38-9574-C4F47835C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970237"/>
              </p:ext>
            </p:extLst>
          </p:nvPr>
        </p:nvGraphicFramePr>
        <p:xfrm>
          <a:off x="1069850" y="4767024"/>
          <a:ext cx="9365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23">
                  <a:extLst>
                    <a:ext uri="{9D8B030D-6E8A-4147-A177-3AD203B41FA5}">
                      <a16:colId xmlns:a16="http://schemas.microsoft.com/office/drawing/2014/main" val="2772542617"/>
                    </a:ext>
                  </a:extLst>
                </a:gridCol>
                <a:gridCol w="1457951">
                  <a:extLst>
                    <a:ext uri="{9D8B030D-6E8A-4147-A177-3AD203B41FA5}">
                      <a16:colId xmlns:a16="http://schemas.microsoft.com/office/drawing/2014/main" val="2819127942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1680032139"/>
                    </a:ext>
                  </a:extLst>
                </a:gridCol>
                <a:gridCol w="1753413">
                  <a:extLst>
                    <a:ext uri="{9D8B030D-6E8A-4147-A177-3AD203B41FA5}">
                      <a16:colId xmlns:a16="http://schemas.microsoft.com/office/drawing/2014/main" val="2202949823"/>
                    </a:ext>
                  </a:extLst>
                </a:gridCol>
                <a:gridCol w="1368461">
                  <a:extLst>
                    <a:ext uri="{9D8B030D-6E8A-4147-A177-3AD203B41FA5}">
                      <a16:colId xmlns:a16="http://schemas.microsoft.com/office/drawing/2014/main" val="1447813791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6294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Atmosphere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7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2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2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3BD-3DB5-4191-883E-0D8009DF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Key Results &amp; Contributions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353332" y="311045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4332" y="310145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25D95-403F-428B-8DD4-5260192BF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" y="1935481"/>
            <a:ext cx="9172281" cy="4580168"/>
          </a:xfrm>
        </p:spPr>
      </p:pic>
    </p:spTree>
    <p:extLst>
      <p:ext uri="{BB962C8B-B14F-4D97-AF65-F5344CB8AC3E}">
        <p14:creationId xmlns:p14="http://schemas.microsoft.com/office/powerpoint/2010/main" val="23167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14:cNvPr>
              <p14:cNvContentPartPr/>
              <p14:nvPr/>
            </p14:nvContentPartPr>
            <p14:xfrm>
              <a:off x="6617283" y="3315830"/>
              <a:ext cx="5943600" cy="317296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FD2AB4-4701-495E-882E-E76F16D53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1972717" y="-76008370"/>
                <a:ext cx="297180000" cy="1586484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7FE837-24C0-4AA5-B814-2B2DB167D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968"/>
            <a:ext cx="12192000" cy="60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502</Words>
  <Application>Microsoft Office PowerPoint</Application>
  <PresentationFormat>Widescreen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REFER: Restaurant Feedback from Existing Reviews</vt:lpstr>
      <vt:lpstr>Problem Statement</vt:lpstr>
      <vt:lpstr>Existing Approaches</vt:lpstr>
      <vt:lpstr>Datasets &amp; Experimental Setup</vt:lpstr>
      <vt:lpstr>Methods/Algorithms Used </vt:lpstr>
      <vt:lpstr> Final Model</vt:lpstr>
      <vt:lpstr>Key Results &amp; Contributions</vt:lpstr>
      <vt:lpstr>Key Results &amp; Contributions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REFER: Restaurant Feedback from Existing Reviews</dc:title>
  <dc:creator>Sankar Gireesan</dc:creator>
  <cp:lastModifiedBy>Fibin</cp:lastModifiedBy>
  <cp:revision>50</cp:revision>
  <dcterms:created xsi:type="dcterms:W3CDTF">2018-12-02T18:46:31Z</dcterms:created>
  <dcterms:modified xsi:type="dcterms:W3CDTF">2018-12-04T15:59:35Z</dcterms:modified>
</cp:coreProperties>
</file>