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8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8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3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C332-C19E-44B7-9D45-D0210FC79F84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994B-49CB-43A7-B100-AA0774E0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ACC2-0662-412F-A757-366C99CF4072}" type="slidenum">
              <a:rPr lang="en-US"/>
              <a:pPr/>
              <a:t>10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N(h)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</a:t>
            </a:r>
            <a:r>
              <a:rPr lang="en-US" baseline="30000" dirty="0">
                <a:sym typeface="Symbol" pitchFamily="18" charset="2"/>
              </a:rPr>
              <a:t>h</a:t>
            </a:r>
            <a:r>
              <a:rPr lang="en-US" dirty="0">
                <a:sym typeface="Symbol" pitchFamily="18" charset="2"/>
              </a:rPr>
              <a:t>   (  1.62)</a:t>
            </a:r>
          </a:p>
          <a:p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Suppose we have n nodes in an AVL tree of height h.</a:t>
            </a:r>
          </a:p>
          <a:p>
            <a:pPr lvl="1"/>
            <a:r>
              <a:rPr lang="en-US" dirty="0">
                <a:sym typeface="Symbol" pitchFamily="18" charset="2"/>
              </a:rPr>
              <a:t>n </a:t>
            </a:r>
            <a:r>
              <a:rPr lang="en-US" u="sng" dirty="0"/>
              <a:t>&gt;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N(h) </a:t>
            </a:r>
            <a:r>
              <a:rPr lang="en-US" sz="1800" dirty="0">
                <a:solidFill>
                  <a:srgbClr val="0066CC"/>
                </a:solidFill>
              </a:rPr>
              <a:t>(because N(h) was the minimum)</a:t>
            </a:r>
            <a:endParaRPr lang="en-US" dirty="0">
              <a:solidFill>
                <a:srgbClr val="0066CC"/>
              </a:solidFill>
            </a:endParaRPr>
          </a:p>
          <a:p>
            <a:pPr lvl="1"/>
            <a:r>
              <a:rPr lang="en-US" dirty="0"/>
              <a:t>n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</a:t>
            </a:r>
            <a:r>
              <a:rPr lang="en-US" baseline="30000" dirty="0">
                <a:sym typeface="Symbol" pitchFamily="18" charset="2"/>
              </a:rPr>
              <a:t>h</a:t>
            </a:r>
            <a:r>
              <a:rPr lang="en-US" dirty="0">
                <a:sym typeface="Symbol" pitchFamily="18" charset="2"/>
              </a:rPr>
              <a:t> hence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log</a:t>
            </a:r>
            <a:r>
              <a:rPr lang="en-US" baseline="-25000" dirty="0">
                <a:solidFill>
                  <a:srgbClr val="FF0000"/>
                </a:solidFill>
                <a:sym typeface="Symbol" pitchFamily="18" charset="2"/>
              </a:rPr>
              <a:t>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n </a:t>
            </a:r>
            <a:r>
              <a:rPr lang="en-US" u="sng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h</a:t>
            </a:r>
            <a:r>
              <a:rPr lang="en-US" dirty="0">
                <a:sym typeface="Symbol" pitchFamily="18" charset="2"/>
              </a:rPr>
              <a:t>  (relatively well balanced tree!!)</a:t>
            </a:r>
          </a:p>
          <a:p>
            <a:pPr lvl="1"/>
            <a:r>
              <a:rPr lang="en-US" dirty="0">
                <a:sym typeface="Symbol" pitchFamily="18" charset="2"/>
              </a:rPr>
              <a:t>h </a:t>
            </a:r>
            <a:r>
              <a:rPr lang="en-US" u="sng" dirty="0">
                <a:cs typeface="Arial" charset="0"/>
                <a:sym typeface="Symbol" pitchFamily="18" charset="2"/>
              </a:rPr>
              <a:t>&lt;</a:t>
            </a:r>
            <a:r>
              <a:rPr lang="en-US" dirty="0">
                <a:sym typeface="Symbol" pitchFamily="18" charset="2"/>
              </a:rPr>
              <a:t> 1.44 log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n (i.e.,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Find takes O(</a:t>
            </a:r>
            <a:r>
              <a:rPr lang="en-US" dirty="0" err="1">
                <a:solidFill>
                  <a:schemeClr val="accent2"/>
                </a:solidFill>
                <a:sym typeface="Symbol" pitchFamily="18" charset="2"/>
              </a:rPr>
              <a:t>logn</a:t>
            </a:r>
            <a:r>
              <a:rPr lang="en-US" dirty="0"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DCE0-4D70-4DD8-8C81-04566F3F5FCA}" type="slidenum">
              <a:rPr lang="en-US"/>
              <a:pPr/>
              <a:t>11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Node Heights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7148513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6538913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4475163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6227763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5776913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1987" name="Oval 67"/>
          <p:cNvSpPr>
            <a:spLocks noChangeArrowheads="1"/>
          </p:cNvSpPr>
          <p:nvPr/>
        </p:nvSpPr>
        <p:spPr bwMode="auto">
          <a:xfrm>
            <a:off x="6157913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81988" name="Oval 68"/>
          <p:cNvSpPr>
            <a:spLocks noChangeArrowheads="1"/>
          </p:cNvSpPr>
          <p:nvPr/>
        </p:nvSpPr>
        <p:spPr bwMode="auto">
          <a:xfrm>
            <a:off x="50911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81989" name="Oval 69"/>
          <p:cNvSpPr>
            <a:spLocks noChangeArrowheads="1"/>
          </p:cNvSpPr>
          <p:nvPr/>
        </p:nvSpPr>
        <p:spPr bwMode="auto">
          <a:xfrm>
            <a:off x="70723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9</a:t>
            </a:r>
          </a:p>
        </p:txBody>
      </p:sp>
      <p:sp>
        <p:nvSpPr>
          <p:cNvPr id="81990" name="Oval 70"/>
          <p:cNvSpPr>
            <a:spLocks noChangeArrowheads="1"/>
          </p:cNvSpPr>
          <p:nvPr/>
        </p:nvSpPr>
        <p:spPr bwMode="auto">
          <a:xfrm>
            <a:off x="6462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8</a:t>
            </a:r>
          </a:p>
        </p:txBody>
      </p:sp>
      <p:sp>
        <p:nvSpPr>
          <p:cNvPr id="81991" name="Oval 71"/>
          <p:cNvSpPr>
            <a:spLocks noChangeArrowheads="1"/>
          </p:cNvSpPr>
          <p:nvPr/>
        </p:nvSpPr>
        <p:spPr bwMode="auto">
          <a:xfrm>
            <a:off x="44053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81992" name="Oval 72"/>
          <p:cNvSpPr>
            <a:spLocks noChangeArrowheads="1"/>
          </p:cNvSpPr>
          <p:nvPr/>
        </p:nvSpPr>
        <p:spPr bwMode="auto">
          <a:xfrm>
            <a:off x="5700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cxnSp>
        <p:nvCxnSpPr>
          <p:cNvPr id="81993" name="AutoShape 73"/>
          <p:cNvCxnSpPr>
            <a:cxnSpLocks noChangeShapeType="1"/>
            <a:stCxn id="81987" idx="3"/>
            <a:endCxn id="81988" idx="7"/>
          </p:cNvCxnSpPr>
          <p:nvPr/>
        </p:nvCxnSpPr>
        <p:spPr bwMode="auto">
          <a:xfrm flipH="1">
            <a:off x="5481638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94" name="AutoShape 74"/>
          <p:cNvCxnSpPr>
            <a:cxnSpLocks noChangeShapeType="1"/>
            <a:stCxn id="81987" idx="5"/>
            <a:endCxn id="81989" idx="1"/>
          </p:cNvCxnSpPr>
          <p:nvPr/>
        </p:nvCxnSpPr>
        <p:spPr bwMode="auto">
          <a:xfrm>
            <a:off x="6548438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95" name="AutoShape 75"/>
          <p:cNvCxnSpPr>
            <a:cxnSpLocks noChangeShapeType="1"/>
            <a:stCxn id="81988" idx="3"/>
            <a:endCxn id="81991" idx="0"/>
          </p:cNvCxnSpPr>
          <p:nvPr/>
        </p:nvCxnSpPr>
        <p:spPr bwMode="auto">
          <a:xfrm flipH="1">
            <a:off x="4633913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96" name="AutoShape 76"/>
          <p:cNvCxnSpPr>
            <a:cxnSpLocks noChangeShapeType="1"/>
            <a:stCxn id="81988" idx="5"/>
            <a:endCxn id="81992" idx="0"/>
          </p:cNvCxnSpPr>
          <p:nvPr/>
        </p:nvCxnSpPr>
        <p:spPr bwMode="auto">
          <a:xfrm>
            <a:off x="5481638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97" name="AutoShape 77"/>
          <p:cNvCxnSpPr>
            <a:cxnSpLocks noChangeShapeType="1"/>
            <a:stCxn id="81989" idx="3"/>
            <a:endCxn id="81990" idx="0"/>
          </p:cNvCxnSpPr>
          <p:nvPr/>
        </p:nvCxnSpPr>
        <p:spPr bwMode="auto">
          <a:xfrm flipH="1">
            <a:off x="6691313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99" name="Text Box 79"/>
          <p:cNvSpPr txBox="1">
            <a:spLocks noChangeArrowheads="1"/>
          </p:cNvSpPr>
          <p:nvPr/>
        </p:nvSpPr>
        <p:spPr bwMode="auto">
          <a:xfrm>
            <a:off x="5160963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height of node = </a:t>
            </a:r>
            <a:r>
              <a:rPr lang="en-US">
                <a:solidFill>
                  <a:srgbClr val="FF0000"/>
                </a:solidFill>
              </a:rPr>
              <a:t>h</a:t>
            </a:r>
          </a:p>
          <a:p>
            <a:r>
              <a:rPr lang="en-US"/>
              <a:t>balance factor =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left</a:t>
            </a:r>
            <a:r>
              <a:rPr lang="en-US">
                <a:solidFill>
                  <a:srgbClr val="FF0000"/>
                </a:solidFill>
              </a:rPr>
              <a:t>-h</a:t>
            </a:r>
            <a:r>
              <a:rPr lang="en-US" baseline="-25000">
                <a:solidFill>
                  <a:srgbClr val="FF0000"/>
                </a:solidFill>
              </a:rPr>
              <a:t>right</a:t>
            </a:r>
          </a:p>
          <a:p>
            <a:r>
              <a:rPr lang="en-US"/>
              <a:t>empty height = -1</a:t>
            </a:r>
            <a:endParaRPr lang="en-US" baseline="-25000"/>
          </a:p>
        </p:txBody>
      </p:sp>
      <p:sp>
        <p:nvSpPr>
          <p:cNvPr id="82021" name="Text Box 101"/>
          <p:cNvSpPr txBox="1">
            <a:spLocks noChangeArrowheads="1"/>
          </p:cNvSpPr>
          <p:nvPr/>
        </p:nvSpPr>
        <p:spPr bwMode="auto">
          <a:xfrm>
            <a:off x="3200400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2023" name="Text Box 103"/>
          <p:cNvSpPr txBox="1">
            <a:spLocks noChangeArrowheads="1"/>
          </p:cNvSpPr>
          <p:nvPr/>
        </p:nvSpPr>
        <p:spPr bwMode="auto">
          <a:xfrm>
            <a:off x="52705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2024" name="Text Box 104"/>
          <p:cNvSpPr txBox="1">
            <a:spLocks noChangeArrowheads="1"/>
          </p:cNvSpPr>
          <p:nvPr/>
        </p:nvSpPr>
        <p:spPr bwMode="auto">
          <a:xfrm>
            <a:off x="1524000" y="2286000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height=2   BF=1-0=1</a:t>
            </a:r>
          </a:p>
        </p:txBody>
      </p:sp>
      <p:sp>
        <p:nvSpPr>
          <p:cNvPr id="82025" name="Text Box 105"/>
          <p:cNvSpPr txBox="1">
            <a:spLocks noChangeArrowheads="1"/>
          </p:cNvSpPr>
          <p:nvPr/>
        </p:nvSpPr>
        <p:spPr bwMode="auto">
          <a:xfrm>
            <a:off x="18288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2026" name="Oval 106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82027" name="Oval 107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82028" name="Oval 108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9</a:t>
            </a:r>
          </a:p>
        </p:txBody>
      </p:sp>
      <p:sp>
        <p:nvSpPr>
          <p:cNvPr id="82030" name="Oval 110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82031" name="Oval 111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cxnSp>
        <p:nvCxnSpPr>
          <p:cNvPr id="82032" name="AutoShape 112"/>
          <p:cNvCxnSpPr>
            <a:cxnSpLocks noChangeShapeType="1"/>
            <a:stCxn id="82026" idx="3"/>
            <a:endCxn id="82027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3" name="AutoShape 113"/>
          <p:cNvCxnSpPr>
            <a:cxnSpLocks noChangeShapeType="1"/>
            <a:stCxn id="82026" idx="5"/>
            <a:endCxn id="82028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4" name="AutoShape 114"/>
          <p:cNvCxnSpPr>
            <a:cxnSpLocks noChangeShapeType="1"/>
            <a:stCxn id="82027" idx="3"/>
            <a:endCxn id="82030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5" name="AutoShape 115"/>
          <p:cNvCxnSpPr>
            <a:cxnSpLocks noChangeShapeType="1"/>
            <a:stCxn id="82027" idx="5"/>
            <a:endCxn id="82031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38" name="Text Box 118"/>
          <p:cNvSpPr txBox="1">
            <a:spLocks noChangeArrowheads="1"/>
          </p:cNvSpPr>
          <p:nvPr/>
        </p:nvSpPr>
        <p:spPr bwMode="auto">
          <a:xfrm>
            <a:off x="121285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82040" name="Text Box 120"/>
          <p:cNvSpPr txBox="1">
            <a:spLocks noChangeArrowheads="1"/>
          </p:cNvSpPr>
          <p:nvPr/>
        </p:nvSpPr>
        <p:spPr bwMode="auto">
          <a:xfrm>
            <a:off x="1676400" y="1981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A (AVL)</a:t>
            </a:r>
          </a:p>
        </p:txBody>
      </p:sp>
      <p:sp>
        <p:nvSpPr>
          <p:cNvPr id="82041" name="Text Box 121"/>
          <p:cNvSpPr txBox="1">
            <a:spLocks noChangeArrowheads="1"/>
          </p:cNvSpPr>
          <p:nvPr/>
        </p:nvSpPr>
        <p:spPr bwMode="auto">
          <a:xfrm>
            <a:off x="5867400" y="1981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B (AVL)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800A-DEFA-4B45-8ADA-D9BF727867B8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Node Heights after Insert 7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146925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537325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473575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254750" y="2301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3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775325" y="3597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9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8</a:t>
            </a: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cxnSp>
        <p:nvCxnSpPr>
          <p:cNvPr id="82958" name="AutoShape 14"/>
          <p:cNvCxnSpPr>
            <a:cxnSpLocks noChangeShapeType="1"/>
            <a:stCxn id="82952" idx="3"/>
            <a:endCxn id="82953" idx="7"/>
          </p:cNvCxnSpPr>
          <p:nvPr/>
        </p:nvCxnSpPr>
        <p:spPr bwMode="auto">
          <a:xfrm flipH="1">
            <a:off x="5480050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59" name="AutoShape 15"/>
          <p:cNvCxnSpPr>
            <a:cxnSpLocks noChangeShapeType="1"/>
            <a:stCxn id="82952" idx="5"/>
            <a:endCxn id="82954" idx="1"/>
          </p:cNvCxnSpPr>
          <p:nvPr/>
        </p:nvCxnSpPr>
        <p:spPr bwMode="auto">
          <a:xfrm>
            <a:off x="6546850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0" name="AutoShape 16"/>
          <p:cNvCxnSpPr>
            <a:cxnSpLocks noChangeShapeType="1"/>
            <a:stCxn id="82953" idx="3"/>
            <a:endCxn id="82956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1" name="AutoShape 17"/>
          <p:cNvCxnSpPr>
            <a:cxnSpLocks noChangeShapeType="1"/>
            <a:stCxn id="82953" idx="5"/>
            <a:endCxn id="82957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2" name="AutoShape 18"/>
          <p:cNvCxnSpPr>
            <a:cxnSpLocks noChangeShapeType="1"/>
            <a:stCxn id="82954" idx="3"/>
            <a:endCxn id="82955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5159375" y="2895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height of node = </a:t>
            </a:r>
            <a:r>
              <a:rPr lang="en-US">
                <a:solidFill>
                  <a:srgbClr val="FF0000"/>
                </a:solidFill>
              </a:rPr>
              <a:t>h</a:t>
            </a:r>
          </a:p>
          <a:p>
            <a:r>
              <a:rPr lang="en-US"/>
              <a:t>balance factor =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left</a:t>
            </a:r>
            <a:r>
              <a:rPr lang="en-US">
                <a:solidFill>
                  <a:srgbClr val="FF0000"/>
                </a:solidFill>
              </a:rPr>
              <a:t>-h</a:t>
            </a:r>
            <a:r>
              <a:rPr lang="en-US" baseline="-25000">
                <a:solidFill>
                  <a:srgbClr val="FF0000"/>
                </a:solidFill>
              </a:rPr>
              <a:t>right</a:t>
            </a:r>
          </a:p>
          <a:p>
            <a:r>
              <a:rPr lang="en-US"/>
              <a:t>empty height = -1</a:t>
            </a:r>
            <a:endParaRPr lang="en-US" baseline="-25000"/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3200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2983" name="Text Box 39"/>
          <p:cNvSpPr txBox="1">
            <a:spLocks noChangeArrowheads="1"/>
          </p:cNvSpPr>
          <p:nvPr/>
        </p:nvSpPr>
        <p:spPr bwMode="auto">
          <a:xfrm>
            <a:off x="52705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2279650" y="2270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82985" name="Text Box 41"/>
          <p:cNvSpPr txBox="1">
            <a:spLocks noChangeArrowheads="1"/>
          </p:cNvSpPr>
          <p:nvPr/>
        </p:nvSpPr>
        <p:spPr bwMode="auto">
          <a:xfrm>
            <a:off x="18288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2986" name="Oval 42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82987" name="Oval 43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82988" name="Oval 44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9</a:t>
            </a:r>
          </a:p>
        </p:txBody>
      </p:sp>
      <p:sp>
        <p:nvSpPr>
          <p:cNvPr id="82989" name="Oval 45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82990" name="Oval 46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cxnSp>
        <p:nvCxnSpPr>
          <p:cNvPr id="82991" name="AutoShape 47"/>
          <p:cNvCxnSpPr>
            <a:cxnSpLocks noChangeShapeType="1"/>
            <a:stCxn id="82986" idx="3"/>
            <a:endCxn id="82987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92" name="AutoShape 48"/>
          <p:cNvCxnSpPr>
            <a:cxnSpLocks noChangeShapeType="1"/>
            <a:stCxn id="82986" idx="5"/>
            <a:endCxn id="82988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93" name="AutoShape 49"/>
          <p:cNvCxnSpPr>
            <a:cxnSpLocks noChangeShapeType="1"/>
            <a:stCxn id="82987" idx="3"/>
            <a:endCxn id="82989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94" name="AutoShape 50"/>
          <p:cNvCxnSpPr>
            <a:cxnSpLocks noChangeShapeType="1"/>
            <a:stCxn id="82987" idx="5"/>
            <a:endCxn id="82990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95" name="Text Box 51"/>
          <p:cNvSpPr txBox="1">
            <a:spLocks noChangeArrowheads="1"/>
          </p:cNvSpPr>
          <p:nvPr/>
        </p:nvSpPr>
        <p:spPr bwMode="auto">
          <a:xfrm>
            <a:off x="121285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82996" name="Text Box 52"/>
          <p:cNvSpPr txBox="1">
            <a:spLocks noChangeArrowheads="1"/>
          </p:cNvSpPr>
          <p:nvPr/>
        </p:nvSpPr>
        <p:spPr bwMode="auto">
          <a:xfrm>
            <a:off x="2600325" y="3571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</a:p>
        </p:txBody>
      </p:sp>
      <p:sp>
        <p:nvSpPr>
          <p:cNvPr id="82997" name="Oval 53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7</a:t>
            </a:r>
          </a:p>
        </p:txBody>
      </p:sp>
      <p:cxnSp>
        <p:nvCxnSpPr>
          <p:cNvPr id="82998" name="AutoShape 54"/>
          <p:cNvCxnSpPr>
            <a:cxnSpLocks noChangeShapeType="1"/>
            <a:stCxn id="82988" idx="3"/>
            <a:endCxn id="82997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002" name="Text Box 58"/>
          <p:cNvSpPr txBox="1">
            <a:spLocks noChangeArrowheads="1"/>
          </p:cNvSpPr>
          <p:nvPr/>
        </p:nvSpPr>
        <p:spPr bwMode="auto">
          <a:xfrm>
            <a:off x="6080125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3003" name="Oval 59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7</a:t>
            </a:r>
          </a:p>
        </p:txBody>
      </p:sp>
      <p:cxnSp>
        <p:nvCxnSpPr>
          <p:cNvPr id="83004" name="AutoShape 60"/>
          <p:cNvCxnSpPr>
            <a:cxnSpLocks noChangeShapeType="1"/>
            <a:stCxn id="82955" idx="3"/>
            <a:endCxn id="83003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008" name="AutoShape 64"/>
          <p:cNvSpPr>
            <a:spLocks noChangeArrowheads="1"/>
          </p:cNvSpPr>
          <p:nvPr/>
        </p:nvSpPr>
        <p:spPr bwMode="auto">
          <a:xfrm>
            <a:off x="7245350" y="2209800"/>
            <a:ext cx="1393825" cy="590550"/>
          </a:xfrm>
          <a:prstGeom prst="wedgeRectCallout">
            <a:avLst>
              <a:gd name="adj1" fmla="val -37699"/>
              <a:gd name="adj2" fmla="val 126611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balance factor </a:t>
            </a:r>
          </a:p>
          <a:p>
            <a:pPr algn="ctr"/>
            <a:r>
              <a:rPr lang="en-US" sz="1600">
                <a:latin typeface="Times New Roman" charset="0"/>
              </a:rPr>
              <a:t>1-(-1) = 2</a:t>
            </a:r>
          </a:p>
        </p:txBody>
      </p:sp>
      <p:sp>
        <p:nvSpPr>
          <p:cNvPr id="83009" name="Line 65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10" name="Text Box 66"/>
          <p:cNvSpPr txBox="1">
            <a:spLocks noChangeArrowheads="1"/>
          </p:cNvSpPr>
          <p:nvPr/>
        </p:nvSpPr>
        <p:spPr bwMode="auto">
          <a:xfrm>
            <a:off x="7613650" y="350520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-1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3011" name="Text Box 67"/>
          <p:cNvSpPr txBox="1">
            <a:spLocks noChangeArrowheads="1"/>
          </p:cNvSpPr>
          <p:nvPr/>
        </p:nvSpPr>
        <p:spPr bwMode="auto">
          <a:xfrm>
            <a:off x="1905000" y="19050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A (AVL)</a:t>
            </a:r>
          </a:p>
        </p:txBody>
      </p:sp>
      <p:sp>
        <p:nvSpPr>
          <p:cNvPr id="83012" name="Text Box 68"/>
          <p:cNvSpPr txBox="1">
            <a:spLocks noChangeArrowheads="1"/>
          </p:cNvSpPr>
          <p:nvPr/>
        </p:nvSpPr>
        <p:spPr bwMode="auto">
          <a:xfrm>
            <a:off x="48768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B (not AVL)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3F52-110E-48A6-A4D6-6EA11BDBD719}" type="slidenum">
              <a:rPr lang="en-US"/>
              <a:pPr/>
              <a:t>13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Insert and Rotation in AVL Trees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/>
              <a:t>So after the Insert, </a:t>
            </a:r>
            <a:r>
              <a:rPr lang="en-US">
                <a:solidFill>
                  <a:schemeClr val="accent2"/>
                </a:solidFill>
              </a:rPr>
              <a:t>go back up</a:t>
            </a:r>
            <a:r>
              <a:rPr lang="en-US"/>
              <a:t> to the root node by node, updating heights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If a new balance factor (the difference h</a:t>
            </a:r>
            <a:r>
              <a:rPr lang="en-US" baseline="-25000">
                <a:solidFill>
                  <a:schemeClr val="accent2"/>
                </a:solidFill>
              </a:rPr>
              <a:t>left</a:t>
            </a:r>
            <a:r>
              <a:rPr lang="en-US">
                <a:solidFill>
                  <a:schemeClr val="accent2"/>
                </a:solidFill>
              </a:rPr>
              <a:t>-h</a:t>
            </a:r>
            <a:r>
              <a:rPr lang="en-US" baseline="-25000">
                <a:solidFill>
                  <a:schemeClr val="accent2"/>
                </a:solidFill>
              </a:rPr>
              <a:t>right</a:t>
            </a:r>
            <a:r>
              <a:rPr lang="en-US">
                <a:solidFill>
                  <a:schemeClr val="accent2"/>
                </a:solidFill>
              </a:rPr>
              <a:t>) is 2 or –2, adjust tree by </a:t>
            </a:r>
            <a:r>
              <a:rPr lang="en-US" i="1">
                <a:solidFill>
                  <a:srgbClr val="FF0000"/>
                </a:solidFill>
              </a:rPr>
              <a:t>rotation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around the node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6F8F-A158-46A3-AA4F-22FEFAFF1889}" type="slidenum">
              <a:rPr lang="en-US"/>
              <a:pPr/>
              <a:t>14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Single Rotation in an AVL Tree</a:t>
            </a:r>
          </a:p>
        </p:txBody>
      </p:sp>
      <p:sp>
        <p:nvSpPr>
          <p:cNvPr id="84024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4025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4029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84030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84031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9</a:t>
            </a:r>
          </a:p>
        </p:txBody>
      </p:sp>
      <p:sp>
        <p:nvSpPr>
          <p:cNvPr id="84032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8</a:t>
            </a:r>
          </a:p>
        </p:txBody>
      </p:sp>
      <p:sp>
        <p:nvSpPr>
          <p:cNvPr id="84033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84034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cxnSp>
        <p:nvCxnSpPr>
          <p:cNvPr id="84035" name="AutoShape 67"/>
          <p:cNvCxnSpPr>
            <a:cxnSpLocks noChangeShapeType="1"/>
            <a:stCxn id="84029" idx="3"/>
            <a:endCxn id="84030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36" name="AutoShape 68"/>
          <p:cNvCxnSpPr>
            <a:cxnSpLocks noChangeShapeType="1"/>
            <a:stCxn id="84029" idx="5"/>
            <a:endCxn id="84031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37" name="AutoShape 69"/>
          <p:cNvCxnSpPr>
            <a:cxnSpLocks noChangeShapeType="1"/>
            <a:stCxn id="84030" idx="3"/>
            <a:endCxn id="84033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38" name="AutoShape 70"/>
          <p:cNvCxnSpPr>
            <a:cxnSpLocks noChangeShapeType="1"/>
            <a:stCxn id="84030" idx="5"/>
            <a:endCxn id="84034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39" name="AutoShape 71"/>
          <p:cNvCxnSpPr>
            <a:cxnSpLocks noChangeShapeType="1"/>
            <a:stCxn id="84031" idx="3"/>
            <a:endCxn id="84032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40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84041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4042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7</a:t>
            </a:r>
          </a:p>
        </p:txBody>
      </p:sp>
      <p:cxnSp>
        <p:nvCxnSpPr>
          <p:cNvPr id="84043" name="AutoShape 75"/>
          <p:cNvCxnSpPr>
            <a:cxnSpLocks noChangeShapeType="1"/>
            <a:stCxn id="84032" idx="3"/>
            <a:endCxn id="84042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45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4046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4047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4048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84049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84050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84051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84052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9</a:t>
            </a:r>
          </a:p>
        </p:txBody>
      </p:sp>
      <p:sp>
        <p:nvSpPr>
          <p:cNvPr id="84053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8</a:t>
            </a:r>
          </a:p>
        </p:txBody>
      </p:sp>
      <p:sp>
        <p:nvSpPr>
          <p:cNvPr id="84054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84055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cxnSp>
        <p:nvCxnSpPr>
          <p:cNvPr id="84056" name="AutoShape 88"/>
          <p:cNvCxnSpPr>
            <a:cxnSpLocks noChangeShapeType="1"/>
            <a:stCxn id="84050" idx="3"/>
            <a:endCxn id="84051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57" name="AutoShape 89"/>
          <p:cNvCxnSpPr>
            <a:cxnSpLocks noChangeShapeType="1"/>
            <a:stCxn id="84050" idx="5"/>
            <a:endCxn id="84053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58" name="AutoShape 90"/>
          <p:cNvCxnSpPr>
            <a:cxnSpLocks noChangeShapeType="1"/>
            <a:stCxn id="84051" idx="3"/>
            <a:endCxn id="84054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59" name="AutoShape 91"/>
          <p:cNvCxnSpPr>
            <a:cxnSpLocks noChangeShapeType="1"/>
            <a:stCxn id="84051" idx="5"/>
            <a:endCxn id="84055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60" name="AutoShape 92"/>
          <p:cNvCxnSpPr>
            <a:cxnSpLocks noChangeShapeType="1"/>
            <a:stCxn id="84052" idx="0"/>
            <a:endCxn id="84053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61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84062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4063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7</a:t>
            </a:r>
          </a:p>
        </p:txBody>
      </p:sp>
      <p:cxnSp>
        <p:nvCxnSpPr>
          <p:cNvPr id="84064" name="AutoShape 96"/>
          <p:cNvCxnSpPr>
            <a:cxnSpLocks noChangeShapeType="1"/>
            <a:stCxn id="84053" idx="3"/>
            <a:endCxn id="84063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65" name="Oval 97"/>
          <p:cNvSpPr>
            <a:spLocks noChangeArrowheads="1"/>
          </p:cNvSpPr>
          <p:nvPr/>
        </p:nvSpPr>
        <p:spPr bwMode="auto">
          <a:xfrm rot="189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66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05C1-B6C5-4AF4-AFB3-615C6179F848}" type="slidenum">
              <a:rPr lang="en-US"/>
              <a:pPr/>
              <a:t>15</a:t>
            </a:fld>
            <a:endParaRPr lang="en-US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1682750"/>
            <a:ext cx="68961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Let the node that needs rebalancing be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US" sz="2400">
                <a:sym typeface="Symbol" pitchFamily="18" charset="2"/>
              </a:rPr>
              <a:t>.</a:t>
            </a:r>
          </a:p>
          <a:p>
            <a:endParaRPr lang="en-US" sz="2400">
              <a:sym typeface="Symbol" pitchFamily="18" charset="2"/>
            </a:endParaRPr>
          </a:p>
          <a:p>
            <a:r>
              <a:rPr lang="en-US" sz="2400">
                <a:sym typeface="Symbol" pitchFamily="18" charset="2"/>
              </a:rPr>
              <a:t>There are 4 cases:</a:t>
            </a:r>
          </a:p>
          <a:p>
            <a:r>
              <a:rPr lang="en-US" sz="2400">
                <a:sym typeface="Symbol" pitchFamily="18" charset="2"/>
              </a:rPr>
              <a:t> 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Outside Cases</a:t>
            </a:r>
            <a:r>
              <a:rPr lang="en-US" sz="2400">
                <a:sym typeface="Symbol" pitchFamily="18" charset="2"/>
              </a:rPr>
              <a:t> (require single rotation) :</a:t>
            </a:r>
          </a:p>
          <a:p>
            <a:r>
              <a:rPr lang="en-US" sz="2400">
                <a:sym typeface="Symbol" pitchFamily="18" charset="2"/>
              </a:rPr>
              <a:t>     1.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>
                <a:sym typeface="Symbol" pitchFamily="18" charset="2"/>
              </a:rPr>
              <a:t> child of .</a:t>
            </a:r>
          </a:p>
          <a:p>
            <a:r>
              <a:rPr lang="en-US" sz="2400">
                <a:sym typeface="Symbol" pitchFamily="18" charset="2"/>
              </a:rPr>
              <a:t>     2.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>
                <a:sym typeface="Symbol" pitchFamily="18" charset="2"/>
              </a:rPr>
              <a:t> child of .</a:t>
            </a:r>
          </a:p>
          <a:p>
            <a:r>
              <a:rPr lang="en-US" sz="2400">
                <a:sym typeface="Symbol" pitchFamily="18" charset="2"/>
              </a:rPr>
              <a:t> 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Inside Cases</a:t>
            </a:r>
            <a:r>
              <a:rPr lang="en-US" sz="2400">
                <a:sym typeface="Symbol" pitchFamily="18" charset="2"/>
              </a:rPr>
              <a:t> (require double rotation) :</a:t>
            </a:r>
          </a:p>
          <a:p>
            <a:r>
              <a:rPr lang="en-US" sz="2400">
                <a:sym typeface="Symbol" pitchFamily="18" charset="2"/>
              </a:rPr>
              <a:t>     3.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>
                <a:sym typeface="Symbol" pitchFamily="18" charset="2"/>
              </a:rPr>
              <a:t> child of .</a:t>
            </a:r>
          </a:p>
          <a:p>
            <a:r>
              <a:rPr lang="en-US" sz="2400">
                <a:sym typeface="Symbol" pitchFamily="18" charset="2"/>
              </a:rPr>
              <a:t>     4. Insertion into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>
                <a:sym typeface="Symbol" pitchFamily="18" charset="2"/>
              </a:rPr>
              <a:t> subtree </a:t>
            </a:r>
            <a:r>
              <a:rPr lang="en-US" sz="240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>
                <a:sym typeface="Symbol" pitchFamily="18" charset="2"/>
              </a:rPr>
              <a:t> child of .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74713" y="5187950"/>
            <a:ext cx="5965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The rebalancing is performed through four </a:t>
            </a:r>
            <a:br>
              <a:rPr lang="en-US" sz="2400"/>
            </a:br>
            <a:r>
              <a:rPr lang="en-US" sz="2400"/>
              <a:t>separate rotation algorithms.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Insertions in AVL Trees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1C6B-F6A3-45E9-9BBB-5AF352E0407C}" type="slidenum">
              <a:rPr lang="en-US"/>
              <a:pPr/>
              <a:t>16</a:t>
            </a:fld>
            <a:endParaRPr lang="en-US"/>
          </a:p>
        </p:txBody>
      </p:sp>
      <p:sp>
        <p:nvSpPr>
          <p:cNvPr id="62466" name="Oval 2"/>
          <p:cNvSpPr>
            <a:spLocks noChangeArrowheads="1"/>
          </p:cNvSpPr>
          <p:nvPr/>
        </p:nvSpPr>
        <p:spPr bwMode="auto">
          <a:xfrm>
            <a:off x="3906838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135438" y="1539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2230438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459038" y="2987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2470" name="AutoShape 6"/>
          <p:cNvCxnSpPr>
            <a:cxnSpLocks noChangeShapeType="1"/>
            <a:stCxn id="62466" idx="3"/>
            <a:endCxn id="62468" idx="7"/>
          </p:cNvCxnSpPr>
          <p:nvPr/>
        </p:nvCxnSpPr>
        <p:spPr bwMode="auto">
          <a:xfrm flipH="1">
            <a:off x="2946400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1" name="AutoShape 7"/>
          <p:cNvSpPr>
            <a:spLocks noChangeArrowheads="1"/>
          </p:cNvSpPr>
          <p:nvPr/>
        </p:nvSpPr>
        <p:spPr bwMode="auto">
          <a:xfrm>
            <a:off x="554038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72" name="AutoShape 8"/>
          <p:cNvCxnSpPr>
            <a:cxnSpLocks noChangeShapeType="1"/>
            <a:stCxn id="62468" idx="3"/>
            <a:endCxn id="62471" idx="0"/>
          </p:cNvCxnSpPr>
          <p:nvPr/>
        </p:nvCxnSpPr>
        <p:spPr bwMode="auto">
          <a:xfrm flipH="1">
            <a:off x="1354138" y="3779838"/>
            <a:ext cx="998537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087438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3221038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678238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2476" name="AutoShape 12"/>
          <p:cNvSpPr>
            <a:spLocks noChangeArrowheads="1"/>
          </p:cNvSpPr>
          <p:nvPr/>
        </p:nvSpPr>
        <p:spPr bwMode="auto">
          <a:xfrm>
            <a:off x="5202238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5735638" y="3825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2478" name="AutoShape 14"/>
          <p:cNvCxnSpPr>
            <a:cxnSpLocks noChangeShapeType="1"/>
            <a:stCxn id="62468" idx="5"/>
            <a:endCxn id="62474" idx="0"/>
          </p:cNvCxnSpPr>
          <p:nvPr/>
        </p:nvCxnSpPr>
        <p:spPr bwMode="auto">
          <a:xfrm>
            <a:off x="2946400" y="3779838"/>
            <a:ext cx="1036638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79" name="AutoShape 15"/>
          <p:cNvCxnSpPr>
            <a:cxnSpLocks noChangeShapeType="1"/>
            <a:stCxn id="62466" idx="5"/>
            <a:endCxn id="62476" idx="0"/>
          </p:cNvCxnSpPr>
          <p:nvPr/>
        </p:nvCxnSpPr>
        <p:spPr bwMode="auto">
          <a:xfrm>
            <a:off x="4622800" y="2408238"/>
            <a:ext cx="1379538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7183438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7183438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641350" y="1754188"/>
            <a:ext cx="2373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Consider a valid</a:t>
            </a:r>
          </a:p>
          <a:p>
            <a:r>
              <a:rPr lang="en-US" sz="2400"/>
              <a:t>AVL subtree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Outside Case</a:t>
            </a:r>
            <a:r>
              <a:rPr lang="en-US" sz="4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752600" y="4191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B3DD-B56A-4EDB-9D74-95AF4F6C7928}" type="slidenum">
              <a:rPr lang="en-US"/>
              <a:pPr/>
              <a:t>17</a:t>
            </a:fld>
            <a:endParaRPr lang="en-US"/>
          </a:p>
        </p:txBody>
      </p:sp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3494" name="AutoShape 6"/>
          <p:cNvCxnSpPr>
            <a:cxnSpLocks noChangeShapeType="1"/>
            <a:stCxn id="63490" idx="3"/>
            <a:endCxn id="63492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496" name="AutoShape 8"/>
          <p:cNvCxnSpPr>
            <a:cxnSpLocks noChangeShapeType="1"/>
            <a:stCxn id="63492" idx="3"/>
            <a:endCxn id="63495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3502" name="AutoShape 14"/>
          <p:cNvCxnSpPr>
            <a:cxnSpLocks noChangeShapeType="1"/>
            <a:stCxn id="63492" idx="5"/>
            <a:endCxn id="63498" idx="0"/>
          </p:cNvCxnSpPr>
          <p:nvPr/>
        </p:nvCxnSpPr>
        <p:spPr bwMode="auto">
          <a:xfrm>
            <a:off x="3073400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3" name="AutoShape 15"/>
          <p:cNvCxnSpPr>
            <a:cxnSpLocks noChangeShapeType="1"/>
            <a:stCxn id="63490" idx="5"/>
            <a:endCxn id="63500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096000" y="1878013"/>
            <a:ext cx="25892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Inserting into X</a:t>
            </a:r>
          </a:p>
          <a:p>
            <a:r>
              <a:rPr lang="en-US" sz="2400"/>
              <a:t>destroys the AVL </a:t>
            </a:r>
          </a:p>
          <a:p>
            <a:r>
              <a:rPr lang="en-US" sz="2400"/>
              <a:t>property at node j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Outside Case</a:t>
            </a:r>
            <a:r>
              <a:rPr lang="en-US" sz="4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2D5F-FFA1-4DD0-982B-310422941D25}" type="slidenum">
              <a:rPr lang="en-US"/>
              <a:pPr/>
              <a:t>18</a:t>
            </a:fld>
            <a:endParaRPr lang="en-US"/>
          </a:p>
        </p:txBody>
      </p:sp>
      <p:sp>
        <p:nvSpPr>
          <p:cNvPr id="64514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4518" name="AutoShape 6"/>
          <p:cNvCxnSpPr>
            <a:cxnSpLocks noChangeShapeType="1"/>
            <a:stCxn id="64514" idx="3"/>
            <a:endCxn id="64516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520" name="AutoShape 8"/>
          <p:cNvCxnSpPr>
            <a:cxnSpLocks noChangeShapeType="1"/>
            <a:stCxn id="64516" idx="3"/>
            <a:endCxn id="64519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4522" name="AutoShape 10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4524" name="AutoShape 12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4526" name="AutoShape 14"/>
          <p:cNvCxnSpPr>
            <a:cxnSpLocks noChangeShapeType="1"/>
            <a:stCxn id="64516" idx="5"/>
            <a:endCxn id="64522" idx="0"/>
          </p:cNvCxnSpPr>
          <p:nvPr/>
        </p:nvCxnSpPr>
        <p:spPr bwMode="auto">
          <a:xfrm>
            <a:off x="3073400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27" name="AutoShape 15"/>
          <p:cNvCxnSpPr>
            <a:cxnSpLocks noChangeShapeType="1"/>
            <a:stCxn id="64514" idx="5"/>
            <a:endCxn id="64524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5295900" y="1887538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Do a </a:t>
            </a:r>
            <a:r>
              <a:rPr lang="en-US" sz="2400">
                <a:solidFill>
                  <a:schemeClr val="accent2"/>
                </a:solidFill>
              </a:rPr>
              <a:t>“right rotation”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Outside Case</a:t>
            </a:r>
            <a:r>
              <a:rPr lang="en-US" sz="4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4533" name="Freeform 21"/>
          <p:cNvSpPr>
            <a:spLocks/>
          </p:cNvSpPr>
          <p:nvPr/>
        </p:nvSpPr>
        <p:spPr bwMode="auto">
          <a:xfrm>
            <a:off x="2590800" y="1828800"/>
            <a:ext cx="1200150" cy="1014413"/>
          </a:xfrm>
          <a:custGeom>
            <a:avLst/>
            <a:gdLst>
              <a:gd name="T0" fmla="*/ 0 w 639"/>
              <a:gd name="T1" fmla="*/ 579 h 579"/>
              <a:gd name="T2" fmla="*/ 169 w 639"/>
              <a:gd name="T3" fmla="*/ 88 h 579"/>
              <a:gd name="T4" fmla="*/ 639 w 639"/>
              <a:gd name="T5" fmla="*/ 52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Oval 22"/>
          <p:cNvSpPr>
            <a:spLocks noChangeArrowheads="1"/>
          </p:cNvSpPr>
          <p:nvPr/>
        </p:nvSpPr>
        <p:spPr bwMode="auto">
          <a:xfrm rot="19500000">
            <a:off x="1828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899C-CD35-4B8C-860F-CD88CBC263AE}" type="slidenum">
              <a:rPr lang="en-US"/>
              <a:pPr/>
              <a:t>19</a:t>
            </a:fld>
            <a:endParaRPr lang="en-US"/>
          </a:p>
        </p:txBody>
      </p:sp>
      <p:sp>
        <p:nvSpPr>
          <p:cNvPr id="65538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3" name="AutoShape 7"/>
          <p:cNvCxnSpPr>
            <a:cxnSpLocks noChangeShapeType="1"/>
            <a:stCxn id="65540" idx="3"/>
            <a:endCxn id="65542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5549" name="AutoShape 13"/>
          <p:cNvCxnSpPr>
            <a:cxnSpLocks noChangeShapeType="1"/>
            <a:stCxn id="65538" idx="5"/>
            <a:endCxn id="65547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5295900" y="1887538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Do a “</a:t>
            </a:r>
            <a:r>
              <a:rPr lang="en-US" sz="2400">
                <a:solidFill>
                  <a:srgbClr val="FF0000"/>
                </a:solidFill>
              </a:rPr>
              <a:t>right rotation</a:t>
            </a:r>
            <a:r>
              <a:rPr lang="en-US" sz="2400"/>
              <a:t>”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Single right rotation</a:t>
            </a:r>
          </a:p>
        </p:txBody>
      </p:sp>
      <p:cxnSp>
        <p:nvCxnSpPr>
          <p:cNvPr id="65556" name="AutoShape 20"/>
          <p:cNvCxnSpPr>
            <a:cxnSpLocks noChangeShapeType="1"/>
            <a:stCxn id="65538" idx="3"/>
          </p:cNvCxnSpPr>
          <p:nvPr/>
        </p:nvCxnSpPr>
        <p:spPr bwMode="auto">
          <a:xfrm flipH="1">
            <a:off x="4048125" y="2352675"/>
            <a:ext cx="46038" cy="19224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7" name="AutoShape 21"/>
          <p:cNvCxnSpPr>
            <a:cxnSpLocks noChangeShapeType="1"/>
            <a:stCxn id="65540" idx="7"/>
            <a:endCxn id="65538" idx="3"/>
          </p:cNvCxnSpPr>
          <p:nvPr/>
        </p:nvCxnSpPr>
        <p:spPr bwMode="auto">
          <a:xfrm flipV="1">
            <a:off x="3073400" y="2352675"/>
            <a:ext cx="1020763" cy="690563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3429000" y="25908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>
            <a:off x="3429000" y="25146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61" name="AutoShape 25"/>
          <p:cNvCxnSpPr>
            <a:cxnSpLocks noChangeShapeType="1"/>
            <a:stCxn id="65540" idx="5"/>
            <a:endCxn id="65545" idx="0"/>
          </p:cNvCxnSpPr>
          <p:nvPr/>
        </p:nvCxnSpPr>
        <p:spPr bwMode="auto">
          <a:xfrm>
            <a:off x="3073400" y="3567113"/>
            <a:ext cx="976313" cy="6492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3352800" y="38100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H="1">
            <a:off x="3352800" y="37338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E1EAC-237C-451E-B8AD-48A624B303A9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Binary Search Tree - Best Time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All BST operations are O(d), where d is tree depth</a:t>
            </a:r>
          </a:p>
          <a:p>
            <a:pPr>
              <a:lnSpc>
                <a:spcPct val="90000"/>
              </a:lnSpc>
            </a:pPr>
            <a:r>
              <a:rPr lang="en-US"/>
              <a:t>minimum d is                   </a:t>
            </a:r>
            <a:r>
              <a:rPr lang="en-US" smtClean="0"/>
              <a:t>      </a:t>
            </a:r>
            <a:r>
              <a:rPr lang="en-US" smtClean="0">
                <a:sym typeface="Symbol" pitchFamily="18" charset="2"/>
              </a:rPr>
              <a:t>for </a:t>
            </a:r>
            <a:r>
              <a:rPr lang="en-US">
                <a:sym typeface="Symbol" pitchFamily="18" charset="2"/>
              </a:rPr>
              <a:t>a binary tree with N nodes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What is the best case tree?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66CC"/>
                </a:solidFill>
                <a:sym typeface="Symbol" pitchFamily="18" charset="2"/>
              </a:rPr>
              <a:t>What is the worst case tree?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So, best case running time of BST operations is O(log N)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429000" y="2971800"/>
          <a:ext cx="19685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736560" imgH="228600" progId="Equation.3">
                  <p:embed/>
                </p:oleObj>
              </mc:Choice>
              <mc:Fallback>
                <p:oleObj name="Equation" r:id="rId3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19685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F7AB-2245-49AE-956B-C65FB04496AC}" type="slidenum">
              <a:rPr lang="en-US"/>
              <a:pPr/>
              <a:t>20</a:t>
            </a:fld>
            <a:endParaRPr lang="en-US"/>
          </a:p>
        </p:txBody>
      </p:sp>
      <p:sp>
        <p:nvSpPr>
          <p:cNvPr id="66562" name="Oval 2"/>
          <p:cNvSpPr>
            <a:spLocks noChangeArrowheads="1"/>
          </p:cNvSpPr>
          <p:nvPr/>
        </p:nvSpPr>
        <p:spPr bwMode="auto">
          <a:xfrm>
            <a:off x="4572000" y="2895600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j</a:t>
            </a:r>
            <a:endParaRPr lang="en-US" sz="2400"/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2755900" y="1874838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882900" y="1774825"/>
            <a:ext cx="4810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576263" y="3490913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077913" y="4503738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6568" name="AutoShape 8"/>
          <p:cNvSpPr>
            <a:spLocks noChangeArrowheads="1"/>
          </p:cNvSpPr>
          <p:nvPr/>
        </p:nvSpPr>
        <p:spPr bwMode="auto">
          <a:xfrm>
            <a:off x="3321050" y="436245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729038" y="4619625"/>
            <a:ext cx="4841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5208588" y="4287838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667375" y="4503738"/>
            <a:ext cx="48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7064375" y="43608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7086600" y="5437188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295900" y="1743075"/>
            <a:ext cx="32845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“Right rotation” done!</a:t>
            </a:r>
          </a:p>
          <a:p>
            <a:r>
              <a:rPr lang="en-US" sz="2400"/>
              <a:t>(“Left rotation” is mirror</a:t>
            </a:r>
          </a:p>
          <a:p>
            <a:r>
              <a:rPr lang="en-US" sz="2400"/>
              <a:t>   symmetric)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Outside Case Completed</a:t>
            </a: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V="1">
            <a:off x="1327150" y="2487613"/>
            <a:ext cx="1527175" cy="1014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H="1">
            <a:off x="4037013" y="3546475"/>
            <a:ext cx="657225" cy="825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5264150" y="3524250"/>
            <a:ext cx="701675" cy="769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006725" y="5684838"/>
            <a:ext cx="5332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AVL property has been restored!</a:t>
            </a:r>
            <a:endParaRPr lang="en-US" sz="2400"/>
          </a:p>
        </p:txBody>
      </p:sp>
      <p:cxnSp>
        <p:nvCxnSpPr>
          <p:cNvPr id="66581" name="AutoShape 21"/>
          <p:cNvCxnSpPr>
            <a:cxnSpLocks noChangeShapeType="1"/>
            <a:stCxn id="66564" idx="5"/>
            <a:endCxn id="66562" idx="0"/>
          </p:cNvCxnSpPr>
          <p:nvPr/>
        </p:nvCxnSpPr>
        <p:spPr bwMode="auto">
          <a:xfrm>
            <a:off x="3430588" y="2508250"/>
            <a:ext cx="1536700" cy="387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83" name="Oval 23"/>
          <p:cNvSpPr>
            <a:spLocks noChangeArrowheads="1"/>
          </p:cNvSpPr>
          <p:nvPr/>
        </p:nvSpPr>
        <p:spPr bwMode="auto">
          <a:xfrm rot="168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6172200" y="3962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1600200" y="34290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A73-7DFD-4F18-B848-90C75597C9BB}" type="slidenum">
              <a:rPr lang="en-US"/>
              <a:pPr/>
              <a:t>21</a:t>
            </a:fld>
            <a:endParaRPr lang="en-US"/>
          </a:p>
        </p:txBody>
      </p:sp>
      <p:sp>
        <p:nvSpPr>
          <p:cNvPr id="67586" name="Oval 2"/>
          <p:cNvSpPr>
            <a:spLocks noChangeArrowheads="1"/>
          </p:cNvSpPr>
          <p:nvPr/>
        </p:nvSpPr>
        <p:spPr bwMode="auto">
          <a:xfrm>
            <a:off x="3962400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191000" y="1539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2286000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514600" y="2987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7590" name="AutoShape 6"/>
          <p:cNvCxnSpPr>
            <a:cxnSpLocks noChangeShapeType="1"/>
            <a:stCxn id="67586" idx="3"/>
            <a:endCxn id="67588" idx="7"/>
          </p:cNvCxnSpPr>
          <p:nvPr/>
        </p:nvCxnSpPr>
        <p:spPr bwMode="auto">
          <a:xfrm flipH="1">
            <a:off x="3001963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609600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7592" name="AutoShape 8"/>
          <p:cNvCxnSpPr>
            <a:cxnSpLocks noChangeShapeType="1"/>
            <a:stCxn id="67588" idx="3"/>
            <a:endCxn id="67591" idx="0"/>
          </p:cNvCxnSpPr>
          <p:nvPr/>
        </p:nvCxnSpPr>
        <p:spPr bwMode="auto">
          <a:xfrm flipH="1">
            <a:off x="1409700" y="3779838"/>
            <a:ext cx="998538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143000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auto">
          <a:xfrm>
            <a:off x="3276600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3733800" y="48926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7596" name="AutoShape 12"/>
          <p:cNvSpPr>
            <a:spLocks noChangeArrowheads="1"/>
          </p:cNvSpPr>
          <p:nvPr/>
        </p:nvSpPr>
        <p:spPr bwMode="auto">
          <a:xfrm>
            <a:off x="5257800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791200" y="3825875"/>
            <a:ext cx="5111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7598" name="AutoShape 14"/>
          <p:cNvCxnSpPr>
            <a:cxnSpLocks noChangeShapeType="1"/>
            <a:stCxn id="67588" idx="5"/>
            <a:endCxn id="67594" idx="0"/>
          </p:cNvCxnSpPr>
          <p:nvPr/>
        </p:nvCxnSpPr>
        <p:spPr bwMode="auto">
          <a:xfrm>
            <a:off x="3001963" y="3779838"/>
            <a:ext cx="1036637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599" name="AutoShape 15"/>
          <p:cNvCxnSpPr>
            <a:cxnSpLocks noChangeShapeType="1"/>
            <a:stCxn id="67586" idx="5"/>
            <a:endCxn id="67596" idx="0"/>
          </p:cNvCxnSpPr>
          <p:nvPr/>
        </p:nvCxnSpPr>
        <p:spPr bwMode="auto">
          <a:xfrm>
            <a:off x="4678363" y="2408238"/>
            <a:ext cx="1379537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7239000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7239000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  <a:r>
              <a:rPr lang="en-US" sz="4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41350" y="1754188"/>
            <a:ext cx="2373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Consider a valid</a:t>
            </a:r>
          </a:p>
          <a:p>
            <a:r>
              <a:rPr lang="en-US" sz="2400"/>
              <a:t>AVL subtree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248400" y="33528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4191000" y="4191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1676400" y="4267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7608" name="Rectangle 2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4C24-2203-44E6-97AD-F1DF364DDED1}" type="slidenum">
              <a:rPr lang="en-US"/>
              <a:pPr/>
              <a:t>22</a:t>
            </a:fld>
            <a:endParaRPr lang="en-US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47700" y="1744663"/>
            <a:ext cx="2301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Inserting into Y </a:t>
            </a:r>
          </a:p>
          <a:p>
            <a:r>
              <a:rPr lang="en-US" sz="2400"/>
              <a:t>destroys the</a:t>
            </a:r>
          </a:p>
          <a:p>
            <a:r>
              <a:rPr lang="en-US" sz="2400"/>
              <a:t>AVL property</a:t>
            </a:r>
          </a:p>
          <a:p>
            <a:r>
              <a:rPr lang="en-US" sz="2400"/>
              <a:t>at node j 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8615" name="AutoShape 7"/>
          <p:cNvCxnSpPr>
            <a:cxnSpLocks noChangeShapeType="1"/>
            <a:stCxn id="68611" idx="3"/>
            <a:endCxn id="68613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17" name="AutoShape 9"/>
          <p:cNvCxnSpPr>
            <a:cxnSpLocks noChangeShapeType="1"/>
            <a:stCxn id="68613" idx="3"/>
            <a:endCxn id="68616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8623" name="AutoShape 15"/>
          <p:cNvCxnSpPr>
            <a:cxnSpLocks noChangeShapeType="1"/>
            <a:stCxn id="68613" idx="5"/>
            <a:endCxn id="68619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24" name="AutoShape 16"/>
          <p:cNvCxnSpPr>
            <a:cxnSpLocks noChangeShapeType="1"/>
            <a:stCxn id="68611" idx="5"/>
            <a:endCxn id="68621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7191375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7213600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7221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5718175" y="1819275"/>
            <a:ext cx="2879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Does “right rotation”</a:t>
            </a:r>
          </a:p>
          <a:p>
            <a:r>
              <a:rPr lang="en-US" sz="2400"/>
              <a:t>restore balance?</a:t>
            </a:r>
          </a:p>
        </p:txBody>
      </p:sp>
      <p:sp>
        <p:nvSpPr>
          <p:cNvPr id="68630" name="Oval 22"/>
          <p:cNvSpPr>
            <a:spLocks noChangeArrowheads="1"/>
          </p:cNvSpPr>
          <p:nvPr/>
        </p:nvSpPr>
        <p:spPr bwMode="auto">
          <a:xfrm rot="1950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19033-4C27-4209-9222-4A547375C6EA}" type="slidenum">
              <a:rPr lang="en-US"/>
              <a:pPr/>
              <a:t>23</a:t>
            </a:fld>
            <a:endParaRPr lang="en-US"/>
          </a:p>
        </p:txBody>
      </p:sp>
      <p:sp>
        <p:nvSpPr>
          <p:cNvPr id="69634" name="Oval 2"/>
          <p:cNvSpPr>
            <a:spLocks noChangeArrowheads="1"/>
          </p:cNvSpPr>
          <p:nvPr/>
        </p:nvSpPr>
        <p:spPr bwMode="auto">
          <a:xfrm>
            <a:off x="4643438" y="2676525"/>
            <a:ext cx="777875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856163" y="2482850"/>
            <a:ext cx="473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2979738" y="1755775"/>
            <a:ext cx="779462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114675" y="1665288"/>
            <a:ext cx="474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69638" name="AutoShape 6"/>
          <p:cNvCxnSpPr>
            <a:cxnSpLocks noChangeShapeType="1"/>
            <a:stCxn id="69634" idx="3"/>
            <a:endCxn id="69642" idx="0"/>
          </p:cNvCxnSpPr>
          <p:nvPr/>
        </p:nvCxnSpPr>
        <p:spPr bwMode="auto">
          <a:xfrm flipH="1">
            <a:off x="4006850" y="3322638"/>
            <a:ext cx="749300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1423988" y="2992438"/>
            <a:ext cx="1450975" cy="11271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0" name="AutoShape 8"/>
          <p:cNvCxnSpPr>
            <a:cxnSpLocks noChangeShapeType="1"/>
            <a:stCxn id="69636" idx="3"/>
            <a:endCxn id="69639" idx="0"/>
          </p:cNvCxnSpPr>
          <p:nvPr/>
        </p:nvCxnSpPr>
        <p:spPr bwMode="auto">
          <a:xfrm flipH="1">
            <a:off x="2149475" y="2401888"/>
            <a:ext cx="944563" cy="590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851025" y="3214688"/>
            <a:ext cx="474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69642" name="AutoShape 10"/>
          <p:cNvSpPr>
            <a:spLocks noChangeArrowheads="1"/>
          </p:cNvSpPr>
          <p:nvPr/>
        </p:nvSpPr>
        <p:spPr bwMode="auto">
          <a:xfrm>
            <a:off x="3298825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722688" y="4875213"/>
            <a:ext cx="4746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5280025" y="3844925"/>
            <a:ext cx="1485900" cy="11668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730875" y="4119563"/>
            <a:ext cx="4746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69646" name="AutoShape 14"/>
          <p:cNvCxnSpPr>
            <a:cxnSpLocks noChangeShapeType="1"/>
            <a:stCxn id="69634" idx="5"/>
            <a:endCxn id="69644" idx="0"/>
          </p:cNvCxnSpPr>
          <p:nvPr/>
        </p:nvCxnSpPr>
        <p:spPr bwMode="auto">
          <a:xfrm>
            <a:off x="5308600" y="3322638"/>
            <a:ext cx="714375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47" name="AutoShape 15"/>
          <p:cNvCxnSpPr>
            <a:cxnSpLocks noChangeShapeType="1"/>
            <a:stCxn id="69636" idx="5"/>
            <a:endCxn id="69634" idx="1"/>
          </p:cNvCxnSpPr>
          <p:nvPr/>
        </p:nvCxnSpPr>
        <p:spPr bwMode="auto">
          <a:xfrm>
            <a:off x="3644900" y="2401888"/>
            <a:ext cx="1111250" cy="38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6978650" y="5011738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6978650" y="4187825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V="1">
            <a:off x="7048500" y="5894388"/>
            <a:ext cx="1485900" cy="111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019800" y="1768475"/>
            <a:ext cx="27447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“Right rotation”</a:t>
            </a:r>
          </a:p>
          <a:p>
            <a:r>
              <a:rPr lang="en-US" sz="2400"/>
              <a:t>does not restore</a:t>
            </a:r>
          </a:p>
          <a:p>
            <a:r>
              <a:rPr lang="en-US" sz="2400"/>
              <a:t>balance… now k is</a:t>
            </a:r>
          </a:p>
          <a:p>
            <a:r>
              <a:rPr lang="en-US" sz="2400"/>
              <a:t>out of balance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 rot="1680000">
            <a:off x="2590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248400" y="3581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4191000" y="37338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2438400" y="2819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B3CA5-C0D5-4BB7-9ABD-0393A1B4F161}" type="slidenum">
              <a:rPr lang="en-US"/>
              <a:pPr/>
              <a:t>24</a:t>
            </a:fld>
            <a:endParaRPr lang="en-US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47700" y="1744663"/>
            <a:ext cx="3184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Consider the structure</a:t>
            </a:r>
          </a:p>
          <a:p>
            <a:r>
              <a:rPr lang="en-US" sz="2400"/>
              <a:t>of subtree Y…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70663" name="AutoShape 7"/>
          <p:cNvCxnSpPr>
            <a:cxnSpLocks noChangeShapeType="1"/>
            <a:stCxn id="70659" idx="3"/>
            <a:endCxn id="70661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665" name="AutoShape 9"/>
          <p:cNvCxnSpPr>
            <a:cxnSpLocks noChangeShapeType="1"/>
            <a:stCxn id="70661" idx="3"/>
            <a:endCxn id="70664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70667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70669" name="AutoShape 13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70671" name="AutoShape 15"/>
          <p:cNvCxnSpPr>
            <a:cxnSpLocks noChangeShapeType="1"/>
            <a:stCxn id="70661" idx="5"/>
            <a:endCxn id="70667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2" name="AutoShape 16"/>
          <p:cNvCxnSpPr>
            <a:cxnSpLocks noChangeShapeType="1"/>
            <a:stCxn id="70659" idx="5"/>
            <a:endCxn id="70669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7191375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7213600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7221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96A7-8EB6-4375-A561-DAB319C15E70}" type="slidenum">
              <a:rPr lang="en-US"/>
              <a:pPr/>
              <a:t>25</a:t>
            </a:fld>
            <a:endParaRPr lang="en-US"/>
          </a:p>
        </p:txBody>
      </p:sp>
      <p:sp>
        <p:nvSpPr>
          <p:cNvPr id="71682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71686" name="AutoShape 6"/>
          <p:cNvCxnSpPr>
            <a:cxnSpLocks noChangeShapeType="1"/>
            <a:stCxn id="71682" idx="3"/>
            <a:endCxn id="71684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688" name="AutoShape 8"/>
          <p:cNvCxnSpPr>
            <a:cxnSpLocks noChangeShapeType="1"/>
            <a:stCxn id="71684" idx="3"/>
            <a:endCxn id="71687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V</a:t>
            </a:r>
            <a:endParaRPr lang="en-US" sz="2800"/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71694" name="AutoShape 14"/>
          <p:cNvCxnSpPr>
            <a:cxnSpLocks noChangeShapeType="1"/>
            <a:stCxn id="71684" idx="5"/>
            <a:endCxn id="71701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5" name="AutoShape 15"/>
          <p:cNvCxnSpPr>
            <a:cxnSpLocks noChangeShapeType="1"/>
            <a:stCxn id="71682" idx="5"/>
            <a:endCxn id="71692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i</a:t>
            </a:r>
            <a:endParaRPr lang="en-US" sz="2800"/>
          </a:p>
        </p:txBody>
      </p:sp>
      <p:cxnSp>
        <p:nvCxnSpPr>
          <p:cNvPr id="71703" name="AutoShape 23"/>
          <p:cNvCxnSpPr>
            <a:cxnSpLocks noChangeShapeType="1"/>
            <a:stCxn id="71701" idx="3"/>
            <a:endCxn id="71690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04" name="AutoShape 24"/>
          <p:cNvCxnSpPr>
            <a:cxnSpLocks noChangeShapeType="1"/>
            <a:stCxn id="71701" idx="5"/>
            <a:endCxn id="71699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647700" y="1744663"/>
            <a:ext cx="260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Y = node i and</a:t>
            </a:r>
          </a:p>
          <a:p>
            <a:r>
              <a:rPr lang="en-US" sz="2400"/>
              <a:t>subtrees V and W</a:t>
            </a:r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6019800" y="3048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4495800" y="39624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1981200" y="3962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3657600" y="48006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 or h-1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9E93-31EA-4AC9-BC5A-086A8F89E4F5}" type="slidenum">
              <a:rPr lang="en-US"/>
              <a:pPr/>
              <a:t>26</a:t>
            </a:fld>
            <a:endParaRPr lang="en-US"/>
          </a:p>
        </p:txBody>
      </p:sp>
      <p:sp>
        <p:nvSpPr>
          <p:cNvPr id="72706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72710" name="AutoShape 6"/>
          <p:cNvCxnSpPr>
            <a:cxnSpLocks noChangeShapeType="1"/>
            <a:stCxn id="72706" idx="3"/>
            <a:endCxn id="72708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2" name="AutoShape 8"/>
          <p:cNvCxnSpPr>
            <a:cxnSpLocks noChangeShapeType="1"/>
            <a:stCxn id="72708" idx="3"/>
            <a:endCxn id="72711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72714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V</a:t>
            </a:r>
            <a:endParaRPr lang="en-US" sz="2800"/>
          </a:p>
        </p:txBody>
      </p:sp>
      <p:sp>
        <p:nvSpPr>
          <p:cNvPr id="72716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72718" name="AutoShape 14"/>
          <p:cNvCxnSpPr>
            <a:cxnSpLocks noChangeShapeType="1"/>
            <a:stCxn id="72708" idx="5"/>
            <a:endCxn id="72725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19" name="AutoShape 15"/>
          <p:cNvCxnSpPr>
            <a:cxnSpLocks noChangeShapeType="1"/>
            <a:stCxn id="72706" idx="5"/>
            <a:endCxn id="72716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i</a:t>
            </a:r>
            <a:endParaRPr lang="en-US" sz="2800"/>
          </a:p>
        </p:txBody>
      </p:sp>
      <p:cxnSp>
        <p:nvCxnSpPr>
          <p:cNvPr id="72727" name="AutoShape 23"/>
          <p:cNvCxnSpPr>
            <a:cxnSpLocks noChangeShapeType="1"/>
            <a:stCxn id="72725" idx="3"/>
            <a:endCxn id="72714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8" name="AutoShape 24"/>
          <p:cNvCxnSpPr>
            <a:cxnSpLocks noChangeShapeType="1"/>
            <a:stCxn id="72725" idx="5"/>
            <a:endCxn id="72723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5357813" y="1768475"/>
            <a:ext cx="309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We will do a </a:t>
            </a:r>
            <a:r>
              <a:rPr lang="en-US" sz="2400">
                <a:solidFill>
                  <a:schemeClr val="accent2"/>
                </a:solidFill>
              </a:rPr>
              <a:t>left-right </a:t>
            </a:r>
          </a:p>
          <a:p>
            <a:r>
              <a:rPr lang="en-US" sz="2400">
                <a:solidFill>
                  <a:schemeClr val="accent2"/>
                </a:solidFill>
              </a:rPr>
              <a:t>“double rotation” .</a:t>
            </a:r>
            <a:r>
              <a:rPr lang="en-US" sz="2400"/>
              <a:t> . .</a:t>
            </a:r>
          </a:p>
        </p:txBody>
      </p:sp>
      <p:sp>
        <p:nvSpPr>
          <p:cNvPr id="72731" name="Freeform 27"/>
          <p:cNvSpPr>
            <a:spLocks/>
          </p:cNvSpPr>
          <p:nvPr/>
        </p:nvSpPr>
        <p:spPr bwMode="auto">
          <a:xfrm>
            <a:off x="3490913" y="2984500"/>
            <a:ext cx="735012" cy="839788"/>
          </a:xfrm>
          <a:custGeom>
            <a:avLst/>
            <a:gdLst>
              <a:gd name="T0" fmla="*/ 463 w 463"/>
              <a:gd name="T1" fmla="*/ 529 h 529"/>
              <a:gd name="T2" fmla="*/ 365 w 463"/>
              <a:gd name="T3" fmla="*/ 87 h 529"/>
              <a:gd name="T4" fmla="*/ 0 w 463"/>
              <a:gd name="T5" fmla="*/ 1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2" name="Freeform 28"/>
          <p:cNvSpPr>
            <a:spLocks/>
          </p:cNvSpPr>
          <p:nvPr/>
        </p:nvSpPr>
        <p:spPr bwMode="auto">
          <a:xfrm>
            <a:off x="3062288" y="2152650"/>
            <a:ext cx="817562" cy="825500"/>
          </a:xfrm>
          <a:custGeom>
            <a:avLst/>
            <a:gdLst>
              <a:gd name="T0" fmla="*/ 206 w 515"/>
              <a:gd name="T1" fmla="*/ 520 h 520"/>
              <a:gd name="T2" fmla="*/ 52 w 515"/>
              <a:gd name="T3" fmla="*/ 91 h 520"/>
              <a:gd name="T4" fmla="*/ 515 w 515"/>
              <a:gd name="T5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 rot="1680000">
            <a:off x="17526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Oval 31"/>
          <p:cNvSpPr>
            <a:spLocks noChangeArrowheads="1"/>
          </p:cNvSpPr>
          <p:nvPr/>
        </p:nvSpPr>
        <p:spPr bwMode="auto">
          <a:xfrm rot="19500000">
            <a:off x="1981200" y="1828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2F48-78DC-45AC-B39B-4E63EC85CEA2}" type="slidenum">
              <a:rPr lang="en-US"/>
              <a:pPr/>
              <a:t>27</a:t>
            </a:fld>
            <a:endParaRPr lang="en-US"/>
          </a:p>
        </p:txBody>
      </p:sp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k</a:t>
            </a:r>
          </a:p>
        </p:txBody>
      </p:sp>
      <p:cxnSp>
        <p:nvCxnSpPr>
          <p:cNvPr id="84998" name="AutoShape 6"/>
          <p:cNvCxnSpPr>
            <a:cxnSpLocks noChangeShapeType="1"/>
            <a:stCxn id="84994" idx="3"/>
            <a:endCxn id="85013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000" name="AutoShape 8"/>
          <p:cNvCxnSpPr>
            <a:cxnSpLocks noChangeShapeType="1"/>
            <a:stCxn id="84996" idx="3"/>
            <a:endCxn id="84999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V</a:t>
            </a:r>
          </a:p>
        </p:txBody>
      </p:sp>
      <p:sp>
        <p:nvSpPr>
          <p:cNvPr id="85004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85006" name="AutoShape 14"/>
          <p:cNvCxnSpPr>
            <a:cxnSpLocks noChangeShapeType="1"/>
            <a:stCxn id="84996" idx="5"/>
            <a:endCxn id="85002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5"/>
          <p:cNvCxnSpPr>
            <a:cxnSpLocks noChangeShapeType="1"/>
            <a:stCxn id="84994" idx="5"/>
            <a:endCxn id="85004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AutoShape 19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i</a:t>
            </a:r>
          </a:p>
        </p:txBody>
      </p:sp>
      <p:cxnSp>
        <p:nvCxnSpPr>
          <p:cNvPr id="85016" name="AutoShape 24"/>
          <p:cNvCxnSpPr>
            <a:cxnSpLocks noChangeShapeType="1"/>
            <a:stCxn id="85013" idx="5"/>
            <a:endCxn id="85011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Double rotation : first rotation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5357813" y="1768475"/>
            <a:ext cx="3014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left rotation complete</a:t>
            </a:r>
          </a:p>
        </p:txBody>
      </p:sp>
      <p:cxnSp>
        <p:nvCxnSpPr>
          <p:cNvPr id="85023" name="AutoShape 31"/>
          <p:cNvCxnSpPr>
            <a:cxnSpLocks noChangeShapeType="1"/>
            <a:stCxn id="85013" idx="3"/>
            <a:endCxn id="84996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26" name="Oval 34"/>
          <p:cNvSpPr>
            <a:spLocks noChangeArrowheads="1"/>
          </p:cNvSpPr>
          <p:nvPr/>
        </p:nvSpPr>
        <p:spPr bwMode="auto">
          <a:xfrm rot="19500000">
            <a:off x="685800" y="2971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1FF2-3D34-4265-83BE-4406F14537BC}" type="slidenum">
              <a:rPr lang="en-US"/>
              <a:pPr/>
              <a:t>28</a:t>
            </a:fld>
            <a:endParaRPr lang="en-US"/>
          </a:p>
        </p:txBody>
      </p:sp>
      <p:sp>
        <p:nvSpPr>
          <p:cNvPr id="86018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k</a:t>
            </a:r>
          </a:p>
        </p:txBody>
      </p:sp>
      <p:cxnSp>
        <p:nvCxnSpPr>
          <p:cNvPr id="86021" name="AutoShape 5"/>
          <p:cNvCxnSpPr>
            <a:cxnSpLocks noChangeShapeType="1"/>
            <a:stCxn id="86018" idx="3"/>
            <a:endCxn id="86035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22" name="AutoShape 6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6023" name="AutoShape 7"/>
          <p:cNvCxnSpPr>
            <a:cxnSpLocks noChangeShapeType="1"/>
            <a:stCxn id="86020" idx="3"/>
            <a:endCxn id="86022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86025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V</a:t>
            </a:r>
          </a:p>
        </p:txBody>
      </p:sp>
      <p:sp>
        <p:nvSpPr>
          <p:cNvPr id="86026" name="AutoShape 10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86028" name="AutoShape 12"/>
          <p:cNvCxnSpPr>
            <a:cxnSpLocks noChangeShapeType="1"/>
            <a:stCxn id="86020" idx="5"/>
            <a:endCxn id="86025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29" name="AutoShape 13"/>
          <p:cNvCxnSpPr>
            <a:cxnSpLocks noChangeShapeType="1"/>
            <a:stCxn id="86018" idx="5"/>
            <a:endCxn id="86026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AutoShape 17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86035" name="Oval 19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i</a:t>
            </a:r>
          </a:p>
        </p:txBody>
      </p:sp>
      <p:cxnSp>
        <p:nvCxnSpPr>
          <p:cNvPr id="86036" name="AutoShape 20"/>
          <p:cNvCxnSpPr>
            <a:cxnSpLocks noChangeShapeType="1"/>
            <a:stCxn id="86035" idx="5"/>
            <a:endCxn id="86033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Double rotation : second rotation</a:t>
            </a:r>
          </a:p>
        </p:txBody>
      </p:sp>
      <p:cxnSp>
        <p:nvCxnSpPr>
          <p:cNvPr id="86039" name="AutoShape 23"/>
          <p:cNvCxnSpPr>
            <a:cxnSpLocks noChangeShapeType="1"/>
            <a:stCxn id="86035" idx="3"/>
            <a:endCxn id="86020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0" name="Oval 24"/>
          <p:cNvSpPr>
            <a:spLocks noChangeArrowheads="1"/>
          </p:cNvSpPr>
          <p:nvPr/>
        </p:nvSpPr>
        <p:spPr bwMode="auto">
          <a:xfrm rot="19500000">
            <a:off x="1905000" y="19415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5318125" y="1954213"/>
            <a:ext cx="325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Now do a right rotation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6F83-796A-487A-8F86-3C2B64A40458}" type="slidenum">
              <a:rPr lang="en-US"/>
              <a:pPr/>
              <a:t>29</a:t>
            </a:fld>
            <a:endParaRPr lang="en-US"/>
          </a:p>
        </p:txBody>
      </p:sp>
      <p:sp>
        <p:nvSpPr>
          <p:cNvPr id="87042" name="Oval 2"/>
          <p:cNvSpPr>
            <a:spLocks noChangeArrowheads="1"/>
          </p:cNvSpPr>
          <p:nvPr/>
        </p:nvSpPr>
        <p:spPr bwMode="auto">
          <a:xfrm>
            <a:off x="4810125" y="377348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j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k</a:t>
            </a: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7047" name="AutoShape 7"/>
          <p:cNvCxnSpPr>
            <a:cxnSpLocks noChangeShapeType="1"/>
            <a:stCxn id="87044" idx="3"/>
            <a:endCxn id="87046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>
                <a:latin typeface="Times New Roman" charset="0"/>
              </a:rPr>
              <a:t>X</a:t>
            </a:r>
            <a:endParaRPr lang="en-US" sz="2800">
              <a:latin typeface="Times New Roman" charset="0"/>
            </a:endParaRP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V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5229225" y="4906963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5646738" y="5181600"/>
            <a:ext cx="4651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87052" name="AutoShape 12"/>
          <p:cNvCxnSpPr>
            <a:cxnSpLocks noChangeShapeType="1"/>
            <a:stCxn id="87044" idx="5"/>
            <a:endCxn id="87049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53" name="AutoShape 13"/>
          <p:cNvCxnSpPr>
            <a:cxnSpLocks noChangeShapeType="1"/>
            <a:stCxn id="87042" idx="5"/>
            <a:endCxn id="87050" idx="0"/>
          </p:cNvCxnSpPr>
          <p:nvPr/>
        </p:nvCxnSpPr>
        <p:spPr bwMode="auto">
          <a:xfrm>
            <a:off x="5461000" y="4389438"/>
            <a:ext cx="496888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AutoShape 17"/>
          <p:cNvSpPr>
            <a:spLocks noChangeArrowheads="1"/>
          </p:cNvSpPr>
          <p:nvPr/>
        </p:nvSpPr>
        <p:spPr bwMode="auto">
          <a:xfrm>
            <a:off x="3810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4052888" y="5224463"/>
            <a:ext cx="463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87059" name="Oval 19"/>
          <p:cNvSpPr>
            <a:spLocks noChangeArrowheads="1"/>
          </p:cNvSpPr>
          <p:nvPr/>
        </p:nvSpPr>
        <p:spPr bwMode="auto">
          <a:xfrm>
            <a:off x="32004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5400" i="1"/>
              <a:t>i</a:t>
            </a:r>
          </a:p>
        </p:txBody>
      </p:sp>
      <p:cxnSp>
        <p:nvCxnSpPr>
          <p:cNvPr id="87060" name="AutoShape 20"/>
          <p:cNvCxnSpPr>
            <a:cxnSpLocks noChangeShapeType="1"/>
            <a:stCxn id="87042" idx="3"/>
            <a:endCxn id="87057" idx="0"/>
          </p:cNvCxnSpPr>
          <p:nvPr/>
        </p:nvCxnSpPr>
        <p:spPr bwMode="auto">
          <a:xfrm flipH="1">
            <a:off x="4468813" y="4389438"/>
            <a:ext cx="452437" cy="487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Double rotation : second rotation</a:t>
            </a:r>
          </a:p>
        </p:txBody>
      </p:sp>
      <p:cxnSp>
        <p:nvCxnSpPr>
          <p:cNvPr id="87062" name="AutoShape 22"/>
          <p:cNvCxnSpPr>
            <a:cxnSpLocks noChangeShapeType="1"/>
            <a:stCxn id="87059" idx="3"/>
            <a:endCxn id="87044" idx="0"/>
          </p:cNvCxnSpPr>
          <p:nvPr/>
        </p:nvCxnSpPr>
        <p:spPr bwMode="auto">
          <a:xfrm flipH="1">
            <a:off x="2209800" y="3511550"/>
            <a:ext cx="11017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66" name="AutoShape 26"/>
          <p:cNvCxnSpPr>
            <a:cxnSpLocks noChangeShapeType="1"/>
            <a:stCxn id="87042" idx="0"/>
            <a:endCxn id="87059" idx="5"/>
          </p:cNvCxnSpPr>
          <p:nvPr/>
        </p:nvCxnSpPr>
        <p:spPr bwMode="auto">
          <a:xfrm flipH="1" flipV="1">
            <a:off x="3852863" y="3511550"/>
            <a:ext cx="1338262" cy="261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7" name="Oval 27"/>
          <p:cNvSpPr>
            <a:spLocks noChangeArrowheads="1"/>
          </p:cNvSpPr>
          <p:nvPr/>
        </p:nvSpPr>
        <p:spPr bwMode="auto">
          <a:xfrm rot="1680000">
            <a:off x="27432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5181600" y="1954213"/>
            <a:ext cx="320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right rotation complete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5562600" y="2667000"/>
            <a:ext cx="2711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/>
              <a:t>Balance has been </a:t>
            </a:r>
          </a:p>
          <a:p>
            <a:r>
              <a:rPr lang="en-US" sz="2400"/>
              <a:t>restored</a:t>
            </a: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6172200" y="45720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914400" y="4648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87074" name="Text Box 34"/>
          <p:cNvSpPr txBox="1">
            <a:spLocks noChangeArrowheads="1"/>
          </p:cNvSpPr>
          <p:nvPr/>
        </p:nvSpPr>
        <p:spPr bwMode="auto">
          <a:xfrm>
            <a:off x="3276600" y="47244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 or h-1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1580-19FC-4299-983E-31AD35DB7248}" type="slidenum">
              <a:rPr lang="en-US"/>
              <a:pPr/>
              <a:t>3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Binary Search Tree - Worst Time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Worst case running time is O(N)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What happens when you Insert elements in ascending order?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Insert: 2, 4, 6, 8, 10, 12 into an empty BST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Problem: Lack of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“balance”: </a:t>
            </a:r>
          </a:p>
          <a:p>
            <a:pPr lvl="2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compare depths of left and right subtree</a:t>
            </a:r>
            <a:endParaRPr lang="en-US">
              <a:solidFill>
                <a:srgbClr val="0000FF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Unbalanced degenerate tree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4A7-DC1A-41B3-AF4D-3C1448922751}" type="slidenum">
              <a:rPr lang="en-US"/>
              <a:pPr/>
              <a:t>30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100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8100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H="1">
            <a:off x="35814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44196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810000" y="243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4632325" y="2373313"/>
            <a:ext cx="1960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balance (1,0,-1)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632325" y="2754313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4708525" y="321151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right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3124200" y="3200400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left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1066800" y="4191000"/>
            <a:ext cx="7543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 need to keep the height; just the difference in height,            i.e. the </a:t>
            </a:r>
            <a:r>
              <a:rPr lang="en-US">
                <a:solidFill>
                  <a:schemeClr val="accent2"/>
                </a:solidFill>
              </a:rPr>
              <a:t>balance</a:t>
            </a:r>
            <a:r>
              <a:rPr lang="en-US"/>
              <a:t> factor; this has to be modified on the path of insertion even if you don’t perform rotations</a:t>
            </a:r>
          </a:p>
          <a:p>
            <a:pPr>
              <a:spcBef>
                <a:spcPct val="50000"/>
              </a:spcBef>
            </a:pPr>
            <a:r>
              <a:rPr lang="en-US"/>
              <a:t>Once you have performed a rotation (single or double) you won’t need to go back up the tree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70E2-162E-4973-B1EC-7BEF2A9BBBBB}" type="slidenum">
              <a:rPr lang="en-US"/>
              <a:pPr/>
              <a:t>31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Single Rotation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2057400"/>
            <a:ext cx="70421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RotateFromRight(n : reference node pointer) {</a:t>
            </a:r>
          </a:p>
          <a:p>
            <a:r>
              <a:rPr lang="en-US">
                <a:latin typeface="Courier New" pitchFamily="49" charset="0"/>
              </a:rPr>
              <a:t>p : node pointer;</a:t>
            </a:r>
          </a:p>
          <a:p>
            <a:r>
              <a:rPr lang="en-US">
                <a:latin typeface="Courier New" pitchFamily="49" charset="0"/>
              </a:rPr>
              <a:t>p := n.right;</a:t>
            </a:r>
          </a:p>
          <a:p>
            <a:r>
              <a:rPr lang="en-US">
                <a:latin typeface="Courier New" pitchFamily="49" charset="0"/>
              </a:rPr>
              <a:t>n.right := p.left;</a:t>
            </a:r>
          </a:p>
          <a:p>
            <a:r>
              <a:rPr lang="en-US">
                <a:latin typeface="Courier New" pitchFamily="49" charset="0"/>
              </a:rPr>
              <a:t>p.left := n;</a:t>
            </a:r>
          </a:p>
          <a:p>
            <a:r>
              <a:rPr lang="en-US">
                <a:latin typeface="Courier New" pitchFamily="49" charset="0"/>
              </a:rPr>
              <a:t>n := p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58674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6553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AutoShape 6"/>
          <p:cNvSpPr>
            <a:spLocks noChangeArrowheads="1"/>
          </p:cNvSpPr>
          <p:nvPr/>
        </p:nvSpPr>
        <p:spPr bwMode="auto">
          <a:xfrm>
            <a:off x="5334000" y="42672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60960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92168" name="AutoShape 8"/>
          <p:cNvSpPr>
            <a:spLocks noChangeArrowheads="1"/>
          </p:cNvSpPr>
          <p:nvPr/>
        </p:nvSpPr>
        <p:spPr bwMode="auto">
          <a:xfrm>
            <a:off x="69342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5562600" y="3810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6172200" y="3733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H="1">
            <a:off x="6324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6858000" y="4495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H="1">
            <a:off x="6019800" y="3124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6172200" y="2743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1143000" y="4419600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You also need to modify the heights or balance factors of  n and p</a:t>
            </a: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7696200" y="4945063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4C1E-8709-47FC-B5D6-04F52CDD9C6D}" type="slidenum">
              <a:rPr lang="en-US"/>
              <a:pPr/>
              <a:t>32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Double Rotation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/>
              <a:t>Implement Double Rotation in two lines.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838200" y="2971800"/>
            <a:ext cx="7956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DoubleRotateFromRight(n : reference node pointer) {</a:t>
            </a:r>
          </a:p>
          <a:p>
            <a:r>
              <a:rPr lang="en-US">
                <a:latin typeface="Courier New" pitchFamily="49" charset="0"/>
              </a:rPr>
              <a:t>????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6096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5562600" y="4648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H="1">
            <a:off x="5791200" y="4191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6400800" y="4114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flipH="1">
            <a:off x="6553200" y="4876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7086600" y="487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6248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6400800" y="3276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64008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6705600" y="556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5" name="AutoShape 21"/>
          <p:cNvSpPr>
            <a:spLocks noChangeArrowheads="1"/>
          </p:cNvSpPr>
          <p:nvPr/>
        </p:nvSpPr>
        <p:spPr bwMode="auto">
          <a:xfrm>
            <a:off x="59436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93206" name="AutoShape 22"/>
          <p:cNvSpPr>
            <a:spLocks noChangeArrowheads="1"/>
          </p:cNvSpPr>
          <p:nvPr/>
        </p:nvSpPr>
        <p:spPr bwMode="auto">
          <a:xfrm>
            <a:off x="67818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93207" name="AutoShape 23"/>
          <p:cNvSpPr>
            <a:spLocks noChangeArrowheads="1"/>
          </p:cNvSpPr>
          <p:nvPr/>
        </p:nvSpPr>
        <p:spPr bwMode="auto">
          <a:xfrm>
            <a:off x="7162800" y="52578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93208" name="Line 24"/>
          <p:cNvSpPr>
            <a:spLocks noChangeShapeType="1"/>
          </p:cNvSpPr>
          <p:nvPr/>
        </p:nvSpPr>
        <p:spPr bwMode="auto">
          <a:xfrm flipH="1">
            <a:off x="6172200" y="5562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353-B6DF-4B5E-A1EB-7F7BC2E234FF}" type="slidenum">
              <a:rPr lang="en-US"/>
              <a:pPr/>
              <a:t>33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Insertion in AVL Trees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/>
              <a:t>Insert at the leaf (as for all BST)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/>
            <a:r>
              <a:rPr lang="en-US"/>
              <a:t>So after the Insert, </a:t>
            </a:r>
            <a:r>
              <a:rPr lang="en-US">
                <a:solidFill>
                  <a:schemeClr val="accent2"/>
                </a:solidFill>
              </a:rPr>
              <a:t>go back up</a:t>
            </a:r>
            <a:r>
              <a:rPr lang="en-US"/>
              <a:t> to the root node by node, updating heights</a:t>
            </a:r>
          </a:p>
          <a:p>
            <a:pPr lvl="1"/>
            <a:r>
              <a:rPr lang="en-US"/>
              <a:t>If a new balance factor (the difference h</a:t>
            </a:r>
            <a:r>
              <a:rPr lang="en-US" baseline="-25000"/>
              <a:t>left</a:t>
            </a:r>
            <a:r>
              <a:rPr lang="en-US"/>
              <a:t>-h</a:t>
            </a:r>
            <a:r>
              <a:rPr lang="en-US" baseline="-25000"/>
              <a:t>right</a:t>
            </a:r>
            <a:r>
              <a:rPr lang="en-US"/>
              <a:t>) is 2 or –2, adjust tree by </a:t>
            </a:r>
            <a:r>
              <a:rPr lang="en-US" i="1">
                <a:solidFill>
                  <a:schemeClr val="accent2"/>
                </a:solidFill>
              </a:rPr>
              <a:t>rotation</a:t>
            </a:r>
            <a:r>
              <a:rPr lang="en-US"/>
              <a:t> around the node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1A4-554F-4AD3-9070-B1BE53C14997}" type="slidenum">
              <a:rPr lang="en-US"/>
              <a:pPr/>
              <a:t>34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Insert in BST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769620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Insert(T :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reference</a:t>
            </a:r>
            <a:r>
              <a:rPr lang="en-US" sz="1600">
                <a:latin typeface="Courier New" pitchFamily="49" charset="0"/>
              </a:rPr>
              <a:t> tree pointer, x : element) :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integer</a:t>
            </a:r>
            <a:r>
              <a:rPr lang="en-US" sz="1600">
                <a:latin typeface="Courier New" pitchFamily="49" charset="0"/>
              </a:rPr>
              <a:t> {</a:t>
            </a:r>
          </a:p>
          <a:p>
            <a:r>
              <a:rPr lang="en-US" sz="1600">
                <a:latin typeface="Courier New" pitchFamily="49" charset="0"/>
              </a:rPr>
              <a:t>if T = null then</a:t>
            </a:r>
          </a:p>
          <a:p>
            <a:r>
              <a:rPr lang="en-US" sz="1600">
                <a:latin typeface="Courier New" pitchFamily="49" charset="0"/>
              </a:rPr>
              <a:t>  T := new tree; T.data := x; return 1;//the links to                             					  //children are null</a:t>
            </a:r>
          </a:p>
          <a:p>
            <a:r>
              <a:rPr lang="en-US" sz="1600">
                <a:latin typeface="Courier New" pitchFamily="49" charset="0"/>
              </a:rPr>
              <a:t>case</a:t>
            </a:r>
          </a:p>
          <a:p>
            <a:r>
              <a:rPr lang="en-US" sz="1600">
                <a:latin typeface="Courier New" pitchFamily="49" charset="0"/>
              </a:rPr>
              <a:t>  T.data = x : return 0; //Duplicate do nothing</a:t>
            </a:r>
          </a:p>
          <a:p>
            <a:r>
              <a:rPr lang="en-US" sz="1600">
                <a:latin typeface="Courier New" pitchFamily="49" charset="0"/>
              </a:rPr>
              <a:t>  T.data &gt; x : return Insert(T.left, x);</a:t>
            </a:r>
          </a:p>
          <a:p>
            <a:r>
              <a:rPr lang="en-US" sz="1600">
                <a:latin typeface="Courier New" pitchFamily="49" charset="0"/>
              </a:rPr>
              <a:t>  T.data &lt; x : return Insert(T.right, x);</a:t>
            </a:r>
          </a:p>
          <a:p>
            <a:r>
              <a:rPr lang="en-US" sz="1600">
                <a:latin typeface="Courier New" pitchFamily="49" charset="0"/>
              </a:rPr>
              <a:t>endcase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8EE5-97E1-4EDA-95F7-79B636A068A5}" type="slidenum">
              <a:rPr lang="en-US"/>
              <a:pPr/>
              <a:t>35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Insert in AVL trees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85800" y="2057400"/>
            <a:ext cx="76962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Insert(T : </a:t>
            </a:r>
            <a:r>
              <a:rPr lang="en-US" sz="1600">
                <a:solidFill>
                  <a:schemeClr val="accent1"/>
                </a:solidFill>
                <a:latin typeface="Courier New" pitchFamily="49" charset="0"/>
              </a:rPr>
              <a:t>reference</a:t>
            </a:r>
            <a:r>
              <a:rPr lang="en-US" sz="1600">
                <a:latin typeface="Courier New" pitchFamily="49" charset="0"/>
              </a:rPr>
              <a:t> tree pointer, x : element) : {</a:t>
            </a:r>
          </a:p>
          <a:p>
            <a:r>
              <a:rPr lang="en-US" sz="1600">
                <a:latin typeface="Courier New" pitchFamily="49" charset="0"/>
              </a:rPr>
              <a:t>if T = null then</a:t>
            </a:r>
          </a:p>
          <a:p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T := new tree; T.data := x; height := 0;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return;}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case</a:t>
            </a:r>
          </a:p>
          <a:p>
            <a:r>
              <a:rPr lang="en-US" sz="1600">
                <a:latin typeface="Courier New" pitchFamily="49" charset="0"/>
              </a:rPr>
              <a:t>  T.data = x : return ; //Duplicate do nothing</a:t>
            </a:r>
          </a:p>
          <a:p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T.data &gt; x : Insert(T.left, x);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if ((height(T.left)- height(T.right)) = 2){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   if (T.left.data &gt; x ) then //outside case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          T = RotatefromLeft (T);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   else                       //inside case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                       T = DoubleRotatefromLeft (T);}</a:t>
            </a:r>
          </a:p>
          <a:p>
            <a:r>
              <a:rPr lang="en-US" sz="1600">
                <a:latin typeface="Courier New" pitchFamily="49" charset="0"/>
              </a:rPr>
              <a:t>  T.data &lt; x :  Insert(T.right, x);</a:t>
            </a:r>
          </a:p>
          <a:p>
            <a:r>
              <a:rPr lang="en-US" sz="1600">
                <a:latin typeface="Courier New" pitchFamily="49" charset="0"/>
              </a:rPr>
              <a:t>                code similar to the left case</a:t>
            </a:r>
          </a:p>
          <a:p>
            <a:r>
              <a:rPr lang="en-US" sz="1600">
                <a:latin typeface="Courier New" pitchFamily="49" charset="0"/>
              </a:rPr>
              <a:t>Endcase</a:t>
            </a:r>
          </a:p>
          <a:p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Courier New" pitchFamily="49" charset="0"/>
              </a:rPr>
              <a:t>T.height := max(height(T.left),height(T.right)) +1;</a:t>
            </a:r>
          </a:p>
          <a:p>
            <a:r>
              <a:rPr lang="en-US" sz="1600">
                <a:latin typeface="Courier New" pitchFamily="49" charset="0"/>
              </a:rPr>
              <a:t>  return;</a:t>
            </a:r>
          </a:p>
          <a:p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2C94-70AB-4A2F-9165-E7D6A0189957}" type="slidenum">
              <a:rPr lang="en-US"/>
              <a:pPr/>
              <a:t>36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20</a:t>
            </a: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10</a:t>
            </a:r>
          </a:p>
        </p:txBody>
      </p:sp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30</a:t>
            </a:r>
          </a:p>
        </p:txBody>
      </p:sp>
      <p:sp>
        <p:nvSpPr>
          <p:cNvPr id="103433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25</a:t>
            </a:r>
          </a:p>
        </p:txBody>
      </p:sp>
      <p:cxnSp>
        <p:nvCxnSpPr>
          <p:cNvPr id="103434" name="AutoShape 10"/>
          <p:cNvCxnSpPr>
            <a:cxnSpLocks noChangeShapeType="1"/>
            <a:stCxn id="103430" idx="3"/>
            <a:endCxn id="103431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35" name="AutoShape 11"/>
          <p:cNvCxnSpPr>
            <a:cxnSpLocks noChangeShapeType="1"/>
            <a:stCxn id="103430" idx="5"/>
            <a:endCxn id="103432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36" name="AutoShape 12"/>
          <p:cNvCxnSpPr>
            <a:cxnSpLocks noChangeShapeType="1"/>
            <a:stCxn id="103432" idx="3"/>
            <a:endCxn id="103433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</a:p>
        </p:txBody>
      </p:sp>
      <p:sp>
        <p:nvSpPr>
          <p:cNvPr id="103438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35</a:t>
            </a: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4800600" y="259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 5, 40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CB56-7EA7-4E49-A4B4-5713BA73D587}" type="slidenum">
              <a:rPr lang="en-US"/>
              <a:pPr/>
              <a:t>37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20</a:t>
            </a:r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10</a:t>
            </a:r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30</a:t>
            </a:r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25</a:t>
            </a:r>
          </a:p>
        </p:txBody>
      </p:sp>
      <p:cxnSp>
        <p:nvCxnSpPr>
          <p:cNvPr id="104458" name="AutoShape 10"/>
          <p:cNvCxnSpPr>
            <a:cxnSpLocks noChangeShapeType="1"/>
            <a:stCxn id="104454" idx="3"/>
            <a:endCxn id="104455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59" name="AutoShape 11"/>
          <p:cNvCxnSpPr>
            <a:cxnSpLocks noChangeShapeType="1"/>
            <a:stCxn id="104454" idx="5"/>
            <a:endCxn id="104456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60" name="AutoShape 12"/>
          <p:cNvCxnSpPr>
            <a:cxnSpLocks noChangeShapeType="1"/>
            <a:stCxn id="104456" idx="3"/>
            <a:endCxn id="104457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35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104468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20</a:t>
            </a:r>
          </a:p>
        </p:txBody>
      </p:sp>
      <p:sp>
        <p:nvSpPr>
          <p:cNvPr id="104469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10</a:t>
            </a:r>
          </a:p>
        </p:txBody>
      </p:sp>
      <p:sp>
        <p:nvSpPr>
          <p:cNvPr id="104470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30</a:t>
            </a:r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25</a:t>
            </a:r>
          </a:p>
        </p:txBody>
      </p:sp>
      <p:cxnSp>
        <p:nvCxnSpPr>
          <p:cNvPr id="104472" name="AutoShape 24"/>
          <p:cNvCxnSpPr>
            <a:cxnSpLocks noChangeShapeType="1"/>
            <a:stCxn id="104468" idx="3"/>
            <a:endCxn id="104469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73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74" name="AutoShape 26"/>
          <p:cNvCxnSpPr>
            <a:cxnSpLocks noChangeShapeType="1"/>
            <a:stCxn id="104470" idx="3"/>
            <a:endCxn id="104471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104476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35</a:t>
            </a:r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8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0" name="Oval 32"/>
          <p:cNvSpPr>
            <a:spLocks noChangeArrowheads="1"/>
          </p:cNvSpPr>
          <p:nvPr/>
        </p:nvSpPr>
        <p:spPr bwMode="auto">
          <a:xfrm>
            <a:off x="8229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40</a:t>
            </a:r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8305800" y="41148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2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8458200" y="4191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4485" name="Text Box 37"/>
          <p:cNvSpPr txBox="1">
            <a:spLocks noChangeArrowheads="1"/>
          </p:cNvSpPr>
          <p:nvPr/>
        </p:nvSpPr>
        <p:spPr bwMode="auto">
          <a:xfrm>
            <a:off x="83820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04487" name="Text Box 39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4953000" y="4724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Insert 45</a:t>
            </a:r>
          </a:p>
        </p:txBody>
      </p:sp>
      <p:sp>
        <p:nvSpPr>
          <p:cNvPr id="104489" name="Line 41"/>
          <p:cNvSpPr>
            <a:spLocks noChangeShapeType="1"/>
          </p:cNvSpPr>
          <p:nvPr/>
        </p:nvSpPr>
        <p:spPr bwMode="auto">
          <a:xfrm>
            <a:off x="4572000" y="2133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>
            <a:off x="6781800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EEC6-E8A3-4850-93B7-ADA9CDAC6471}" type="slidenum">
              <a:rPr lang="en-US"/>
              <a:pPr/>
              <a:t>38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Single rotation (outside case)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3</a:t>
            </a:r>
          </a:p>
        </p:txBody>
      </p:sp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20</a:t>
            </a:r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10</a:t>
            </a:r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30</a:t>
            </a:r>
          </a:p>
        </p:txBody>
      </p:sp>
      <p:sp>
        <p:nvSpPr>
          <p:cNvPr id="105481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25</a:t>
            </a:r>
          </a:p>
        </p:txBody>
      </p:sp>
      <p:cxnSp>
        <p:nvCxnSpPr>
          <p:cNvPr id="105482" name="AutoShape 10"/>
          <p:cNvCxnSpPr>
            <a:cxnSpLocks noChangeShapeType="1"/>
            <a:stCxn id="105478" idx="3"/>
            <a:endCxn id="105479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3" name="AutoShape 11"/>
          <p:cNvCxnSpPr>
            <a:cxnSpLocks noChangeShapeType="1"/>
            <a:stCxn id="105478" idx="5"/>
            <a:endCxn id="105480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4" name="AutoShape 12"/>
          <p:cNvCxnSpPr>
            <a:cxnSpLocks noChangeShapeType="1"/>
            <a:stCxn id="105480" idx="3"/>
            <a:endCxn id="105481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105486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35</a:t>
            </a:r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05489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</a:p>
        </p:txBody>
      </p:sp>
      <p:sp>
        <p:nvSpPr>
          <p:cNvPr id="105492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20</a:t>
            </a:r>
          </a:p>
        </p:txBody>
      </p:sp>
      <p:sp>
        <p:nvSpPr>
          <p:cNvPr id="105493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10</a:t>
            </a:r>
          </a:p>
        </p:txBody>
      </p:sp>
      <p:sp>
        <p:nvSpPr>
          <p:cNvPr id="105494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30</a:t>
            </a:r>
          </a:p>
        </p:txBody>
      </p:sp>
      <p:sp>
        <p:nvSpPr>
          <p:cNvPr id="105495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25</a:t>
            </a:r>
          </a:p>
        </p:txBody>
      </p:sp>
      <p:cxnSp>
        <p:nvCxnSpPr>
          <p:cNvPr id="105496" name="AutoShape 24"/>
          <p:cNvCxnSpPr>
            <a:cxnSpLocks noChangeShapeType="1"/>
            <a:stCxn id="105492" idx="3"/>
            <a:endCxn id="105493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97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98" name="AutoShape 26"/>
          <p:cNvCxnSpPr>
            <a:cxnSpLocks noChangeShapeType="1"/>
            <a:stCxn id="105494" idx="3"/>
            <a:endCxn id="105495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105500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40</a:t>
            </a:r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4" name="Oval 32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40</a:t>
            </a:r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41910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105508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5509" name="Text Box 37"/>
          <p:cNvSpPr txBox="1">
            <a:spLocks noChangeArrowheads="1"/>
          </p:cNvSpPr>
          <p:nvPr/>
        </p:nvSpPr>
        <p:spPr bwMode="auto">
          <a:xfrm>
            <a:off x="3886200" y="4648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5510" name="Text Box 38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</a:p>
        </p:txBody>
      </p:sp>
      <p:sp>
        <p:nvSpPr>
          <p:cNvPr id="105511" name="Text Box 39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3</a:t>
            </a:r>
          </a:p>
        </p:txBody>
      </p:sp>
      <p:sp>
        <p:nvSpPr>
          <p:cNvPr id="105512" name="Oval 40"/>
          <p:cNvSpPr>
            <a:spLocks noChangeArrowheads="1"/>
          </p:cNvSpPr>
          <p:nvPr/>
        </p:nvSpPr>
        <p:spPr bwMode="auto">
          <a:xfrm>
            <a:off x="4495800" y="5334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45</a:t>
            </a:r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4572000" y="5029200"/>
            <a:ext cx="76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2133600" y="4724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Imbalance</a:t>
            </a:r>
          </a:p>
        </p:txBody>
      </p:sp>
      <p:sp>
        <p:nvSpPr>
          <p:cNvPr id="105515" name="Line 43"/>
          <p:cNvSpPr>
            <a:spLocks noChangeShapeType="1"/>
          </p:cNvSpPr>
          <p:nvPr/>
        </p:nvSpPr>
        <p:spPr bwMode="auto">
          <a:xfrm flipV="1">
            <a:off x="3276600" y="4191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6" name="Oval 4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35</a:t>
            </a:r>
          </a:p>
        </p:txBody>
      </p:sp>
      <p:sp>
        <p:nvSpPr>
          <p:cNvPr id="105517" name="Oval 45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45</a:t>
            </a:r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 flipH="1">
            <a:off x="78486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7391400" y="4114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8534400" y="4114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8382000" y="3657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5523" name="Text Box 51"/>
          <p:cNvSpPr txBox="1">
            <a:spLocks noChangeArrowheads="1"/>
          </p:cNvSpPr>
          <p:nvPr/>
        </p:nvSpPr>
        <p:spPr bwMode="auto">
          <a:xfrm>
            <a:off x="5410200" y="5402263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Insert 34</a:t>
            </a:r>
          </a:p>
        </p:txBody>
      </p:sp>
      <p:sp>
        <p:nvSpPr>
          <p:cNvPr id="105524" name="Line 52"/>
          <p:cNvSpPr>
            <a:spLocks noChangeShapeType="1"/>
          </p:cNvSpPr>
          <p:nvPr/>
        </p:nvSpPr>
        <p:spPr bwMode="auto">
          <a:xfrm>
            <a:off x="4191000" y="1981200"/>
            <a:ext cx="1143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25" name="Line 53"/>
          <p:cNvSpPr>
            <a:spLocks noChangeShapeType="1"/>
          </p:cNvSpPr>
          <p:nvPr/>
        </p:nvSpPr>
        <p:spPr bwMode="auto">
          <a:xfrm flipV="1">
            <a:off x="72390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10D0-3414-43D4-8162-20EC0185097E}" type="slidenum">
              <a:rPr lang="en-US"/>
              <a:pPr/>
              <a:t>39</a:t>
            </a:fld>
            <a:endParaRPr lang="en-US"/>
          </a:p>
        </p:txBody>
      </p:sp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106499" name="Text Box 1027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106500" name="Text Box 1028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6501" name="Text Box 102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3</a:t>
            </a:r>
          </a:p>
        </p:txBody>
      </p:sp>
      <p:sp>
        <p:nvSpPr>
          <p:cNvPr id="106502" name="Oval 1030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20</a:t>
            </a:r>
          </a:p>
        </p:txBody>
      </p:sp>
      <p:sp>
        <p:nvSpPr>
          <p:cNvPr id="106503" name="Oval 1031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10</a:t>
            </a:r>
          </a:p>
        </p:txBody>
      </p:sp>
      <p:sp>
        <p:nvSpPr>
          <p:cNvPr id="106504" name="Oval 1032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30</a:t>
            </a:r>
          </a:p>
        </p:txBody>
      </p:sp>
      <p:sp>
        <p:nvSpPr>
          <p:cNvPr id="106505" name="Oval 1033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25</a:t>
            </a:r>
          </a:p>
        </p:txBody>
      </p:sp>
      <p:cxnSp>
        <p:nvCxnSpPr>
          <p:cNvPr id="106506" name="AutoShape 1034"/>
          <p:cNvCxnSpPr>
            <a:cxnSpLocks noChangeShapeType="1"/>
            <a:stCxn id="106502" idx="3"/>
            <a:endCxn id="106503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507" name="AutoShape 1035"/>
          <p:cNvCxnSpPr>
            <a:cxnSpLocks noChangeShapeType="1"/>
            <a:stCxn id="106502" idx="5"/>
            <a:endCxn id="106504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508" name="AutoShape 1036"/>
          <p:cNvCxnSpPr>
            <a:cxnSpLocks noChangeShapeType="1"/>
            <a:stCxn id="106504" idx="3"/>
            <a:endCxn id="106505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09" name="Text Box 1037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106510" name="Oval 1038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40</a:t>
            </a:r>
          </a:p>
        </p:txBody>
      </p:sp>
      <p:sp>
        <p:nvSpPr>
          <p:cNvPr id="106511" name="Line 1039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Text Box 1040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06513" name="Oval 1041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106514" name="Line 1042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Text Box 1043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</a:p>
        </p:txBody>
      </p:sp>
      <p:sp>
        <p:nvSpPr>
          <p:cNvPr id="106516" name="Oval 1044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20</a:t>
            </a:r>
          </a:p>
        </p:txBody>
      </p:sp>
      <p:sp>
        <p:nvSpPr>
          <p:cNvPr id="106517" name="Oval 1045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10</a:t>
            </a:r>
          </a:p>
        </p:txBody>
      </p:sp>
      <p:sp>
        <p:nvSpPr>
          <p:cNvPr id="106518" name="Oval 1046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35</a:t>
            </a:r>
          </a:p>
        </p:txBody>
      </p:sp>
      <p:sp>
        <p:nvSpPr>
          <p:cNvPr id="106519" name="Oval 1047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30</a:t>
            </a:r>
          </a:p>
        </p:txBody>
      </p:sp>
      <p:cxnSp>
        <p:nvCxnSpPr>
          <p:cNvPr id="106520" name="AutoShape 1048"/>
          <p:cNvCxnSpPr>
            <a:cxnSpLocks noChangeShapeType="1"/>
            <a:stCxn id="106516" idx="3"/>
            <a:endCxn id="106517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521" name="AutoShape 1049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522" name="AutoShape 1050"/>
          <p:cNvCxnSpPr>
            <a:cxnSpLocks noChangeShapeType="1"/>
            <a:stCxn id="106518" idx="3"/>
            <a:endCxn id="106519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23" name="Text Box 1051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106524" name="Oval 1052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40</a:t>
            </a:r>
          </a:p>
        </p:txBody>
      </p:sp>
      <p:sp>
        <p:nvSpPr>
          <p:cNvPr id="106525" name="Line 1053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6" name="Oval 1054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106527" name="Line 1055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8" name="Oval 1056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45</a:t>
            </a:r>
          </a:p>
        </p:txBody>
      </p:sp>
      <p:sp>
        <p:nvSpPr>
          <p:cNvPr id="106529" name="Line 1057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0" name="Text Box 1058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6531" name="Text Box 1059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6532" name="Text Box 1060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106533" name="Text Box 1061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3</a:t>
            </a:r>
          </a:p>
        </p:txBody>
      </p:sp>
      <p:sp>
        <p:nvSpPr>
          <p:cNvPr id="106534" name="Text Box 1062"/>
          <p:cNvSpPr txBox="1">
            <a:spLocks noChangeArrowheads="1"/>
          </p:cNvSpPr>
          <p:nvPr/>
        </p:nvSpPr>
        <p:spPr bwMode="auto">
          <a:xfrm>
            <a:off x="1524000" y="3733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Imbalance</a:t>
            </a:r>
          </a:p>
        </p:txBody>
      </p:sp>
      <p:sp>
        <p:nvSpPr>
          <p:cNvPr id="106535" name="Line 1063"/>
          <p:cNvSpPr>
            <a:spLocks noChangeShapeType="1"/>
          </p:cNvSpPr>
          <p:nvPr/>
        </p:nvSpPr>
        <p:spPr bwMode="auto">
          <a:xfrm flipV="1">
            <a:off x="2743200" y="3200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6" name="Oval 1064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45</a:t>
            </a:r>
          </a:p>
        </p:txBody>
      </p:sp>
      <p:sp>
        <p:nvSpPr>
          <p:cNvPr id="106537" name="Line 1065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8" name="Text Box 1066"/>
          <p:cNvSpPr txBox="1">
            <a:spLocks noChangeArrowheads="1"/>
          </p:cNvSpPr>
          <p:nvPr/>
        </p:nvSpPr>
        <p:spPr bwMode="auto">
          <a:xfrm>
            <a:off x="8534400" y="4114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106539" name="Text Box 1067"/>
          <p:cNvSpPr txBox="1">
            <a:spLocks noChangeArrowheads="1"/>
          </p:cNvSpPr>
          <p:nvPr/>
        </p:nvSpPr>
        <p:spPr bwMode="auto">
          <a:xfrm>
            <a:off x="8382000" y="3657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6540" name="Text Box 1068"/>
          <p:cNvSpPr txBox="1">
            <a:spLocks noChangeArrowheads="1"/>
          </p:cNvSpPr>
          <p:nvPr/>
        </p:nvSpPr>
        <p:spPr bwMode="auto">
          <a:xfrm>
            <a:off x="914400" y="51054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Insertion of  34</a:t>
            </a:r>
          </a:p>
        </p:txBody>
      </p:sp>
      <p:sp>
        <p:nvSpPr>
          <p:cNvPr id="106541" name="Oval 1069"/>
          <p:cNvSpPr>
            <a:spLocks noChangeArrowheads="1"/>
          </p:cNvSpPr>
          <p:nvPr/>
        </p:nvSpPr>
        <p:spPr bwMode="auto">
          <a:xfrm>
            <a:off x="3505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35</a:t>
            </a:r>
          </a:p>
        </p:txBody>
      </p:sp>
      <p:sp>
        <p:nvSpPr>
          <p:cNvPr id="106542" name="Line 1070"/>
          <p:cNvSpPr>
            <a:spLocks noChangeShapeType="1"/>
          </p:cNvSpPr>
          <p:nvPr/>
        </p:nvSpPr>
        <p:spPr bwMode="auto">
          <a:xfrm flipH="1">
            <a:off x="3886200" y="41910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3" name="Oval 1071"/>
          <p:cNvSpPr>
            <a:spLocks noChangeArrowheads="1"/>
          </p:cNvSpPr>
          <p:nvPr/>
        </p:nvSpPr>
        <p:spPr bwMode="auto">
          <a:xfrm>
            <a:off x="3124200" y="5257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34</a:t>
            </a:r>
          </a:p>
        </p:txBody>
      </p:sp>
      <p:sp>
        <p:nvSpPr>
          <p:cNvPr id="106544" name="Line 1072"/>
          <p:cNvSpPr>
            <a:spLocks noChangeShapeType="1"/>
          </p:cNvSpPr>
          <p:nvPr/>
        </p:nvSpPr>
        <p:spPr bwMode="auto">
          <a:xfrm flipH="1">
            <a:off x="3429000" y="5029200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5" name="Text Box 1073"/>
          <p:cNvSpPr txBox="1">
            <a:spLocks noChangeArrowheads="1"/>
          </p:cNvSpPr>
          <p:nvPr/>
        </p:nvSpPr>
        <p:spPr bwMode="auto">
          <a:xfrm>
            <a:off x="4800600" y="4572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06546" name="Text Box 1074"/>
          <p:cNvSpPr txBox="1">
            <a:spLocks noChangeArrowheads="1"/>
          </p:cNvSpPr>
          <p:nvPr/>
        </p:nvSpPr>
        <p:spPr bwMode="auto">
          <a:xfrm>
            <a:off x="281940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106547" name="Text Box 1075"/>
          <p:cNvSpPr txBox="1">
            <a:spLocks noChangeArrowheads="1"/>
          </p:cNvSpPr>
          <p:nvPr/>
        </p:nvSpPr>
        <p:spPr bwMode="auto">
          <a:xfrm>
            <a:off x="320040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106548" name="Oval 1076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25</a:t>
            </a:r>
          </a:p>
        </p:txBody>
      </p:sp>
      <p:sp>
        <p:nvSpPr>
          <p:cNvPr id="106549" name="Oval 1077"/>
          <p:cNvSpPr>
            <a:spLocks noChangeArrowheads="1"/>
          </p:cNvSpPr>
          <p:nvPr/>
        </p:nvSpPr>
        <p:spPr bwMode="auto">
          <a:xfrm>
            <a:off x="73914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34</a:t>
            </a:r>
          </a:p>
        </p:txBody>
      </p:sp>
      <p:sp>
        <p:nvSpPr>
          <p:cNvPr id="106550" name="Line 1078"/>
          <p:cNvSpPr>
            <a:spLocks noChangeShapeType="1"/>
          </p:cNvSpPr>
          <p:nvPr/>
        </p:nvSpPr>
        <p:spPr bwMode="auto">
          <a:xfrm flipH="1">
            <a:off x="6781800" y="4191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1" name="Line 1079"/>
          <p:cNvSpPr>
            <a:spLocks noChangeShapeType="1"/>
          </p:cNvSpPr>
          <p:nvPr/>
        </p:nvSpPr>
        <p:spPr bwMode="auto">
          <a:xfrm>
            <a:off x="72390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2" name="Text Box 1080"/>
          <p:cNvSpPr txBox="1">
            <a:spLocks noChangeArrowheads="1"/>
          </p:cNvSpPr>
          <p:nvPr/>
        </p:nvSpPr>
        <p:spPr bwMode="auto">
          <a:xfrm>
            <a:off x="601980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charset="0"/>
              </a:rPr>
              <a:t>0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913F-7BE7-46E7-96BE-46790F439495}" type="slidenum">
              <a:rPr lang="en-US"/>
              <a:pPr/>
              <a:t>4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Balanced and unbalanced BST</a:t>
            </a: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</a:t>
            </a: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78858" name="Oval 10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</a:t>
            </a:r>
          </a:p>
        </p:txBody>
      </p:sp>
      <p:cxnSp>
        <p:nvCxnSpPr>
          <p:cNvPr id="78859" name="AutoShape 11"/>
          <p:cNvCxnSpPr>
            <a:cxnSpLocks noChangeShapeType="1"/>
            <a:stCxn id="78852" idx="3"/>
            <a:endCxn id="78853" idx="7"/>
          </p:cNvCxnSpPr>
          <p:nvPr/>
        </p:nvCxnSpPr>
        <p:spPr bwMode="auto">
          <a:xfrm flipH="1">
            <a:off x="6181725" y="24479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0" name="AutoShape 12"/>
          <p:cNvCxnSpPr>
            <a:cxnSpLocks noChangeShapeType="1"/>
            <a:stCxn id="78852" idx="5"/>
            <a:endCxn id="78854" idx="1"/>
          </p:cNvCxnSpPr>
          <p:nvPr/>
        </p:nvCxnSpPr>
        <p:spPr bwMode="auto">
          <a:xfrm>
            <a:off x="7248525" y="24479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1" name="AutoShape 13"/>
          <p:cNvCxnSpPr>
            <a:cxnSpLocks noChangeShapeType="1"/>
            <a:stCxn id="78853" idx="3"/>
            <a:endCxn id="78857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2" name="AutoShape 14"/>
          <p:cNvCxnSpPr>
            <a:cxnSpLocks noChangeShapeType="1"/>
            <a:stCxn id="78853" idx="5"/>
            <a:endCxn id="78858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65" name="Oval 17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78867" name="Oval 19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</a:t>
            </a:r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78869" name="Oval 21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</a:t>
            </a:r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7</a:t>
            </a:r>
          </a:p>
        </p:txBody>
      </p:sp>
      <p:sp>
        <p:nvSpPr>
          <p:cNvPr id="78871" name="Oval 23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cxnSp>
        <p:nvCxnSpPr>
          <p:cNvPr id="78872" name="AutoShape 24"/>
          <p:cNvCxnSpPr>
            <a:cxnSpLocks noChangeShapeType="1"/>
            <a:stCxn id="78868" idx="5"/>
            <a:endCxn id="78866" idx="7"/>
          </p:cNvCxnSpPr>
          <p:nvPr/>
        </p:nvCxnSpPr>
        <p:spPr bwMode="auto">
          <a:xfrm>
            <a:off x="4429125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3" name="AutoShape 25"/>
          <p:cNvCxnSpPr>
            <a:cxnSpLocks noChangeShapeType="1"/>
            <a:stCxn id="78865" idx="5"/>
            <a:endCxn id="78867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4" name="AutoShape 26"/>
          <p:cNvCxnSpPr>
            <a:cxnSpLocks noChangeShapeType="1"/>
            <a:stCxn id="78871" idx="5"/>
            <a:endCxn id="78870" idx="0"/>
          </p:cNvCxnSpPr>
          <p:nvPr/>
        </p:nvCxnSpPr>
        <p:spPr bwMode="auto">
          <a:xfrm>
            <a:off x="5495925" y="53435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5" name="AutoShape 27"/>
          <p:cNvCxnSpPr>
            <a:cxnSpLocks noChangeShapeType="1"/>
            <a:stCxn id="78866" idx="5"/>
            <a:endCxn id="78871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6" name="AutoShape 28"/>
          <p:cNvCxnSpPr>
            <a:cxnSpLocks noChangeShapeType="1"/>
            <a:stCxn id="78869" idx="5"/>
            <a:endCxn id="78868" idx="0"/>
          </p:cNvCxnSpPr>
          <p:nvPr/>
        </p:nvCxnSpPr>
        <p:spPr bwMode="auto">
          <a:xfrm>
            <a:off x="3895725" y="35147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7" name="AutoShape 29"/>
          <p:cNvCxnSpPr>
            <a:cxnSpLocks noChangeShapeType="1"/>
            <a:stCxn id="78867" idx="5"/>
            <a:endCxn id="78869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2</a:t>
            </a:r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78883" name="Oval 35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78884" name="Oval 36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7</a:t>
            </a:r>
          </a:p>
        </p:txBody>
      </p:sp>
      <p:sp>
        <p:nvSpPr>
          <p:cNvPr id="78885" name="Oval 37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78886" name="Oval 38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3</a:t>
            </a:r>
          </a:p>
        </p:txBody>
      </p:sp>
      <p:cxnSp>
        <p:nvCxnSpPr>
          <p:cNvPr id="78887" name="AutoShape 39"/>
          <p:cNvCxnSpPr>
            <a:cxnSpLocks noChangeShapeType="1"/>
            <a:stCxn id="78880" idx="3"/>
            <a:endCxn id="78881" idx="7"/>
          </p:cNvCxnSpPr>
          <p:nvPr/>
        </p:nvCxnSpPr>
        <p:spPr bwMode="auto">
          <a:xfrm flipH="1">
            <a:off x="1609725" y="45053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88" name="AutoShape 40"/>
          <p:cNvCxnSpPr>
            <a:cxnSpLocks noChangeShapeType="1"/>
            <a:stCxn id="78880" idx="5"/>
            <a:endCxn id="78882" idx="1"/>
          </p:cNvCxnSpPr>
          <p:nvPr/>
        </p:nvCxnSpPr>
        <p:spPr bwMode="auto">
          <a:xfrm>
            <a:off x="2676525" y="45053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89" name="AutoShape 41"/>
          <p:cNvCxnSpPr>
            <a:cxnSpLocks noChangeShapeType="1"/>
            <a:stCxn id="78881" idx="3"/>
            <a:endCxn id="78885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90" name="AutoShape 42"/>
          <p:cNvCxnSpPr>
            <a:cxnSpLocks noChangeShapeType="1"/>
            <a:stCxn id="78881" idx="5"/>
            <a:endCxn id="78886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91" name="AutoShape 43"/>
          <p:cNvCxnSpPr>
            <a:cxnSpLocks noChangeShapeType="1"/>
            <a:stCxn id="78882" idx="3"/>
            <a:endCxn id="78883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92" name="AutoShape 44"/>
          <p:cNvCxnSpPr>
            <a:cxnSpLocks noChangeShapeType="1"/>
            <a:stCxn id="78882" idx="5"/>
            <a:endCxn id="78884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080125" y="4202113"/>
            <a:ext cx="225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Is this “balanced”?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CCAF-56E3-47F6-A117-8A96DBECB17B}" type="slidenum">
              <a:rPr lang="en-US"/>
              <a:pPr/>
              <a:t>40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AVL Tree Deletion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 but more complex than insertion</a:t>
            </a:r>
          </a:p>
          <a:p>
            <a:pPr lvl="1"/>
            <a:r>
              <a:rPr lang="en-US"/>
              <a:t>Rotations and double rotations needed to rebalance</a:t>
            </a:r>
          </a:p>
          <a:p>
            <a:pPr lvl="1"/>
            <a:r>
              <a:rPr lang="en-US"/>
              <a:t>Imbalance may propagate upward so that many rotations may be needed.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1F4F-66CE-4E0A-8CAD-FB341E83576A}" type="slidenum">
              <a:rPr lang="en-US"/>
              <a:pPr/>
              <a:t>41</a:t>
            </a:fld>
            <a:endParaRPr lang="en-US"/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39750" y="1698625"/>
            <a:ext cx="8318500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>
                <a:solidFill>
                  <a:schemeClr val="accent1"/>
                </a:solidFill>
                <a:latin typeface="Arial" charset="0"/>
              </a:rPr>
              <a:t>Arguments for AVL trees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:</a:t>
            </a:r>
          </a:p>
          <a:p>
            <a:endParaRPr lang="en-US" sz="1200">
              <a:latin typeface="Arial" charset="0"/>
            </a:endParaRP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Search is O(log N) since AVL trees are </a:t>
            </a:r>
            <a:r>
              <a:rPr lang="en-US" sz="2000">
                <a:solidFill>
                  <a:srgbClr val="009999"/>
                </a:solidFill>
                <a:latin typeface="Arial" charset="0"/>
              </a:rPr>
              <a:t>always balanced</a:t>
            </a:r>
            <a:r>
              <a:rPr lang="en-US" sz="2000">
                <a:latin typeface="Arial" charset="0"/>
              </a:rPr>
              <a:t>.</a:t>
            </a: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Insertion and deletions are also O(logn)</a:t>
            </a: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The height balancing adds no more than a constant factor to the speed of insertion.</a:t>
            </a:r>
          </a:p>
          <a:p>
            <a:endParaRPr lang="en-US" sz="2000">
              <a:latin typeface="Arial" charset="0"/>
            </a:endParaRP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Arguments against using AVL trees</a:t>
            </a:r>
            <a:r>
              <a:rPr lang="en-US">
                <a:latin typeface="Arial" charset="0"/>
              </a:rPr>
              <a:t>:</a:t>
            </a: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Difficult to program &amp; debug; more space for balance factor.</a:t>
            </a: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Asymptotically faster but rebalancing costs time.</a:t>
            </a: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Most large searches are done in database systems on disk and use other structures (e.g. B-trees).</a:t>
            </a:r>
          </a:p>
          <a:p>
            <a:pPr>
              <a:buFontTx/>
              <a:buAutoNum type="arabicPeriod"/>
            </a:pPr>
            <a:r>
              <a:rPr lang="en-US" sz="2000">
                <a:latin typeface="Arial" charset="0"/>
              </a:rPr>
              <a:t>May be OK to have O(N) for a single operation if total run time for many consecutive operations is fast (e.g. Splay trees).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Pros and Cons of AVL Trees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5F10-F003-46D3-BE48-7C15901D1F99}" type="slidenum">
              <a:rPr lang="en-US"/>
              <a:pPr/>
              <a:t>42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Double Rotation Solution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838200" y="2362200"/>
            <a:ext cx="7956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DoubleRotateFromRight(n : reference node pointer) {</a:t>
            </a:r>
          </a:p>
          <a:p>
            <a:r>
              <a:rPr lang="en-US">
                <a:latin typeface="Courier New" pitchFamily="49" charset="0"/>
              </a:rPr>
              <a:t>RotateFromLeft(n.right);</a:t>
            </a:r>
          </a:p>
          <a:p>
            <a:r>
              <a:rPr lang="en-US">
                <a:latin typeface="Courier New" pitchFamily="49" charset="0"/>
              </a:rPr>
              <a:t>RotateFromRight(n);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6019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5486400" y="41910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H="1">
            <a:off x="5715000" y="3733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6324600" y="3657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H="1">
            <a:off x="6477000" y="4419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7010400" y="4419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 flipH="1">
            <a:off x="6172200" y="3276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6324600" y="2819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6269" name="Oval 13"/>
          <p:cNvSpPr>
            <a:spLocks noChangeArrowheads="1"/>
          </p:cNvSpPr>
          <p:nvPr/>
        </p:nvSpPr>
        <p:spPr bwMode="auto">
          <a:xfrm>
            <a:off x="63246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66294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AutoShape 15"/>
          <p:cNvSpPr>
            <a:spLocks noChangeArrowheads="1"/>
          </p:cNvSpPr>
          <p:nvPr/>
        </p:nvSpPr>
        <p:spPr bwMode="auto">
          <a:xfrm>
            <a:off x="5867400" y="5486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6705600" y="54864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96273" name="AutoShape 17"/>
          <p:cNvSpPr>
            <a:spLocks noChangeArrowheads="1"/>
          </p:cNvSpPr>
          <p:nvPr/>
        </p:nvSpPr>
        <p:spPr bwMode="auto">
          <a:xfrm>
            <a:off x="7086600" y="4800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6096000" y="5105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DE1-3C70-4518-ADA5-BDD60995F0A9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Approaches to balancing trees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Don't balance</a:t>
            </a:r>
          </a:p>
          <a:p>
            <a:pPr lvl="1"/>
            <a:r>
              <a:rPr lang="en-US" sz="2400"/>
              <a:t>May end up with some nodes very deep</a:t>
            </a:r>
          </a:p>
          <a:p>
            <a:r>
              <a:rPr lang="en-US" sz="2800">
                <a:solidFill>
                  <a:srgbClr val="008000"/>
                </a:solidFill>
              </a:rPr>
              <a:t>Strict balance</a:t>
            </a:r>
          </a:p>
          <a:p>
            <a:pPr lvl="1"/>
            <a:r>
              <a:rPr lang="en-US" sz="2400"/>
              <a:t>The tree must always be balanced perfectly</a:t>
            </a:r>
          </a:p>
          <a:p>
            <a:r>
              <a:rPr lang="en-US" sz="2800">
                <a:solidFill>
                  <a:srgbClr val="FF0000"/>
                </a:solidFill>
              </a:rPr>
              <a:t>Pretty good balance</a:t>
            </a:r>
          </a:p>
          <a:p>
            <a:pPr lvl="1"/>
            <a:r>
              <a:rPr lang="en-US" sz="2400"/>
              <a:t>Only allow a little out of balance</a:t>
            </a:r>
          </a:p>
          <a:p>
            <a:r>
              <a:rPr lang="en-US" sz="2800">
                <a:solidFill>
                  <a:srgbClr val="6600CC"/>
                </a:solidFill>
              </a:rPr>
              <a:t>Adjust on access</a:t>
            </a:r>
          </a:p>
          <a:p>
            <a:pPr lvl="1"/>
            <a:r>
              <a:rPr lang="en-US" sz="2400"/>
              <a:t>Self-adjusting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5438-432D-49F8-BCD3-667994BBBB7B}" type="slidenum">
              <a:rPr lang="en-US"/>
              <a:pPr/>
              <a:t>6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Balancing Binary Search Trees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r>
              <a:rPr lang="en-US"/>
              <a:t>Many algorithms exist for keeping binary search trees balanced</a:t>
            </a:r>
          </a:p>
          <a:p>
            <a:pPr lvl="1"/>
            <a:r>
              <a:rPr lang="en-US"/>
              <a:t>Adelson-Velskii and Landis (</a:t>
            </a:r>
            <a:r>
              <a:rPr lang="en-US">
                <a:solidFill>
                  <a:schemeClr val="accent2"/>
                </a:solidFill>
              </a:rPr>
              <a:t>AVL) trees</a:t>
            </a:r>
            <a:r>
              <a:rPr lang="en-US"/>
              <a:t> (height-balanced trees) 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Splay trees</a:t>
            </a:r>
            <a:r>
              <a:rPr lang="en-US"/>
              <a:t> and other self-adjusting trees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B-trees</a:t>
            </a:r>
            <a:r>
              <a:rPr lang="en-US"/>
              <a:t> and other multiway search trees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580B-0D55-4E84-8312-27F9A49C0607}" type="slidenum">
              <a:rPr lang="en-US"/>
              <a:pPr/>
              <a:t>7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Perfect Balance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2743200"/>
          </a:xfrm>
        </p:spPr>
        <p:txBody>
          <a:bodyPr/>
          <a:lstStyle/>
          <a:p>
            <a:r>
              <a:rPr lang="en-US"/>
              <a:t>Want a </a:t>
            </a:r>
            <a:r>
              <a:rPr lang="en-US">
                <a:solidFill>
                  <a:srgbClr val="0000FF"/>
                </a:solidFill>
              </a:rPr>
              <a:t>complete tree</a:t>
            </a:r>
            <a:r>
              <a:rPr lang="en-US"/>
              <a:t> after every operation</a:t>
            </a:r>
          </a:p>
          <a:p>
            <a:pPr lvl="1"/>
            <a:r>
              <a:rPr lang="en-US"/>
              <a:t>tree is full except possibly in the lower right</a:t>
            </a:r>
          </a:p>
          <a:p>
            <a:r>
              <a:rPr lang="en-US"/>
              <a:t>This is expensive</a:t>
            </a:r>
          </a:p>
          <a:p>
            <a:pPr lvl="1"/>
            <a:r>
              <a:rPr lang="en-US"/>
              <a:t>For example, insert 2 in the tree on the left and then rebuild as a complete tree</a:t>
            </a:r>
          </a:p>
        </p:txBody>
      </p:sp>
      <p:sp>
        <p:nvSpPr>
          <p:cNvPr id="80938" name="Text Box 42"/>
          <p:cNvSpPr txBox="1">
            <a:spLocks noChangeArrowheads="1"/>
          </p:cNvSpPr>
          <p:nvPr/>
        </p:nvSpPr>
        <p:spPr bwMode="auto">
          <a:xfrm>
            <a:off x="3962400" y="4857750"/>
            <a:ext cx="172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Insert 2 &amp;</a:t>
            </a:r>
          </a:p>
          <a:p>
            <a:r>
              <a:rPr lang="en-US">
                <a:solidFill>
                  <a:srgbClr val="0000FF"/>
                </a:solidFill>
              </a:rPr>
              <a:t>complete tree</a:t>
            </a:r>
          </a:p>
        </p:txBody>
      </p:sp>
      <p:sp>
        <p:nvSpPr>
          <p:cNvPr id="80939" name="Oval 43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80940" name="Oval 44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sp>
        <p:nvSpPr>
          <p:cNvPr id="80941" name="Oval 45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9</a:t>
            </a:r>
          </a:p>
        </p:txBody>
      </p:sp>
      <p:sp>
        <p:nvSpPr>
          <p:cNvPr id="80942" name="Oval 46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8</a:t>
            </a:r>
          </a:p>
        </p:txBody>
      </p:sp>
      <p:sp>
        <p:nvSpPr>
          <p:cNvPr id="80944" name="Oval 4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80945" name="Oval 4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cxnSp>
        <p:nvCxnSpPr>
          <p:cNvPr id="80946" name="AutoShape 50"/>
          <p:cNvCxnSpPr>
            <a:cxnSpLocks noChangeShapeType="1"/>
            <a:stCxn id="80939" idx="3"/>
            <a:endCxn id="80940" idx="7"/>
          </p:cNvCxnSpPr>
          <p:nvPr/>
        </p:nvCxnSpPr>
        <p:spPr bwMode="auto">
          <a:xfrm flipH="1">
            <a:off x="16859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47" name="AutoShape 51"/>
          <p:cNvCxnSpPr>
            <a:cxnSpLocks noChangeShapeType="1"/>
            <a:stCxn id="80939" idx="5"/>
            <a:endCxn id="80941" idx="1"/>
          </p:cNvCxnSpPr>
          <p:nvPr/>
        </p:nvCxnSpPr>
        <p:spPr bwMode="auto">
          <a:xfrm>
            <a:off x="27527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48" name="AutoShape 52"/>
          <p:cNvCxnSpPr>
            <a:cxnSpLocks noChangeShapeType="1"/>
            <a:stCxn id="80940" idx="3"/>
            <a:endCxn id="80944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49" name="AutoShape 53"/>
          <p:cNvCxnSpPr>
            <a:cxnSpLocks noChangeShapeType="1"/>
            <a:stCxn id="80940" idx="5"/>
            <a:endCxn id="80945" idx="0"/>
          </p:cNvCxnSpPr>
          <p:nvPr/>
        </p:nvCxnSpPr>
        <p:spPr bwMode="auto">
          <a:xfrm>
            <a:off x="16859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50" name="AutoShape 54"/>
          <p:cNvCxnSpPr>
            <a:cxnSpLocks noChangeShapeType="1"/>
            <a:stCxn id="80941" idx="3"/>
            <a:endCxn id="80942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52" name="Oval 56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5</a:t>
            </a:r>
          </a:p>
        </p:txBody>
      </p:sp>
      <p:sp>
        <p:nvSpPr>
          <p:cNvPr id="80953" name="Oval 57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charset="0"/>
              </a:rPr>
              <a:t>2</a:t>
            </a:r>
            <a:endParaRPr lang="en-US" sz="2400">
              <a:latin typeface="Times New Roman" charset="0"/>
            </a:endParaRPr>
          </a:p>
        </p:txBody>
      </p:sp>
      <p:sp>
        <p:nvSpPr>
          <p:cNvPr id="80954" name="Oval 58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8</a:t>
            </a:r>
          </a:p>
        </p:txBody>
      </p:sp>
      <p:sp>
        <p:nvSpPr>
          <p:cNvPr id="80955" name="Oval 59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6</a:t>
            </a:r>
          </a:p>
        </p:txBody>
      </p:sp>
      <p:sp>
        <p:nvSpPr>
          <p:cNvPr id="80956" name="Oval 60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9</a:t>
            </a:r>
          </a:p>
        </p:txBody>
      </p:sp>
      <p:sp>
        <p:nvSpPr>
          <p:cNvPr id="80957" name="Oval 61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80958" name="Oval 62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charset="0"/>
              </a:rPr>
              <a:t>4</a:t>
            </a:r>
          </a:p>
        </p:txBody>
      </p:sp>
      <p:cxnSp>
        <p:nvCxnSpPr>
          <p:cNvPr id="80959" name="AutoShape 63"/>
          <p:cNvCxnSpPr>
            <a:cxnSpLocks noChangeShapeType="1"/>
            <a:stCxn id="80952" idx="3"/>
            <a:endCxn id="80953" idx="7"/>
          </p:cNvCxnSpPr>
          <p:nvPr/>
        </p:nvCxnSpPr>
        <p:spPr bwMode="auto">
          <a:xfrm flipH="1">
            <a:off x="61055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60" name="AutoShape 64"/>
          <p:cNvCxnSpPr>
            <a:cxnSpLocks noChangeShapeType="1"/>
            <a:stCxn id="80952" idx="5"/>
            <a:endCxn id="80954" idx="1"/>
          </p:cNvCxnSpPr>
          <p:nvPr/>
        </p:nvCxnSpPr>
        <p:spPr bwMode="auto">
          <a:xfrm>
            <a:off x="71723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61" name="AutoShape 65"/>
          <p:cNvCxnSpPr>
            <a:cxnSpLocks noChangeShapeType="1"/>
            <a:stCxn id="80953" idx="3"/>
            <a:endCxn id="80957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62" name="AutoShape 66"/>
          <p:cNvCxnSpPr>
            <a:cxnSpLocks noChangeShapeType="1"/>
            <a:stCxn id="80953" idx="5"/>
            <a:endCxn id="80958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63" name="AutoShape 67"/>
          <p:cNvCxnSpPr>
            <a:cxnSpLocks noChangeShapeType="1"/>
            <a:stCxn id="80954" idx="3"/>
            <a:endCxn id="80955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64" name="AutoShape 68"/>
          <p:cNvCxnSpPr>
            <a:cxnSpLocks noChangeShapeType="1"/>
            <a:stCxn id="80954" idx="5"/>
            <a:endCxn id="80956" idx="0"/>
          </p:cNvCxnSpPr>
          <p:nvPr/>
        </p:nvCxnSpPr>
        <p:spPr bwMode="auto">
          <a:xfrm>
            <a:off x="80867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65" name="Line 69"/>
          <p:cNvSpPr>
            <a:spLocks noChangeShapeType="1"/>
          </p:cNvSpPr>
          <p:nvPr/>
        </p:nvSpPr>
        <p:spPr bwMode="auto">
          <a:xfrm>
            <a:off x="4114800" y="5715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4657-A24E-47D8-A2DC-7542D5977781}" type="slidenum">
              <a:rPr lang="en-US"/>
              <a:pPr/>
              <a:t>8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AVL - Good but not Perfect Balance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863725"/>
            <a:ext cx="8050212" cy="4384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AVL trees are height-balanced binary search trees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Balance factor</a:t>
            </a:r>
            <a:r>
              <a:rPr lang="en-US"/>
              <a:t> of a node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height(left subtree) - height(right subtree)</a:t>
            </a:r>
          </a:p>
          <a:p>
            <a:pPr>
              <a:lnSpc>
                <a:spcPct val="90000"/>
              </a:lnSpc>
            </a:pPr>
            <a:r>
              <a:rPr lang="en-US"/>
              <a:t>An AVL tree has balance factor calculated at every node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For every node, heights of left and right subtree can differ by no more than 1</a:t>
            </a:r>
          </a:p>
          <a:p>
            <a:pPr lvl="1">
              <a:lnSpc>
                <a:spcPct val="90000"/>
              </a:lnSpc>
            </a:pPr>
            <a:r>
              <a:rPr lang="en-US"/>
              <a:t>Store current heights in each node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12/26/03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AVL Trees - Lecture 8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9FB7-8EF3-400E-80A1-BD84316EFDDA}" type="slidenum">
              <a:rPr lang="en-US"/>
              <a:pPr/>
              <a:t>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N(h) = </a:t>
            </a:r>
            <a:r>
              <a:rPr lang="en-US" dirty="0">
                <a:solidFill>
                  <a:srgbClr val="FF0000"/>
                </a:solidFill>
              </a:rPr>
              <a:t>minimum </a:t>
            </a:r>
            <a:r>
              <a:rPr lang="en-US" dirty="0"/>
              <a:t>number of nodes in an AVL tree of height h.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Basis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N(0) = 1, N(1) = 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Induction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N(h) = N(h-1) + N(h-2) + 1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Solution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dirty="0"/>
              <a:t>N(h)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</a:t>
            </a:r>
            <a:r>
              <a:rPr lang="en-US" baseline="30000" dirty="0">
                <a:sym typeface="Symbol" pitchFamily="18" charset="2"/>
              </a:rPr>
              <a:t>h</a:t>
            </a:r>
            <a:r>
              <a:rPr lang="en-US" dirty="0">
                <a:sym typeface="Symbol" pitchFamily="18" charset="2"/>
              </a:rPr>
              <a:t>   (  1.62)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6477000" y="4800600"/>
            <a:ext cx="838200" cy="7254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7620000" y="4800600"/>
            <a:ext cx="8382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6934200" y="4343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H="1" flipV="1">
            <a:off x="7696200" y="4419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613525" y="5573713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7772400" y="5410200"/>
            <a:ext cx="55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h-2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7772400" y="3886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2054</Words>
  <Application>Microsoft Office PowerPoint</Application>
  <PresentationFormat>On-screen Show (4:3)</PresentationFormat>
  <Paragraphs>689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PowerPoint Presentation</vt:lpstr>
      <vt:lpstr>Binary Search Tree - Best Time</vt:lpstr>
      <vt:lpstr>Binary Search Tree - Worst Time</vt:lpstr>
      <vt:lpstr>Balanced and unbalanced BST</vt:lpstr>
      <vt:lpstr>Approaches to balancing trees</vt:lpstr>
      <vt:lpstr>Balancing Binary Search Trees</vt:lpstr>
      <vt:lpstr>Perfect Balance</vt:lpstr>
      <vt:lpstr>AVL - Good but not Perfect Balance</vt:lpstr>
      <vt:lpstr>Height of an AVL Tree</vt:lpstr>
      <vt:lpstr>Height of an AVL Tree</vt:lpstr>
      <vt:lpstr>Node Heights</vt:lpstr>
      <vt:lpstr>Node Heights after Insert 7</vt:lpstr>
      <vt:lpstr>Insert and Rotation in AVL Trees</vt:lpstr>
      <vt:lpstr>Single Rotation in an AVL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Single Rotation</vt:lpstr>
      <vt:lpstr>Double Rotation</vt:lpstr>
      <vt:lpstr>Insertion in AVL Trees</vt:lpstr>
      <vt:lpstr>Insert in BST</vt:lpstr>
      <vt:lpstr>Insert in AVL trees</vt:lpstr>
      <vt:lpstr>Example of Insertions in an AVL Tree</vt:lpstr>
      <vt:lpstr>Example of Insertions in an AVL Tree</vt:lpstr>
      <vt:lpstr>Single rotation (outside case)</vt:lpstr>
      <vt:lpstr>Double rotation (inside case)</vt:lpstr>
      <vt:lpstr>AVL Tree Deletion</vt:lpstr>
      <vt:lpstr>PowerPoint Presentation</vt:lpstr>
      <vt:lpstr>Double Rotation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sastra</dc:creator>
  <cp:lastModifiedBy>sastra</cp:lastModifiedBy>
  <cp:revision>4</cp:revision>
  <dcterms:created xsi:type="dcterms:W3CDTF">2015-08-20T08:10:49Z</dcterms:created>
  <dcterms:modified xsi:type="dcterms:W3CDTF">2015-09-01T11:47:57Z</dcterms:modified>
</cp:coreProperties>
</file>