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81" r:id="rId14"/>
    <p:sldId id="282" r:id="rId15"/>
    <p:sldId id="287" r:id="rId16"/>
    <p:sldId id="283" r:id="rId17"/>
    <p:sldId id="284" r:id="rId18"/>
    <p:sldId id="269" r:id="rId19"/>
    <p:sldId id="270" r:id="rId20"/>
    <p:sldId id="271" r:id="rId21"/>
    <p:sldId id="272" r:id="rId22"/>
    <p:sldId id="273" r:id="rId23"/>
    <p:sldId id="274" r:id="rId24"/>
    <p:sldId id="275" r:id="rId25"/>
    <p:sldId id="276" r:id="rId26"/>
    <p:sldId id="277" r:id="rId27"/>
    <p:sldId id="279"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4BEE2D-7D22-408B-BD00-98096E40B14B}" type="datetimeFigureOut">
              <a:rPr lang="en-US" smtClean="0"/>
              <a:t>9/10/2015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E32969-6538-4C78-A5C9-8888BB684107}" type="slidenum">
              <a:rPr lang="en-US" smtClean="0"/>
              <a:t>‹#›</a:t>
            </a:fld>
            <a:endParaRPr lang="en-US"/>
          </a:p>
        </p:txBody>
      </p:sp>
    </p:spTree>
    <p:extLst>
      <p:ext uri="{BB962C8B-B14F-4D97-AF65-F5344CB8AC3E}">
        <p14:creationId xmlns:p14="http://schemas.microsoft.com/office/powerpoint/2010/main" val="2432369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F4D021-1602-4B11-9FA6-013F46142EE8}"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30041-B557-43EA-9467-5D8AFB6C6975}" type="slidenum">
              <a:rPr lang="en-US" smtClean="0"/>
              <a:t>‹#›</a:t>
            </a:fld>
            <a:endParaRPr lang="en-US"/>
          </a:p>
        </p:txBody>
      </p:sp>
    </p:spTree>
    <p:extLst>
      <p:ext uri="{BB962C8B-B14F-4D97-AF65-F5344CB8AC3E}">
        <p14:creationId xmlns:p14="http://schemas.microsoft.com/office/powerpoint/2010/main" val="1044524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F4D021-1602-4B11-9FA6-013F46142EE8}"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30041-B557-43EA-9467-5D8AFB6C6975}" type="slidenum">
              <a:rPr lang="en-US" smtClean="0"/>
              <a:t>‹#›</a:t>
            </a:fld>
            <a:endParaRPr lang="en-US"/>
          </a:p>
        </p:txBody>
      </p:sp>
    </p:spTree>
    <p:extLst>
      <p:ext uri="{BB962C8B-B14F-4D97-AF65-F5344CB8AC3E}">
        <p14:creationId xmlns:p14="http://schemas.microsoft.com/office/powerpoint/2010/main" val="343166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F4D021-1602-4B11-9FA6-013F46142EE8}"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30041-B557-43EA-9467-5D8AFB6C6975}" type="slidenum">
              <a:rPr lang="en-US" smtClean="0"/>
              <a:t>‹#›</a:t>
            </a:fld>
            <a:endParaRPr lang="en-US"/>
          </a:p>
        </p:txBody>
      </p:sp>
    </p:spTree>
    <p:extLst>
      <p:ext uri="{BB962C8B-B14F-4D97-AF65-F5344CB8AC3E}">
        <p14:creationId xmlns:p14="http://schemas.microsoft.com/office/powerpoint/2010/main" val="127177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F4D021-1602-4B11-9FA6-013F46142EE8}"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30041-B557-43EA-9467-5D8AFB6C6975}" type="slidenum">
              <a:rPr lang="en-US" smtClean="0"/>
              <a:t>‹#›</a:t>
            </a:fld>
            <a:endParaRPr lang="en-US"/>
          </a:p>
        </p:txBody>
      </p:sp>
    </p:spTree>
    <p:extLst>
      <p:ext uri="{BB962C8B-B14F-4D97-AF65-F5344CB8AC3E}">
        <p14:creationId xmlns:p14="http://schemas.microsoft.com/office/powerpoint/2010/main" val="163109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F4D021-1602-4B11-9FA6-013F46142EE8}"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D30041-B557-43EA-9467-5D8AFB6C6975}" type="slidenum">
              <a:rPr lang="en-US" smtClean="0"/>
              <a:t>‹#›</a:t>
            </a:fld>
            <a:endParaRPr lang="en-US"/>
          </a:p>
        </p:txBody>
      </p:sp>
    </p:spTree>
    <p:extLst>
      <p:ext uri="{BB962C8B-B14F-4D97-AF65-F5344CB8AC3E}">
        <p14:creationId xmlns:p14="http://schemas.microsoft.com/office/powerpoint/2010/main" val="3530379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F4D021-1602-4B11-9FA6-013F46142EE8}"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30041-B557-43EA-9467-5D8AFB6C6975}" type="slidenum">
              <a:rPr lang="en-US" smtClean="0"/>
              <a:t>‹#›</a:t>
            </a:fld>
            <a:endParaRPr lang="en-US"/>
          </a:p>
        </p:txBody>
      </p:sp>
    </p:spTree>
    <p:extLst>
      <p:ext uri="{BB962C8B-B14F-4D97-AF65-F5344CB8AC3E}">
        <p14:creationId xmlns:p14="http://schemas.microsoft.com/office/powerpoint/2010/main" val="33009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F4D021-1602-4B11-9FA6-013F46142EE8}" type="datetimeFigureOut">
              <a:rPr lang="en-US" smtClean="0"/>
              <a:t>9/10/2015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D30041-B557-43EA-9467-5D8AFB6C6975}" type="slidenum">
              <a:rPr lang="en-US" smtClean="0"/>
              <a:t>‹#›</a:t>
            </a:fld>
            <a:endParaRPr lang="en-US"/>
          </a:p>
        </p:txBody>
      </p:sp>
    </p:spTree>
    <p:extLst>
      <p:ext uri="{BB962C8B-B14F-4D97-AF65-F5344CB8AC3E}">
        <p14:creationId xmlns:p14="http://schemas.microsoft.com/office/powerpoint/2010/main" val="278497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F4D021-1602-4B11-9FA6-013F46142EE8}" type="datetimeFigureOut">
              <a:rPr lang="en-US" smtClean="0"/>
              <a:t>9/10/2015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D30041-B557-43EA-9467-5D8AFB6C6975}" type="slidenum">
              <a:rPr lang="en-US" smtClean="0"/>
              <a:t>‹#›</a:t>
            </a:fld>
            <a:endParaRPr lang="en-US"/>
          </a:p>
        </p:txBody>
      </p:sp>
    </p:spTree>
    <p:extLst>
      <p:ext uri="{BB962C8B-B14F-4D97-AF65-F5344CB8AC3E}">
        <p14:creationId xmlns:p14="http://schemas.microsoft.com/office/powerpoint/2010/main" val="1467720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4D021-1602-4B11-9FA6-013F46142EE8}" type="datetimeFigureOut">
              <a:rPr lang="en-US" smtClean="0"/>
              <a:t>9/10/2015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D30041-B557-43EA-9467-5D8AFB6C6975}" type="slidenum">
              <a:rPr lang="en-US" smtClean="0"/>
              <a:t>‹#›</a:t>
            </a:fld>
            <a:endParaRPr lang="en-US"/>
          </a:p>
        </p:txBody>
      </p:sp>
    </p:spTree>
    <p:extLst>
      <p:ext uri="{BB962C8B-B14F-4D97-AF65-F5344CB8AC3E}">
        <p14:creationId xmlns:p14="http://schemas.microsoft.com/office/powerpoint/2010/main" val="84336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F4D021-1602-4B11-9FA6-013F46142EE8}"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30041-B557-43EA-9467-5D8AFB6C6975}" type="slidenum">
              <a:rPr lang="en-US" smtClean="0"/>
              <a:t>‹#›</a:t>
            </a:fld>
            <a:endParaRPr lang="en-US"/>
          </a:p>
        </p:txBody>
      </p:sp>
    </p:spTree>
    <p:extLst>
      <p:ext uri="{BB962C8B-B14F-4D97-AF65-F5344CB8AC3E}">
        <p14:creationId xmlns:p14="http://schemas.microsoft.com/office/powerpoint/2010/main" val="800628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F4D021-1602-4B11-9FA6-013F46142EE8}"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D30041-B557-43EA-9467-5D8AFB6C6975}" type="slidenum">
              <a:rPr lang="en-US" smtClean="0"/>
              <a:t>‹#›</a:t>
            </a:fld>
            <a:endParaRPr lang="en-US"/>
          </a:p>
        </p:txBody>
      </p:sp>
    </p:spTree>
    <p:extLst>
      <p:ext uri="{BB962C8B-B14F-4D97-AF65-F5344CB8AC3E}">
        <p14:creationId xmlns:p14="http://schemas.microsoft.com/office/powerpoint/2010/main" val="246361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4D021-1602-4B11-9FA6-013F46142EE8}" type="datetimeFigureOut">
              <a:rPr lang="en-US" smtClean="0"/>
              <a:t>9/10/2015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D30041-B557-43EA-9467-5D8AFB6C6975}" type="slidenum">
              <a:rPr lang="en-US" smtClean="0"/>
              <a:t>‹#›</a:t>
            </a:fld>
            <a:endParaRPr lang="en-US"/>
          </a:p>
        </p:txBody>
      </p:sp>
    </p:spTree>
    <p:extLst>
      <p:ext uri="{BB962C8B-B14F-4D97-AF65-F5344CB8AC3E}">
        <p14:creationId xmlns:p14="http://schemas.microsoft.com/office/powerpoint/2010/main" val="55909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Grp="1" noChangeArrowheads="1"/>
          </p:cNvSpPr>
          <p:nvPr>
            <p:ph type="ftr" sz="quarter" idx="4294967295"/>
          </p:nvPr>
        </p:nvSpPr>
        <p:spPr>
          <a:xfrm>
            <a:off x="609600" y="6096000"/>
            <a:ext cx="2895600" cy="457200"/>
          </a:xfrm>
          <a:prstGeom prst="rect">
            <a:avLst/>
          </a:prstGeom>
        </p:spPr>
        <p:txBody>
          <a:bodyPr/>
          <a:lstStyle/>
          <a:p>
            <a:r>
              <a:rPr lang="en-US" altLang="en-US"/>
              <a:t>B-Trees</a:t>
            </a:r>
          </a:p>
        </p:txBody>
      </p:sp>
      <p:sp>
        <p:nvSpPr>
          <p:cNvPr id="4" name="Rectangle 5"/>
          <p:cNvSpPr>
            <a:spLocks noGrp="1" noChangeArrowheads="1"/>
          </p:cNvSpPr>
          <p:nvPr>
            <p:ph type="sldNum" sz="quarter" idx="4294967295"/>
          </p:nvPr>
        </p:nvSpPr>
        <p:spPr>
          <a:xfrm>
            <a:off x="6553200" y="6248400"/>
            <a:ext cx="1905000" cy="457200"/>
          </a:xfrm>
          <a:prstGeom prst="rect">
            <a:avLst/>
          </a:prstGeom>
        </p:spPr>
        <p:txBody>
          <a:bodyPr/>
          <a:lstStyle/>
          <a:p>
            <a:fld id="{3CF5C859-D10C-4CB6-88F5-EFAC911C627B}" type="slidenum">
              <a:rPr lang="en-US" altLang="en-US"/>
              <a:pPr/>
              <a:t>1</a:t>
            </a:fld>
            <a:endParaRPr lang="en-US" altLang="en-US"/>
          </a:p>
        </p:txBody>
      </p:sp>
      <p:sp>
        <p:nvSpPr>
          <p:cNvPr id="24578" name="Rectangle 2"/>
          <p:cNvSpPr>
            <a:spLocks noGrp="1" noChangeArrowheads="1"/>
          </p:cNvSpPr>
          <p:nvPr>
            <p:ph type="ctrTitle"/>
          </p:nvPr>
        </p:nvSpPr>
        <p:spPr>
          <a:xfrm>
            <a:off x="685800" y="1905000"/>
            <a:ext cx="7772400" cy="1524000"/>
          </a:xfrm>
          <a:ln>
            <a:solidFill>
              <a:schemeClr val="tx1"/>
            </a:solidFill>
          </a:ln>
        </p:spPr>
        <p:txBody>
          <a:bodyPr/>
          <a:lstStyle/>
          <a:p>
            <a:r>
              <a:rPr lang="en-US"/>
              <a:t>B-Trees</a:t>
            </a:r>
            <a:br>
              <a:rPr lang="en-US"/>
            </a:b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2"/>
          <p:cNvSpPr>
            <a:spLocks noGrp="1"/>
          </p:cNvSpPr>
          <p:nvPr>
            <p:ph type="ftr" sz="quarter" idx="10"/>
          </p:nvPr>
        </p:nvSpPr>
        <p:spPr/>
        <p:txBody>
          <a:bodyPr/>
          <a:lstStyle/>
          <a:p>
            <a:r>
              <a:rPr lang="en-US" altLang="en-US"/>
              <a:t>B-Trees</a:t>
            </a:r>
          </a:p>
        </p:txBody>
      </p:sp>
      <p:sp>
        <p:nvSpPr>
          <p:cNvPr id="32" name="Slide Number Placeholder 3"/>
          <p:cNvSpPr>
            <a:spLocks noGrp="1"/>
          </p:cNvSpPr>
          <p:nvPr>
            <p:ph type="sldNum" sz="quarter" idx="11"/>
          </p:nvPr>
        </p:nvSpPr>
        <p:spPr/>
        <p:txBody>
          <a:bodyPr/>
          <a:lstStyle/>
          <a:p>
            <a:fld id="{4DEAF753-CBB4-450B-9526-38AA25403BC7}" type="slidenum">
              <a:rPr lang="en-US" altLang="en-US"/>
              <a:pPr/>
              <a:t>10</a:t>
            </a:fld>
            <a:endParaRPr lang="en-US" altLang="en-US"/>
          </a:p>
        </p:txBody>
      </p:sp>
      <p:sp>
        <p:nvSpPr>
          <p:cNvPr id="34841" name="Line 25"/>
          <p:cNvSpPr>
            <a:spLocks noChangeShapeType="1"/>
          </p:cNvSpPr>
          <p:nvPr/>
        </p:nvSpPr>
        <p:spPr bwMode="auto">
          <a:xfrm flipH="1">
            <a:off x="762000" y="3352800"/>
            <a:ext cx="1371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Line 26"/>
          <p:cNvSpPr>
            <a:spLocks noChangeShapeType="1"/>
          </p:cNvSpPr>
          <p:nvPr/>
        </p:nvSpPr>
        <p:spPr bwMode="auto">
          <a:xfrm flipH="1">
            <a:off x="1981200" y="3352800"/>
            <a:ext cx="457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Line 27"/>
          <p:cNvSpPr>
            <a:spLocks noChangeShapeType="1"/>
          </p:cNvSpPr>
          <p:nvPr/>
        </p:nvSpPr>
        <p:spPr bwMode="auto">
          <a:xfrm>
            <a:off x="2819400" y="3352800"/>
            <a:ext cx="533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Line 28"/>
          <p:cNvSpPr>
            <a:spLocks noChangeShapeType="1"/>
          </p:cNvSpPr>
          <p:nvPr/>
        </p:nvSpPr>
        <p:spPr bwMode="auto">
          <a:xfrm flipH="1">
            <a:off x="4724400" y="3352800"/>
            <a:ext cx="990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5" name="Line 29"/>
          <p:cNvSpPr>
            <a:spLocks noChangeShapeType="1"/>
          </p:cNvSpPr>
          <p:nvPr/>
        </p:nvSpPr>
        <p:spPr bwMode="auto">
          <a:xfrm flipH="1">
            <a:off x="5943600" y="3352800"/>
            <a:ext cx="152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6" name="Line 30"/>
          <p:cNvSpPr>
            <a:spLocks noChangeShapeType="1"/>
          </p:cNvSpPr>
          <p:nvPr/>
        </p:nvSpPr>
        <p:spPr bwMode="auto">
          <a:xfrm>
            <a:off x="6400800" y="3352800"/>
            <a:ext cx="1219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9" name="Line 23"/>
          <p:cNvSpPr>
            <a:spLocks noChangeShapeType="1"/>
          </p:cNvSpPr>
          <p:nvPr/>
        </p:nvSpPr>
        <p:spPr bwMode="auto">
          <a:xfrm flipH="1">
            <a:off x="2438400" y="2438400"/>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Line 24"/>
          <p:cNvSpPr>
            <a:spLocks noChangeShapeType="1"/>
          </p:cNvSpPr>
          <p:nvPr/>
        </p:nvSpPr>
        <p:spPr bwMode="auto">
          <a:xfrm>
            <a:off x="4114800" y="2438400"/>
            <a:ext cx="1981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a:ln/>
        </p:spPr>
        <p:txBody>
          <a:bodyPr/>
          <a:lstStyle/>
          <a:p>
            <a:r>
              <a:rPr lang="en-US"/>
              <a:t>Constructing a B-tree (contd.)</a:t>
            </a:r>
          </a:p>
        </p:txBody>
      </p:sp>
      <p:sp>
        <p:nvSpPr>
          <p:cNvPr id="34819" name="Text Box 3"/>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17</a:t>
            </a:r>
          </a:p>
        </p:txBody>
      </p:sp>
      <p:sp>
        <p:nvSpPr>
          <p:cNvPr id="34820" name="Text Box 4"/>
          <p:cNvSpPr txBox="1">
            <a:spLocks noChangeArrowheads="1"/>
          </p:cNvSpPr>
          <p:nvPr/>
        </p:nvSpPr>
        <p:spPr bwMode="auto">
          <a:xfrm>
            <a:off x="1957388" y="2971800"/>
            <a:ext cx="481012"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3</a:t>
            </a:r>
          </a:p>
        </p:txBody>
      </p:sp>
      <p:sp>
        <p:nvSpPr>
          <p:cNvPr id="34821" name="Text Box 5"/>
          <p:cNvSpPr txBox="1">
            <a:spLocks noChangeArrowheads="1"/>
          </p:cNvSpPr>
          <p:nvPr/>
        </p:nvSpPr>
        <p:spPr bwMode="auto">
          <a:xfrm>
            <a:off x="2438400" y="29718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4822" name="Text Box 6"/>
          <p:cNvSpPr txBox="1">
            <a:spLocks noChangeArrowheads="1"/>
          </p:cNvSpPr>
          <p:nvPr/>
        </p:nvSpPr>
        <p:spPr bwMode="auto">
          <a:xfrm>
            <a:off x="5614988" y="2971800"/>
            <a:ext cx="481012"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4823" name="Text Box 7"/>
          <p:cNvSpPr txBox="1">
            <a:spLocks noChangeArrowheads="1"/>
          </p:cNvSpPr>
          <p:nvPr/>
        </p:nvSpPr>
        <p:spPr bwMode="auto">
          <a:xfrm>
            <a:off x="6096000" y="29718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p:txBody>
      </p:sp>
      <p:sp>
        <p:nvSpPr>
          <p:cNvPr id="34824" name="Text Box 8"/>
          <p:cNvSpPr txBox="1">
            <a:spLocks noChangeArrowheads="1"/>
          </p:cNvSpPr>
          <p:nvPr/>
        </p:nvSpPr>
        <p:spPr bwMode="auto">
          <a:xfrm>
            <a:off x="3048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4825" name="Text Box 9"/>
          <p:cNvSpPr txBox="1">
            <a:spLocks noChangeArrowheads="1"/>
          </p:cNvSpPr>
          <p:nvPr/>
        </p:nvSpPr>
        <p:spPr bwMode="auto">
          <a:xfrm>
            <a:off x="7858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4826" name="Text Box 10"/>
          <p:cNvSpPr txBox="1">
            <a:spLocks noChangeArrowheads="1"/>
          </p:cNvSpPr>
          <p:nvPr/>
        </p:nvSpPr>
        <p:spPr bwMode="auto">
          <a:xfrm>
            <a:off x="15240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34827" name="Text Box 11"/>
          <p:cNvSpPr txBox="1">
            <a:spLocks noChangeArrowheads="1"/>
          </p:cNvSpPr>
          <p:nvPr/>
        </p:nvSpPr>
        <p:spPr bwMode="auto">
          <a:xfrm>
            <a:off x="20050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sp>
        <p:nvSpPr>
          <p:cNvPr id="34828" name="Text Box 12"/>
          <p:cNvSpPr txBox="1">
            <a:spLocks noChangeArrowheads="1"/>
          </p:cNvSpPr>
          <p:nvPr/>
        </p:nvSpPr>
        <p:spPr bwMode="auto">
          <a:xfrm>
            <a:off x="26670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4829" name="Text Box 13"/>
          <p:cNvSpPr txBox="1">
            <a:spLocks noChangeArrowheads="1"/>
          </p:cNvSpPr>
          <p:nvPr/>
        </p:nvSpPr>
        <p:spPr bwMode="auto">
          <a:xfrm>
            <a:off x="31480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4830" name="Text Box 14"/>
          <p:cNvSpPr txBox="1">
            <a:spLocks noChangeArrowheads="1"/>
          </p:cNvSpPr>
          <p:nvPr/>
        </p:nvSpPr>
        <p:spPr bwMode="auto">
          <a:xfrm>
            <a:off x="3581400" y="4267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16</a:t>
            </a:r>
          </a:p>
        </p:txBody>
      </p:sp>
      <p:sp>
        <p:nvSpPr>
          <p:cNvPr id="34831" name="Text Box 15"/>
          <p:cNvSpPr txBox="1">
            <a:spLocks noChangeArrowheads="1"/>
          </p:cNvSpPr>
          <p:nvPr/>
        </p:nvSpPr>
        <p:spPr bwMode="auto">
          <a:xfrm>
            <a:off x="673735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52</a:t>
            </a:r>
          </a:p>
        </p:txBody>
      </p:sp>
      <p:sp>
        <p:nvSpPr>
          <p:cNvPr id="34832" name="Text Box 16"/>
          <p:cNvSpPr txBox="1">
            <a:spLocks noChangeArrowheads="1"/>
          </p:cNvSpPr>
          <p:nvPr/>
        </p:nvSpPr>
        <p:spPr bwMode="auto">
          <a:xfrm>
            <a:off x="721836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53</a:t>
            </a:r>
          </a:p>
        </p:txBody>
      </p:sp>
      <p:sp>
        <p:nvSpPr>
          <p:cNvPr id="34833" name="Text Box 17"/>
          <p:cNvSpPr txBox="1">
            <a:spLocks noChangeArrowheads="1"/>
          </p:cNvSpPr>
          <p:nvPr/>
        </p:nvSpPr>
        <p:spPr bwMode="auto">
          <a:xfrm>
            <a:off x="765175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55</a:t>
            </a:r>
          </a:p>
        </p:txBody>
      </p:sp>
      <p:sp>
        <p:nvSpPr>
          <p:cNvPr id="34834" name="Text Box 18"/>
          <p:cNvSpPr txBox="1">
            <a:spLocks noChangeArrowheads="1"/>
          </p:cNvSpPr>
          <p:nvPr/>
        </p:nvSpPr>
        <p:spPr bwMode="auto">
          <a:xfrm>
            <a:off x="813276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68</a:t>
            </a:r>
          </a:p>
        </p:txBody>
      </p:sp>
      <p:sp>
        <p:nvSpPr>
          <p:cNvPr id="34835" name="Text Box 19"/>
          <p:cNvSpPr txBox="1">
            <a:spLocks noChangeArrowheads="1"/>
          </p:cNvSpPr>
          <p:nvPr/>
        </p:nvSpPr>
        <p:spPr bwMode="auto">
          <a:xfrm>
            <a:off x="42672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4836" name="Text Box 20"/>
          <p:cNvSpPr txBox="1">
            <a:spLocks noChangeArrowheads="1"/>
          </p:cNvSpPr>
          <p:nvPr/>
        </p:nvSpPr>
        <p:spPr bwMode="auto">
          <a:xfrm>
            <a:off x="47482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sp>
        <p:nvSpPr>
          <p:cNvPr id="34837" name="Text Box 21"/>
          <p:cNvSpPr txBox="1">
            <a:spLocks noChangeArrowheads="1"/>
          </p:cNvSpPr>
          <p:nvPr/>
        </p:nvSpPr>
        <p:spPr bwMode="auto">
          <a:xfrm>
            <a:off x="54864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29</a:t>
            </a:r>
          </a:p>
        </p:txBody>
      </p:sp>
      <p:sp>
        <p:nvSpPr>
          <p:cNvPr id="34838" name="Text Box 22"/>
          <p:cNvSpPr txBox="1">
            <a:spLocks noChangeArrowheads="1"/>
          </p:cNvSpPr>
          <p:nvPr/>
        </p:nvSpPr>
        <p:spPr bwMode="auto">
          <a:xfrm>
            <a:off x="59674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45</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4FDFB76D-646B-4741-89E3-03B21DFC282C}" type="slidenum">
              <a:rPr lang="en-US" altLang="en-US"/>
              <a:pPr/>
              <a:t>11</a:t>
            </a:fld>
            <a:endParaRPr lang="en-US" altLang="en-US"/>
          </a:p>
        </p:txBody>
      </p:sp>
      <p:sp>
        <p:nvSpPr>
          <p:cNvPr id="35842" name="Rectangle 2"/>
          <p:cNvSpPr>
            <a:spLocks noGrp="1" noChangeArrowheads="1"/>
          </p:cNvSpPr>
          <p:nvPr>
            <p:ph type="title"/>
          </p:nvPr>
        </p:nvSpPr>
        <p:spPr>
          <a:ln/>
        </p:spPr>
        <p:txBody>
          <a:bodyPr/>
          <a:lstStyle/>
          <a:p>
            <a:r>
              <a:rPr lang="en-US"/>
              <a:t>Inserting into a B-Tree</a:t>
            </a:r>
          </a:p>
        </p:txBody>
      </p:sp>
      <p:sp>
        <p:nvSpPr>
          <p:cNvPr id="35843" name="Rectangle 3"/>
          <p:cNvSpPr>
            <a:spLocks noGrp="1" noChangeArrowheads="1"/>
          </p:cNvSpPr>
          <p:nvPr>
            <p:ph type="body" idx="1"/>
          </p:nvPr>
        </p:nvSpPr>
        <p:spPr>
          <a:ln/>
        </p:spPr>
        <p:txBody>
          <a:bodyPr>
            <a:normAutofit fontScale="85000" lnSpcReduction="10000"/>
          </a:bodyPr>
          <a:lstStyle/>
          <a:p>
            <a:r>
              <a:rPr lang="en-US"/>
              <a:t>Attempt to insert the new key into a leaf</a:t>
            </a:r>
          </a:p>
          <a:p>
            <a:r>
              <a:rPr lang="en-US"/>
              <a:t>If this would result in that leaf becoming too big, split the leaf into two, promoting the middle key to the leaf’s parent</a:t>
            </a:r>
          </a:p>
          <a:p>
            <a:r>
              <a:rPr lang="en-US"/>
              <a:t>If this would result in the parent becoming too big, split the parent into two, promoting the middle key</a:t>
            </a:r>
          </a:p>
          <a:p>
            <a:r>
              <a:rPr lang="en-US"/>
              <a:t>This strategy might have to be repeated all the way to the top</a:t>
            </a:r>
          </a:p>
          <a:p>
            <a:r>
              <a:rPr lang="en-US"/>
              <a:t>If necessary, the root is split in two and the middle key is promoted to a new root, making the tree one level higher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B209CEC7-5B3B-4D0D-89C7-A57DE6ABB185}" type="slidenum">
              <a:rPr lang="en-US" altLang="en-US"/>
              <a:pPr/>
              <a:t>12</a:t>
            </a:fld>
            <a:endParaRPr lang="en-US" altLang="en-US"/>
          </a:p>
        </p:txBody>
      </p:sp>
      <p:sp>
        <p:nvSpPr>
          <p:cNvPr id="43010" name="Rectangle 2"/>
          <p:cNvSpPr>
            <a:spLocks noGrp="1" noChangeArrowheads="1"/>
          </p:cNvSpPr>
          <p:nvPr>
            <p:ph type="title"/>
          </p:nvPr>
        </p:nvSpPr>
        <p:spPr>
          <a:ln/>
        </p:spPr>
        <p:txBody>
          <a:bodyPr/>
          <a:lstStyle/>
          <a:p>
            <a:r>
              <a:rPr lang="en-GB"/>
              <a:t>Exercise in Inserting a B-Tree </a:t>
            </a:r>
          </a:p>
        </p:txBody>
      </p:sp>
      <p:sp>
        <p:nvSpPr>
          <p:cNvPr id="43011" name="Rectangle 3"/>
          <p:cNvSpPr>
            <a:spLocks noGrp="1" noChangeArrowheads="1"/>
          </p:cNvSpPr>
          <p:nvPr>
            <p:ph type="body" idx="1"/>
          </p:nvPr>
        </p:nvSpPr>
        <p:spPr>
          <a:ln/>
        </p:spPr>
        <p:txBody>
          <a:bodyPr/>
          <a:lstStyle/>
          <a:p>
            <a:r>
              <a:rPr lang="en-GB"/>
              <a:t>Insert the following keys to a 5-way B-tree:</a:t>
            </a:r>
          </a:p>
          <a:p>
            <a:r>
              <a:rPr lang="en-GB"/>
              <a:t>3, 7, 9, 23, 45, 1, 5, 14, 25, 24, 13, 11, 8, 19, 4, 31, 35, 56</a:t>
            </a:r>
          </a:p>
          <a:p>
            <a:endParaRPr lang="en-GB"/>
          </a:p>
          <a:p>
            <a:r>
              <a:rPr lang="en-GB"/>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D:\McGraw-Hill Projects\Cormen\algorithms\B_tree_searc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5"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51863"/>
            <a:ext cx="8763000" cy="680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54" y="228600"/>
            <a:ext cx="8885945"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829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0" y="0"/>
            <a:ext cx="914400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sz="900" b="1">
                <a:latin typeface="Arial" charset="0"/>
              </a:rPr>
              <a:t>Copyright </a:t>
            </a:r>
            <a:r>
              <a:rPr lang="en-US" sz="900" b="1">
                <a:latin typeface="Arial" charset="0"/>
                <a:cs typeface="Arial" charset="0"/>
              </a:rPr>
              <a:t>© The McGraw-Hill Companies, Inc. Permission required for reproduction or display.</a:t>
            </a:r>
            <a:endParaRPr lang="en-US" sz="900" b="1">
              <a:latin typeface="Arial" charset="0"/>
            </a:endParaRPr>
          </a:p>
          <a:p>
            <a:pPr>
              <a:spcBef>
                <a:spcPct val="50000"/>
              </a:spcBef>
            </a:pPr>
            <a:endParaRPr lang="en-US"/>
          </a:p>
        </p:txBody>
      </p:sp>
      <p:pic>
        <p:nvPicPr>
          <p:cNvPr id="11272" name="Picture 8" descr="D:\McGraw-Hill Projects\Cormen\algorithms\B_tree_inse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24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0" y="0"/>
            <a:ext cx="9144000" cy="77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lang="en-US" sz="900" b="1">
                <a:latin typeface="Arial" charset="0"/>
              </a:rPr>
              <a:t>Copyright </a:t>
            </a:r>
            <a:r>
              <a:rPr lang="en-US" sz="900" b="1">
                <a:latin typeface="Arial" charset="0"/>
                <a:cs typeface="Arial" charset="0"/>
              </a:rPr>
              <a:t>© The McGraw-Hill Companies, Inc. Permission required for reproduction or display.</a:t>
            </a:r>
            <a:endParaRPr lang="en-US" sz="900" b="1">
              <a:latin typeface="Arial" charset="0"/>
            </a:endParaRPr>
          </a:p>
          <a:p>
            <a:pPr>
              <a:spcBef>
                <a:spcPct val="50000"/>
              </a:spcBef>
            </a:pPr>
            <a:endParaRPr lang="en-US"/>
          </a:p>
        </p:txBody>
      </p:sp>
      <p:pic>
        <p:nvPicPr>
          <p:cNvPr id="13319" name="Picture 7" descr="D:\McGraw-Hill Projects\Cormen\algorithms\B_tree_insert_nonfu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5100"/>
            <a:ext cx="7010400" cy="667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9A468840-F1A4-45DA-98C7-61E63E6D4182}" type="slidenum">
              <a:rPr lang="en-US" altLang="en-US"/>
              <a:pPr/>
              <a:t>18</a:t>
            </a:fld>
            <a:endParaRPr lang="en-US" altLang="en-US"/>
          </a:p>
        </p:txBody>
      </p:sp>
      <p:sp>
        <p:nvSpPr>
          <p:cNvPr id="40962" name="Rectangle 2"/>
          <p:cNvSpPr>
            <a:spLocks noGrp="1" noChangeArrowheads="1"/>
          </p:cNvSpPr>
          <p:nvPr>
            <p:ph type="title"/>
          </p:nvPr>
        </p:nvSpPr>
        <p:spPr>
          <a:ln/>
        </p:spPr>
        <p:txBody>
          <a:bodyPr/>
          <a:lstStyle/>
          <a:p>
            <a:r>
              <a:rPr lang="en-GB"/>
              <a:t>Removal from a B-tree</a:t>
            </a:r>
          </a:p>
        </p:txBody>
      </p:sp>
      <p:sp>
        <p:nvSpPr>
          <p:cNvPr id="40963" name="Rectangle 3"/>
          <p:cNvSpPr>
            <a:spLocks noGrp="1" noChangeArrowheads="1"/>
          </p:cNvSpPr>
          <p:nvPr>
            <p:ph type="body" idx="1"/>
          </p:nvPr>
        </p:nvSpPr>
        <p:spPr>
          <a:ln/>
        </p:spPr>
        <p:txBody>
          <a:bodyPr>
            <a:normAutofit fontScale="92500" lnSpcReduction="20000"/>
          </a:bodyPr>
          <a:lstStyle/>
          <a:p>
            <a:pPr>
              <a:lnSpc>
                <a:spcPct val="90000"/>
              </a:lnSpc>
            </a:pPr>
            <a:r>
              <a:rPr lang="en-GB"/>
              <a:t>During insertion, the key always goes </a:t>
            </a:r>
            <a:r>
              <a:rPr lang="en-GB" i="1"/>
              <a:t>into</a:t>
            </a:r>
            <a:r>
              <a:rPr lang="en-GB"/>
              <a:t> a </a:t>
            </a:r>
            <a:r>
              <a:rPr lang="en-GB" i="1"/>
              <a:t>leaf</a:t>
            </a:r>
            <a:r>
              <a:rPr lang="en-GB"/>
              <a:t>.  For deletion we wish to remove </a:t>
            </a:r>
            <a:r>
              <a:rPr lang="en-GB" i="1"/>
              <a:t>from</a:t>
            </a:r>
            <a:r>
              <a:rPr lang="en-GB"/>
              <a:t> a leaf.  There are three possible ways we can do this:</a:t>
            </a:r>
          </a:p>
          <a:p>
            <a:pPr>
              <a:lnSpc>
                <a:spcPct val="90000"/>
              </a:lnSpc>
            </a:pPr>
            <a:r>
              <a:rPr lang="en-GB"/>
              <a:t>1 - If the key is already in a leaf node, and removing it doesn’t cause that leaf node to have too few keys, then simply remove the key to be deleted.</a:t>
            </a:r>
          </a:p>
          <a:p>
            <a:pPr>
              <a:lnSpc>
                <a:spcPct val="90000"/>
              </a:lnSpc>
            </a:pPr>
            <a:r>
              <a:rPr lang="en-GB"/>
              <a:t>2 - If the key is </a:t>
            </a:r>
            <a:r>
              <a:rPr lang="en-GB" i="1"/>
              <a:t>not</a:t>
            </a:r>
            <a:r>
              <a:rPr lang="en-GB"/>
              <a:t> in a leaf then it is guaranteed (by the nature of a B-tree) that its predecessor or successor will be in a leaf -- in this case we can delete the key and promote the predecessor or successor key to the non-leaf deleted key’s position.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4C1B732F-E608-43BC-8B7A-CCB97350ADAF}" type="slidenum">
              <a:rPr lang="en-US" altLang="en-US"/>
              <a:pPr/>
              <a:t>19</a:t>
            </a:fld>
            <a:endParaRPr lang="en-US" altLang="en-US"/>
          </a:p>
        </p:txBody>
      </p:sp>
      <p:sp>
        <p:nvSpPr>
          <p:cNvPr id="41986" name="Rectangle 2"/>
          <p:cNvSpPr>
            <a:spLocks noGrp="1" noChangeArrowheads="1"/>
          </p:cNvSpPr>
          <p:nvPr>
            <p:ph type="title"/>
          </p:nvPr>
        </p:nvSpPr>
        <p:spPr>
          <a:ln/>
        </p:spPr>
        <p:txBody>
          <a:bodyPr/>
          <a:lstStyle/>
          <a:p>
            <a:r>
              <a:rPr lang="en-GB"/>
              <a:t>Removal from a B-tree (2)</a:t>
            </a:r>
          </a:p>
        </p:txBody>
      </p:sp>
      <p:sp>
        <p:nvSpPr>
          <p:cNvPr id="41987" name="Rectangle 3"/>
          <p:cNvSpPr>
            <a:spLocks noGrp="1" noChangeArrowheads="1"/>
          </p:cNvSpPr>
          <p:nvPr>
            <p:ph type="body" idx="1"/>
          </p:nvPr>
        </p:nvSpPr>
        <p:spPr>
          <a:ln/>
        </p:spPr>
        <p:txBody>
          <a:bodyPr>
            <a:normAutofit fontScale="85000" lnSpcReduction="20000"/>
          </a:bodyPr>
          <a:lstStyle/>
          <a:p>
            <a:r>
              <a:rPr lang="en-GB"/>
              <a:t>If (1) or (2) lead to a leaf node containing less than the minimum number of keys then we have to look at the siblings immediately adjacent to the leaf in question:  </a:t>
            </a:r>
          </a:p>
          <a:p>
            <a:pPr lvl="1"/>
            <a:r>
              <a:rPr lang="en-GB"/>
              <a:t>3: if one of them has more than the min. number of keys then we can promote one of its keys to the parent and take the parent key into our lacking leaf </a:t>
            </a:r>
          </a:p>
          <a:p>
            <a:pPr lvl="1"/>
            <a:r>
              <a:rPr lang="en-GB"/>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D1C5BD59-F6D3-4B7E-87B5-76D24AB60F1F}" type="slidenum">
              <a:rPr lang="en-US" altLang="en-US"/>
              <a:pPr/>
              <a:t>2</a:t>
            </a:fld>
            <a:endParaRPr lang="en-US" altLang="en-US"/>
          </a:p>
        </p:txBody>
      </p:sp>
      <p:sp>
        <p:nvSpPr>
          <p:cNvPr id="25602" name="Rectangle 2"/>
          <p:cNvSpPr>
            <a:spLocks noGrp="1" noChangeArrowheads="1"/>
          </p:cNvSpPr>
          <p:nvPr>
            <p:ph type="title"/>
          </p:nvPr>
        </p:nvSpPr>
        <p:spPr>
          <a:ln/>
        </p:spPr>
        <p:txBody>
          <a:bodyPr/>
          <a:lstStyle/>
          <a:p>
            <a:r>
              <a:rPr lang="en-US"/>
              <a:t>Motivation for B-Trees</a:t>
            </a:r>
          </a:p>
        </p:txBody>
      </p:sp>
      <p:sp>
        <p:nvSpPr>
          <p:cNvPr id="25603" name="Rectangle 3"/>
          <p:cNvSpPr>
            <a:spLocks noGrp="1" noChangeArrowheads="1"/>
          </p:cNvSpPr>
          <p:nvPr>
            <p:ph type="body" idx="1"/>
          </p:nvPr>
        </p:nvSpPr>
        <p:spPr>
          <a:ln/>
        </p:spPr>
        <p:txBody>
          <a:bodyPr>
            <a:normAutofit fontScale="92500" lnSpcReduction="10000"/>
          </a:bodyPr>
          <a:lstStyle/>
          <a:p>
            <a:r>
              <a:rPr lang="en-US"/>
              <a:t>Index structures for large datasets cannot be stored in main memory</a:t>
            </a:r>
          </a:p>
          <a:p>
            <a:r>
              <a:rPr lang="en-US"/>
              <a:t>Storing it on disk requires different approach to efficiency</a:t>
            </a:r>
          </a:p>
          <a:p>
            <a:endParaRPr lang="en-US"/>
          </a:p>
          <a:p>
            <a:r>
              <a:rPr lang="en-US"/>
              <a:t>Assuming that a disk spins at 3600 RPM,  one revolution occurs in 1/60 of a second, or 16.7ms</a:t>
            </a:r>
          </a:p>
          <a:p>
            <a:r>
              <a:rPr lang="en-US"/>
              <a:t> Crudely speaking, one disk access takes about the same time as 200,000 instructions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ooter Placeholder 2"/>
          <p:cNvSpPr>
            <a:spLocks noGrp="1"/>
          </p:cNvSpPr>
          <p:nvPr>
            <p:ph type="ftr" sz="quarter" idx="10"/>
          </p:nvPr>
        </p:nvSpPr>
        <p:spPr/>
        <p:txBody>
          <a:bodyPr/>
          <a:lstStyle/>
          <a:p>
            <a:r>
              <a:rPr lang="en-US" altLang="en-US"/>
              <a:t>B-Trees</a:t>
            </a:r>
          </a:p>
        </p:txBody>
      </p:sp>
      <p:sp>
        <p:nvSpPr>
          <p:cNvPr id="39" name="Slide Number Placeholder 3"/>
          <p:cNvSpPr>
            <a:spLocks noGrp="1"/>
          </p:cNvSpPr>
          <p:nvPr>
            <p:ph type="sldNum" sz="quarter" idx="11"/>
          </p:nvPr>
        </p:nvSpPr>
        <p:spPr/>
        <p:txBody>
          <a:bodyPr/>
          <a:lstStyle/>
          <a:p>
            <a:fld id="{97E4AE31-89A2-4E11-982A-AE8639EBCC5F}" type="slidenum">
              <a:rPr lang="en-US" altLang="en-US"/>
              <a:pPr/>
              <a:t>20</a:t>
            </a:fld>
            <a:endParaRPr lang="en-US" altLang="en-US"/>
          </a:p>
        </p:txBody>
      </p:sp>
      <p:sp>
        <p:nvSpPr>
          <p:cNvPr id="46082" name="Rectangle 2"/>
          <p:cNvSpPr>
            <a:spLocks noGrp="1" noChangeArrowheads="1"/>
          </p:cNvSpPr>
          <p:nvPr>
            <p:ph type="title"/>
          </p:nvPr>
        </p:nvSpPr>
        <p:spPr>
          <a:ln/>
        </p:spPr>
        <p:txBody>
          <a:bodyPr/>
          <a:lstStyle/>
          <a:p>
            <a:r>
              <a:rPr lang="en-GB"/>
              <a:t>Type #1: Simple leaf deletion</a:t>
            </a:r>
          </a:p>
        </p:txBody>
      </p:sp>
      <p:grpSp>
        <p:nvGrpSpPr>
          <p:cNvPr id="46126" name="Group 46"/>
          <p:cNvGrpSpPr>
            <a:grpSpLocks/>
          </p:cNvGrpSpPr>
          <p:nvPr/>
        </p:nvGrpSpPr>
        <p:grpSpPr bwMode="auto">
          <a:xfrm>
            <a:off x="990600" y="2209800"/>
            <a:ext cx="6858000" cy="2133600"/>
            <a:chOff x="624" y="1392"/>
            <a:chExt cx="4320" cy="1344"/>
          </a:xfrm>
        </p:grpSpPr>
        <p:grpSp>
          <p:nvGrpSpPr>
            <p:cNvPr id="46094" name="Group 14"/>
            <p:cNvGrpSpPr>
              <a:grpSpLocks/>
            </p:cNvGrpSpPr>
            <p:nvPr/>
          </p:nvGrpSpPr>
          <p:grpSpPr bwMode="auto">
            <a:xfrm>
              <a:off x="2160" y="1392"/>
              <a:ext cx="1200" cy="432"/>
              <a:chOff x="2160" y="1392"/>
              <a:chExt cx="1200" cy="432"/>
            </a:xfrm>
          </p:grpSpPr>
          <p:sp>
            <p:nvSpPr>
              <p:cNvPr id="46085"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12</a:t>
                </a:r>
              </a:p>
            </p:txBody>
          </p:sp>
          <p:sp>
            <p:nvSpPr>
              <p:cNvPr id="46089"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29</a:t>
                </a:r>
              </a:p>
            </p:txBody>
          </p:sp>
          <p:sp>
            <p:nvSpPr>
              <p:cNvPr id="46090"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52</a:t>
                </a:r>
              </a:p>
            </p:txBody>
          </p:sp>
        </p:grpSp>
        <p:grpSp>
          <p:nvGrpSpPr>
            <p:cNvPr id="46095" name="Group 15"/>
            <p:cNvGrpSpPr>
              <a:grpSpLocks/>
            </p:cNvGrpSpPr>
            <p:nvPr/>
          </p:nvGrpSpPr>
          <p:grpSpPr bwMode="auto">
            <a:xfrm>
              <a:off x="624" y="2304"/>
              <a:ext cx="1200" cy="432"/>
              <a:chOff x="2160" y="1392"/>
              <a:chExt cx="1200" cy="432"/>
            </a:xfrm>
          </p:grpSpPr>
          <p:sp>
            <p:nvSpPr>
              <p:cNvPr id="46096" name="Rectangle 1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Rectangle 1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a:t>
                </a:r>
              </a:p>
            </p:txBody>
          </p:sp>
          <p:sp>
            <p:nvSpPr>
              <p:cNvPr id="46098" name="Rectangle 1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7</a:t>
                </a:r>
              </a:p>
            </p:txBody>
          </p:sp>
          <p:sp>
            <p:nvSpPr>
              <p:cNvPr id="46099" name="Rectangle 1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9</a:t>
                </a:r>
              </a:p>
            </p:txBody>
          </p:sp>
        </p:grpSp>
        <p:grpSp>
          <p:nvGrpSpPr>
            <p:cNvPr id="46114" name="Group 34"/>
            <p:cNvGrpSpPr>
              <a:grpSpLocks/>
            </p:cNvGrpSpPr>
            <p:nvPr/>
          </p:nvGrpSpPr>
          <p:grpSpPr bwMode="auto">
            <a:xfrm>
              <a:off x="1920" y="2304"/>
              <a:ext cx="816" cy="432"/>
              <a:chOff x="2160" y="2304"/>
              <a:chExt cx="816" cy="432"/>
            </a:xfrm>
          </p:grpSpPr>
          <p:sp>
            <p:nvSpPr>
              <p:cNvPr id="46101"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15</a:t>
                </a:r>
              </a:p>
            </p:txBody>
          </p:sp>
          <p:sp>
            <p:nvSpPr>
              <p:cNvPr id="46103"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22</a:t>
                </a:r>
              </a:p>
            </p:txBody>
          </p:sp>
        </p:grpSp>
        <p:grpSp>
          <p:nvGrpSpPr>
            <p:cNvPr id="46105" name="Group 25"/>
            <p:cNvGrpSpPr>
              <a:grpSpLocks/>
            </p:cNvGrpSpPr>
            <p:nvPr/>
          </p:nvGrpSpPr>
          <p:grpSpPr bwMode="auto">
            <a:xfrm>
              <a:off x="3744" y="2304"/>
              <a:ext cx="1200" cy="432"/>
              <a:chOff x="2160" y="1392"/>
              <a:chExt cx="1200" cy="432"/>
            </a:xfrm>
          </p:grpSpPr>
          <p:sp>
            <p:nvSpPr>
              <p:cNvPr id="46106" name="Rectangle 2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Rectangle 2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56</a:t>
                </a:r>
              </a:p>
            </p:txBody>
          </p:sp>
          <p:sp>
            <p:nvSpPr>
              <p:cNvPr id="46108" name="Rectangle 2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69</a:t>
                </a:r>
              </a:p>
            </p:txBody>
          </p:sp>
          <p:sp>
            <p:nvSpPr>
              <p:cNvPr id="46109" name="Rectangle 2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72</a:t>
                </a:r>
              </a:p>
            </p:txBody>
          </p:sp>
        </p:grpSp>
        <p:sp>
          <p:nvSpPr>
            <p:cNvPr id="46110" name="Line 30"/>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1" name="Line 31"/>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2" name="Line 32"/>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Line 33"/>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120" name="Group 40"/>
            <p:cNvGrpSpPr>
              <a:grpSpLocks/>
            </p:cNvGrpSpPr>
            <p:nvPr/>
          </p:nvGrpSpPr>
          <p:grpSpPr bwMode="auto">
            <a:xfrm>
              <a:off x="2832" y="2304"/>
              <a:ext cx="816" cy="432"/>
              <a:chOff x="2160" y="2304"/>
              <a:chExt cx="816" cy="432"/>
            </a:xfrm>
          </p:grpSpPr>
          <p:sp>
            <p:nvSpPr>
              <p:cNvPr id="46121"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2"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31</a:t>
                </a:r>
              </a:p>
            </p:txBody>
          </p:sp>
          <p:sp>
            <p:nvSpPr>
              <p:cNvPr id="46123"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43</a:t>
                </a:r>
              </a:p>
            </p:txBody>
          </p:sp>
        </p:grpSp>
      </p:grpSp>
      <p:sp>
        <p:nvSpPr>
          <p:cNvPr id="46124" name="Text Box 44"/>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sz="1800"/>
              <a:t>Delete 2:  Since there are enough</a:t>
            </a:r>
          </a:p>
          <a:p>
            <a:pPr algn="ctr"/>
            <a:r>
              <a:rPr lang="en-GB" sz="1800"/>
              <a:t>keys in the node, just delete it</a:t>
            </a:r>
            <a:endParaRPr lang="en-GB" sz="2800"/>
          </a:p>
        </p:txBody>
      </p:sp>
      <p:sp>
        <p:nvSpPr>
          <p:cNvPr id="46125" name="Line 45"/>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8" name="Text Box 48"/>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sz="1800"/>
              <a:t>Assuming a 5-way</a:t>
            </a:r>
          </a:p>
          <a:p>
            <a:pPr algn="ctr"/>
            <a:r>
              <a:rPr lang="en-GB" sz="1800"/>
              <a:t>B-Tree, as before...</a:t>
            </a:r>
            <a:endParaRPr lang="en-GB" sz="2800" i="1">
              <a:effectLst>
                <a:outerShdw blurRad="38100" dist="38100" dir="2700000" algn="tl">
                  <a:srgbClr val="C0C0C0"/>
                </a:outerShdw>
              </a:effectLst>
            </a:endParaRPr>
          </a:p>
        </p:txBody>
      </p:sp>
      <p:grpSp>
        <p:nvGrpSpPr>
          <p:cNvPr id="46131" name="Group 51"/>
          <p:cNvGrpSpPr>
            <a:grpSpLocks/>
          </p:cNvGrpSpPr>
          <p:nvPr/>
        </p:nvGrpSpPr>
        <p:grpSpPr bwMode="auto">
          <a:xfrm>
            <a:off x="914400" y="3581400"/>
            <a:ext cx="685800" cy="914400"/>
            <a:chOff x="576" y="2256"/>
            <a:chExt cx="432" cy="576"/>
          </a:xfrm>
        </p:grpSpPr>
        <p:sp>
          <p:nvSpPr>
            <p:cNvPr id="46127" name="Rectangle 47"/>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0" name="Line 50"/>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2"/>
          <p:cNvSpPr>
            <a:spLocks noGrp="1"/>
          </p:cNvSpPr>
          <p:nvPr>
            <p:ph type="ftr" sz="quarter" idx="10"/>
          </p:nvPr>
        </p:nvSpPr>
        <p:spPr/>
        <p:txBody>
          <a:bodyPr/>
          <a:lstStyle/>
          <a:p>
            <a:r>
              <a:rPr lang="en-US" altLang="en-US"/>
              <a:t>B-Trees</a:t>
            </a:r>
          </a:p>
        </p:txBody>
      </p:sp>
      <p:sp>
        <p:nvSpPr>
          <p:cNvPr id="45" name="Slide Number Placeholder 3"/>
          <p:cNvSpPr>
            <a:spLocks noGrp="1"/>
          </p:cNvSpPr>
          <p:nvPr>
            <p:ph type="sldNum" sz="quarter" idx="11"/>
          </p:nvPr>
        </p:nvSpPr>
        <p:spPr/>
        <p:txBody>
          <a:bodyPr/>
          <a:lstStyle/>
          <a:p>
            <a:fld id="{D9D41FD7-1A50-4084-9DC0-79FA095A982F}" type="slidenum">
              <a:rPr lang="en-US" altLang="en-US"/>
              <a:pPr/>
              <a:t>21</a:t>
            </a:fld>
            <a:endParaRPr lang="en-US" altLang="en-US"/>
          </a:p>
        </p:txBody>
      </p:sp>
      <p:sp>
        <p:nvSpPr>
          <p:cNvPr id="48130" name="Rectangle 2050"/>
          <p:cNvSpPr>
            <a:spLocks noGrp="1" noChangeArrowheads="1"/>
          </p:cNvSpPr>
          <p:nvPr>
            <p:ph type="title"/>
          </p:nvPr>
        </p:nvSpPr>
        <p:spPr>
          <a:ln/>
        </p:spPr>
        <p:txBody>
          <a:bodyPr/>
          <a:lstStyle/>
          <a:p>
            <a:r>
              <a:rPr lang="en-GB" dirty="0"/>
              <a:t>Type </a:t>
            </a:r>
            <a:r>
              <a:rPr lang="en-GB" dirty="0" smtClean="0"/>
              <a:t>2a: </a:t>
            </a:r>
            <a:r>
              <a:rPr lang="en-GB" dirty="0"/>
              <a:t>Simple non-leaf deletion</a:t>
            </a:r>
          </a:p>
        </p:txBody>
      </p:sp>
      <p:grpSp>
        <p:nvGrpSpPr>
          <p:cNvPr id="48160" name="Group 2080"/>
          <p:cNvGrpSpPr>
            <a:grpSpLocks/>
          </p:cNvGrpSpPr>
          <p:nvPr/>
        </p:nvGrpSpPr>
        <p:grpSpPr bwMode="auto">
          <a:xfrm>
            <a:off x="1600200" y="2209800"/>
            <a:ext cx="6248400" cy="2133600"/>
            <a:chOff x="1008" y="1392"/>
            <a:chExt cx="3936" cy="1344"/>
          </a:xfrm>
        </p:grpSpPr>
        <p:grpSp>
          <p:nvGrpSpPr>
            <p:cNvPr id="48132" name="Group 2052"/>
            <p:cNvGrpSpPr>
              <a:grpSpLocks/>
            </p:cNvGrpSpPr>
            <p:nvPr/>
          </p:nvGrpSpPr>
          <p:grpSpPr bwMode="auto">
            <a:xfrm>
              <a:off x="2160" y="1392"/>
              <a:ext cx="1200" cy="432"/>
              <a:chOff x="2160" y="1392"/>
              <a:chExt cx="1200" cy="432"/>
            </a:xfrm>
          </p:grpSpPr>
          <p:sp>
            <p:nvSpPr>
              <p:cNvPr id="48133" name="Rectangle 2053"/>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34" name="Rectangle 2054"/>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12</a:t>
                </a:r>
              </a:p>
            </p:txBody>
          </p:sp>
          <p:sp>
            <p:nvSpPr>
              <p:cNvPr id="48135" name="Rectangle 2055"/>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29</a:t>
                </a:r>
              </a:p>
            </p:txBody>
          </p:sp>
          <p:sp>
            <p:nvSpPr>
              <p:cNvPr id="48136" name="Rectangle 2056"/>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52</a:t>
                </a:r>
              </a:p>
            </p:txBody>
          </p:sp>
        </p:grpSp>
        <p:grpSp>
          <p:nvGrpSpPr>
            <p:cNvPr id="48159" name="Group 2079"/>
            <p:cNvGrpSpPr>
              <a:grpSpLocks/>
            </p:cNvGrpSpPr>
            <p:nvPr/>
          </p:nvGrpSpPr>
          <p:grpSpPr bwMode="auto">
            <a:xfrm>
              <a:off x="1008" y="2304"/>
              <a:ext cx="816" cy="432"/>
              <a:chOff x="1008" y="2304"/>
              <a:chExt cx="816" cy="432"/>
            </a:xfrm>
          </p:grpSpPr>
          <p:sp>
            <p:nvSpPr>
              <p:cNvPr id="48138" name="Rectangle 2058"/>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0" name="Rectangle 206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7</a:t>
                </a:r>
              </a:p>
            </p:txBody>
          </p:sp>
          <p:sp>
            <p:nvSpPr>
              <p:cNvPr id="48141" name="Rectangle 206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9</a:t>
                </a:r>
              </a:p>
            </p:txBody>
          </p:sp>
        </p:grpSp>
        <p:grpSp>
          <p:nvGrpSpPr>
            <p:cNvPr id="48142" name="Group 2062"/>
            <p:cNvGrpSpPr>
              <a:grpSpLocks/>
            </p:cNvGrpSpPr>
            <p:nvPr/>
          </p:nvGrpSpPr>
          <p:grpSpPr bwMode="auto">
            <a:xfrm>
              <a:off x="1920" y="2304"/>
              <a:ext cx="816" cy="432"/>
              <a:chOff x="2160" y="2304"/>
              <a:chExt cx="816" cy="432"/>
            </a:xfrm>
          </p:grpSpPr>
          <p:sp>
            <p:nvSpPr>
              <p:cNvPr id="48143" name="Rectangle 206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4" name="Rectangle 206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15</a:t>
                </a:r>
              </a:p>
            </p:txBody>
          </p:sp>
          <p:sp>
            <p:nvSpPr>
              <p:cNvPr id="48145" name="Rectangle 206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22</a:t>
                </a:r>
              </a:p>
            </p:txBody>
          </p:sp>
        </p:grpSp>
        <p:grpSp>
          <p:nvGrpSpPr>
            <p:cNvPr id="48146" name="Group 2066"/>
            <p:cNvGrpSpPr>
              <a:grpSpLocks/>
            </p:cNvGrpSpPr>
            <p:nvPr/>
          </p:nvGrpSpPr>
          <p:grpSpPr bwMode="auto">
            <a:xfrm>
              <a:off x="3744" y="2304"/>
              <a:ext cx="1200" cy="432"/>
              <a:chOff x="2160" y="1392"/>
              <a:chExt cx="1200" cy="432"/>
            </a:xfrm>
          </p:grpSpPr>
          <p:sp>
            <p:nvSpPr>
              <p:cNvPr id="48147" name="Rectangle 2067"/>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48" name="Rectangle 206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56</a:t>
                </a:r>
              </a:p>
            </p:txBody>
          </p:sp>
          <p:sp>
            <p:nvSpPr>
              <p:cNvPr id="48149" name="Rectangle 206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69</a:t>
                </a:r>
              </a:p>
            </p:txBody>
          </p:sp>
          <p:sp>
            <p:nvSpPr>
              <p:cNvPr id="48150" name="Rectangle 207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72</a:t>
                </a:r>
              </a:p>
            </p:txBody>
          </p:sp>
        </p:grpSp>
        <p:sp>
          <p:nvSpPr>
            <p:cNvPr id="48151" name="Line 2071"/>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2" name="Line 2072"/>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3" name="Line 2073"/>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4" name="Line 2074"/>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155" name="Group 2075"/>
            <p:cNvGrpSpPr>
              <a:grpSpLocks/>
            </p:cNvGrpSpPr>
            <p:nvPr/>
          </p:nvGrpSpPr>
          <p:grpSpPr bwMode="auto">
            <a:xfrm>
              <a:off x="2832" y="2304"/>
              <a:ext cx="816" cy="432"/>
              <a:chOff x="2160" y="2304"/>
              <a:chExt cx="816" cy="432"/>
            </a:xfrm>
          </p:grpSpPr>
          <p:sp>
            <p:nvSpPr>
              <p:cNvPr id="48156" name="Rectangle 2076"/>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57" name="Rectangle 2077"/>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31</a:t>
                </a:r>
              </a:p>
            </p:txBody>
          </p:sp>
          <p:sp>
            <p:nvSpPr>
              <p:cNvPr id="48158" name="Rectangle 2078"/>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43</a:t>
                </a:r>
              </a:p>
            </p:txBody>
          </p:sp>
        </p:grpSp>
      </p:grpSp>
      <p:sp>
        <p:nvSpPr>
          <p:cNvPr id="48161" name="Text Box 2081"/>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t>Delete 52</a:t>
            </a:r>
            <a:endParaRPr lang="en-GB" sz="2800" i="1">
              <a:effectLst>
                <a:outerShdw blurRad="38100" dist="38100" dir="2700000" algn="tl">
                  <a:srgbClr val="C0C0C0"/>
                </a:outerShdw>
              </a:effectLst>
            </a:endParaRPr>
          </a:p>
        </p:txBody>
      </p:sp>
      <p:sp>
        <p:nvSpPr>
          <p:cNvPr id="48162" name="Line 2082"/>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3" name="Line 2083"/>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5" name="Text Box 2085"/>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t>Borrow the predecessor</a:t>
            </a:r>
          </a:p>
          <a:p>
            <a:pPr algn="ctr"/>
            <a:r>
              <a:rPr lang="en-GB"/>
              <a:t>or (in this case) successor</a:t>
            </a:r>
            <a:endParaRPr lang="en-GB" sz="2800" i="1">
              <a:effectLst>
                <a:outerShdw blurRad="38100" dist="38100" dir="2700000" algn="tl">
                  <a:srgbClr val="C0C0C0"/>
                </a:outerShdw>
              </a:effectLst>
            </a:endParaRPr>
          </a:p>
        </p:txBody>
      </p:sp>
      <p:grpSp>
        <p:nvGrpSpPr>
          <p:cNvPr id="48170" name="Group 2090"/>
          <p:cNvGrpSpPr>
            <a:grpSpLocks/>
          </p:cNvGrpSpPr>
          <p:nvPr/>
        </p:nvGrpSpPr>
        <p:grpSpPr bwMode="auto">
          <a:xfrm>
            <a:off x="4724400" y="2286000"/>
            <a:ext cx="838200" cy="1219200"/>
            <a:chOff x="2976" y="1440"/>
            <a:chExt cx="528" cy="768"/>
          </a:xfrm>
        </p:grpSpPr>
        <p:sp>
          <p:nvSpPr>
            <p:cNvPr id="48167" name="Line 2087"/>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9" name="Rectangle 2089"/>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172" name="Group 2092"/>
          <p:cNvGrpSpPr>
            <a:grpSpLocks/>
          </p:cNvGrpSpPr>
          <p:nvPr/>
        </p:nvGrpSpPr>
        <p:grpSpPr bwMode="auto">
          <a:xfrm>
            <a:off x="5410200" y="2743200"/>
            <a:ext cx="1143000" cy="1524000"/>
            <a:chOff x="3408" y="1728"/>
            <a:chExt cx="720" cy="960"/>
          </a:xfrm>
        </p:grpSpPr>
        <p:sp>
          <p:nvSpPr>
            <p:cNvPr id="48166" name="Line 2086"/>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1" name="Rectangle 2091"/>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8173" name="Rectangle 2093"/>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56</a:t>
            </a:r>
          </a:p>
        </p:txBody>
      </p:sp>
      <p:sp>
        <p:nvSpPr>
          <p:cNvPr id="48175" name="Rectangle 2095"/>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76" name="Rectangle 2096"/>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P spid="48175" grpId="0" animBg="1"/>
      <p:bldP spid="481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2"/>
          <p:cNvSpPr>
            <a:spLocks noGrp="1"/>
          </p:cNvSpPr>
          <p:nvPr>
            <p:ph type="ftr" sz="quarter" idx="10"/>
          </p:nvPr>
        </p:nvSpPr>
        <p:spPr/>
        <p:txBody>
          <a:bodyPr/>
          <a:lstStyle/>
          <a:p>
            <a:r>
              <a:rPr lang="en-US" altLang="en-US"/>
              <a:t>B-Trees</a:t>
            </a:r>
          </a:p>
        </p:txBody>
      </p:sp>
      <p:sp>
        <p:nvSpPr>
          <p:cNvPr id="46" name="Slide Number Placeholder 3"/>
          <p:cNvSpPr>
            <a:spLocks noGrp="1"/>
          </p:cNvSpPr>
          <p:nvPr>
            <p:ph type="sldNum" sz="quarter" idx="11"/>
          </p:nvPr>
        </p:nvSpPr>
        <p:spPr/>
        <p:txBody>
          <a:bodyPr/>
          <a:lstStyle/>
          <a:p>
            <a:fld id="{370C9712-128B-4FAE-B430-4096D0B3083A}" type="slidenum">
              <a:rPr lang="en-US" altLang="en-US"/>
              <a:pPr/>
              <a:t>22</a:t>
            </a:fld>
            <a:endParaRPr lang="en-US" altLang="en-US"/>
          </a:p>
        </p:txBody>
      </p:sp>
      <p:sp>
        <p:nvSpPr>
          <p:cNvPr id="49154" name="Rectangle 1026"/>
          <p:cNvSpPr>
            <a:spLocks noGrp="1" noChangeArrowheads="1"/>
          </p:cNvSpPr>
          <p:nvPr>
            <p:ph type="title"/>
          </p:nvPr>
        </p:nvSpPr>
        <p:spPr>
          <a:ln/>
        </p:spPr>
        <p:txBody>
          <a:bodyPr>
            <a:normAutofit fontScale="90000"/>
          </a:bodyPr>
          <a:lstStyle/>
          <a:p>
            <a:r>
              <a:rPr lang="en-GB" dirty="0"/>
              <a:t>Type </a:t>
            </a:r>
            <a:r>
              <a:rPr lang="en-GB" dirty="0" smtClean="0"/>
              <a:t>2b &amp; 2c</a:t>
            </a:r>
            <a:r>
              <a:rPr lang="en-GB" dirty="0" smtClean="0"/>
              <a:t>: </a:t>
            </a:r>
            <a:r>
              <a:rPr lang="en-GB" dirty="0"/>
              <a:t>Too few keys in node and its siblings</a:t>
            </a:r>
          </a:p>
        </p:txBody>
      </p:sp>
      <p:grpSp>
        <p:nvGrpSpPr>
          <p:cNvPr id="49183" name="Group 1055"/>
          <p:cNvGrpSpPr>
            <a:grpSpLocks/>
          </p:cNvGrpSpPr>
          <p:nvPr/>
        </p:nvGrpSpPr>
        <p:grpSpPr bwMode="auto">
          <a:xfrm>
            <a:off x="1600200" y="2209800"/>
            <a:ext cx="5638800" cy="2133600"/>
            <a:chOff x="1008" y="1392"/>
            <a:chExt cx="3552" cy="1344"/>
          </a:xfrm>
        </p:grpSpPr>
        <p:grpSp>
          <p:nvGrpSpPr>
            <p:cNvPr id="49156" name="Group 1028"/>
            <p:cNvGrpSpPr>
              <a:grpSpLocks/>
            </p:cNvGrpSpPr>
            <p:nvPr/>
          </p:nvGrpSpPr>
          <p:grpSpPr bwMode="auto">
            <a:xfrm>
              <a:off x="2160" y="1392"/>
              <a:ext cx="1200" cy="432"/>
              <a:chOff x="2160" y="1392"/>
              <a:chExt cx="1200" cy="432"/>
            </a:xfrm>
          </p:grpSpPr>
          <p:sp>
            <p:nvSpPr>
              <p:cNvPr id="49157" name="Rectangle 1029"/>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8"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12</a:t>
                </a:r>
              </a:p>
            </p:txBody>
          </p:sp>
          <p:sp>
            <p:nvSpPr>
              <p:cNvPr id="49159"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29</a:t>
                </a:r>
              </a:p>
            </p:txBody>
          </p:sp>
          <p:sp>
            <p:nvSpPr>
              <p:cNvPr id="49160" name="Rectangle 1032"/>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56</a:t>
                </a:r>
              </a:p>
            </p:txBody>
          </p:sp>
        </p:grpSp>
        <p:grpSp>
          <p:nvGrpSpPr>
            <p:cNvPr id="49161" name="Group 1033"/>
            <p:cNvGrpSpPr>
              <a:grpSpLocks/>
            </p:cNvGrpSpPr>
            <p:nvPr/>
          </p:nvGrpSpPr>
          <p:grpSpPr bwMode="auto">
            <a:xfrm>
              <a:off x="1008" y="2304"/>
              <a:ext cx="816" cy="432"/>
              <a:chOff x="1008" y="2304"/>
              <a:chExt cx="816" cy="432"/>
            </a:xfrm>
          </p:grpSpPr>
          <p:sp>
            <p:nvSpPr>
              <p:cNvPr id="49162"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3"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7</a:t>
                </a:r>
              </a:p>
            </p:txBody>
          </p:sp>
          <p:sp>
            <p:nvSpPr>
              <p:cNvPr id="49164"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9</a:t>
                </a:r>
              </a:p>
            </p:txBody>
          </p:sp>
        </p:grpSp>
        <p:grpSp>
          <p:nvGrpSpPr>
            <p:cNvPr id="49165" name="Group 1037"/>
            <p:cNvGrpSpPr>
              <a:grpSpLocks/>
            </p:cNvGrpSpPr>
            <p:nvPr/>
          </p:nvGrpSpPr>
          <p:grpSpPr bwMode="auto">
            <a:xfrm>
              <a:off x="1920" y="2304"/>
              <a:ext cx="816" cy="432"/>
              <a:chOff x="2160" y="2304"/>
              <a:chExt cx="816" cy="432"/>
            </a:xfrm>
          </p:grpSpPr>
          <p:sp>
            <p:nvSpPr>
              <p:cNvPr id="49166"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7"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15</a:t>
                </a:r>
              </a:p>
            </p:txBody>
          </p:sp>
          <p:sp>
            <p:nvSpPr>
              <p:cNvPr id="49168"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22</a:t>
                </a:r>
              </a:p>
            </p:txBody>
          </p:sp>
        </p:grpSp>
        <p:grpSp>
          <p:nvGrpSpPr>
            <p:cNvPr id="49182" name="Group 1054"/>
            <p:cNvGrpSpPr>
              <a:grpSpLocks/>
            </p:cNvGrpSpPr>
            <p:nvPr/>
          </p:nvGrpSpPr>
          <p:grpSpPr bwMode="auto">
            <a:xfrm>
              <a:off x="3744" y="2304"/>
              <a:ext cx="816" cy="432"/>
              <a:chOff x="4128" y="2304"/>
              <a:chExt cx="816" cy="432"/>
            </a:xfrm>
          </p:grpSpPr>
          <p:sp>
            <p:nvSpPr>
              <p:cNvPr id="49170" name="Rectangle 1042"/>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2" name="Rectangle 1044"/>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69</a:t>
                </a:r>
              </a:p>
            </p:txBody>
          </p:sp>
          <p:sp>
            <p:nvSpPr>
              <p:cNvPr id="49173" name="Rectangle 1045"/>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72</a:t>
                </a:r>
              </a:p>
            </p:txBody>
          </p:sp>
        </p:grpSp>
        <p:sp>
          <p:nvSpPr>
            <p:cNvPr id="49174" name="Line 1046"/>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5" name="Line 1047"/>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6" name="Line 1048"/>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7" name="Line 1049"/>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178" name="Group 1050"/>
            <p:cNvGrpSpPr>
              <a:grpSpLocks/>
            </p:cNvGrpSpPr>
            <p:nvPr/>
          </p:nvGrpSpPr>
          <p:grpSpPr bwMode="auto">
            <a:xfrm>
              <a:off x="2832" y="2304"/>
              <a:ext cx="816" cy="432"/>
              <a:chOff x="2160" y="2304"/>
              <a:chExt cx="816" cy="432"/>
            </a:xfrm>
          </p:grpSpPr>
          <p:sp>
            <p:nvSpPr>
              <p:cNvPr id="49179" name="Rectangle 105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80" name="Rectangle 105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31</a:t>
                </a:r>
              </a:p>
            </p:txBody>
          </p:sp>
          <p:sp>
            <p:nvSpPr>
              <p:cNvPr id="49181" name="Rectangle 105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43</a:t>
                </a:r>
              </a:p>
            </p:txBody>
          </p:sp>
        </p:grpSp>
      </p:grpSp>
      <p:sp>
        <p:nvSpPr>
          <p:cNvPr id="49185" name="Text Box 1057"/>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t>Delete 72</a:t>
            </a:r>
            <a:endParaRPr lang="en-GB" sz="2800" i="1">
              <a:effectLst>
                <a:outerShdw blurRad="38100" dist="38100" dir="2700000" algn="tl">
                  <a:srgbClr val="C0C0C0"/>
                </a:outerShdw>
              </a:effectLst>
            </a:endParaRPr>
          </a:p>
        </p:txBody>
      </p:sp>
      <p:sp>
        <p:nvSpPr>
          <p:cNvPr id="49186" name="Line 1058"/>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9190" name="Group 1062"/>
          <p:cNvGrpSpPr>
            <a:grpSpLocks/>
          </p:cNvGrpSpPr>
          <p:nvPr/>
        </p:nvGrpSpPr>
        <p:grpSpPr bwMode="auto">
          <a:xfrm>
            <a:off x="6629400" y="3657600"/>
            <a:ext cx="685800" cy="762000"/>
            <a:chOff x="4176" y="2304"/>
            <a:chExt cx="432" cy="480"/>
          </a:xfrm>
        </p:grpSpPr>
        <p:sp>
          <p:nvSpPr>
            <p:cNvPr id="49188" name="Rectangle 1060"/>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89" name="Line 1061"/>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9191" name="Text Box 1063"/>
          <p:cNvSpPr txBox="1">
            <a:spLocks noChangeArrowheads="1"/>
          </p:cNvSpPr>
          <p:nvPr/>
        </p:nvSpPr>
        <p:spPr bwMode="auto">
          <a:xfrm>
            <a:off x="6096000" y="4427538"/>
            <a:ext cx="1828800" cy="8239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t>Too few keys!</a:t>
            </a:r>
          </a:p>
          <a:p>
            <a:pPr algn="ctr"/>
            <a:endParaRPr lang="en-GB" sz="2800" i="1">
              <a:effectLst>
                <a:outerShdw blurRad="38100" dist="38100" dir="2700000" algn="tl">
                  <a:srgbClr val="C0C0C0"/>
                </a:outerShdw>
              </a:effectLst>
            </a:endParaRPr>
          </a:p>
        </p:txBody>
      </p:sp>
      <p:grpSp>
        <p:nvGrpSpPr>
          <p:cNvPr id="49201" name="Group 1073"/>
          <p:cNvGrpSpPr>
            <a:grpSpLocks/>
          </p:cNvGrpSpPr>
          <p:nvPr/>
        </p:nvGrpSpPr>
        <p:grpSpPr bwMode="auto">
          <a:xfrm>
            <a:off x="4419600" y="2133600"/>
            <a:ext cx="2286000" cy="2286000"/>
            <a:chOff x="2784" y="1344"/>
            <a:chExt cx="1440" cy="1440"/>
          </a:xfrm>
        </p:grpSpPr>
        <p:grpSp>
          <p:nvGrpSpPr>
            <p:cNvPr id="49199" name="Group 1071"/>
            <p:cNvGrpSpPr>
              <a:grpSpLocks/>
            </p:cNvGrpSpPr>
            <p:nvPr/>
          </p:nvGrpSpPr>
          <p:grpSpPr bwMode="auto">
            <a:xfrm>
              <a:off x="2784" y="1344"/>
              <a:ext cx="1440" cy="1440"/>
              <a:chOff x="2784" y="1344"/>
              <a:chExt cx="1440" cy="1440"/>
            </a:xfrm>
          </p:grpSpPr>
          <p:sp>
            <p:nvSpPr>
              <p:cNvPr id="49193" name="Line 1065"/>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4" name="Line 1066"/>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5" name="Line 1067"/>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6" name="Line 1068"/>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9197" name="Line 1069"/>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198" name="Line 1070"/>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9200" name="Text Box 1072"/>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t>Join back together</a:t>
              </a:r>
              <a:endParaRPr lang="en-GB" sz="2800" i="1">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2"/>
          <p:cNvSpPr>
            <a:spLocks noGrp="1"/>
          </p:cNvSpPr>
          <p:nvPr>
            <p:ph type="ftr" sz="quarter" idx="10"/>
          </p:nvPr>
        </p:nvSpPr>
        <p:spPr/>
        <p:txBody>
          <a:bodyPr/>
          <a:lstStyle/>
          <a:p>
            <a:r>
              <a:rPr lang="en-US" altLang="en-US"/>
              <a:t>B-Trees</a:t>
            </a:r>
          </a:p>
        </p:txBody>
      </p:sp>
      <p:sp>
        <p:nvSpPr>
          <p:cNvPr id="27" name="Slide Number Placeholder 3"/>
          <p:cNvSpPr>
            <a:spLocks noGrp="1"/>
          </p:cNvSpPr>
          <p:nvPr>
            <p:ph type="sldNum" sz="quarter" idx="11"/>
          </p:nvPr>
        </p:nvSpPr>
        <p:spPr/>
        <p:txBody>
          <a:bodyPr/>
          <a:lstStyle/>
          <a:p>
            <a:fld id="{AD71E989-8B50-4BF1-93EE-D22046CCC00E}" type="slidenum">
              <a:rPr lang="en-US" altLang="en-US"/>
              <a:pPr/>
              <a:t>23</a:t>
            </a:fld>
            <a:endParaRPr lang="en-US" altLang="en-US"/>
          </a:p>
        </p:txBody>
      </p:sp>
      <p:sp>
        <p:nvSpPr>
          <p:cNvPr id="50178" name="Rectangle 1026"/>
          <p:cNvSpPr>
            <a:spLocks noGrp="1" noChangeArrowheads="1"/>
          </p:cNvSpPr>
          <p:nvPr>
            <p:ph type="title"/>
          </p:nvPr>
        </p:nvSpPr>
        <p:spPr>
          <a:ln/>
        </p:spPr>
        <p:txBody>
          <a:bodyPr>
            <a:normAutofit fontScale="90000"/>
          </a:bodyPr>
          <a:lstStyle/>
          <a:p>
            <a:r>
              <a:rPr lang="en-GB" dirty="0"/>
              <a:t>Type </a:t>
            </a:r>
            <a:r>
              <a:rPr lang="en-GB" dirty="0" smtClean="0"/>
              <a:t>#2c: </a:t>
            </a:r>
            <a:r>
              <a:rPr lang="en-GB" dirty="0"/>
              <a:t>Too few keys in node and its siblings</a:t>
            </a:r>
          </a:p>
        </p:txBody>
      </p:sp>
      <p:grpSp>
        <p:nvGrpSpPr>
          <p:cNvPr id="50207" name="Group 1055"/>
          <p:cNvGrpSpPr>
            <a:grpSpLocks/>
          </p:cNvGrpSpPr>
          <p:nvPr/>
        </p:nvGrpSpPr>
        <p:grpSpPr bwMode="auto">
          <a:xfrm>
            <a:off x="1600200" y="2209800"/>
            <a:ext cx="5486400" cy="2133600"/>
            <a:chOff x="1008" y="1392"/>
            <a:chExt cx="3456" cy="1344"/>
          </a:xfrm>
        </p:grpSpPr>
        <p:grpSp>
          <p:nvGrpSpPr>
            <p:cNvPr id="50206" name="Group 1054"/>
            <p:cNvGrpSpPr>
              <a:grpSpLocks/>
            </p:cNvGrpSpPr>
            <p:nvPr/>
          </p:nvGrpSpPr>
          <p:grpSpPr bwMode="auto">
            <a:xfrm>
              <a:off x="2160" y="1392"/>
              <a:ext cx="816" cy="432"/>
              <a:chOff x="2160" y="1392"/>
              <a:chExt cx="816" cy="432"/>
            </a:xfrm>
          </p:grpSpPr>
          <p:sp>
            <p:nvSpPr>
              <p:cNvPr id="50181" name="Rectangle 1029"/>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2"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12</a:t>
                </a:r>
              </a:p>
            </p:txBody>
          </p:sp>
          <p:sp>
            <p:nvSpPr>
              <p:cNvPr id="50183"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29</a:t>
                </a:r>
              </a:p>
            </p:txBody>
          </p:sp>
        </p:grpSp>
        <p:grpSp>
          <p:nvGrpSpPr>
            <p:cNvPr id="50185" name="Group 1033"/>
            <p:cNvGrpSpPr>
              <a:grpSpLocks/>
            </p:cNvGrpSpPr>
            <p:nvPr/>
          </p:nvGrpSpPr>
          <p:grpSpPr bwMode="auto">
            <a:xfrm>
              <a:off x="1008" y="2304"/>
              <a:ext cx="816" cy="432"/>
              <a:chOff x="1008" y="2304"/>
              <a:chExt cx="816" cy="432"/>
            </a:xfrm>
          </p:grpSpPr>
          <p:sp>
            <p:nvSpPr>
              <p:cNvPr id="50186"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7"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7</a:t>
                </a:r>
              </a:p>
            </p:txBody>
          </p:sp>
          <p:sp>
            <p:nvSpPr>
              <p:cNvPr id="50188"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9</a:t>
                </a:r>
              </a:p>
            </p:txBody>
          </p:sp>
        </p:grpSp>
        <p:grpSp>
          <p:nvGrpSpPr>
            <p:cNvPr id="50189" name="Group 1037"/>
            <p:cNvGrpSpPr>
              <a:grpSpLocks/>
            </p:cNvGrpSpPr>
            <p:nvPr/>
          </p:nvGrpSpPr>
          <p:grpSpPr bwMode="auto">
            <a:xfrm>
              <a:off x="1920" y="2304"/>
              <a:ext cx="816" cy="432"/>
              <a:chOff x="2160" y="2304"/>
              <a:chExt cx="816" cy="432"/>
            </a:xfrm>
          </p:grpSpPr>
          <p:sp>
            <p:nvSpPr>
              <p:cNvPr id="50190"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1"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15</a:t>
                </a:r>
              </a:p>
            </p:txBody>
          </p:sp>
          <p:sp>
            <p:nvSpPr>
              <p:cNvPr id="50192"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22</a:t>
                </a:r>
              </a:p>
            </p:txBody>
          </p:sp>
        </p:grpSp>
        <p:sp>
          <p:nvSpPr>
            <p:cNvPr id="50197" name="Line 1045"/>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8" name="Line 1046"/>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00" name="Line 1048"/>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205" name="Group 1053"/>
            <p:cNvGrpSpPr>
              <a:grpSpLocks/>
            </p:cNvGrpSpPr>
            <p:nvPr/>
          </p:nvGrpSpPr>
          <p:grpSpPr bwMode="auto">
            <a:xfrm>
              <a:off x="2832" y="2304"/>
              <a:ext cx="1632" cy="432"/>
              <a:chOff x="2832" y="2304"/>
              <a:chExt cx="1632" cy="432"/>
            </a:xfrm>
          </p:grpSpPr>
          <p:sp>
            <p:nvSpPr>
              <p:cNvPr id="50202" name="Rectangle 105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95" name="Rectangle 1043"/>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69</a:t>
                </a:r>
              </a:p>
            </p:txBody>
          </p:sp>
          <p:sp>
            <p:nvSpPr>
              <p:cNvPr id="50184" name="Rectangle 103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56</a:t>
                </a:r>
              </a:p>
            </p:txBody>
          </p:sp>
          <p:sp>
            <p:nvSpPr>
              <p:cNvPr id="50203" name="Rectangle 1051"/>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31</a:t>
                </a:r>
              </a:p>
            </p:txBody>
          </p:sp>
          <p:sp>
            <p:nvSpPr>
              <p:cNvPr id="50204" name="Rectangle 1052"/>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43</a:t>
                </a:r>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2"/>
          <p:cNvSpPr>
            <a:spLocks noGrp="1"/>
          </p:cNvSpPr>
          <p:nvPr>
            <p:ph type="ftr" sz="quarter" idx="10"/>
          </p:nvPr>
        </p:nvSpPr>
        <p:spPr/>
        <p:txBody>
          <a:bodyPr/>
          <a:lstStyle/>
          <a:p>
            <a:r>
              <a:rPr lang="en-US" altLang="en-US"/>
              <a:t>B-Trees</a:t>
            </a:r>
          </a:p>
        </p:txBody>
      </p:sp>
      <p:sp>
        <p:nvSpPr>
          <p:cNvPr id="37" name="Slide Number Placeholder 3"/>
          <p:cNvSpPr>
            <a:spLocks noGrp="1"/>
          </p:cNvSpPr>
          <p:nvPr>
            <p:ph type="sldNum" sz="quarter" idx="11"/>
          </p:nvPr>
        </p:nvSpPr>
        <p:spPr/>
        <p:txBody>
          <a:bodyPr/>
          <a:lstStyle/>
          <a:p>
            <a:fld id="{9CCD1974-0514-4F29-B643-FD7C2B2AB688}" type="slidenum">
              <a:rPr lang="en-US" altLang="en-US"/>
              <a:pPr/>
              <a:t>24</a:t>
            </a:fld>
            <a:endParaRPr lang="en-US" altLang="en-US"/>
          </a:p>
        </p:txBody>
      </p:sp>
      <p:sp>
        <p:nvSpPr>
          <p:cNvPr id="51202" name="Rectangle 2"/>
          <p:cNvSpPr>
            <a:spLocks noGrp="1" noChangeArrowheads="1"/>
          </p:cNvSpPr>
          <p:nvPr>
            <p:ph type="title"/>
          </p:nvPr>
        </p:nvSpPr>
        <p:spPr>
          <a:ln/>
        </p:spPr>
        <p:txBody>
          <a:bodyPr/>
          <a:lstStyle/>
          <a:p>
            <a:r>
              <a:rPr lang="en-GB" dirty="0"/>
              <a:t>Type #</a:t>
            </a:r>
            <a:r>
              <a:rPr lang="en-GB" dirty="0" smtClean="0"/>
              <a:t>3a: </a:t>
            </a:r>
            <a:r>
              <a:rPr lang="en-GB" dirty="0"/>
              <a:t>Enough siblings</a:t>
            </a:r>
          </a:p>
        </p:txBody>
      </p:sp>
      <p:grpSp>
        <p:nvGrpSpPr>
          <p:cNvPr id="51203" name="Group 3"/>
          <p:cNvGrpSpPr>
            <a:grpSpLocks/>
          </p:cNvGrpSpPr>
          <p:nvPr/>
        </p:nvGrpSpPr>
        <p:grpSpPr bwMode="auto">
          <a:xfrm>
            <a:off x="1600200" y="2209800"/>
            <a:ext cx="5486400" cy="2133600"/>
            <a:chOff x="1008" y="1392"/>
            <a:chExt cx="3456" cy="1344"/>
          </a:xfrm>
        </p:grpSpPr>
        <p:grpSp>
          <p:nvGrpSpPr>
            <p:cNvPr id="51204" name="Group 4"/>
            <p:cNvGrpSpPr>
              <a:grpSpLocks/>
            </p:cNvGrpSpPr>
            <p:nvPr/>
          </p:nvGrpSpPr>
          <p:grpSpPr bwMode="auto">
            <a:xfrm>
              <a:off x="2160" y="1392"/>
              <a:ext cx="816" cy="432"/>
              <a:chOff x="2160" y="1392"/>
              <a:chExt cx="816" cy="432"/>
            </a:xfrm>
          </p:grpSpPr>
          <p:sp>
            <p:nvSpPr>
              <p:cNvPr id="51205" name="Rectangle 5"/>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6"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12</a:t>
                </a:r>
              </a:p>
            </p:txBody>
          </p:sp>
          <p:sp>
            <p:nvSpPr>
              <p:cNvPr id="51207"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29</a:t>
                </a:r>
              </a:p>
            </p:txBody>
          </p:sp>
        </p:grpSp>
        <p:grpSp>
          <p:nvGrpSpPr>
            <p:cNvPr id="51208" name="Group 8"/>
            <p:cNvGrpSpPr>
              <a:grpSpLocks/>
            </p:cNvGrpSpPr>
            <p:nvPr/>
          </p:nvGrpSpPr>
          <p:grpSpPr bwMode="auto">
            <a:xfrm>
              <a:off x="1008" y="2304"/>
              <a:ext cx="816" cy="432"/>
              <a:chOff x="1008" y="2304"/>
              <a:chExt cx="816" cy="432"/>
            </a:xfrm>
          </p:grpSpPr>
          <p:sp>
            <p:nvSpPr>
              <p:cNvPr id="51209" name="Rectangle 9"/>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0" name="Rectangle 1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7</a:t>
                </a:r>
              </a:p>
            </p:txBody>
          </p:sp>
          <p:sp>
            <p:nvSpPr>
              <p:cNvPr id="51211" name="Rectangle 1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9</a:t>
                </a:r>
              </a:p>
            </p:txBody>
          </p:sp>
        </p:grpSp>
        <p:grpSp>
          <p:nvGrpSpPr>
            <p:cNvPr id="51212" name="Group 12"/>
            <p:cNvGrpSpPr>
              <a:grpSpLocks/>
            </p:cNvGrpSpPr>
            <p:nvPr/>
          </p:nvGrpSpPr>
          <p:grpSpPr bwMode="auto">
            <a:xfrm>
              <a:off x="1920" y="2304"/>
              <a:ext cx="816" cy="432"/>
              <a:chOff x="2160" y="2304"/>
              <a:chExt cx="816" cy="432"/>
            </a:xfrm>
          </p:grpSpPr>
          <p:sp>
            <p:nvSpPr>
              <p:cNvPr id="51213" name="Rectangle 1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4" name="Rectangle 1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15</a:t>
                </a:r>
              </a:p>
            </p:txBody>
          </p:sp>
          <p:sp>
            <p:nvSpPr>
              <p:cNvPr id="51215" name="Rectangle 1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22</a:t>
                </a:r>
              </a:p>
            </p:txBody>
          </p:sp>
        </p:grpSp>
        <p:sp>
          <p:nvSpPr>
            <p:cNvPr id="51216" name="Line 16"/>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7" name="Line 17"/>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Line 18"/>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19" name="Group 19"/>
            <p:cNvGrpSpPr>
              <a:grpSpLocks/>
            </p:cNvGrpSpPr>
            <p:nvPr/>
          </p:nvGrpSpPr>
          <p:grpSpPr bwMode="auto">
            <a:xfrm>
              <a:off x="2832" y="2304"/>
              <a:ext cx="1632" cy="432"/>
              <a:chOff x="2832" y="2304"/>
              <a:chExt cx="1632" cy="432"/>
            </a:xfrm>
          </p:grpSpPr>
          <p:sp>
            <p:nvSpPr>
              <p:cNvPr id="51220" name="Rectangle 2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1"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69</a:t>
                </a:r>
              </a:p>
            </p:txBody>
          </p:sp>
          <p:sp>
            <p:nvSpPr>
              <p:cNvPr id="51222"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56</a:t>
                </a:r>
              </a:p>
            </p:txBody>
          </p:sp>
          <p:sp>
            <p:nvSpPr>
              <p:cNvPr id="51223" name="Rectangle 23"/>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31</a:t>
                </a:r>
              </a:p>
            </p:txBody>
          </p:sp>
          <p:sp>
            <p:nvSpPr>
              <p:cNvPr id="51224"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43</a:t>
                </a:r>
              </a:p>
            </p:txBody>
          </p:sp>
        </p:grpSp>
      </p:grpSp>
      <p:sp>
        <p:nvSpPr>
          <p:cNvPr id="51225" name="Text Box 25"/>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t>Delete 22</a:t>
            </a:r>
            <a:endParaRPr lang="en-GB" sz="2800" i="1">
              <a:effectLst>
                <a:outerShdw blurRad="38100" dist="38100" dir="2700000" algn="tl">
                  <a:srgbClr val="C0C0C0"/>
                </a:outerShdw>
              </a:effectLst>
            </a:endParaRPr>
          </a:p>
        </p:txBody>
      </p:sp>
      <p:grpSp>
        <p:nvGrpSpPr>
          <p:cNvPr id="51230" name="Group 30"/>
          <p:cNvGrpSpPr>
            <a:grpSpLocks/>
          </p:cNvGrpSpPr>
          <p:nvPr/>
        </p:nvGrpSpPr>
        <p:grpSpPr bwMode="auto">
          <a:xfrm>
            <a:off x="3657600" y="3733800"/>
            <a:ext cx="1143000" cy="1524000"/>
            <a:chOff x="2304" y="2352"/>
            <a:chExt cx="720" cy="960"/>
          </a:xfrm>
        </p:grpSpPr>
        <p:sp>
          <p:nvSpPr>
            <p:cNvPr id="51226" name="Line 26"/>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27" name="Rectangle 27"/>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29" name="Rectangle 29"/>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51236" name="Group 36"/>
          <p:cNvGrpSpPr>
            <a:grpSpLocks/>
          </p:cNvGrpSpPr>
          <p:nvPr/>
        </p:nvGrpSpPr>
        <p:grpSpPr bwMode="auto">
          <a:xfrm>
            <a:off x="4114800" y="2819400"/>
            <a:ext cx="3605213" cy="762000"/>
            <a:chOff x="2592" y="1776"/>
            <a:chExt cx="2271" cy="480"/>
          </a:xfrm>
        </p:grpSpPr>
        <p:grpSp>
          <p:nvGrpSpPr>
            <p:cNvPr id="51234" name="Group 34"/>
            <p:cNvGrpSpPr>
              <a:grpSpLocks/>
            </p:cNvGrpSpPr>
            <p:nvPr/>
          </p:nvGrpSpPr>
          <p:grpSpPr bwMode="auto">
            <a:xfrm>
              <a:off x="2592" y="1872"/>
              <a:ext cx="384" cy="384"/>
              <a:chOff x="2592" y="1872"/>
              <a:chExt cx="384" cy="384"/>
            </a:xfrm>
          </p:grpSpPr>
          <p:sp>
            <p:nvSpPr>
              <p:cNvPr id="51232" name="Line 32"/>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233" name="Line 33"/>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51235" name="Text Box 35"/>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t>Demote root key and</a:t>
              </a:r>
            </a:p>
            <a:p>
              <a:pPr algn="ctr"/>
              <a:r>
                <a:rPr lang="en-GB"/>
                <a:t>promote leaf key</a:t>
              </a:r>
              <a:endParaRPr lang="en-GB" sz="2800" i="1">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2"/>
          <p:cNvSpPr>
            <a:spLocks noGrp="1"/>
          </p:cNvSpPr>
          <p:nvPr>
            <p:ph type="ftr" sz="quarter" idx="10"/>
          </p:nvPr>
        </p:nvSpPr>
        <p:spPr/>
        <p:txBody>
          <a:bodyPr/>
          <a:lstStyle/>
          <a:p>
            <a:r>
              <a:rPr lang="en-US" altLang="en-US"/>
              <a:t>B-Trees</a:t>
            </a:r>
          </a:p>
        </p:txBody>
      </p:sp>
      <p:sp>
        <p:nvSpPr>
          <p:cNvPr id="22" name="Slide Number Placeholder 3"/>
          <p:cNvSpPr>
            <a:spLocks noGrp="1"/>
          </p:cNvSpPr>
          <p:nvPr>
            <p:ph type="sldNum" sz="quarter" idx="11"/>
          </p:nvPr>
        </p:nvSpPr>
        <p:spPr/>
        <p:txBody>
          <a:bodyPr/>
          <a:lstStyle/>
          <a:p>
            <a:fld id="{DFE3AEEF-E7AF-45D0-9E54-4490F148E420}" type="slidenum">
              <a:rPr lang="en-US" altLang="en-US"/>
              <a:pPr/>
              <a:t>25</a:t>
            </a:fld>
            <a:endParaRPr lang="en-US" altLang="en-US"/>
          </a:p>
        </p:txBody>
      </p:sp>
      <p:sp>
        <p:nvSpPr>
          <p:cNvPr id="52237" name="Rectangle 13"/>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26" name="Rectangle 2"/>
          <p:cNvSpPr>
            <a:spLocks noGrp="1" noChangeArrowheads="1"/>
          </p:cNvSpPr>
          <p:nvPr>
            <p:ph type="title"/>
          </p:nvPr>
        </p:nvSpPr>
        <p:spPr>
          <a:ln/>
        </p:spPr>
        <p:txBody>
          <a:bodyPr/>
          <a:lstStyle/>
          <a:p>
            <a:r>
              <a:rPr lang="en-GB" dirty="0"/>
              <a:t>Type #</a:t>
            </a:r>
            <a:r>
              <a:rPr lang="en-GB" dirty="0" smtClean="0"/>
              <a:t>3a: </a:t>
            </a:r>
            <a:r>
              <a:rPr lang="en-GB" dirty="0"/>
              <a:t>Enough siblings</a:t>
            </a:r>
          </a:p>
        </p:txBody>
      </p:sp>
      <p:sp>
        <p:nvSpPr>
          <p:cNvPr id="52229" name="Rectangle 5"/>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Rectangle 6"/>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12</a:t>
            </a:r>
          </a:p>
        </p:txBody>
      </p:sp>
      <p:sp>
        <p:nvSpPr>
          <p:cNvPr id="52231" name="Rectangle 7"/>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29</a:t>
            </a:r>
          </a:p>
        </p:txBody>
      </p:sp>
      <p:sp>
        <p:nvSpPr>
          <p:cNvPr id="52233" name="Rectangle 9"/>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Rectangle 10"/>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7</a:t>
            </a:r>
          </a:p>
        </p:txBody>
      </p:sp>
      <p:sp>
        <p:nvSpPr>
          <p:cNvPr id="52235" name="Rectangle 11"/>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9</a:t>
            </a:r>
          </a:p>
        </p:txBody>
      </p:sp>
      <p:sp>
        <p:nvSpPr>
          <p:cNvPr id="52238" name="Rectangle 14"/>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15</a:t>
            </a:r>
          </a:p>
        </p:txBody>
      </p:sp>
      <p:sp>
        <p:nvSpPr>
          <p:cNvPr id="52240" name="Line 16"/>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Line 17"/>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2" name="Line 18"/>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7" name="Rectangle 23"/>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31</a:t>
            </a:r>
          </a:p>
        </p:txBody>
      </p:sp>
      <p:grpSp>
        <p:nvGrpSpPr>
          <p:cNvPr id="52249" name="Group 25"/>
          <p:cNvGrpSpPr>
            <a:grpSpLocks/>
          </p:cNvGrpSpPr>
          <p:nvPr/>
        </p:nvGrpSpPr>
        <p:grpSpPr bwMode="auto">
          <a:xfrm>
            <a:off x="5105400" y="3657600"/>
            <a:ext cx="1981200" cy="685800"/>
            <a:chOff x="3216" y="2304"/>
            <a:chExt cx="1248" cy="432"/>
          </a:xfrm>
        </p:grpSpPr>
        <p:sp>
          <p:nvSpPr>
            <p:cNvPr id="52244" name="Rectangle 20"/>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69</a:t>
              </a:r>
            </a:p>
          </p:txBody>
        </p:sp>
        <p:sp>
          <p:nvSpPr>
            <p:cNvPr id="52246"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56</a:t>
              </a:r>
            </a:p>
          </p:txBody>
        </p:sp>
        <p:sp>
          <p:nvSpPr>
            <p:cNvPr id="52248"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i="1">
                  <a:effectLst>
                    <a:outerShdw blurRad="38100" dist="38100" dir="2700000" algn="tl">
                      <a:srgbClr val="C0C0C0"/>
                    </a:outerShdw>
                  </a:effectLst>
                </a:rPr>
                <a:t>43</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7ECFAB64-5E8A-4CAE-A5FA-BBA30CB2079F}" type="slidenum">
              <a:rPr lang="en-US" altLang="en-US"/>
              <a:pPr/>
              <a:t>26</a:t>
            </a:fld>
            <a:endParaRPr lang="en-US" altLang="en-US"/>
          </a:p>
        </p:txBody>
      </p:sp>
      <p:sp>
        <p:nvSpPr>
          <p:cNvPr id="44034" name="Rectangle 2"/>
          <p:cNvSpPr>
            <a:spLocks noGrp="1" noChangeArrowheads="1"/>
          </p:cNvSpPr>
          <p:nvPr>
            <p:ph type="title"/>
          </p:nvPr>
        </p:nvSpPr>
        <p:spPr>
          <a:ln/>
        </p:spPr>
        <p:txBody>
          <a:bodyPr/>
          <a:lstStyle/>
          <a:p>
            <a:r>
              <a:rPr lang="en-GB"/>
              <a:t>Exercise in Removal from a B-Tree</a:t>
            </a:r>
          </a:p>
        </p:txBody>
      </p:sp>
      <p:sp>
        <p:nvSpPr>
          <p:cNvPr id="44035" name="Rectangle 3"/>
          <p:cNvSpPr>
            <a:spLocks noGrp="1" noChangeArrowheads="1"/>
          </p:cNvSpPr>
          <p:nvPr>
            <p:ph type="body" idx="1"/>
          </p:nvPr>
        </p:nvSpPr>
        <p:spPr>
          <a:ln/>
        </p:spPr>
        <p:txBody>
          <a:bodyPr>
            <a:normAutofit fontScale="92500" lnSpcReduction="20000"/>
          </a:bodyPr>
          <a:lstStyle/>
          <a:p>
            <a:r>
              <a:rPr lang="en-GB"/>
              <a:t>Given 5-way B-tree created by these data (last exercise):</a:t>
            </a:r>
          </a:p>
          <a:p>
            <a:r>
              <a:rPr lang="en-GB"/>
              <a:t>3, 7, 9, 23, 45, 1, 5, 14, 25, 24, 13, 11, 8, 19, 4, 31, 35, 56</a:t>
            </a:r>
          </a:p>
          <a:p>
            <a:endParaRPr lang="en-GB"/>
          </a:p>
          <a:p>
            <a:r>
              <a:rPr lang="en-GB"/>
              <a:t>Add these further keys: 2, 6,12</a:t>
            </a:r>
          </a:p>
          <a:p>
            <a:endParaRPr lang="en-GB"/>
          </a:p>
          <a:p>
            <a:r>
              <a:rPr lang="en-GB"/>
              <a:t>Delete these keys: 4, 5, 7, 3, 14</a:t>
            </a:r>
          </a:p>
          <a:p>
            <a:endParaRPr lang="en-GB"/>
          </a:p>
          <a:p>
            <a:r>
              <a:rPr lang="en-GB"/>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5CD1AC41-A408-45B2-A55C-B4E7A63FB66B}" type="slidenum">
              <a:rPr lang="en-US" altLang="en-US"/>
              <a:pPr/>
              <a:t>27</a:t>
            </a:fld>
            <a:endParaRPr lang="en-US" altLang="en-US"/>
          </a:p>
        </p:txBody>
      </p:sp>
      <p:sp>
        <p:nvSpPr>
          <p:cNvPr id="38914" name="Rectangle 2"/>
          <p:cNvSpPr>
            <a:spLocks noGrp="1" noChangeArrowheads="1"/>
          </p:cNvSpPr>
          <p:nvPr>
            <p:ph type="title"/>
          </p:nvPr>
        </p:nvSpPr>
        <p:spPr>
          <a:ln/>
        </p:spPr>
        <p:txBody>
          <a:bodyPr/>
          <a:lstStyle/>
          <a:p>
            <a:r>
              <a:rPr lang="en-US"/>
              <a:t>Reasons for using B-Trees</a:t>
            </a:r>
          </a:p>
        </p:txBody>
      </p:sp>
      <p:sp>
        <p:nvSpPr>
          <p:cNvPr id="38915" name="Rectangle 3"/>
          <p:cNvSpPr>
            <a:spLocks noGrp="1" noChangeArrowheads="1"/>
          </p:cNvSpPr>
          <p:nvPr>
            <p:ph type="body" idx="1"/>
          </p:nvPr>
        </p:nvSpPr>
        <p:spPr>
          <a:ln/>
        </p:spPr>
        <p:txBody>
          <a:bodyPr>
            <a:normAutofit fontScale="85000" lnSpcReduction="20000"/>
          </a:bodyPr>
          <a:lstStyle/>
          <a:p>
            <a:pPr>
              <a:lnSpc>
                <a:spcPct val="90000"/>
              </a:lnSpc>
            </a:pPr>
            <a:r>
              <a:rPr lang="en-US"/>
              <a:t>When searching tables held on disc, the cost of each disc transfer is high but doesn't depend much on the amount of data transferred, especially if consecutive items are transferred</a:t>
            </a:r>
          </a:p>
          <a:p>
            <a:pPr lvl="1">
              <a:lnSpc>
                <a:spcPct val="90000"/>
              </a:lnSpc>
            </a:pPr>
            <a:r>
              <a:rPr lang="en-US"/>
              <a:t>If we use a B-tree of order 101, say, we can transfer each node in one disc read operation</a:t>
            </a:r>
          </a:p>
          <a:p>
            <a:pPr lvl="1">
              <a:lnSpc>
                <a:spcPct val="90000"/>
              </a:lnSpc>
            </a:pPr>
            <a:r>
              <a:rPr lang="en-US"/>
              <a:t>A B-tree of order 101 and height 3 can hold 101</a:t>
            </a:r>
            <a:r>
              <a:rPr lang="en-US" baseline="30000"/>
              <a:t>4</a:t>
            </a:r>
            <a:r>
              <a:rPr lang="en-US"/>
              <a:t> – 1 items (approximately 100 million) and any item can be accessed with 3 disc reads (assuming we hold the root in memory)</a:t>
            </a:r>
          </a:p>
          <a:p>
            <a:pPr>
              <a:lnSpc>
                <a:spcPct val="90000"/>
              </a:lnSpc>
            </a:pPr>
            <a:r>
              <a:rPr lang="en-US"/>
              <a:t>If we take </a:t>
            </a:r>
            <a:r>
              <a:rPr lang="en-US" i="1"/>
              <a:t>m</a:t>
            </a:r>
            <a:r>
              <a:rPr lang="en-US"/>
              <a:t> = 3, we get a </a:t>
            </a:r>
            <a:r>
              <a:rPr lang="en-US" b="1"/>
              <a:t>2-3 tree</a:t>
            </a:r>
            <a:r>
              <a:rPr lang="en-US"/>
              <a:t>, in which non-leaf nodes have two or three children (i.e., one or two keys)</a:t>
            </a:r>
          </a:p>
          <a:p>
            <a:pPr lvl="1">
              <a:lnSpc>
                <a:spcPct val="90000"/>
              </a:lnSpc>
            </a:pPr>
            <a:r>
              <a:rPr lang="en-US"/>
              <a:t>B-Trees are always balanced (since the leaves are all at the same level), so 2-3 trees make a good type of balanced tree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B0FFCFC4-7565-4F89-A0FA-8534AFEDD599}" type="slidenum">
              <a:rPr lang="en-US" altLang="en-US"/>
              <a:pPr/>
              <a:t>28</a:t>
            </a:fld>
            <a:endParaRPr lang="en-US" altLang="en-US"/>
          </a:p>
        </p:txBody>
      </p:sp>
      <p:sp>
        <p:nvSpPr>
          <p:cNvPr id="45058" name="Rectangle 2"/>
          <p:cNvSpPr>
            <a:spLocks noGrp="1" noChangeArrowheads="1"/>
          </p:cNvSpPr>
          <p:nvPr>
            <p:ph type="title"/>
          </p:nvPr>
        </p:nvSpPr>
        <p:spPr>
          <a:ln/>
        </p:spPr>
        <p:txBody>
          <a:bodyPr/>
          <a:lstStyle/>
          <a:p>
            <a:r>
              <a:rPr lang="en-GB"/>
              <a:t>Comparing Trees</a:t>
            </a:r>
          </a:p>
        </p:txBody>
      </p:sp>
      <p:sp>
        <p:nvSpPr>
          <p:cNvPr id="45059" name="Rectangle 3"/>
          <p:cNvSpPr>
            <a:spLocks noGrp="1" noChangeArrowheads="1"/>
          </p:cNvSpPr>
          <p:nvPr>
            <p:ph type="body" idx="1"/>
          </p:nvPr>
        </p:nvSpPr>
        <p:spPr>
          <a:ln/>
        </p:spPr>
        <p:txBody>
          <a:bodyPr>
            <a:normAutofit fontScale="77500" lnSpcReduction="20000"/>
          </a:bodyPr>
          <a:lstStyle/>
          <a:p>
            <a:r>
              <a:rPr lang="en-GB" dirty="0"/>
              <a:t>Binary trees</a:t>
            </a:r>
          </a:p>
          <a:p>
            <a:pPr lvl="1"/>
            <a:r>
              <a:rPr lang="en-GB" dirty="0"/>
              <a:t>Can become </a:t>
            </a:r>
            <a:r>
              <a:rPr lang="en-GB" i="1" dirty="0"/>
              <a:t>unbalanced</a:t>
            </a:r>
            <a:r>
              <a:rPr lang="en-GB" dirty="0"/>
              <a:t> and </a:t>
            </a:r>
            <a:r>
              <a:rPr lang="en-GB" i="1" dirty="0"/>
              <a:t>lose</a:t>
            </a:r>
            <a:r>
              <a:rPr lang="en-GB" dirty="0"/>
              <a:t> their good time </a:t>
            </a:r>
            <a:r>
              <a:rPr lang="en-GB" dirty="0" smtClean="0"/>
              <a:t>complexity</a:t>
            </a:r>
            <a:endParaRPr lang="en-GB" dirty="0"/>
          </a:p>
          <a:p>
            <a:pPr lvl="1"/>
            <a:r>
              <a:rPr lang="en-GB" dirty="0"/>
              <a:t>AVL trees are strict binary trees that </a:t>
            </a:r>
            <a:r>
              <a:rPr lang="en-GB" i="1" dirty="0"/>
              <a:t>overcome the balance problem</a:t>
            </a:r>
            <a:endParaRPr lang="en-GB" dirty="0"/>
          </a:p>
          <a:p>
            <a:pPr lvl="1"/>
            <a:r>
              <a:rPr lang="en-GB" dirty="0"/>
              <a:t>Heaps remain balanced but only </a:t>
            </a:r>
            <a:r>
              <a:rPr lang="en-GB" i="1" dirty="0"/>
              <a:t>prioritise</a:t>
            </a:r>
            <a:r>
              <a:rPr lang="en-GB" dirty="0"/>
              <a:t> (not order) the keys</a:t>
            </a:r>
          </a:p>
          <a:p>
            <a:pPr lvl="1"/>
            <a:endParaRPr lang="en-GB" dirty="0"/>
          </a:p>
          <a:p>
            <a:r>
              <a:rPr lang="en-GB" dirty="0"/>
              <a:t>Multi-way trees</a:t>
            </a:r>
          </a:p>
          <a:p>
            <a:pPr lvl="1"/>
            <a:r>
              <a:rPr lang="en-GB" dirty="0"/>
              <a:t>B-Trees can be </a:t>
            </a:r>
            <a:r>
              <a:rPr lang="en-GB" i="1" dirty="0"/>
              <a:t>m</a:t>
            </a:r>
            <a:r>
              <a:rPr lang="en-GB" dirty="0"/>
              <a:t>-way, they can have any (odd) number of children</a:t>
            </a:r>
          </a:p>
          <a:p>
            <a:pPr lvl="1"/>
            <a:r>
              <a:rPr lang="en-GB" dirty="0"/>
              <a:t>One B-Tree, the 2-3 (or 3-way) B-Tree, </a:t>
            </a:r>
            <a:r>
              <a:rPr lang="en-GB" i="1" dirty="0"/>
              <a:t>approximates</a:t>
            </a:r>
            <a:r>
              <a:rPr lang="en-GB" dirty="0"/>
              <a:t> a permanently balanced binary tree, exchanging the AVL tree’s balancing operations for insertion and (more complex) deletion operations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D1E469B3-9E9F-4EEE-9E10-69E00B444970}" type="slidenum">
              <a:rPr lang="en-US" altLang="en-US"/>
              <a:pPr/>
              <a:t>3</a:t>
            </a:fld>
            <a:endParaRPr lang="en-US" altLang="en-US"/>
          </a:p>
        </p:txBody>
      </p:sp>
      <p:sp>
        <p:nvSpPr>
          <p:cNvPr id="27650" name="Rectangle 2"/>
          <p:cNvSpPr>
            <a:spLocks noGrp="1" noChangeArrowheads="1"/>
          </p:cNvSpPr>
          <p:nvPr>
            <p:ph type="title"/>
          </p:nvPr>
        </p:nvSpPr>
        <p:spPr>
          <a:ln/>
        </p:spPr>
        <p:txBody>
          <a:bodyPr/>
          <a:lstStyle/>
          <a:p>
            <a:r>
              <a:rPr lang="en-US"/>
              <a:t>Motivation (cont.)</a:t>
            </a:r>
          </a:p>
        </p:txBody>
      </p:sp>
      <p:sp>
        <p:nvSpPr>
          <p:cNvPr id="27651" name="Rectangle 3"/>
          <p:cNvSpPr>
            <a:spLocks noGrp="1" noChangeArrowheads="1"/>
          </p:cNvSpPr>
          <p:nvPr>
            <p:ph type="body" idx="1"/>
          </p:nvPr>
        </p:nvSpPr>
        <p:spPr>
          <a:ln/>
        </p:spPr>
        <p:txBody>
          <a:bodyPr>
            <a:normAutofit fontScale="92500" lnSpcReduction="10000"/>
          </a:bodyPr>
          <a:lstStyle/>
          <a:p>
            <a:r>
              <a:rPr lang="en-US"/>
              <a:t>Assume that we use an AVL tree to store about 20 million records</a:t>
            </a:r>
          </a:p>
          <a:p>
            <a:r>
              <a:rPr lang="en-US"/>
              <a:t>We end up with a </a:t>
            </a:r>
            <a:r>
              <a:rPr lang="en-US" b="1"/>
              <a:t>very</a:t>
            </a:r>
            <a:r>
              <a:rPr lang="en-US"/>
              <a:t> deep binary tree with lots of different disk accesses; log</a:t>
            </a:r>
            <a:r>
              <a:rPr lang="en-US" baseline="-25000"/>
              <a:t>2 </a:t>
            </a:r>
            <a:r>
              <a:rPr lang="en-US"/>
              <a:t>20,000,000 is about 24, so this takes about 0.2 seconds  </a:t>
            </a:r>
          </a:p>
          <a:p>
            <a:r>
              <a:rPr lang="en-US"/>
              <a:t>We know we can’t improve on the log </a:t>
            </a:r>
            <a:r>
              <a:rPr lang="en-US" i="1"/>
              <a:t>n </a:t>
            </a:r>
            <a:r>
              <a:rPr lang="en-US"/>
              <a:t>lower</a:t>
            </a:r>
            <a:r>
              <a:rPr lang="en-US" i="1"/>
              <a:t> </a:t>
            </a:r>
            <a:r>
              <a:rPr lang="en-US"/>
              <a:t>bound on search for a binary tree</a:t>
            </a:r>
          </a:p>
          <a:p>
            <a:r>
              <a:rPr lang="en-US"/>
              <a:t>But, the solution is to use more branches and thus reduce the height of the tree!</a:t>
            </a:r>
          </a:p>
          <a:p>
            <a:pPr lvl="1"/>
            <a:r>
              <a:rPr lang="en-US"/>
              <a:t>As branching increases, depth decreases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B-Trees</a:t>
            </a:r>
          </a:p>
        </p:txBody>
      </p:sp>
      <p:sp>
        <p:nvSpPr>
          <p:cNvPr id="5" name="Slide Number Placeholder 4"/>
          <p:cNvSpPr>
            <a:spLocks noGrp="1"/>
          </p:cNvSpPr>
          <p:nvPr>
            <p:ph type="sldNum" sz="quarter" idx="11"/>
          </p:nvPr>
        </p:nvSpPr>
        <p:spPr/>
        <p:txBody>
          <a:bodyPr/>
          <a:lstStyle/>
          <a:p>
            <a:fld id="{0673C596-3C99-466A-8CA7-3146A2600792}" type="slidenum">
              <a:rPr lang="en-US" altLang="en-US"/>
              <a:pPr/>
              <a:t>4</a:t>
            </a:fld>
            <a:endParaRPr lang="en-US" altLang="en-US"/>
          </a:p>
        </p:txBody>
      </p:sp>
      <p:sp>
        <p:nvSpPr>
          <p:cNvPr id="28674" name="Rectangle 2"/>
          <p:cNvSpPr>
            <a:spLocks noGrp="1" noChangeArrowheads="1"/>
          </p:cNvSpPr>
          <p:nvPr>
            <p:ph type="title"/>
          </p:nvPr>
        </p:nvSpPr>
        <p:spPr>
          <a:ln/>
        </p:spPr>
        <p:txBody>
          <a:bodyPr/>
          <a:lstStyle/>
          <a:p>
            <a:r>
              <a:rPr lang="en-US"/>
              <a:t>Definition of a B-tree</a:t>
            </a:r>
          </a:p>
        </p:txBody>
      </p:sp>
      <p:sp>
        <p:nvSpPr>
          <p:cNvPr id="28675" name="Rectangle 3"/>
          <p:cNvSpPr>
            <a:spLocks noGrp="1" noChangeArrowheads="1"/>
          </p:cNvSpPr>
          <p:nvPr>
            <p:ph type="body" idx="1"/>
          </p:nvPr>
        </p:nvSpPr>
        <p:spPr>
          <a:ln/>
        </p:spPr>
        <p:txBody>
          <a:bodyPr>
            <a:normAutofit fontScale="85000" lnSpcReduction="20000"/>
          </a:bodyPr>
          <a:lstStyle/>
          <a:p>
            <a:r>
              <a:rPr lang="en-US"/>
              <a:t>A B-tree of order </a:t>
            </a:r>
            <a:r>
              <a:rPr lang="en-US" i="1"/>
              <a:t>m</a:t>
            </a:r>
            <a:r>
              <a:rPr lang="en-US"/>
              <a:t> is an </a:t>
            </a:r>
            <a:r>
              <a:rPr lang="en-US" i="1"/>
              <a:t>m</a:t>
            </a:r>
            <a:r>
              <a:rPr lang="en-US"/>
              <a:t>-way tree (i.e., a tree where each node may have up to </a:t>
            </a:r>
            <a:r>
              <a:rPr lang="en-US" i="1"/>
              <a:t>m</a:t>
            </a:r>
            <a:r>
              <a:rPr lang="en-US"/>
              <a:t> children) in which:</a:t>
            </a:r>
          </a:p>
          <a:p>
            <a:pPr lvl="1">
              <a:buFont typeface="Symbol" pitchFamily="18" charset="2"/>
              <a:buNone/>
            </a:pPr>
            <a:r>
              <a:rPr lang="en-US"/>
              <a:t>1.	the number of keys in each non-leaf node is one less than the number of its children and these keys partition the keys in the children in the fashion of a search tree</a:t>
            </a:r>
          </a:p>
          <a:p>
            <a:pPr lvl="1">
              <a:buFont typeface="Symbol" pitchFamily="18" charset="2"/>
              <a:buNone/>
            </a:pPr>
            <a:r>
              <a:rPr lang="en-US"/>
              <a:t>2.	all leaves are on the same level</a:t>
            </a:r>
          </a:p>
          <a:p>
            <a:pPr lvl="1">
              <a:buFont typeface="Symbol" pitchFamily="18" charset="2"/>
              <a:buNone/>
            </a:pPr>
            <a:r>
              <a:rPr lang="en-US"/>
              <a:t>3.	all non-leaf nodes except the root have at least </a:t>
            </a:r>
            <a:r>
              <a:rPr lang="en-US">
                <a:sym typeface="Symbol" pitchFamily="18" charset="2"/>
              </a:rPr>
              <a:t></a:t>
            </a:r>
            <a:r>
              <a:rPr lang="en-US" i="1"/>
              <a:t>m </a:t>
            </a:r>
            <a:r>
              <a:rPr lang="en-US"/>
              <a:t>/ 2</a:t>
            </a:r>
            <a:r>
              <a:rPr lang="en-US">
                <a:sym typeface="Symbol" pitchFamily="18" charset="2"/>
              </a:rPr>
              <a:t></a:t>
            </a:r>
            <a:r>
              <a:rPr lang="en-US"/>
              <a:t> children</a:t>
            </a:r>
          </a:p>
          <a:p>
            <a:pPr lvl="1">
              <a:buFont typeface="Symbol" pitchFamily="18" charset="2"/>
              <a:buNone/>
            </a:pPr>
            <a:r>
              <a:rPr lang="en-US"/>
              <a:t>4.	the root is either a leaf node, or it has from two to </a:t>
            </a:r>
            <a:r>
              <a:rPr lang="en-US" i="1"/>
              <a:t>m</a:t>
            </a:r>
            <a:r>
              <a:rPr lang="en-US"/>
              <a:t> children</a:t>
            </a:r>
          </a:p>
          <a:p>
            <a:pPr lvl="1">
              <a:buFont typeface="Symbol" pitchFamily="18" charset="2"/>
              <a:buNone/>
            </a:pPr>
            <a:r>
              <a:rPr lang="en-US"/>
              <a:t>5.	a leaf node contains no more than </a:t>
            </a:r>
            <a:r>
              <a:rPr lang="en-US" i="1"/>
              <a:t>m</a:t>
            </a:r>
            <a:r>
              <a:rPr lang="en-US"/>
              <a:t> – 1 keys</a:t>
            </a:r>
          </a:p>
          <a:p>
            <a:r>
              <a:rPr lang="en-US"/>
              <a:t>The number </a:t>
            </a:r>
            <a:r>
              <a:rPr lang="en-US" i="1"/>
              <a:t>m</a:t>
            </a:r>
            <a:r>
              <a:rPr lang="en-US"/>
              <a:t> should always be odd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Footer Placeholder 2"/>
          <p:cNvSpPr>
            <a:spLocks noGrp="1"/>
          </p:cNvSpPr>
          <p:nvPr>
            <p:ph type="ftr" sz="quarter" idx="10"/>
          </p:nvPr>
        </p:nvSpPr>
        <p:spPr/>
        <p:txBody>
          <a:bodyPr/>
          <a:lstStyle/>
          <a:p>
            <a:r>
              <a:rPr lang="en-US" altLang="en-US"/>
              <a:t>B-Trees</a:t>
            </a:r>
          </a:p>
        </p:txBody>
      </p:sp>
      <p:sp>
        <p:nvSpPr>
          <p:cNvPr id="116" name="Slide Number Placeholder 3"/>
          <p:cNvSpPr>
            <a:spLocks noGrp="1"/>
          </p:cNvSpPr>
          <p:nvPr>
            <p:ph type="sldNum" sz="quarter" idx="11"/>
          </p:nvPr>
        </p:nvSpPr>
        <p:spPr/>
        <p:txBody>
          <a:bodyPr/>
          <a:lstStyle/>
          <a:p>
            <a:fld id="{B9AE1DF9-B358-45BF-9889-67FF0A3C128C}" type="slidenum">
              <a:rPr lang="en-US" altLang="en-US"/>
              <a:pPr/>
              <a:t>5</a:t>
            </a:fld>
            <a:endParaRPr lang="en-US" altLang="en-US"/>
          </a:p>
        </p:txBody>
      </p:sp>
      <p:grpSp>
        <p:nvGrpSpPr>
          <p:cNvPr id="29839" name="Group 143"/>
          <p:cNvGrpSpPr>
            <a:grpSpLocks/>
          </p:cNvGrpSpPr>
          <p:nvPr/>
        </p:nvGrpSpPr>
        <p:grpSpPr bwMode="auto">
          <a:xfrm>
            <a:off x="3810000" y="3833813"/>
            <a:ext cx="2384425" cy="366712"/>
            <a:chOff x="2400" y="2415"/>
            <a:chExt cx="1502" cy="231"/>
          </a:xfrm>
        </p:grpSpPr>
        <p:grpSp>
          <p:nvGrpSpPr>
            <p:cNvPr id="29835" name="Group 139"/>
            <p:cNvGrpSpPr>
              <a:grpSpLocks/>
            </p:cNvGrpSpPr>
            <p:nvPr/>
          </p:nvGrpSpPr>
          <p:grpSpPr bwMode="auto">
            <a:xfrm>
              <a:off x="3305" y="2415"/>
              <a:ext cx="302" cy="225"/>
              <a:chOff x="3305" y="2426"/>
              <a:chExt cx="302" cy="225"/>
            </a:xfrm>
          </p:grpSpPr>
          <p:sp>
            <p:nvSpPr>
              <p:cNvPr id="29824" name="Text Box 128"/>
              <p:cNvSpPr txBox="1">
                <a:spLocks noChangeArrowheads="1"/>
              </p:cNvSpPr>
              <p:nvPr/>
            </p:nvSpPr>
            <p:spPr bwMode="auto">
              <a:xfrm flipV="1">
                <a:off x="3305" y="2426"/>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825" name="Line 129"/>
              <p:cNvSpPr>
                <a:spLocks noChangeShapeType="1"/>
              </p:cNvSpPr>
              <p:nvPr/>
            </p:nvSpPr>
            <p:spPr bwMode="auto">
              <a:xfrm flipH="1">
                <a:off x="3305" y="242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6" name="Group 140"/>
            <p:cNvGrpSpPr>
              <a:grpSpLocks/>
            </p:cNvGrpSpPr>
            <p:nvPr/>
          </p:nvGrpSpPr>
          <p:grpSpPr bwMode="auto">
            <a:xfrm>
              <a:off x="2997" y="2415"/>
              <a:ext cx="308" cy="231"/>
              <a:chOff x="2997" y="2426"/>
              <a:chExt cx="308" cy="231"/>
            </a:xfrm>
          </p:grpSpPr>
          <p:sp>
            <p:nvSpPr>
              <p:cNvPr id="29823" name="Text Box 127"/>
              <p:cNvSpPr txBox="1">
                <a:spLocks noChangeArrowheads="1"/>
              </p:cNvSpPr>
              <p:nvPr/>
            </p:nvSpPr>
            <p:spPr bwMode="auto">
              <a:xfrm flipV="1">
                <a:off x="3004" y="2426"/>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826" name="Line 130"/>
              <p:cNvSpPr>
                <a:spLocks noChangeShapeType="1"/>
              </p:cNvSpPr>
              <p:nvPr/>
            </p:nvSpPr>
            <p:spPr bwMode="auto">
              <a:xfrm flipH="1">
                <a:off x="2997"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7" name="Group 141"/>
            <p:cNvGrpSpPr>
              <a:grpSpLocks/>
            </p:cNvGrpSpPr>
            <p:nvPr/>
          </p:nvGrpSpPr>
          <p:grpSpPr bwMode="auto">
            <a:xfrm>
              <a:off x="2702" y="2415"/>
              <a:ext cx="309" cy="231"/>
              <a:chOff x="2702" y="2426"/>
              <a:chExt cx="309" cy="231"/>
            </a:xfrm>
          </p:grpSpPr>
          <p:sp>
            <p:nvSpPr>
              <p:cNvPr id="29822" name="Text Box 126"/>
              <p:cNvSpPr txBox="1">
                <a:spLocks noChangeArrowheads="1"/>
              </p:cNvSpPr>
              <p:nvPr/>
            </p:nvSpPr>
            <p:spPr bwMode="auto">
              <a:xfrm flipV="1">
                <a:off x="2702" y="2426"/>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827" name="Line 131"/>
              <p:cNvSpPr>
                <a:spLocks noChangeShapeType="1"/>
              </p:cNvSpPr>
              <p:nvPr/>
            </p:nvSpPr>
            <p:spPr bwMode="auto">
              <a:xfrm flipH="1">
                <a:off x="2709"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8" name="Group 142"/>
            <p:cNvGrpSpPr>
              <a:grpSpLocks/>
            </p:cNvGrpSpPr>
            <p:nvPr/>
          </p:nvGrpSpPr>
          <p:grpSpPr bwMode="auto">
            <a:xfrm>
              <a:off x="2400" y="2415"/>
              <a:ext cx="323" cy="231"/>
              <a:chOff x="2400" y="2426"/>
              <a:chExt cx="323" cy="231"/>
            </a:xfrm>
          </p:grpSpPr>
          <p:sp>
            <p:nvSpPr>
              <p:cNvPr id="29821" name="Text Box 125"/>
              <p:cNvSpPr txBox="1">
                <a:spLocks noChangeArrowheads="1"/>
              </p:cNvSpPr>
              <p:nvPr/>
            </p:nvSpPr>
            <p:spPr bwMode="auto">
              <a:xfrm flipV="1">
                <a:off x="2400" y="2426"/>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828" name="Line 132"/>
              <p:cNvSpPr>
                <a:spLocks noChangeShapeType="1"/>
              </p:cNvSpPr>
              <p:nvPr/>
            </p:nvSpPr>
            <p:spPr bwMode="auto">
              <a:xfrm flipH="1">
                <a:off x="2421"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34" name="Group 138"/>
            <p:cNvGrpSpPr>
              <a:grpSpLocks/>
            </p:cNvGrpSpPr>
            <p:nvPr/>
          </p:nvGrpSpPr>
          <p:grpSpPr bwMode="auto">
            <a:xfrm>
              <a:off x="3600" y="2415"/>
              <a:ext cx="302" cy="225"/>
              <a:chOff x="3600" y="2415"/>
              <a:chExt cx="302" cy="225"/>
            </a:xfrm>
          </p:grpSpPr>
          <p:sp>
            <p:nvSpPr>
              <p:cNvPr id="29829" name="Text Box 133"/>
              <p:cNvSpPr txBox="1">
                <a:spLocks noChangeArrowheads="1"/>
              </p:cNvSpPr>
              <p:nvPr/>
            </p:nvSpPr>
            <p:spPr bwMode="auto">
              <a:xfrm flipV="1">
                <a:off x="3600" y="2415"/>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830" name="Line 134"/>
              <p:cNvSpPr>
                <a:spLocks noChangeShapeType="1"/>
              </p:cNvSpPr>
              <p:nvPr/>
            </p:nvSpPr>
            <p:spPr bwMode="auto">
              <a:xfrm flipH="1">
                <a:off x="3600" y="241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29833" name="Line 137"/>
          <p:cNvSpPr>
            <a:spLocks noChangeShapeType="1"/>
          </p:cNvSpPr>
          <p:nvPr/>
        </p:nvSpPr>
        <p:spPr bwMode="auto">
          <a:xfrm flipV="1">
            <a:off x="7924800" y="3962400"/>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32" name="Line 136"/>
          <p:cNvSpPr>
            <a:spLocks noChangeShapeType="1"/>
          </p:cNvSpPr>
          <p:nvPr/>
        </p:nvSpPr>
        <p:spPr bwMode="auto">
          <a:xfrm flipV="1">
            <a:off x="3810000" y="3962400"/>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98" name="Rectangle 2"/>
          <p:cNvSpPr>
            <a:spLocks noGrp="1" noChangeArrowheads="1"/>
          </p:cNvSpPr>
          <p:nvPr>
            <p:ph type="title"/>
          </p:nvPr>
        </p:nvSpPr>
        <p:spPr>
          <a:ln/>
        </p:spPr>
        <p:txBody>
          <a:bodyPr/>
          <a:lstStyle/>
          <a:p>
            <a:r>
              <a:rPr lang="en-US"/>
              <a:t>An example B-Tree</a:t>
            </a:r>
          </a:p>
        </p:txBody>
      </p:sp>
      <p:sp>
        <p:nvSpPr>
          <p:cNvPr id="29699" name="Line 3"/>
          <p:cNvSpPr>
            <a:spLocks noChangeShapeType="1"/>
          </p:cNvSpPr>
          <p:nvPr/>
        </p:nvSpPr>
        <p:spPr bwMode="auto">
          <a:xfrm flipH="1">
            <a:off x="1577975" y="2316163"/>
            <a:ext cx="1797050" cy="24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4"/>
          <p:cNvSpPr>
            <a:spLocks noChangeShapeType="1"/>
          </p:cNvSpPr>
          <p:nvPr/>
        </p:nvSpPr>
        <p:spPr bwMode="auto">
          <a:xfrm>
            <a:off x="3810000" y="2286000"/>
            <a:ext cx="3995738" cy="1493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Line 5"/>
          <p:cNvSpPr>
            <a:spLocks noChangeShapeType="1"/>
          </p:cNvSpPr>
          <p:nvPr/>
        </p:nvSpPr>
        <p:spPr bwMode="auto">
          <a:xfrm>
            <a:off x="2098675" y="2832100"/>
            <a:ext cx="2854325" cy="901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2" name="Line 6"/>
          <p:cNvSpPr>
            <a:spLocks noChangeShapeType="1"/>
          </p:cNvSpPr>
          <p:nvPr/>
        </p:nvSpPr>
        <p:spPr bwMode="auto">
          <a:xfrm>
            <a:off x="1828800" y="2971800"/>
            <a:ext cx="11430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p:cNvSpPr>
            <a:spLocks noChangeShapeType="1"/>
          </p:cNvSpPr>
          <p:nvPr/>
        </p:nvSpPr>
        <p:spPr bwMode="auto">
          <a:xfrm flipH="1">
            <a:off x="1219200" y="2817813"/>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8"/>
          <p:cNvSpPr>
            <a:spLocks noChangeShapeType="1"/>
          </p:cNvSpPr>
          <p:nvPr/>
        </p:nvSpPr>
        <p:spPr bwMode="auto">
          <a:xfrm flipH="1">
            <a:off x="5867400" y="3962400"/>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9"/>
          <p:cNvSpPr>
            <a:spLocks noChangeShapeType="1"/>
          </p:cNvSpPr>
          <p:nvPr/>
        </p:nvSpPr>
        <p:spPr bwMode="auto">
          <a:xfrm flipH="1">
            <a:off x="1828800" y="3962400"/>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Text Box 10"/>
          <p:cNvSpPr txBox="1">
            <a:spLocks noChangeArrowheads="1"/>
          </p:cNvSpPr>
          <p:nvPr/>
        </p:nvSpPr>
        <p:spPr bwMode="auto">
          <a:xfrm flipV="1">
            <a:off x="3135313" y="2111375"/>
            <a:ext cx="477837" cy="358775"/>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29707" name="Text Box 11"/>
          <p:cNvSpPr txBox="1">
            <a:spLocks noChangeArrowheads="1"/>
          </p:cNvSpPr>
          <p:nvPr/>
        </p:nvSpPr>
        <p:spPr bwMode="auto">
          <a:xfrm flipV="1">
            <a:off x="3613150" y="2111375"/>
            <a:ext cx="479425" cy="358775"/>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29708" name="Text Box 12"/>
          <p:cNvSpPr txBox="1">
            <a:spLocks noChangeArrowheads="1"/>
          </p:cNvSpPr>
          <p:nvPr/>
        </p:nvSpPr>
        <p:spPr bwMode="auto">
          <a:xfrm flipV="1">
            <a:off x="1577975" y="2611438"/>
            <a:ext cx="477838" cy="358775"/>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29709" name="Text Box 13"/>
          <p:cNvSpPr txBox="1">
            <a:spLocks noChangeArrowheads="1"/>
          </p:cNvSpPr>
          <p:nvPr/>
        </p:nvSpPr>
        <p:spPr bwMode="auto">
          <a:xfrm flipV="1">
            <a:off x="1098550" y="2611438"/>
            <a:ext cx="479425" cy="358775"/>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29710" name="Text Box 14"/>
          <p:cNvSpPr txBox="1">
            <a:spLocks noChangeArrowheads="1"/>
          </p:cNvSpPr>
          <p:nvPr/>
        </p:nvSpPr>
        <p:spPr bwMode="auto">
          <a:xfrm flipV="1">
            <a:off x="2055813" y="2611438"/>
            <a:ext cx="481012" cy="358775"/>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29723" name="Text Box 27"/>
          <p:cNvSpPr txBox="1">
            <a:spLocks noChangeArrowheads="1"/>
          </p:cNvSpPr>
          <p:nvPr/>
        </p:nvSpPr>
        <p:spPr bwMode="auto">
          <a:xfrm flipV="1">
            <a:off x="6846888" y="3635375"/>
            <a:ext cx="479425" cy="360363"/>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29724" name="Text Box 28"/>
          <p:cNvSpPr txBox="1">
            <a:spLocks noChangeArrowheads="1"/>
          </p:cNvSpPr>
          <p:nvPr/>
        </p:nvSpPr>
        <p:spPr bwMode="auto">
          <a:xfrm flipV="1">
            <a:off x="7326313" y="3635375"/>
            <a:ext cx="477837" cy="360363"/>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29725" name="Text Box 29"/>
          <p:cNvSpPr txBox="1">
            <a:spLocks noChangeArrowheads="1"/>
          </p:cNvSpPr>
          <p:nvPr/>
        </p:nvSpPr>
        <p:spPr bwMode="auto">
          <a:xfrm flipV="1">
            <a:off x="7804150" y="3635375"/>
            <a:ext cx="479425" cy="360363"/>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29726" name="Text Box 30"/>
          <p:cNvSpPr txBox="1">
            <a:spLocks noChangeArrowheads="1"/>
          </p:cNvSpPr>
          <p:nvPr/>
        </p:nvSpPr>
        <p:spPr bwMode="auto">
          <a:xfrm flipV="1">
            <a:off x="8283575" y="3635375"/>
            <a:ext cx="479425" cy="360363"/>
          </a:xfrm>
          <a:prstGeom prst="rect">
            <a:avLst/>
          </a:prstGeom>
          <a:solidFill>
            <a:srgbClr val="FFFFFF"/>
          </a:solidFill>
          <a:ln w="9525">
            <a:solidFill>
              <a:srgbClr val="000000"/>
            </a:solidFill>
            <a:miter lim="800000"/>
            <a:headEnd/>
            <a:tailEnd/>
          </a:ln>
        </p:spPr>
        <p:txBody>
          <a:bodyPr rot="10800000"/>
          <a:lstStyle/>
          <a:p>
            <a:endParaRPr lang="en-US" sz="1600">
              <a:latin typeface="Times New Roman" pitchFamily="18" charset="0"/>
            </a:endParaRPr>
          </a:p>
        </p:txBody>
      </p:sp>
      <p:sp>
        <p:nvSpPr>
          <p:cNvPr id="29727" name="Text Box 31"/>
          <p:cNvSpPr txBox="1">
            <a:spLocks noChangeArrowheads="1"/>
          </p:cNvSpPr>
          <p:nvPr/>
        </p:nvSpPr>
        <p:spPr bwMode="auto">
          <a:xfrm>
            <a:off x="7566025" y="34290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51</a:t>
            </a:r>
          </a:p>
        </p:txBody>
      </p:sp>
      <p:sp>
        <p:nvSpPr>
          <p:cNvPr id="29728" name="Text Box 32"/>
          <p:cNvSpPr txBox="1">
            <a:spLocks noChangeArrowheads="1"/>
          </p:cNvSpPr>
          <p:nvPr/>
        </p:nvSpPr>
        <p:spPr bwMode="auto">
          <a:xfrm>
            <a:off x="8043863" y="34290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62</a:t>
            </a:r>
          </a:p>
        </p:txBody>
      </p:sp>
      <p:sp>
        <p:nvSpPr>
          <p:cNvPr id="29729" name="Text Box 33"/>
          <p:cNvSpPr txBox="1">
            <a:spLocks noChangeArrowheads="1"/>
          </p:cNvSpPr>
          <p:nvPr/>
        </p:nvSpPr>
        <p:spPr bwMode="auto">
          <a:xfrm>
            <a:off x="7085013" y="3429000"/>
            <a:ext cx="481012"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42</a:t>
            </a:r>
          </a:p>
        </p:txBody>
      </p:sp>
      <p:sp>
        <p:nvSpPr>
          <p:cNvPr id="29753" name="Text Box 57"/>
          <p:cNvSpPr txBox="1">
            <a:spLocks noChangeArrowheads="1"/>
          </p:cNvSpPr>
          <p:nvPr/>
        </p:nvSpPr>
        <p:spPr bwMode="auto">
          <a:xfrm>
            <a:off x="1339850" y="2403475"/>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29754" name="Text Box 58"/>
          <p:cNvSpPr txBox="1">
            <a:spLocks noChangeArrowheads="1"/>
          </p:cNvSpPr>
          <p:nvPr/>
        </p:nvSpPr>
        <p:spPr bwMode="auto">
          <a:xfrm>
            <a:off x="1817688" y="2403475"/>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29769" name="Text Box 73"/>
          <p:cNvSpPr txBox="1">
            <a:spLocks noChangeArrowheads="1"/>
          </p:cNvSpPr>
          <p:nvPr/>
        </p:nvSpPr>
        <p:spPr bwMode="auto">
          <a:xfrm>
            <a:off x="3375025" y="19050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grpSp>
        <p:nvGrpSpPr>
          <p:cNvPr id="29775" name="Group 79"/>
          <p:cNvGrpSpPr>
            <a:grpSpLocks/>
          </p:cNvGrpSpPr>
          <p:nvPr/>
        </p:nvGrpSpPr>
        <p:grpSpPr bwMode="auto">
          <a:xfrm>
            <a:off x="6999288" y="5424488"/>
            <a:ext cx="1916112" cy="366712"/>
            <a:chOff x="4011" y="2730"/>
            <a:chExt cx="1207" cy="231"/>
          </a:xfrm>
        </p:grpSpPr>
        <p:sp>
          <p:nvSpPr>
            <p:cNvPr id="29741" name="Text Box 45"/>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42" name="Text Box 46"/>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43" name="Text Box 47"/>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44" name="Text Box 48"/>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51" name="Line 55"/>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2" name="Line 76"/>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3" name="Line 77"/>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74" name="Line 78"/>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76" name="Group 80"/>
          <p:cNvGrpSpPr>
            <a:grpSpLocks/>
          </p:cNvGrpSpPr>
          <p:nvPr/>
        </p:nvGrpSpPr>
        <p:grpSpPr bwMode="auto">
          <a:xfrm>
            <a:off x="4941888" y="5424488"/>
            <a:ext cx="1916112" cy="366712"/>
            <a:chOff x="4011" y="2730"/>
            <a:chExt cx="1207" cy="231"/>
          </a:xfrm>
        </p:grpSpPr>
        <p:sp>
          <p:nvSpPr>
            <p:cNvPr id="29777" name="Text Box 81"/>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78" name="Text Box 82"/>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79" name="Text Box 83"/>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80" name="Text Box 84"/>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81" name="Line 85"/>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2" name="Line 86"/>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3" name="Line 87"/>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84" name="Line 88"/>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85" name="Group 89"/>
          <p:cNvGrpSpPr>
            <a:grpSpLocks/>
          </p:cNvGrpSpPr>
          <p:nvPr/>
        </p:nvGrpSpPr>
        <p:grpSpPr bwMode="auto">
          <a:xfrm>
            <a:off x="2808288" y="5424488"/>
            <a:ext cx="1916112" cy="366712"/>
            <a:chOff x="4011" y="2730"/>
            <a:chExt cx="1207" cy="231"/>
          </a:xfrm>
        </p:grpSpPr>
        <p:sp>
          <p:nvSpPr>
            <p:cNvPr id="29786" name="Text Box 90"/>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87" name="Text Box 91"/>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88" name="Text Box 92"/>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89" name="Text Box 93"/>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90" name="Line 94"/>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1" name="Line 95"/>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2" name="Line 96"/>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93" name="Line 97"/>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794" name="Group 98"/>
          <p:cNvGrpSpPr>
            <a:grpSpLocks/>
          </p:cNvGrpSpPr>
          <p:nvPr/>
        </p:nvGrpSpPr>
        <p:grpSpPr bwMode="auto">
          <a:xfrm>
            <a:off x="152400" y="3851275"/>
            <a:ext cx="1916113" cy="366713"/>
            <a:chOff x="4011" y="2730"/>
            <a:chExt cx="1207" cy="231"/>
          </a:xfrm>
        </p:grpSpPr>
        <p:sp>
          <p:nvSpPr>
            <p:cNvPr id="29795" name="Text Box 99"/>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96" name="Text Box 100"/>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97" name="Text Box 101"/>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98" name="Text Box 102"/>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799" name="Line 103"/>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0" name="Line 104"/>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1" name="Line 105"/>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02" name="Line 106"/>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12" name="Group 116"/>
          <p:cNvGrpSpPr>
            <a:grpSpLocks/>
          </p:cNvGrpSpPr>
          <p:nvPr/>
        </p:nvGrpSpPr>
        <p:grpSpPr bwMode="auto">
          <a:xfrm>
            <a:off x="1154113" y="5424488"/>
            <a:ext cx="1436687" cy="366712"/>
            <a:chOff x="336" y="3369"/>
            <a:chExt cx="905" cy="231"/>
          </a:xfrm>
        </p:grpSpPr>
        <p:sp>
          <p:nvSpPr>
            <p:cNvPr id="29804" name="Text Box 10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805" name="Text Box 10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806" name="Text Box 11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809" name="Line 113"/>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0" name="Line 114"/>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1" name="Line 115"/>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9813" name="Group 117"/>
          <p:cNvGrpSpPr>
            <a:grpSpLocks/>
          </p:cNvGrpSpPr>
          <p:nvPr/>
        </p:nvGrpSpPr>
        <p:grpSpPr bwMode="auto">
          <a:xfrm>
            <a:off x="2209800" y="3851275"/>
            <a:ext cx="1436688" cy="366713"/>
            <a:chOff x="336" y="3369"/>
            <a:chExt cx="905" cy="231"/>
          </a:xfrm>
        </p:grpSpPr>
        <p:sp>
          <p:nvSpPr>
            <p:cNvPr id="29814" name="Text Box 11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815" name="Text Box 11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816" name="Text Box 12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p>
              <a:endParaRPr lang="en-US" sz="1600">
                <a:latin typeface="Times New Roman" pitchFamily="18" charset="0"/>
              </a:endParaRPr>
            </a:p>
            <a:p>
              <a:endParaRPr lang="en-US" sz="1600">
                <a:latin typeface="Times New Roman" pitchFamily="18" charset="0"/>
              </a:endParaRPr>
            </a:p>
          </p:txBody>
        </p:sp>
        <p:sp>
          <p:nvSpPr>
            <p:cNvPr id="29817" name="Line 121"/>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8" name="Line 122"/>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819" name="Line 123"/>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45" name="Text Box 49"/>
          <p:cNvSpPr txBox="1">
            <a:spLocks noChangeArrowheads="1"/>
          </p:cNvSpPr>
          <p:nvPr/>
        </p:nvSpPr>
        <p:spPr bwMode="auto">
          <a:xfrm>
            <a:off x="5648325" y="5207000"/>
            <a:ext cx="481013"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55</a:t>
            </a:r>
          </a:p>
          <a:p>
            <a:endParaRPr lang="en-US" sz="1600">
              <a:latin typeface="Times New Roman" pitchFamily="18" charset="0"/>
            </a:endParaRPr>
          </a:p>
        </p:txBody>
      </p:sp>
      <p:sp>
        <p:nvSpPr>
          <p:cNvPr id="29746" name="Text Box 50"/>
          <p:cNvSpPr txBox="1">
            <a:spLocks noChangeArrowheads="1"/>
          </p:cNvSpPr>
          <p:nvPr/>
        </p:nvSpPr>
        <p:spPr bwMode="auto">
          <a:xfrm>
            <a:off x="6129338" y="5207000"/>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60</a:t>
            </a:r>
          </a:p>
          <a:p>
            <a:endParaRPr lang="en-US" sz="1600">
              <a:latin typeface="Times New Roman" pitchFamily="18" charset="0"/>
            </a:endParaRPr>
          </a:p>
        </p:txBody>
      </p:sp>
      <p:sp>
        <p:nvSpPr>
          <p:cNvPr id="29747" name="Text Box 51"/>
          <p:cNvSpPr txBox="1">
            <a:spLocks noChangeArrowheads="1"/>
          </p:cNvSpPr>
          <p:nvPr/>
        </p:nvSpPr>
        <p:spPr bwMode="auto">
          <a:xfrm>
            <a:off x="7716838" y="5216525"/>
            <a:ext cx="481012"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70</a:t>
            </a:r>
          </a:p>
          <a:p>
            <a:endParaRPr lang="en-US" sz="1600">
              <a:latin typeface="Times New Roman" pitchFamily="18" charset="0"/>
            </a:endParaRPr>
          </a:p>
        </p:txBody>
      </p:sp>
      <p:sp>
        <p:nvSpPr>
          <p:cNvPr id="29748" name="Text Box 52"/>
          <p:cNvSpPr txBox="1">
            <a:spLocks noChangeArrowheads="1"/>
          </p:cNvSpPr>
          <p:nvPr/>
        </p:nvSpPr>
        <p:spPr bwMode="auto">
          <a:xfrm>
            <a:off x="7239000" y="5216525"/>
            <a:ext cx="477838"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64</a:t>
            </a:r>
          </a:p>
          <a:p>
            <a:endParaRPr lang="en-US" sz="1600">
              <a:latin typeface="Times New Roman" pitchFamily="18" charset="0"/>
            </a:endParaRPr>
          </a:p>
        </p:txBody>
      </p:sp>
      <p:sp>
        <p:nvSpPr>
          <p:cNvPr id="29749" name="Text Box 53"/>
          <p:cNvSpPr txBox="1">
            <a:spLocks noChangeArrowheads="1"/>
          </p:cNvSpPr>
          <p:nvPr/>
        </p:nvSpPr>
        <p:spPr bwMode="auto">
          <a:xfrm>
            <a:off x="8197850" y="5216525"/>
            <a:ext cx="477838"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90</a:t>
            </a:r>
          </a:p>
          <a:p>
            <a:endParaRPr lang="en-US" sz="1600">
              <a:latin typeface="Times New Roman" pitchFamily="18" charset="0"/>
            </a:endParaRPr>
          </a:p>
        </p:txBody>
      </p:sp>
      <p:sp>
        <p:nvSpPr>
          <p:cNvPr id="29752" name="Text Box 56"/>
          <p:cNvSpPr txBox="1">
            <a:spLocks noChangeArrowheads="1"/>
          </p:cNvSpPr>
          <p:nvPr/>
        </p:nvSpPr>
        <p:spPr bwMode="auto">
          <a:xfrm>
            <a:off x="3090863" y="5207000"/>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45</a:t>
            </a:r>
          </a:p>
          <a:p>
            <a:endParaRPr lang="en-US" sz="1600">
              <a:latin typeface="Times New Roman" pitchFamily="18" charset="0"/>
            </a:endParaRPr>
          </a:p>
        </p:txBody>
      </p:sp>
      <p:sp>
        <p:nvSpPr>
          <p:cNvPr id="29755" name="Text Box 59"/>
          <p:cNvSpPr txBox="1">
            <a:spLocks noChangeArrowheads="1"/>
          </p:cNvSpPr>
          <p:nvPr/>
        </p:nvSpPr>
        <p:spPr bwMode="auto">
          <a:xfrm>
            <a:off x="392113" y="3636963"/>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29756" name="Text Box 60"/>
          <p:cNvSpPr txBox="1">
            <a:spLocks noChangeArrowheads="1"/>
          </p:cNvSpPr>
          <p:nvPr/>
        </p:nvSpPr>
        <p:spPr bwMode="auto">
          <a:xfrm>
            <a:off x="869950" y="3636963"/>
            <a:ext cx="479425"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29757" name="Text Box 61"/>
          <p:cNvSpPr txBox="1">
            <a:spLocks noChangeArrowheads="1"/>
          </p:cNvSpPr>
          <p:nvPr/>
        </p:nvSpPr>
        <p:spPr bwMode="auto">
          <a:xfrm>
            <a:off x="1349375" y="3636963"/>
            <a:ext cx="477838"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a:t>
            </a:r>
          </a:p>
        </p:txBody>
      </p:sp>
      <p:sp>
        <p:nvSpPr>
          <p:cNvPr id="29758" name="Text Box 62"/>
          <p:cNvSpPr txBox="1">
            <a:spLocks noChangeArrowheads="1"/>
          </p:cNvSpPr>
          <p:nvPr/>
        </p:nvSpPr>
        <p:spPr bwMode="auto">
          <a:xfrm>
            <a:off x="2460625" y="3636963"/>
            <a:ext cx="477838"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sp>
        <p:nvSpPr>
          <p:cNvPr id="29759" name="Text Box 63"/>
          <p:cNvSpPr txBox="1">
            <a:spLocks noChangeArrowheads="1"/>
          </p:cNvSpPr>
          <p:nvPr/>
        </p:nvSpPr>
        <p:spPr bwMode="auto">
          <a:xfrm>
            <a:off x="2938463" y="3636963"/>
            <a:ext cx="479425"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29760" name="Text Box 64"/>
          <p:cNvSpPr txBox="1">
            <a:spLocks noChangeArrowheads="1"/>
          </p:cNvSpPr>
          <p:nvPr/>
        </p:nvSpPr>
        <p:spPr bwMode="auto">
          <a:xfrm>
            <a:off x="3994150" y="3636963"/>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13</a:t>
            </a:r>
          </a:p>
        </p:txBody>
      </p:sp>
      <p:sp>
        <p:nvSpPr>
          <p:cNvPr id="29761" name="Text Box 65"/>
          <p:cNvSpPr txBox="1">
            <a:spLocks noChangeArrowheads="1"/>
          </p:cNvSpPr>
          <p:nvPr/>
        </p:nvSpPr>
        <p:spPr bwMode="auto">
          <a:xfrm>
            <a:off x="4475163" y="3636963"/>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15</a:t>
            </a:r>
          </a:p>
        </p:txBody>
      </p:sp>
      <p:sp>
        <p:nvSpPr>
          <p:cNvPr id="29762" name="Text Box 66"/>
          <p:cNvSpPr txBox="1">
            <a:spLocks noChangeArrowheads="1"/>
          </p:cNvSpPr>
          <p:nvPr/>
        </p:nvSpPr>
        <p:spPr bwMode="auto">
          <a:xfrm>
            <a:off x="4953000" y="3636963"/>
            <a:ext cx="477838"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18</a:t>
            </a:r>
          </a:p>
        </p:txBody>
      </p:sp>
      <p:sp>
        <p:nvSpPr>
          <p:cNvPr id="29763" name="Text Box 67"/>
          <p:cNvSpPr txBox="1">
            <a:spLocks noChangeArrowheads="1"/>
          </p:cNvSpPr>
          <p:nvPr/>
        </p:nvSpPr>
        <p:spPr bwMode="auto">
          <a:xfrm>
            <a:off x="5430838" y="3636963"/>
            <a:ext cx="479425"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29764" name="Text Box 68"/>
          <p:cNvSpPr txBox="1">
            <a:spLocks noChangeArrowheads="1"/>
          </p:cNvSpPr>
          <p:nvPr/>
        </p:nvSpPr>
        <p:spPr bwMode="auto">
          <a:xfrm>
            <a:off x="1362075" y="5207000"/>
            <a:ext cx="477838"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27</a:t>
            </a:r>
          </a:p>
          <a:p>
            <a:endParaRPr lang="en-US" sz="1600">
              <a:latin typeface="Times New Roman" pitchFamily="18" charset="0"/>
            </a:endParaRPr>
          </a:p>
        </p:txBody>
      </p:sp>
      <p:sp>
        <p:nvSpPr>
          <p:cNvPr id="29765" name="Text Box 69"/>
          <p:cNvSpPr txBox="1">
            <a:spLocks noChangeArrowheads="1"/>
          </p:cNvSpPr>
          <p:nvPr/>
        </p:nvSpPr>
        <p:spPr bwMode="auto">
          <a:xfrm>
            <a:off x="1839913" y="5207000"/>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29</a:t>
            </a:r>
          </a:p>
          <a:p>
            <a:endParaRPr lang="en-US" sz="1600">
              <a:latin typeface="Times New Roman" pitchFamily="18" charset="0"/>
            </a:endParaRPr>
          </a:p>
        </p:txBody>
      </p:sp>
      <p:sp>
        <p:nvSpPr>
          <p:cNvPr id="29766" name="Text Box 70"/>
          <p:cNvSpPr txBox="1">
            <a:spLocks noChangeArrowheads="1"/>
          </p:cNvSpPr>
          <p:nvPr/>
        </p:nvSpPr>
        <p:spPr bwMode="auto">
          <a:xfrm>
            <a:off x="3568700" y="5207000"/>
            <a:ext cx="481013"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46</a:t>
            </a:r>
          </a:p>
          <a:p>
            <a:endParaRPr lang="en-US" sz="1600">
              <a:latin typeface="Times New Roman" pitchFamily="18" charset="0"/>
            </a:endParaRPr>
          </a:p>
        </p:txBody>
      </p:sp>
      <p:sp>
        <p:nvSpPr>
          <p:cNvPr id="29767" name="Text Box 71"/>
          <p:cNvSpPr txBox="1">
            <a:spLocks noChangeArrowheads="1"/>
          </p:cNvSpPr>
          <p:nvPr/>
        </p:nvSpPr>
        <p:spPr bwMode="auto">
          <a:xfrm>
            <a:off x="4049713" y="5207000"/>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a:p>
            <a:endParaRPr lang="en-US" sz="1600">
              <a:latin typeface="Times New Roman" pitchFamily="18" charset="0"/>
            </a:endParaRPr>
          </a:p>
        </p:txBody>
      </p:sp>
      <p:sp>
        <p:nvSpPr>
          <p:cNvPr id="29768" name="Text Box 72"/>
          <p:cNvSpPr txBox="1">
            <a:spLocks noChangeArrowheads="1"/>
          </p:cNvSpPr>
          <p:nvPr/>
        </p:nvSpPr>
        <p:spPr bwMode="auto">
          <a:xfrm>
            <a:off x="5170488" y="5207000"/>
            <a:ext cx="477837" cy="358775"/>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53</a:t>
            </a:r>
          </a:p>
          <a:p>
            <a:endParaRPr lang="en-US" sz="1600">
              <a:latin typeface="Times New Roman" pitchFamily="18" charset="0"/>
            </a:endParaRPr>
          </a:p>
        </p:txBody>
      </p:sp>
      <p:sp>
        <p:nvSpPr>
          <p:cNvPr id="29840" name="Text Box 144"/>
          <p:cNvSpPr txBox="1">
            <a:spLocks noChangeArrowheads="1"/>
          </p:cNvSpPr>
          <p:nvPr/>
        </p:nvSpPr>
        <p:spPr bwMode="auto">
          <a:xfrm>
            <a:off x="6172200" y="19050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A B-tree of </a:t>
            </a:r>
            <a:r>
              <a:rPr lang="en-US" b="1"/>
              <a:t>order 5</a:t>
            </a:r>
            <a:r>
              <a:rPr lang="en-US"/>
              <a:t> containing 26 items</a:t>
            </a:r>
            <a:endParaRPr lang="en-US" sz="2400">
              <a:latin typeface="Times" pitchFamily="18" charset="0"/>
            </a:endParaRPr>
          </a:p>
        </p:txBody>
      </p:sp>
      <p:sp>
        <p:nvSpPr>
          <p:cNvPr id="29841" name="Text Box 145"/>
          <p:cNvSpPr txBox="1">
            <a:spLocks noChangeArrowheads="1"/>
          </p:cNvSpPr>
          <p:nvPr/>
        </p:nvSpPr>
        <p:spPr bwMode="auto">
          <a:xfrm>
            <a:off x="441325" y="5851525"/>
            <a:ext cx="4195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600" i="1">
                <a:effectLst>
                  <a:outerShdw blurRad="38100" dist="38100" dir="2700000" algn="tl">
                    <a:srgbClr val="C0C0C0"/>
                  </a:outerShdw>
                </a:effectLst>
              </a:rPr>
              <a:t>Note that all the leaves are at the same level</a:t>
            </a:r>
            <a:endParaRPr lang="en-GB" sz="2800" i="1">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t>B-Trees</a:t>
            </a:r>
          </a:p>
        </p:txBody>
      </p:sp>
      <p:sp>
        <p:nvSpPr>
          <p:cNvPr id="9" name="Slide Number Placeholder 4"/>
          <p:cNvSpPr>
            <a:spLocks noGrp="1"/>
          </p:cNvSpPr>
          <p:nvPr>
            <p:ph type="sldNum" sz="quarter" idx="11"/>
          </p:nvPr>
        </p:nvSpPr>
        <p:spPr/>
        <p:txBody>
          <a:bodyPr/>
          <a:lstStyle/>
          <a:p>
            <a:fld id="{7B9B257C-1A25-483E-BF0B-2C6924DBD96D}" type="slidenum">
              <a:rPr lang="en-US" altLang="en-US"/>
              <a:pPr/>
              <a:t>6</a:t>
            </a:fld>
            <a:endParaRPr lang="en-US" altLang="en-US"/>
          </a:p>
        </p:txBody>
      </p:sp>
      <p:sp>
        <p:nvSpPr>
          <p:cNvPr id="30723" name="Rectangle 3"/>
          <p:cNvSpPr>
            <a:spLocks noGrp="1" noChangeArrowheads="1"/>
          </p:cNvSpPr>
          <p:nvPr>
            <p:ph type="body" idx="1"/>
          </p:nvPr>
        </p:nvSpPr>
        <p:spPr>
          <a:ln/>
        </p:spPr>
        <p:txBody>
          <a:bodyPr>
            <a:normAutofit fontScale="92500" lnSpcReduction="20000"/>
          </a:bodyPr>
          <a:lstStyle/>
          <a:p>
            <a:pPr>
              <a:lnSpc>
                <a:spcPct val="90000"/>
              </a:lnSpc>
            </a:pPr>
            <a:r>
              <a:rPr lang="en-US" dirty="0"/>
              <a:t>Suppose we start with an empty B-tree and keys arrive in the following order:1  12  8  2  25  5  14  28  17  7  52  16  48  68  3  26  29  53  55  45</a:t>
            </a:r>
          </a:p>
          <a:p>
            <a:pPr>
              <a:lnSpc>
                <a:spcPct val="90000"/>
              </a:lnSpc>
            </a:pPr>
            <a:r>
              <a:rPr lang="en-US" dirty="0"/>
              <a:t>We want to construct a B-tree of order 5</a:t>
            </a:r>
          </a:p>
          <a:p>
            <a:pPr>
              <a:lnSpc>
                <a:spcPct val="90000"/>
              </a:lnSpc>
            </a:pPr>
            <a:r>
              <a:rPr lang="en-US" dirty="0"/>
              <a:t>The first four items go into the root:</a:t>
            </a:r>
          </a:p>
          <a:p>
            <a:pPr>
              <a:lnSpc>
                <a:spcPct val="90000"/>
              </a:lnSpc>
            </a:pPr>
            <a:endParaRPr lang="en-US" dirty="0"/>
          </a:p>
          <a:p>
            <a:pPr>
              <a:lnSpc>
                <a:spcPct val="90000"/>
              </a:lnSpc>
            </a:pPr>
            <a:endParaRPr lang="en-US" dirty="0"/>
          </a:p>
          <a:p>
            <a:pPr>
              <a:lnSpc>
                <a:spcPct val="90000"/>
              </a:lnSpc>
            </a:pPr>
            <a:r>
              <a:rPr lang="en-US" dirty="0"/>
              <a:t>To put the fifth item in the root would violate condition 5</a:t>
            </a:r>
          </a:p>
          <a:p>
            <a:pPr>
              <a:lnSpc>
                <a:spcPct val="90000"/>
              </a:lnSpc>
            </a:pPr>
            <a:r>
              <a:rPr lang="en-US" dirty="0"/>
              <a:t>Therefore, when 25 arrives, pick the middle key to make a new root</a:t>
            </a:r>
          </a:p>
          <a:p>
            <a:pPr>
              <a:lnSpc>
                <a:spcPct val="90000"/>
              </a:lnSpc>
            </a:pPr>
            <a:endParaRPr lang="en-US" dirty="0"/>
          </a:p>
        </p:txBody>
      </p:sp>
      <p:sp>
        <p:nvSpPr>
          <p:cNvPr id="30722" name="Rectangle 2"/>
          <p:cNvSpPr>
            <a:spLocks noGrp="1" noChangeArrowheads="1"/>
          </p:cNvSpPr>
          <p:nvPr>
            <p:ph type="title"/>
          </p:nvPr>
        </p:nvSpPr>
        <p:spPr>
          <a:ln/>
        </p:spPr>
        <p:txBody>
          <a:bodyPr/>
          <a:lstStyle/>
          <a:p>
            <a:r>
              <a:rPr lang="en-US"/>
              <a:t>Constructing a B-tree</a:t>
            </a:r>
          </a:p>
        </p:txBody>
      </p:sp>
      <p:sp>
        <p:nvSpPr>
          <p:cNvPr id="30726" name="Text Box 6"/>
          <p:cNvSpPr txBox="1">
            <a:spLocks noChangeArrowheads="1"/>
          </p:cNvSpPr>
          <p:nvPr/>
        </p:nvSpPr>
        <p:spPr bwMode="auto">
          <a:xfrm>
            <a:off x="4312443" y="3806520"/>
            <a:ext cx="477838"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grpSp>
        <p:nvGrpSpPr>
          <p:cNvPr id="2" name="Group 1"/>
          <p:cNvGrpSpPr/>
          <p:nvPr/>
        </p:nvGrpSpPr>
        <p:grpSpPr>
          <a:xfrm>
            <a:off x="3353593" y="3819321"/>
            <a:ext cx="1916113" cy="360362"/>
            <a:chOff x="3352800" y="4211638"/>
            <a:chExt cx="1916113" cy="360362"/>
          </a:xfrm>
        </p:grpSpPr>
        <p:sp>
          <p:nvSpPr>
            <p:cNvPr id="30724" name="Text Box 4"/>
            <p:cNvSpPr txBox="1">
              <a:spLocks noChangeArrowheads="1"/>
            </p:cNvSpPr>
            <p:nvPr/>
          </p:nvSpPr>
          <p:spPr bwMode="auto">
            <a:xfrm>
              <a:off x="3352800" y="42116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0725" name="Text Box 5"/>
            <p:cNvSpPr txBox="1">
              <a:spLocks noChangeArrowheads="1"/>
            </p:cNvSpPr>
            <p:nvPr/>
          </p:nvSpPr>
          <p:spPr bwMode="auto">
            <a:xfrm>
              <a:off x="3833813" y="42116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0727" name="Text Box 7"/>
            <p:cNvSpPr txBox="1">
              <a:spLocks noChangeArrowheads="1"/>
            </p:cNvSpPr>
            <p:nvPr/>
          </p:nvSpPr>
          <p:spPr bwMode="auto">
            <a:xfrm>
              <a:off x="4789488" y="4211638"/>
              <a:ext cx="479425"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3"/>
          <p:cNvSpPr>
            <a:spLocks noGrp="1"/>
          </p:cNvSpPr>
          <p:nvPr>
            <p:ph type="ftr" sz="quarter" idx="10"/>
          </p:nvPr>
        </p:nvSpPr>
        <p:spPr/>
        <p:txBody>
          <a:bodyPr/>
          <a:lstStyle/>
          <a:p>
            <a:r>
              <a:rPr lang="en-US" altLang="en-US"/>
              <a:t>B-Trees</a:t>
            </a:r>
          </a:p>
        </p:txBody>
      </p:sp>
      <p:sp>
        <p:nvSpPr>
          <p:cNvPr id="23" name="Slide Number Placeholder 4"/>
          <p:cNvSpPr>
            <a:spLocks noGrp="1"/>
          </p:cNvSpPr>
          <p:nvPr>
            <p:ph type="sldNum" sz="quarter" idx="11"/>
          </p:nvPr>
        </p:nvSpPr>
        <p:spPr/>
        <p:txBody>
          <a:bodyPr/>
          <a:lstStyle/>
          <a:p>
            <a:fld id="{7ECC5242-BB95-4E4A-AAA6-A5B8C41C0A47}" type="slidenum">
              <a:rPr lang="en-US" altLang="en-US"/>
              <a:pPr/>
              <a:t>7</a:t>
            </a:fld>
            <a:endParaRPr lang="en-US" altLang="en-US"/>
          </a:p>
        </p:txBody>
      </p:sp>
      <p:sp>
        <p:nvSpPr>
          <p:cNvPr id="31754" name="Line 10"/>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Line 11"/>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6" name="Rectangle 2"/>
          <p:cNvSpPr>
            <a:spLocks noGrp="1" noChangeArrowheads="1"/>
          </p:cNvSpPr>
          <p:nvPr>
            <p:ph type="title"/>
          </p:nvPr>
        </p:nvSpPr>
        <p:spPr>
          <a:ln/>
        </p:spPr>
        <p:txBody>
          <a:bodyPr/>
          <a:lstStyle/>
          <a:p>
            <a:r>
              <a:rPr lang="en-US"/>
              <a:t>Constructing a B-tree (contd.)</a:t>
            </a:r>
          </a:p>
        </p:txBody>
      </p:sp>
      <p:sp>
        <p:nvSpPr>
          <p:cNvPr id="31749" name="Text Box 5"/>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1750" name="Text Box 6"/>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1751" name="Text Box 7"/>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1752" name="Text Box 8"/>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1753" name="Text Box 9"/>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grpSp>
        <p:nvGrpSpPr>
          <p:cNvPr id="31767" name="Group 23"/>
          <p:cNvGrpSpPr>
            <a:grpSpLocks/>
          </p:cNvGrpSpPr>
          <p:nvPr/>
        </p:nvGrpSpPr>
        <p:grpSpPr bwMode="auto">
          <a:xfrm>
            <a:off x="685800" y="3581400"/>
            <a:ext cx="7848600" cy="2057400"/>
            <a:chOff x="432" y="2256"/>
            <a:chExt cx="4944" cy="1296"/>
          </a:xfrm>
        </p:grpSpPr>
        <p:sp>
          <p:nvSpPr>
            <p:cNvPr id="31756" name="Text Box 12"/>
            <p:cNvSpPr txBox="1">
              <a:spLocks noChangeArrowheads="1"/>
            </p:cNvSpPr>
            <p:nvPr/>
          </p:nvSpPr>
          <p:spPr bwMode="auto">
            <a:xfrm>
              <a:off x="432" y="225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6, 14, 28 get added to the leaf nodes:</a:t>
              </a:r>
              <a:endParaRPr lang="en-US" sz="2400">
                <a:latin typeface="Times" pitchFamily="18" charset="0"/>
              </a:endParaRPr>
            </a:p>
          </p:txBody>
        </p:sp>
        <p:sp>
          <p:nvSpPr>
            <p:cNvPr id="31757" name="Line 13"/>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4"/>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Text Box 15"/>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1760" name="Text Box 16"/>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1761" name="Text Box 17"/>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1762" name="Text Box 18"/>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1763" name="Text Box 19"/>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1764" name="Text Box 20"/>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31765" name="Text Box 21"/>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1766" name="Text Box 22"/>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2"/>
          <p:cNvSpPr>
            <a:spLocks noGrp="1"/>
          </p:cNvSpPr>
          <p:nvPr>
            <p:ph type="ftr" sz="quarter" idx="10"/>
          </p:nvPr>
        </p:nvSpPr>
        <p:spPr/>
        <p:txBody>
          <a:bodyPr/>
          <a:lstStyle/>
          <a:p>
            <a:r>
              <a:rPr lang="en-US" altLang="en-US"/>
              <a:t>B-Trees</a:t>
            </a:r>
          </a:p>
        </p:txBody>
      </p:sp>
      <p:sp>
        <p:nvSpPr>
          <p:cNvPr id="35" name="Slide Number Placeholder 3"/>
          <p:cNvSpPr>
            <a:spLocks noGrp="1"/>
          </p:cNvSpPr>
          <p:nvPr>
            <p:ph type="sldNum" sz="quarter" idx="11"/>
          </p:nvPr>
        </p:nvSpPr>
        <p:spPr/>
        <p:txBody>
          <a:bodyPr/>
          <a:lstStyle/>
          <a:p>
            <a:fld id="{0546FB34-E5B5-4414-818F-19D361F84476}" type="slidenum">
              <a:rPr lang="en-US" altLang="en-US"/>
              <a:pPr/>
              <a:t>8</a:t>
            </a:fld>
            <a:endParaRPr lang="en-US" altLang="en-US"/>
          </a:p>
        </p:txBody>
      </p:sp>
      <p:sp>
        <p:nvSpPr>
          <p:cNvPr id="32781" name="Line 13"/>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2" name="Line 14"/>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3" name="Line 15"/>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 name="Rectangle 2"/>
          <p:cNvSpPr>
            <a:spLocks noGrp="1" noChangeArrowheads="1"/>
          </p:cNvSpPr>
          <p:nvPr>
            <p:ph type="title"/>
          </p:nvPr>
        </p:nvSpPr>
        <p:spPr>
          <a:ln/>
        </p:spPr>
        <p:txBody>
          <a:bodyPr/>
          <a:lstStyle/>
          <a:p>
            <a:r>
              <a:rPr lang="en-US"/>
              <a:t>Constructing a B-tree (contd.)</a:t>
            </a:r>
          </a:p>
        </p:txBody>
      </p:sp>
      <p:sp>
        <p:nvSpPr>
          <p:cNvPr id="32771" name="Text Box 3"/>
          <p:cNvSpPr txBox="1">
            <a:spLocks noChangeArrowheads="1"/>
          </p:cNvSpPr>
          <p:nvPr/>
        </p:nvSpPr>
        <p:spPr bwMode="auto">
          <a:xfrm>
            <a:off x="457200" y="17526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Adding 17 to the right leaf node would over-fill it, so we take the middle key, promote it (to the root) and split the leaf</a:t>
            </a:r>
          </a:p>
        </p:txBody>
      </p:sp>
      <p:sp>
        <p:nvSpPr>
          <p:cNvPr id="32772" name="Text Box 4"/>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2773" name="Text Box 5"/>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17</a:t>
            </a:r>
          </a:p>
        </p:txBody>
      </p:sp>
      <p:sp>
        <p:nvSpPr>
          <p:cNvPr id="32774" name="Text Box 6"/>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2775" name="Text Box 7"/>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2776" name="Text Box 8"/>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2777" name="Text Box 9"/>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2778" name="Text Box 10"/>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2779" name="Text Box 11"/>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2780" name="Text Box 12"/>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grpSp>
        <p:nvGrpSpPr>
          <p:cNvPr id="32802" name="Group 34"/>
          <p:cNvGrpSpPr>
            <a:grpSpLocks/>
          </p:cNvGrpSpPr>
          <p:nvPr/>
        </p:nvGrpSpPr>
        <p:grpSpPr bwMode="auto">
          <a:xfrm>
            <a:off x="533400" y="4038600"/>
            <a:ext cx="8229600" cy="1828800"/>
            <a:chOff x="336" y="2544"/>
            <a:chExt cx="5184" cy="1152"/>
          </a:xfrm>
        </p:grpSpPr>
        <p:sp>
          <p:nvSpPr>
            <p:cNvPr id="32784" name="Text Box 16"/>
            <p:cNvSpPr txBox="1">
              <a:spLocks noChangeArrowheads="1"/>
            </p:cNvSpPr>
            <p:nvPr/>
          </p:nvSpPr>
          <p:spPr bwMode="auto">
            <a:xfrm>
              <a:off x="336" y="2544"/>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pitchFamily="18" charset="0"/>
                </a:rPr>
                <a:t>7, 52, 16, 48 get added to the leaf nodes</a:t>
              </a:r>
            </a:p>
          </p:txBody>
        </p:sp>
        <p:sp>
          <p:nvSpPr>
            <p:cNvPr id="32785" name="Line 17"/>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6" name="Line 18"/>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7" name="Line 19"/>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8" name="Text Box 20"/>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2789" name="Text Box 21"/>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17</a:t>
              </a:r>
            </a:p>
          </p:txBody>
        </p:sp>
        <p:sp>
          <p:nvSpPr>
            <p:cNvPr id="32790" name="Text Box 22"/>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2791" name="Text Box 23"/>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2792" name="Text Box 24"/>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2793" name="Text Box 25"/>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2794" name="Text Box 26"/>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2795" name="Text Box 27"/>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2796" name="Text Box 28"/>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32797" name="Text Box 29"/>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16</a:t>
              </a:r>
            </a:p>
          </p:txBody>
        </p:sp>
        <p:sp>
          <p:nvSpPr>
            <p:cNvPr id="32798" name="Text Box 30"/>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p:txBody>
        </p:sp>
        <p:sp>
          <p:nvSpPr>
            <p:cNvPr id="32799" name="Text Box 31"/>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52</a:t>
              </a:r>
            </a:p>
          </p:txBody>
        </p:sp>
        <p:sp>
          <p:nvSpPr>
            <p:cNvPr id="32801" name="Text Box 33"/>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2"/>
          <p:cNvSpPr>
            <a:spLocks noGrp="1"/>
          </p:cNvSpPr>
          <p:nvPr>
            <p:ph type="ftr" sz="quarter" idx="10"/>
          </p:nvPr>
        </p:nvSpPr>
        <p:spPr/>
        <p:txBody>
          <a:bodyPr/>
          <a:lstStyle/>
          <a:p>
            <a:r>
              <a:rPr lang="en-US" altLang="en-US"/>
              <a:t>B-Trees</a:t>
            </a:r>
          </a:p>
        </p:txBody>
      </p:sp>
      <p:sp>
        <p:nvSpPr>
          <p:cNvPr id="36" name="Slide Number Placeholder 3"/>
          <p:cNvSpPr>
            <a:spLocks noGrp="1"/>
          </p:cNvSpPr>
          <p:nvPr>
            <p:ph type="sldNum" sz="quarter" idx="11"/>
          </p:nvPr>
        </p:nvSpPr>
        <p:spPr/>
        <p:txBody>
          <a:bodyPr/>
          <a:lstStyle/>
          <a:p>
            <a:fld id="{CC795C1E-3CCE-4499-918B-FBF1CFA38262}" type="slidenum">
              <a:rPr lang="en-US" altLang="en-US"/>
              <a:pPr/>
              <a:t>9</a:t>
            </a:fld>
            <a:endParaRPr lang="en-US" altLang="en-US"/>
          </a:p>
        </p:txBody>
      </p:sp>
      <p:sp>
        <p:nvSpPr>
          <p:cNvPr id="33815" name="Line 23"/>
          <p:cNvSpPr>
            <a:spLocks noChangeShapeType="1"/>
          </p:cNvSpPr>
          <p:nvPr/>
        </p:nvSpPr>
        <p:spPr bwMode="auto">
          <a:xfrm flipH="1">
            <a:off x="1219200" y="3505200"/>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6" name="Line 24"/>
          <p:cNvSpPr>
            <a:spLocks noChangeShapeType="1"/>
          </p:cNvSpPr>
          <p:nvPr/>
        </p:nvSpPr>
        <p:spPr bwMode="auto">
          <a:xfrm flipH="1">
            <a:off x="2362200" y="3505200"/>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7" name="Line 25"/>
          <p:cNvSpPr>
            <a:spLocks noChangeShapeType="1"/>
          </p:cNvSpPr>
          <p:nvPr/>
        </p:nvSpPr>
        <p:spPr bwMode="auto">
          <a:xfrm flipH="1">
            <a:off x="3657600" y="35052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8" name="Line 26"/>
          <p:cNvSpPr>
            <a:spLocks noChangeShapeType="1"/>
          </p:cNvSpPr>
          <p:nvPr/>
        </p:nvSpPr>
        <p:spPr bwMode="auto">
          <a:xfrm>
            <a:off x="4495800" y="35052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9" name="Line 27"/>
          <p:cNvSpPr>
            <a:spLocks noChangeShapeType="1"/>
          </p:cNvSpPr>
          <p:nvPr/>
        </p:nvSpPr>
        <p:spPr bwMode="auto">
          <a:xfrm>
            <a:off x="4800600" y="35052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 name="Rectangle 2"/>
          <p:cNvSpPr>
            <a:spLocks noGrp="1" noChangeArrowheads="1"/>
          </p:cNvSpPr>
          <p:nvPr>
            <p:ph type="title"/>
          </p:nvPr>
        </p:nvSpPr>
        <p:spPr>
          <a:ln/>
        </p:spPr>
        <p:txBody>
          <a:bodyPr/>
          <a:lstStyle/>
          <a:p>
            <a:r>
              <a:rPr lang="en-US"/>
              <a:t>Constructing a B-tree (contd.)</a:t>
            </a:r>
          </a:p>
        </p:txBody>
      </p:sp>
      <p:sp>
        <p:nvSpPr>
          <p:cNvPr id="33795" name="Text Box 3"/>
          <p:cNvSpPr txBox="1">
            <a:spLocks noChangeArrowheads="1"/>
          </p:cNvSpPr>
          <p:nvPr/>
        </p:nvSpPr>
        <p:spPr bwMode="auto">
          <a:xfrm>
            <a:off x="304800" y="1752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pitchFamily="18" charset="0"/>
              </a:rPr>
              <a:t>Adding 68 causes us to split the right most leaf, promoting 48 to the root, and adding 3 causes us to split the left most leaf, promoting 3 to the root; 26, 29, 53, 55 then go into the leaves</a:t>
            </a:r>
          </a:p>
        </p:txBody>
      </p:sp>
      <p:sp>
        <p:nvSpPr>
          <p:cNvPr id="33796" name="Text Box 4"/>
          <p:cNvSpPr txBox="1">
            <a:spLocks noChangeArrowheads="1"/>
          </p:cNvSpPr>
          <p:nvPr/>
        </p:nvSpPr>
        <p:spPr bwMode="auto">
          <a:xfrm>
            <a:off x="3048000" y="3124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3</a:t>
            </a:r>
          </a:p>
        </p:txBody>
      </p:sp>
      <p:sp>
        <p:nvSpPr>
          <p:cNvPr id="33797" name="Text Box 5"/>
          <p:cNvSpPr txBox="1">
            <a:spLocks noChangeArrowheads="1"/>
          </p:cNvSpPr>
          <p:nvPr/>
        </p:nvSpPr>
        <p:spPr bwMode="auto">
          <a:xfrm>
            <a:off x="3529013" y="3124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8</a:t>
            </a:r>
          </a:p>
        </p:txBody>
      </p:sp>
      <p:sp>
        <p:nvSpPr>
          <p:cNvPr id="33798" name="Text Box 6"/>
          <p:cNvSpPr txBox="1">
            <a:spLocks noChangeArrowheads="1"/>
          </p:cNvSpPr>
          <p:nvPr/>
        </p:nvSpPr>
        <p:spPr bwMode="auto">
          <a:xfrm>
            <a:off x="3962400" y="3124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17</a:t>
            </a:r>
          </a:p>
        </p:txBody>
      </p:sp>
      <p:sp>
        <p:nvSpPr>
          <p:cNvPr id="33799" name="Text Box 7"/>
          <p:cNvSpPr txBox="1">
            <a:spLocks noChangeArrowheads="1"/>
          </p:cNvSpPr>
          <p:nvPr/>
        </p:nvSpPr>
        <p:spPr bwMode="auto">
          <a:xfrm>
            <a:off x="4443413" y="3124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48</a:t>
            </a:r>
          </a:p>
        </p:txBody>
      </p:sp>
      <p:sp>
        <p:nvSpPr>
          <p:cNvPr id="33800" name="Text Box 8"/>
          <p:cNvSpPr txBox="1">
            <a:spLocks noChangeArrowheads="1"/>
          </p:cNvSpPr>
          <p:nvPr/>
        </p:nvSpPr>
        <p:spPr bwMode="auto">
          <a:xfrm>
            <a:off x="6584950"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52</a:t>
            </a:r>
          </a:p>
        </p:txBody>
      </p:sp>
      <p:sp>
        <p:nvSpPr>
          <p:cNvPr id="33801" name="Text Box 9"/>
          <p:cNvSpPr txBox="1">
            <a:spLocks noChangeArrowheads="1"/>
          </p:cNvSpPr>
          <p:nvPr/>
        </p:nvSpPr>
        <p:spPr bwMode="auto">
          <a:xfrm>
            <a:off x="7065963"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53</a:t>
            </a:r>
          </a:p>
        </p:txBody>
      </p:sp>
      <p:sp>
        <p:nvSpPr>
          <p:cNvPr id="33802" name="Text Box 10"/>
          <p:cNvSpPr txBox="1">
            <a:spLocks noChangeArrowheads="1"/>
          </p:cNvSpPr>
          <p:nvPr/>
        </p:nvSpPr>
        <p:spPr bwMode="auto">
          <a:xfrm>
            <a:off x="7499350"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55</a:t>
            </a:r>
          </a:p>
        </p:txBody>
      </p:sp>
      <p:sp>
        <p:nvSpPr>
          <p:cNvPr id="33803" name="Text Box 11"/>
          <p:cNvSpPr txBox="1">
            <a:spLocks noChangeArrowheads="1"/>
          </p:cNvSpPr>
          <p:nvPr/>
        </p:nvSpPr>
        <p:spPr bwMode="auto">
          <a:xfrm>
            <a:off x="7980363"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68</a:t>
            </a:r>
          </a:p>
        </p:txBody>
      </p:sp>
      <p:sp>
        <p:nvSpPr>
          <p:cNvPr id="33804" name="Text Box 12"/>
          <p:cNvSpPr txBox="1">
            <a:spLocks noChangeArrowheads="1"/>
          </p:cNvSpPr>
          <p:nvPr/>
        </p:nvSpPr>
        <p:spPr bwMode="auto">
          <a:xfrm>
            <a:off x="4495800"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3805" name="Text Box 13"/>
          <p:cNvSpPr txBox="1">
            <a:spLocks noChangeArrowheads="1"/>
          </p:cNvSpPr>
          <p:nvPr/>
        </p:nvSpPr>
        <p:spPr bwMode="auto">
          <a:xfrm>
            <a:off x="4976813"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sp>
        <p:nvSpPr>
          <p:cNvPr id="33806" name="Text Box 14"/>
          <p:cNvSpPr txBox="1">
            <a:spLocks noChangeArrowheads="1"/>
          </p:cNvSpPr>
          <p:nvPr/>
        </p:nvSpPr>
        <p:spPr bwMode="auto">
          <a:xfrm>
            <a:off x="5410200" y="4287838"/>
            <a:ext cx="481013"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3807" name="Text Box 15"/>
          <p:cNvSpPr txBox="1">
            <a:spLocks noChangeArrowheads="1"/>
          </p:cNvSpPr>
          <p:nvPr/>
        </p:nvSpPr>
        <p:spPr bwMode="auto">
          <a:xfrm>
            <a:off x="5891213" y="4287838"/>
            <a:ext cx="477837" cy="360362"/>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29</a:t>
            </a:r>
          </a:p>
        </p:txBody>
      </p:sp>
      <p:sp>
        <p:nvSpPr>
          <p:cNvPr id="33808" name="Text Box 16"/>
          <p:cNvSpPr txBox="1">
            <a:spLocks noChangeArrowheads="1"/>
          </p:cNvSpPr>
          <p:nvPr/>
        </p:nvSpPr>
        <p:spPr bwMode="auto">
          <a:xfrm>
            <a:off x="6858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a:t>
            </a:r>
          </a:p>
        </p:txBody>
      </p:sp>
      <p:sp>
        <p:nvSpPr>
          <p:cNvPr id="33809" name="Text Box 17"/>
          <p:cNvSpPr txBox="1">
            <a:spLocks noChangeArrowheads="1"/>
          </p:cNvSpPr>
          <p:nvPr/>
        </p:nvSpPr>
        <p:spPr bwMode="auto">
          <a:xfrm>
            <a:off x="11668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a:t>
            </a:r>
          </a:p>
        </p:txBody>
      </p:sp>
      <p:sp>
        <p:nvSpPr>
          <p:cNvPr id="33810" name="Text Box 18"/>
          <p:cNvSpPr txBox="1">
            <a:spLocks noChangeArrowheads="1"/>
          </p:cNvSpPr>
          <p:nvPr/>
        </p:nvSpPr>
        <p:spPr bwMode="auto">
          <a:xfrm>
            <a:off x="186055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6</a:t>
            </a:r>
          </a:p>
        </p:txBody>
      </p:sp>
      <p:sp>
        <p:nvSpPr>
          <p:cNvPr id="33811" name="Text Box 19"/>
          <p:cNvSpPr txBox="1">
            <a:spLocks noChangeArrowheads="1"/>
          </p:cNvSpPr>
          <p:nvPr/>
        </p:nvSpPr>
        <p:spPr bwMode="auto">
          <a:xfrm>
            <a:off x="234156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7</a:t>
            </a:r>
          </a:p>
        </p:txBody>
      </p:sp>
      <p:sp>
        <p:nvSpPr>
          <p:cNvPr id="33812" name="Text Box 20"/>
          <p:cNvSpPr txBox="1">
            <a:spLocks noChangeArrowheads="1"/>
          </p:cNvSpPr>
          <p:nvPr/>
        </p:nvSpPr>
        <p:spPr bwMode="auto">
          <a:xfrm>
            <a:off x="2971800" y="4267200"/>
            <a:ext cx="481013"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12</a:t>
            </a:r>
          </a:p>
        </p:txBody>
      </p:sp>
      <p:sp>
        <p:nvSpPr>
          <p:cNvPr id="33813" name="Text Box 21"/>
          <p:cNvSpPr txBox="1">
            <a:spLocks noChangeArrowheads="1"/>
          </p:cNvSpPr>
          <p:nvPr/>
        </p:nvSpPr>
        <p:spPr bwMode="auto">
          <a:xfrm>
            <a:off x="3452813" y="4267200"/>
            <a:ext cx="477837"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14</a:t>
            </a:r>
          </a:p>
        </p:txBody>
      </p:sp>
      <p:sp>
        <p:nvSpPr>
          <p:cNvPr id="33814" name="Text Box 22"/>
          <p:cNvSpPr txBox="1">
            <a:spLocks noChangeArrowheads="1"/>
          </p:cNvSpPr>
          <p:nvPr/>
        </p:nvSpPr>
        <p:spPr bwMode="auto">
          <a:xfrm>
            <a:off x="3886200" y="4267200"/>
            <a:ext cx="477838" cy="360363"/>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16</a:t>
            </a:r>
          </a:p>
        </p:txBody>
      </p:sp>
      <p:grpSp>
        <p:nvGrpSpPr>
          <p:cNvPr id="33826" name="Group 34"/>
          <p:cNvGrpSpPr>
            <a:grpSpLocks/>
          </p:cNvGrpSpPr>
          <p:nvPr/>
        </p:nvGrpSpPr>
        <p:grpSpPr bwMode="auto">
          <a:xfrm>
            <a:off x="381000" y="4876800"/>
            <a:ext cx="8305800" cy="1066800"/>
            <a:chOff x="240" y="3072"/>
            <a:chExt cx="5232" cy="672"/>
          </a:xfrm>
        </p:grpSpPr>
        <p:sp>
          <p:nvSpPr>
            <p:cNvPr id="33820" name="Text Box 28"/>
            <p:cNvSpPr txBox="1">
              <a:spLocks noChangeArrowheads="1"/>
            </p:cNvSpPr>
            <p:nvPr/>
          </p:nvSpPr>
          <p:spPr bwMode="auto">
            <a:xfrm>
              <a:off x="240" y="3072"/>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Adding 45 causes a split of</a:t>
              </a:r>
              <a:r>
                <a:rPr lang="en-US" sz="2400">
                  <a:latin typeface="Times" pitchFamily="18" charset="0"/>
                </a:rPr>
                <a:t> </a:t>
              </a:r>
            </a:p>
          </p:txBody>
        </p:sp>
        <p:sp>
          <p:nvSpPr>
            <p:cNvPr id="33821" name="Text Box 29"/>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25</a:t>
              </a:r>
            </a:p>
          </p:txBody>
        </p:sp>
        <p:sp>
          <p:nvSpPr>
            <p:cNvPr id="33822" name="Text Box 30"/>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26</a:t>
              </a:r>
            </a:p>
          </p:txBody>
        </p:sp>
        <p:sp>
          <p:nvSpPr>
            <p:cNvPr id="33823" name="Text Box 31"/>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28</a:t>
              </a:r>
            </a:p>
          </p:txBody>
        </p:sp>
        <p:sp>
          <p:nvSpPr>
            <p:cNvPr id="33824" name="Text Box 32"/>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p>
              <a:r>
                <a:rPr lang="en-US" sz="1600">
                  <a:latin typeface="Times New Roman" pitchFamily="18" charset="0"/>
                </a:rPr>
                <a:t>29</a:t>
              </a:r>
            </a:p>
          </p:txBody>
        </p:sp>
        <p:sp>
          <p:nvSpPr>
            <p:cNvPr id="33825" name="Text Box 33"/>
            <p:cNvSpPr txBox="1">
              <a:spLocks noChangeArrowheads="1"/>
            </p:cNvSpPr>
            <p:nvPr/>
          </p:nvSpPr>
          <p:spPr bwMode="auto">
            <a:xfrm>
              <a:off x="240" y="3456"/>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rPr>
                <a:t>and promoting 28 to the root then causes the root to split</a:t>
              </a:r>
              <a:endParaRPr lang="en-US" sz="2400">
                <a:latin typeface="Times"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1512</Words>
  <Application>Microsoft Office PowerPoint</Application>
  <PresentationFormat>On-screen Show (4:3)</PresentationFormat>
  <Paragraphs>326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B-Trees </vt:lpstr>
      <vt:lpstr>Motivation for B-Trees</vt:lpstr>
      <vt:lpstr>Motivation (cont.)</vt:lpstr>
      <vt:lpstr>Definition of a B-tree</vt:lpstr>
      <vt:lpstr>An example B-Tree</vt:lpstr>
      <vt:lpstr>Constructing a B-tree</vt:lpstr>
      <vt:lpstr>Constructing a B-tree (contd.)</vt:lpstr>
      <vt:lpstr>Constructing a B-tree (contd.)</vt:lpstr>
      <vt:lpstr>Constructing a B-tree (contd.)</vt:lpstr>
      <vt:lpstr>Constructing a B-tree (contd.)</vt:lpstr>
      <vt:lpstr>Inserting into a B-Tree</vt:lpstr>
      <vt:lpstr>Exercise in Inserting a B-Tree </vt:lpstr>
      <vt:lpstr>PowerPoint Presentation</vt:lpstr>
      <vt:lpstr>PowerPoint Presentation</vt:lpstr>
      <vt:lpstr>PowerPoint Presentation</vt:lpstr>
      <vt:lpstr>PowerPoint Presentation</vt:lpstr>
      <vt:lpstr>PowerPoint Presentation</vt:lpstr>
      <vt:lpstr>Removal from a B-tree</vt:lpstr>
      <vt:lpstr>Removal from a B-tree (2)</vt:lpstr>
      <vt:lpstr>Type #1: Simple leaf deletion</vt:lpstr>
      <vt:lpstr>Type 2a: Simple non-leaf deletion</vt:lpstr>
      <vt:lpstr>Type 2b &amp; 2c: Too few keys in node and its siblings</vt:lpstr>
      <vt:lpstr>Type #2c: Too few keys in node and its siblings</vt:lpstr>
      <vt:lpstr>Type #3a: Enough siblings</vt:lpstr>
      <vt:lpstr>Type #3a: Enough siblings</vt:lpstr>
      <vt:lpstr>Exercise in Removal from a B-Tree</vt:lpstr>
      <vt:lpstr>Reasons for using B-Trees</vt:lpstr>
      <vt:lpstr>Comparing Trees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B-Trees </dc:title>
  <dc:creator>sastra</dc:creator>
  <cp:lastModifiedBy>sastra</cp:lastModifiedBy>
  <cp:revision>9</cp:revision>
  <dcterms:created xsi:type="dcterms:W3CDTF">2015-09-07T05:28:07Z</dcterms:created>
  <dcterms:modified xsi:type="dcterms:W3CDTF">2015-09-10T07:57:58Z</dcterms:modified>
</cp:coreProperties>
</file>