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85232-166E-4B83-AAEF-A4F3E0505F68}"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136122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85232-166E-4B83-AAEF-A4F3E0505F68}"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229893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85232-166E-4B83-AAEF-A4F3E0505F68}"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138185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85232-166E-4B83-AAEF-A4F3E0505F68}"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408521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185232-166E-4B83-AAEF-A4F3E0505F68}"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9474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85232-166E-4B83-AAEF-A4F3E0505F68}"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126378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85232-166E-4B83-AAEF-A4F3E0505F68}" type="datetimeFigureOut">
              <a:rPr lang="en-US" smtClean="0"/>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26260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85232-166E-4B83-AAEF-A4F3E0505F68}" type="datetimeFigureOut">
              <a:rPr lang="en-US" smtClean="0"/>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264313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85232-166E-4B83-AAEF-A4F3E0505F68}" type="datetimeFigureOut">
              <a:rPr lang="en-US" smtClean="0"/>
              <a:t>9/16/2015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377382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85232-166E-4B83-AAEF-A4F3E0505F68}"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408341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85232-166E-4B83-AAEF-A4F3E0505F68}"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4CA9-3F49-42B5-A357-8CECE37BBFC6}" type="slidenum">
              <a:rPr lang="en-US" smtClean="0"/>
              <a:t>‹#›</a:t>
            </a:fld>
            <a:endParaRPr lang="en-US"/>
          </a:p>
        </p:txBody>
      </p:sp>
    </p:spTree>
    <p:extLst>
      <p:ext uri="{BB962C8B-B14F-4D97-AF65-F5344CB8AC3E}">
        <p14:creationId xmlns:p14="http://schemas.microsoft.com/office/powerpoint/2010/main" val="137382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85232-166E-4B83-AAEF-A4F3E0505F68}" type="datetimeFigureOut">
              <a:rPr lang="en-US" smtClean="0"/>
              <a:t>9/16/2015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44CA9-3F49-42B5-A357-8CECE37BBFC6}" type="slidenum">
              <a:rPr lang="en-US" smtClean="0"/>
              <a:t>‹#›</a:t>
            </a:fld>
            <a:endParaRPr lang="en-US"/>
          </a:p>
        </p:txBody>
      </p:sp>
    </p:spTree>
    <p:extLst>
      <p:ext uri="{BB962C8B-B14F-4D97-AF65-F5344CB8AC3E}">
        <p14:creationId xmlns:p14="http://schemas.microsoft.com/office/powerpoint/2010/main" val="521353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for Disjoint Sets</a:t>
            </a:r>
            <a:endParaRPr lang="en-US" dirty="0"/>
          </a:p>
        </p:txBody>
      </p:sp>
    </p:spTree>
    <p:extLst>
      <p:ext uri="{BB962C8B-B14F-4D97-AF65-F5344CB8AC3E}">
        <p14:creationId xmlns:p14="http://schemas.microsoft.com/office/powerpoint/2010/main" val="216698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pPr eaLnBrk="1" hangingPunct="1"/>
            <a:r>
              <a:rPr lang="en-US" smtClean="0"/>
              <a:t>Path Compression</a:t>
            </a:r>
          </a:p>
        </p:txBody>
      </p:sp>
      <p:sp>
        <p:nvSpPr>
          <p:cNvPr id="12291" name="Oval 3"/>
          <p:cNvSpPr>
            <a:spLocks noChangeArrowheads="1"/>
          </p:cNvSpPr>
          <p:nvPr/>
        </p:nvSpPr>
        <p:spPr bwMode="auto">
          <a:xfrm>
            <a:off x="3429000" y="14478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f</a:t>
            </a:r>
          </a:p>
        </p:txBody>
      </p:sp>
      <p:sp>
        <p:nvSpPr>
          <p:cNvPr id="12292" name="Oval 5"/>
          <p:cNvSpPr>
            <a:spLocks noChangeArrowheads="1"/>
          </p:cNvSpPr>
          <p:nvPr/>
        </p:nvSpPr>
        <p:spPr bwMode="auto">
          <a:xfrm>
            <a:off x="3048000" y="19812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e</a:t>
            </a:r>
          </a:p>
        </p:txBody>
      </p:sp>
      <p:sp>
        <p:nvSpPr>
          <p:cNvPr id="12293" name="Oval 6"/>
          <p:cNvSpPr>
            <a:spLocks noChangeArrowheads="1"/>
          </p:cNvSpPr>
          <p:nvPr/>
        </p:nvSpPr>
        <p:spPr bwMode="auto">
          <a:xfrm>
            <a:off x="2590800" y="25146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d</a:t>
            </a:r>
          </a:p>
        </p:txBody>
      </p:sp>
      <p:sp>
        <p:nvSpPr>
          <p:cNvPr id="12294" name="Oval 7"/>
          <p:cNvSpPr>
            <a:spLocks noChangeArrowheads="1"/>
          </p:cNvSpPr>
          <p:nvPr/>
        </p:nvSpPr>
        <p:spPr bwMode="auto">
          <a:xfrm>
            <a:off x="2133600" y="31242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c</a:t>
            </a:r>
          </a:p>
        </p:txBody>
      </p:sp>
      <p:sp>
        <p:nvSpPr>
          <p:cNvPr id="12295" name="Line 8"/>
          <p:cNvSpPr>
            <a:spLocks noChangeShapeType="1"/>
          </p:cNvSpPr>
          <p:nvPr/>
        </p:nvSpPr>
        <p:spPr bwMode="auto">
          <a:xfrm flipV="1">
            <a:off x="3352800" y="17526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Line 9"/>
          <p:cNvSpPr>
            <a:spLocks noChangeShapeType="1"/>
          </p:cNvSpPr>
          <p:nvPr/>
        </p:nvSpPr>
        <p:spPr bwMode="auto">
          <a:xfrm flipV="1">
            <a:off x="2895600" y="22860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Line 10"/>
          <p:cNvSpPr>
            <a:spLocks noChangeShapeType="1"/>
          </p:cNvSpPr>
          <p:nvPr/>
        </p:nvSpPr>
        <p:spPr bwMode="auto">
          <a:xfrm flipV="1">
            <a:off x="24384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Freeform 11"/>
          <p:cNvSpPr>
            <a:spLocks/>
          </p:cNvSpPr>
          <p:nvPr/>
        </p:nvSpPr>
        <p:spPr bwMode="auto">
          <a:xfrm>
            <a:off x="3581400" y="18288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299" name="Freeform 12"/>
          <p:cNvSpPr>
            <a:spLocks/>
          </p:cNvSpPr>
          <p:nvPr/>
        </p:nvSpPr>
        <p:spPr bwMode="auto">
          <a:xfrm>
            <a:off x="3200400" y="2362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00" name="Freeform 13"/>
          <p:cNvSpPr>
            <a:spLocks/>
          </p:cNvSpPr>
          <p:nvPr/>
        </p:nvSpPr>
        <p:spPr bwMode="auto">
          <a:xfrm>
            <a:off x="2819400" y="28956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01" name="Freeform 14"/>
          <p:cNvSpPr>
            <a:spLocks/>
          </p:cNvSpPr>
          <p:nvPr/>
        </p:nvSpPr>
        <p:spPr bwMode="auto">
          <a:xfrm>
            <a:off x="2362200" y="3505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02" name="Oval 17"/>
          <p:cNvSpPr>
            <a:spLocks noChangeArrowheads="1"/>
          </p:cNvSpPr>
          <p:nvPr/>
        </p:nvSpPr>
        <p:spPr bwMode="auto">
          <a:xfrm>
            <a:off x="7086600" y="15240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f</a:t>
            </a:r>
          </a:p>
        </p:txBody>
      </p:sp>
      <p:sp>
        <p:nvSpPr>
          <p:cNvPr id="12303" name="Oval 18"/>
          <p:cNvSpPr>
            <a:spLocks noChangeArrowheads="1"/>
          </p:cNvSpPr>
          <p:nvPr/>
        </p:nvSpPr>
        <p:spPr bwMode="auto">
          <a:xfrm>
            <a:off x="6705600" y="20574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e</a:t>
            </a:r>
          </a:p>
        </p:txBody>
      </p:sp>
      <p:sp>
        <p:nvSpPr>
          <p:cNvPr id="12304" name="Oval 19"/>
          <p:cNvSpPr>
            <a:spLocks noChangeArrowheads="1"/>
          </p:cNvSpPr>
          <p:nvPr/>
        </p:nvSpPr>
        <p:spPr bwMode="auto">
          <a:xfrm>
            <a:off x="6096000" y="20574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d</a:t>
            </a:r>
          </a:p>
        </p:txBody>
      </p:sp>
      <p:sp>
        <p:nvSpPr>
          <p:cNvPr id="12305" name="Oval 20"/>
          <p:cNvSpPr>
            <a:spLocks noChangeArrowheads="1"/>
          </p:cNvSpPr>
          <p:nvPr/>
        </p:nvSpPr>
        <p:spPr bwMode="auto">
          <a:xfrm>
            <a:off x="5410200" y="2057400"/>
            <a:ext cx="457200" cy="381000"/>
          </a:xfrm>
          <a:prstGeom prst="ellipse">
            <a:avLst/>
          </a:prstGeom>
          <a:solidFill>
            <a:schemeClr val="folHlink"/>
          </a:solidFill>
          <a:ln w="9525">
            <a:solidFill>
              <a:schemeClr val="tx1"/>
            </a:solidFill>
            <a:round/>
            <a:headEnd/>
            <a:tailEnd/>
          </a:ln>
        </p:spPr>
        <p:txBody>
          <a:bodyPr wrap="none" anchor="ctr"/>
          <a:lstStyle/>
          <a:p>
            <a:pPr algn="ctr"/>
            <a:r>
              <a:rPr lang="en-US" i="1"/>
              <a:t>c</a:t>
            </a:r>
          </a:p>
        </p:txBody>
      </p:sp>
      <p:sp>
        <p:nvSpPr>
          <p:cNvPr id="12306" name="Line 21"/>
          <p:cNvSpPr>
            <a:spLocks noChangeShapeType="1"/>
          </p:cNvSpPr>
          <p:nvPr/>
        </p:nvSpPr>
        <p:spPr bwMode="auto">
          <a:xfrm flipV="1">
            <a:off x="7010400" y="18288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7" name="Freeform 24"/>
          <p:cNvSpPr>
            <a:spLocks/>
          </p:cNvSpPr>
          <p:nvPr/>
        </p:nvSpPr>
        <p:spPr bwMode="auto">
          <a:xfrm>
            <a:off x="7239000" y="19050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08" name="Freeform 25"/>
          <p:cNvSpPr>
            <a:spLocks/>
          </p:cNvSpPr>
          <p:nvPr/>
        </p:nvSpPr>
        <p:spPr bwMode="auto">
          <a:xfrm>
            <a:off x="68580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09" name="Freeform 26"/>
          <p:cNvSpPr>
            <a:spLocks/>
          </p:cNvSpPr>
          <p:nvPr/>
        </p:nvSpPr>
        <p:spPr bwMode="auto">
          <a:xfrm>
            <a:off x="62484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10" name="Freeform 27"/>
          <p:cNvSpPr>
            <a:spLocks/>
          </p:cNvSpPr>
          <p:nvPr/>
        </p:nvSpPr>
        <p:spPr bwMode="auto">
          <a:xfrm>
            <a:off x="55626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solidFill>
            <a:schemeClr val="folHlink"/>
          </a:solidFill>
          <a:ln w="9525">
            <a:solidFill>
              <a:schemeClr val="tx1"/>
            </a:solidFill>
            <a:round/>
            <a:headEnd/>
            <a:tailEnd/>
          </a:ln>
        </p:spPr>
        <p:txBody>
          <a:bodyPr/>
          <a:lstStyle/>
          <a:p>
            <a:endParaRPr lang="en-US"/>
          </a:p>
        </p:txBody>
      </p:sp>
      <p:sp>
        <p:nvSpPr>
          <p:cNvPr id="12311" name="Line 28"/>
          <p:cNvSpPr>
            <a:spLocks noChangeShapeType="1"/>
          </p:cNvSpPr>
          <p:nvPr/>
        </p:nvSpPr>
        <p:spPr bwMode="auto">
          <a:xfrm flipV="1">
            <a:off x="6477000" y="18288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29"/>
          <p:cNvSpPr>
            <a:spLocks noChangeShapeType="1"/>
          </p:cNvSpPr>
          <p:nvPr/>
        </p:nvSpPr>
        <p:spPr bwMode="auto">
          <a:xfrm flipV="1">
            <a:off x="5791200" y="1752600"/>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Algorithm for Disjoint-Set Forest</a:t>
            </a:r>
          </a:p>
        </p:txBody>
      </p:sp>
      <p:sp>
        <p:nvSpPr>
          <p:cNvPr id="13315" name="Text Box 3"/>
          <p:cNvSpPr txBox="1">
            <a:spLocks noChangeArrowheads="1"/>
          </p:cNvSpPr>
          <p:nvPr/>
        </p:nvSpPr>
        <p:spPr bwMode="auto">
          <a:xfrm>
            <a:off x="457200" y="2030413"/>
            <a:ext cx="17653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MAKE-SET(</a:t>
            </a:r>
            <a:r>
              <a:rPr lang="en-US" sz="2000" i="1"/>
              <a:t>x</a:t>
            </a:r>
            <a:r>
              <a:rPr lang="en-US" sz="2000"/>
              <a:t>)</a:t>
            </a:r>
          </a:p>
          <a:p>
            <a:pPr eaLnBrk="1" hangingPunct="1">
              <a:buFontTx/>
              <a:buAutoNum type="arabicPeriod"/>
            </a:pPr>
            <a:r>
              <a:rPr lang="en-US" sz="2000" i="1"/>
              <a:t>p</a:t>
            </a:r>
            <a:r>
              <a:rPr lang="en-US" sz="2000"/>
              <a:t>[</a:t>
            </a:r>
            <a:r>
              <a:rPr lang="en-US" sz="2000" i="1"/>
              <a:t>x</a:t>
            </a:r>
            <a:r>
              <a:rPr lang="en-US" sz="2000"/>
              <a:t>]</a:t>
            </a:r>
            <a:r>
              <a:rPr lang="en-US" sz="2000">
                <a:sym typeface="Symbol" pitchFamily="18" charset="2"/>
              </a:rPr>
              <a:t></a:t>
            </a:r>
            <a:r>
              <a:rPr lang="en-US" sz="2000" i="1">
                <a:sym typeface="Symbol" pitchFamily="18" charset="2"/>
              </a:rPr>
              <a:t>x</a:t>
            </a:r>
          </a:p>
          <a:p>
            <a:pPr eaLnBrk="1" hangingPunct="1">
              <a:buFontTx/>
              <a:buAutoNum type="arabicPeriod"/>
            </a:pPr>
            <a:r>
              <a:rPr lang="en-US" sz="2000" i="1">
                <a:sym typeface="Symbol" pitchFamily="18" charset="2"/>
              </a:rPr>
              <a:t>rank</a:t>
            </a:r>
            <a:r>
              <a:rPr lang="en-US" sz="2000"/>
              <a:t>[</a:t>
            </a:r>
            <a:r>
              <a:rPr lang="en-US" sz="2000" i="1"/>
              <a:t>x</a:t>
            </a:r>
            <a:r>
              <a:rPr lang="en-US" sz="2000"/>
              <a:t>]</a:t>
            </a:r>
            <a:r>
              <a:rPr lang="en-US" sz="2000">
                <a:sym typeface="Symbol" pitchFamily="18" charset="2"/>
              </a:rPr>
              <a:t>0</a:t>
            </a:r>
          </a:p>
        </p:txBody>
      </p:sp>
      <p:sp>
        <p:nvSpPr>
          <p:cNvPr id="13316" name="Text Box 4"/>
          <p:cNvSpPr txBox="1">
            <a:spLocks noChangeArrowheads="1"/>
          </p:cNvSpPr>
          <p:nvPr/>
        </p:nvSpPr>
        <p:spPr bwMode="auto">
          <a:xfrm>
            <a:off x="2286000" y="2590800"/>
            <a:ext cx="30019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LINK(</a:t>
            </a:r>
            <a:r>
              <a:rPr lang="en-US" sz="2000" i="1"/>
              <a:t>x</a:t>
            </a:r>
            <a:r>
              <a:rPr lang="en-US" sz="2000"/>
              <a:t>,</a:t>
            </a:r>
            <a:r>
              <a:rPr lang="en-US" sz="2000" i="1"/>
              <a:t>y</a:t>
            </a:r>
            <a:r>
              <a:rPr lang="en-US" sz="2000"/>
              <a:t>)</a:t>
            </a:r>
          </a:p>
          <a:p>
            <a:pPr eaLnBrk="1" hangingPunct="1">
              <a:buFontTx/>
              <a:buAutoNum type="arabicPeriod"/>
            </a:pPr>
            <a:r>
              <a:rPr lang="en-US" sz="2000" b="1">
                <a:sym typeface="Symbol" pitchFamily="18" charset="2"/>
              </a:rPr>
              <a:t>if</a:t>
            </a:r>
            <a:r>
              <a:rPr lang="en-US" sz="2000">
                <a:sym typeface="Symbol" pitchFamily="18" charset="2"/>
              </a:rPr>
              <a:t> </a:t>
            </a:r>
            <a:r>
              <a:rPr lang="en-US" sz="2000" i="1">
                <a:sym typeface="Symbol" pitchFamily="18" charset="2"/>
              </a:rPr>
              <a:t>rank</a:t>
            </a:r>
            <a:r>
              <a:rPr lang="en-US" sz="2000">
                <a:sym typeface="Symbol" pitchFamily="18" charset="2"/>
              </a:rPr>
              <a:t>[</a:t>
            </a:r>
            <a:r>
              <a:rPr lang="en-US" sz="2000" i="1">
                <a:sym typeface="Symbol" pitchFamily="18" charset="2"/>
              </a:rPr>
              <a:t>x</a:t>
            </a:r>
            <a:r>
              <a:rPr lang="en-US" sz="2000">
                <a:sym typeface="Symbol" pitchFamily="18" charset="2"/>
              </a:rPr>
              <a:t>]&gt;</a:t>
            </a:r>
            <a:r>
              <a:rPr lang="en-US" sz="2000" i="1">
                <a:sym typeface="Symbol" pitchFamily="18" charset="2"/>
              </a:rPr>
              <a:t>rank</a:t>
            </a:r>
            <a:r>
              <a:rPr lang="en-US" sz="2000">
                <a:sym typeface="Symbol" pitchFamily="18" charset="2"/>
              </a:rPr>
              <a:t>[</a:t>
            </a:r>
            <a:r>
              <a:rPr lang="en-US" sz="2000" i="1">
                <a:sym typeface="Symbol" pitchFamily="18" charset="2"/>
              </a:rPr>
              <a:t>y</a:t>
            </a:r>
            <a:r>
              <a:rPr lang="en-US" sz="2000">
                <a:sym typeface="Symbol" pitchFamily="18" charset="2"/>
              </a:rPr>
              <a:t>]</a:t>
            </a:r>
          </a:p>
          <a:p>
            <a:pPr eaLnBrk="1" hangingPunct="1">
              <a:buFontTx/>
              <a:buAutoNum type="arabicPeriod"/>
            </a:pPr>
            <a:r>
              <a:rPr lang="en-US" sz="2000" b="1">
                <a:sym typeface="Symbol" pitchFamily="18" charset="2"/>
              </a:rPr>
              <a:t>then</a:t>
            </a:r>
            <a:r>
              <a:rPr lang="en-US" sz="2000">
                <a:sym typeface="Symbol" pitchFamily="18" charset="2"/>
              </a:rPr>
              <a:t> </a:t>
            </a:r>
            <a:r>
              <a:rPr lang="en-US" sz="2000" i="1">
                <a:sym typeface="Symbol" pitchFamily="18" charset="2"/>
              </a:rPr>
              <a:t>p</a:t>
            </a:r>
            <a:r>
              <a:rPr lang="en-US" sz="2000">
                <a:sym typeface="Symbol" pitchFamily="18" charset="2"/>
              </a:rPr>
              <a:t>[</a:t>
            </a:r>
            <a:r>
              <a:rPr lang="en-US" sz="2000" i="1">
                <a:sym typeface="Symbol" pitchFamily="18" charset="2"/>
              </a:rPr>
              <a:t>y</a:t>
            </a:r>
            <a:r>
              <a:rPr lang="en-US" sz="2000">
                <a:sym typeface="Symbol" pitchFamily="18" charset="2"/>
              </a:rPr>
              <a:t>] </a:t>
            </a:r>
            <a:r>
              <a:rPr lang="en-US" sz="2000" i="1">
                <a:sym typeface="Symbol" pitchFamily="18" charset="2"/>
              </a:rPr>
              <a:t>x</a:t>
            </a:r>
            <a:endParaRPr lang="en-US" sz="2000">
              <a:sym typeface="Symbol" pitchFamily="18" charset="2"/>
            </a:endParaRPr>
          </a:p>
          <a:p>
            <a:pPr eaLnBrk="1" hangingPunct="1">
              <a:buFontTx/>
              <a:buAutoNum type="arabicPeriod"/>
            </a:pPr>
            <a:r>
              <a:rPr lang="en-US" sz="2000" b="1">
                <a:sym typeface="Symbol" pitchFamily="18" charset="2"/>
              </a:rPr>
              <a:t>else </a:t>
            </a:r>
            <a:r>
              <a:rPr lang="en-US" sz="2000">
                <a:sym typeface="Symbol" pitchFamily="18" charset="2"/>
              </a:rPr>
              <a:t> </a:t>
            </a:r>
            <a:r>
              <a:rPr lang="en-US" sz="2000" i="1">
                <a:sym typeface="Symbol" pitchFamily="18" charset="2"/>
              </a:rPr>
              <a:t>p</a:t>
            </a:r>
            <a:r>
              <a:rPr lang="en-US" sz="2000">
                <a:sym typeface="Symbol" pitchFamily="18" charset="2"/>
              </a:rPr>
              <a:t>[</a:t>
            </a:r>
            <a:r>
              <a:rPr lang="en-US" sz="2000" i="1">
                <a:sym typeface="Symbol" pitchFamily="18" charset="2"/>
              </a:rPr>
              <a:t>x</a:t>
            </a:r>
            <a:r>
              <a:rPr lang="en-US" sz="2000">
                <a:sym typeface="Symbol" pitchFamily="18" charset="2"/>
              </a:rPr>
              <a:t>] </a:t>
            </a:r>
            <a:r>
              <a:rPr lang="en-US" sz="2000" i="1">
                <a:sym typeface="Symbol" pitchFamily="18" charset="2"/>
              </a:rPr>
              <a:t>y</a:t>
            </a:r>
            <a:endParaRPr lang="en-US" sz="2000">
              <a:sym typeface="Symbol" pitchFamily="18" charset="2"/>
            </a:endParaRPr>
          </a:p>
          <a:p>
            <a:pPr eaLnBrk="1" hangingPunct="1">
              <a:buFontTx/>
              <a:buAutoNum type="arabicPeriod"/>
            </a:pPr>
            <a:r>
              <a:rPr lang="en-US" sz="2000"/>
              <a:t>        </a:t>
            </a:r>
            <a:r>
              <a:rPr lang="en-US" sz="2000" b="1"/>
              <a:t>if</a:t>
            </a:r>
            <a:r>
              <a:rPr lang="en-US" sz="2000"/>
              <a:t> </a:t>
            </a:r>
            <a:r>
              <a:rPr lang="en-US" sz="2000" i="1"/>
              <a:t>rank</a:t>
            </a:r>
            <a:r>
              <a:rPr lang="en-US" sz="2000"/>
              <a:t>[</a:t>
            </a:r>
            <a:r>
              <a:rPr lang="en-US" sz="2000" i="1"/>
              <a:t>x</a:t>
            </a:r>
            <a:r>
              <a:rPr lang="en-US" sz="2000"/>
              <a:t>]=</a:t>
            </a:r>
            <a:r>
              <a:rPr lang="en-US" sz="2000" i="1"/>
              <a:t>rank</a:t>
            </a:r>
            <a:r>
              <a:rPr lang="en-US" sz="2000"/>
              <a:t>[</a:t>
            </a:r>
            <a:r>
              <a:rPr lang="en-US" sz="2000" i="1"/>
              <a:t>y</a:t>
            </a:r>
            <a:r>
              <a:rPr lang="en-US" sz="2000"/>
              <a:t>]</a:t>
            </a:r>
          </a:p>
          <a:p>
            <a:pPr eaLnBrk="1" hangingPunct="1">
              <a:buFontTx/>
              <a:buAutoNum type="arabicPeriod"/>
            </a:pPr>
            <a:r>
              <a:rPr lang="en-US" sz="2000"/>
              <a:t>        </a:t>
            </a:r>
            <a:r>
              <a:rPr lang="en-US" sz="2000" b="1"/>
              <a:t>then</a:t>
            </a:r>
            <a:r>
              <a:rPr lang="en-US" sz="2000"/>
              <a:t> </a:t>
            </a:r>
            <a:r>
              <a:rPr lang="en-US" sz="2000" i="1"/>
              <a:t>rank</a:t>
            </a:r>
            <a:r>
              <a:rPr lang="en-US" sz="2000"/>
              <a:t>[</a:t>
            </a:r>
            <a:r>
              <a:rPr lang="en-US" sz="2000" i="1"/>
              <a:t>y</a:t>
            </a:r>
            <a:r>
              <a:rPr lang="en-US" sz="2000"/>
              <a:t>]++</a:t>
            </a:r>
          </a:p>
          <a:p>
            <a:pPr eaLnBrk="1" hangingPunct="1"/>
            <a:endParaRPr lang="en-US" sz="2000"/>
          </a:p>
        </p:txBody>
      </p:sp>
      <p:sp>
        <p:nvSpPr>
          <p:cNvPr id="13317" name="Text Box 5"/>
          <p:cNvSpPr txBox="1">
            <a:spLocks noChangeArrowheads="1"/>
          </p:cNvSpPr>
          <p:nvPr/>
        </p:nvSpPr>
        <p:spPr bwMode="auto">
          <a:xfrm>
            <a:off x="5334000" y="2438400"/>
            <a:ext cx="3829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FIND-SET(</a:t>
            </a:r>
            <a:r>
              <a:rPr lang="en-US" sz="2000" i="1"/>
              <a:t>x</a:t>
            </a:r>
            <a:r>
              <a:rPr lang="en-US" sz="2000"/>
              <a:t>)</a:t>
            </a:r>
          </a:p>
          <a:p>
            <a:pPr eaLnBrk="1" hangingPunct="1">
              <a:buFontTx/>
              <a:buAutoNum type="arabicPeriod"/>
            </a:pPr>
            <a:r>
              <a:rPr lang="en-US" sz="2000" b="1"/>
              <a:t>if</a:t>
            </a:r>
            <a:r>
              <a:rPr lang="en-US" sz="2000"/>
              <a:t> </a:t>
            </a:r>
            <a:r>
              <a:rPr lang="en-US" sz="2000" i="1"/>
              <a:t>x</a:t>
            </a:r>
            <a:r>
              <a:rPr lang="en-US" sz="2000">
                <a:sym typeface="Symbol" pitchFamily="18" charset="2"/>
              </a:rPr>
              <a:t> </a:t>
            </a:r>
            <a:r>
              <a:rPr lang="en-US" sz="2000" i="1"/>
              <a:t>p</a:t>
            </a:r>
            <a:r>
              <a:rPr lang="en-US" sz="2000"/>
              <a:t>[</a:t>
            </a:r>
            <a:r>
              <a:rPr lang="en-US" sz="2000" i="1"/>
              <a:t>x</a:t>
            </a:r>
            <a:r>
              <a:rPr lang="en-US" sz="2000"/>
              <a:t>]</a:t>
            </a:r>
          </a:p>
          <a:p>
            <a:pPr eaLnBrk="1" hangingPunct="1">
              <a:buFontTx/>
              <a:buAutoNum type="arabicPeriod"/>
            </a:pPr>
            <a:r>
              <a:rPr lang="en-US" sz="2000"/>
              <a:t>   </a:t>
            </a:r>
            <a:r>
              <a:rPr lang="en-US" sz="2000" b="1"/>
              <a:t>then</a:t>
            </a:r>
            <a:r>
              <a:rPr lang="en-US" sz="2000"/>
              <a:t> </a:t>
            </a:r>
            <a:r>
              <a:rPr lang="en-US" sz="2000" i="1"/>
              <a:t>p</a:t>
            </a:r>
            <a:r>
              <a:rPr lang="en-US" sz="2000"/>
              <a:t>[</a:t>
            </a:r>
            <a:r>
              <a:rPr lang="en-US" sz="2000" i="1"/>
              <a:t>x</a:t>
            </a:r>
            <a:r>
              <a:rPr lang="en-US" sz="2000"/>
              <a:t>] </a:t>
            </a:r>
            <a:r>
              <a:rPr lang="en-US" sz="2000">
                <a:sym typeface="Symbol" pitchFamily="18" charset="2"/>
              </a:rPr>
              <a:t>FIND-SET(</a:t>
            </a:r>
            <a:r>
              <a:rPr lang="en-US" i="1"/>
              <a:t>p</a:t>
            </a:r>
            <a:r>
              <a:rPr lang="en-US" sz="2000"/>
              <a:t>[</a:t>
            </a:r>
            <a:r>
              <a:rPr lang="en-US" sz="2000" i="1"/>
              <a:t>x</a:t>
            </a:r>
            <a:r>
              <a:rPr lang="en-US" sz="2000"/>
              <a:t>]</a:t>
            </a:r>
            <a:r>
              <a:rPr lang="en-US" sz="2000">
                <a:sym typeface="Symbol" pitchFamily="18" charset="2"/>
              </a:rPr>
              <a:t>)</a:t>
            </a:r>
          </a:p>
          <a:p>
            <a:pPr eaLnBrk="1" hangingPunct="1">
              <a:buFontTx/>
              <a:buAutoNum type="arabicPeriod"/>
            </a:pPr>
            <a:r>
              <a:rPr lang="en-US" sz="2000" b="1"/>
              <a:t>return</a:t>
            </a:r>
            <a:r>
              <a:rPr lang="en-US" sz="2000"/>
              <a:t> </a:t>
            </a:r>
            <a:r>
              <a:rPr lang="en-US" sz="2000" i="1"/>
              <a:t>p</a:t>
            </a:r>
            <a:r>
              <a:rPr lang="en-US" sz="2000"/>
              <a:t>[</a:t>
            </a:r>
            <a:r>
              <a:rPr lang="en-US" sz="2000" i="1"/>
              <a:t>x</a:t>
            </a:r>
            <a:r>
              <a:rPr lang="en-US" sz="2000"/>
              <a:t>]</a:t>
            </a:r>
          </a:p>
        </p:txBody>
      </p:sp>
      <p:sp>
        <p:nvSpPr>
          <p:cNvPr id="13318" name="Rectangle 6"/>
          <p:cNvSpPr>
            <a:spLocks noChangeArrowheads="1"/>
          </p:cNvSpPr>
          <p:nvPr/>
        </p:nvSpPr>
        <p:spPr bwMode="auto">
          <a:xfrm>
            <a:off x="304800" y="1752600"/>
            <a:ext cx="19050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9" name="Rectangle 7"/>
          <p:cNvSpPr>
            <a:spLocks noChangeArrowheads="1"/>
          </p:cNvSpPr>
          <p:nvPr/>
        </p:nvSpPr>
        <p:spPr bwMode="auto">
          <a:xfrm>
            <a:off x="2286000" y="2438400"/>
            <a:ext cx="29718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0" name="Rectangle 8"/>
          <p:cNvSpPr>
            <a:spLocks noChangeArrowheads="1"/>
          </p:cNvSpPr>
          <p:nvPr/>
        </p:nvSpPr>
        <p:spPr bwMode="auto">
          <a:xfrm>
            <a:off x="5334000" y="2438400"/>
            <a:ext cx="36576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1" name="Text Box 9"/>
          <p:cNvSpPr txBox="1">
            <a:spLocks noChangeArrowheads="1"/>
          </p:cNvSpPr>
          <p:nvPr/>
        </p:nvSpPr>
        <p:spPr bwMode="auto">
          <a:xfrm>
            <a:off x="228600" y="5486400"/>
            <a:ext cx="8250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Worst case running time for </a:t>
            </a:r>
            <a:r>
              <a:rPr lang="en-US" sz="2000" i="1"/>
              <a:t>m</a:t>
            </a:r>
            <a:r>
              <a:rPr lang="en-US" sz="2000"/>
              <a:t> MAKE-SET, UNION, FIND-SET operations is:</a:t>
            </a:r>
          </a:p>
          <a:p>
            <a:pPr eaLnBrk="1" hangingPunct="1"/>
            <a:r>
              <a:rPr lang="en-US" sz="2000" i="1"/>
              <a:t>O</a:t>
            </a:r>
            <a:r>
              <a:rPr lang="en-US" sz="2000"/>
              <a:t>(</a:t>
            </a:r>
            <a:r>
              <a:rPr lang="en-US" sz="2000" i="1"/>
              <a:t>m</a:t>
            </a:r>
            <a:r>
              <a:rPr lang="en-US" sz="2000">
                <a:sym typeface="Symbol" pitchFamily="18" charset="2"/>
              </a:rPr>
              <a:t>(</a:t>
            </a:r>
            <a:r>
              <a:rPr lang="en-US" sz="2000" i="1">
                <a:sym typeface="Symbol" pitchFamily="18" charset="2"/>
              </a:rPr>
              <a:t>n</a:t>
            </a:r>
            <a:r>
              <a:rPr lang="en-US" sz="2000">
                <a:sym typeface="Symbol" pitchFamily="18" charset="2"/>
              </a:rPr>
              <a:t>))  where (</a:t>
            </a:r>
            <a:r>
              <a:rPr lang="en-US" sz="2000" i="1">
                <a:sym typeface="Symbol" pitchFamily="18" charset="2"/>
              </a:rPr>
              <a:t>n</a:t>
            </a:r>
            <a:r>
              <a:rPr lang="en-US" sz="2000">
                <a:sym typeface="Symbol" pitchFamily="18" charset="2"/>
              </a:rPr>
              <a:t>)4. So nearly linear in </a:t>
            </a:r>
            <a:r>
              <a:rPr lang="en-US" sz="2000" i="1">
                <a:sym typeface="Symbol" pitchFamily="18" charset="2"/>
              </a:rPr>
              <a:t>m</a:t>
            </a:r>
            <a:r>
              <a:rPr lang="en-US" sz="2000">
                <a:sym typeface="Symbol" pitchFamily="18" charset="2"/>
              </a:rPr>
              <a:t>.</a:t>
            </a:r>
          </a:p>
        </p:txBody>
      </p:sp>
      <p:sp>
        <p:nvSpPr>
          <p:cNvPr id="13322" name="Text Box 10"/>
          <p:cNvSpPr txBox="1">
            <a:spLocks noChangeArrowheads="1"/>
          </p:cNvSpPr>
          <p:nvPr/>
        </p:nvSpPr>
        <p:spPr bwMode="auto">
          <a:xfrm>
            <a:off x="2362200" y="1676400"/>
            <a:ext cx="4100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UNION(</a:t>
            </a:r>
            <a:r>
              <a:rPr lang="en-US" sz="2000" i="1"/>
              <a:t>x</a:t>
            </a:r>
            <a:r>
              <a:rPr lang="en-US" sz="2000"/>
              <a:t>,</a:t>
            </a:r>
            <a:r>
              <a:rPr lang="en-US" sz="2000" i="1"/>
              <a:t>y</a:t>
            </a:r>
            <a:r>
              <a:rPr lang="en-US" sz="2000"/>
              <a:t>)</a:t>
            </a:r>
          </a:p>
          <a:p>
            <a:pPr eaLnBrk="1" hangingPunct="1"/>
            <a:r>
              <a:rPr lang="en-US" sz="2000"/>
              <a:t>1. LINK(FIND-SET(</a:t>
            </a:r>
            <a:r>
              <a:rPr lang="en-US" sz="2000" i="1"/>
              <a:t>x</a:t>
            </a:r>
            <a:r>
              <a:rPr lang="en-US" sz="2000"/>
              <a:t>),FIND-SET(</a:t>
            </a:r>
            <a:r>
              <a:rPr lang="en-US" sz="2000" i="1"/>
              <a:t>y</a:t>
            </a:r>
            <a:r>
              <a:rPr lang="en-US" sz="2000"/>
              <a:t>))</a:t>
            </a:r>
          </a:p>
        </p:txBody>
      </p:sp>
      <p:sp>
        <p:nvSpPr>
          <p:cNvPr id="13323" name="Rectangle 11"/>
          <p:cNvSpPr>
            <a:spLocks noChangeArrowheads="1"/>
          </p:cNvSpPr>
          <p:nvPr/>
        </p:nvSpPr>
        <p:spPr bwMode="auto">
          <a:xfrm>
            <a:off x="2362200" y="1676400"/>
            <a:ext cx="5410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609600"/>
            <a:ext cx="8534400" cy="1143000"/>
          </a:xfrm>
        </p:spPr>
        <p:txBody>
          <a:bodyPr/>
          <a:lstStyle/>
          <a:p>
            <a:pPr eaLnBrk="1" hangingPunct="1"/>
            <a:r>
              <a:rPr lang="en-US" sz="3200" smtClean="0">
                <a:solidFill>
                  <a:schemeClr val="tx1"/>
                </a:solidFill>
                <a:sym typeface="Symbol" pitchFamily="18" charset="2"/>
              </a:rPr>
              <a:t>Analysis of Union by Rank with Path Compression</a:t>
            </a:r>
            <a:br>
              <a:rPr lang="en-US" sz="3200" smtClean="0">
                <a:solidFill>
                  <a:schemeClr val="tx1"/>
                </a:solidFill>
                <a:sym typeface="Symbol" pitchFamily="18" charset="2"/>
              </a:rPr>
            </a:br>
            <a:r>
              <a:rPr lang="en-US" sz="3200" smtClean="0">
                <a:solidFill>
                  <a:schemeClr val="tx1"/>
                </a:solidFill>
                <a:sym typeface="Symbol" pitchFamily="18" charset="2"/>
              </a:rPr>
              <a:t>(by amortized analysis)</a:t>
            </a:r>
          </a:p>
        </p:txBody>
      </p:sp>
      <p:sp>
        <p:nvSpPr>
          <p:cNvPr id="14339" name="Rectangle 3"/>
          <p:cNvSpPr>
            <a:spLocks noGrp="1" noChangeArrowheads="1"/>
          </p:cNvSpPr>
          <p:nvPr>
            <p:ph type="body" idx="1"/>
          </p:nvPr>
        </p:nvSpPr>
        <p:spPr>
          <a:xfrm>
            <a:off x="304800" y="1752600"/>
            <a:ext cx="7772400" cy="4114800"/>
          </a:xfrm>
        </p:spPr>
        <p:txBody>
          <a:bodyPr/>
          <a:lstStyle/>
          <a:p>
            <a:pPr eaLnBrk="1" hangingPunct="1"/>
            <a:r>
              <a:rPr lang="en-US" smtClean="0"/>
              <a:t>Discuss the following:</a:t>
            </a:r>
          </a:p>
          <a:p>
            <a:pPr lvl="1" eaLnBrk="1" hangingPunct="1"/>
            <a:r>
              <a:rPr lang="en-US" smtClean="0"/>
              <a:t>A very quickly growing function and its very slowly growing inverse</a:t>
            </a:r>
          </a:p>
          <a:p>
            <a:pPr lvl="1" eaLnBrk="1" hangingPunct="1"/>
            <a:r>
              <a:rPr lang="en-US" smtClean="0"/>
              <a:t>Properties of Ranks</a:t>
            </a:r>
          </a:p>
          <a:p>
            <a:pPr lvl="1" eaLnBrk="1" hangingPunct="1"/>
            <a:r>
              <a:rPr lang="en-US" smtClean="0"/>
              <a:t>Proving time bound of </a:t>
            </a:r>
            <a:r>
              <a:rPr lang="en-US" i="1" smtClean="0"/>
              <a:t>O</a:t>
            </a:r>
            <a:r>
              <a:rPr lang="en-US" smtClean="0"/>
              <a:t>(</a:t>
            </a:r>
            <a:r>
              <a:rPr lang="en-US" i="1" smtClean="0"/>
              <a:t>m</a:t>
            </a:r>
            <a:r>
              <a:rPr lang="en-US" smtClean="0">
                <a:sym typeface="Symbol" pitchFamily="18" charset="2"/>
              </a:rPr>
              <a:t>(</a:t>
            </a:r>
            <a:r>
              <a:rPr lang="en-US" i="1" smtClean="0">
                <a:sym typeface="Symbol" pitchFamily="18" charset="2"/>
              </a:rPr>
              <a:t>n</a:t>
            </a:r>
            <a:r>
              <a:rPr lang="en-US" smtClean="0">
                <a:sym typeface="Symbol" pitchFamily="18" charset="2"/>
              </a:rPr>
              <a:t>))  where (</a:t>
            </a:r>
            <a:r>
              <a:rPr lang="en-US" i="1" smtClean="0">
                <a:sym typeface="Symbol" pitchFamily="18" charset="2"/>
              </a:rPr>
              <a:t>n</a:t>
            </a:r>
            <a:r>
              <a:rPr lang="en-US" smtClean="0">
                <a:sym typeface="Symbol" pitchFamily="18" charset="2"/>
              </a:rPr>
              <a:t>) is a very slowly growing function.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81000"/>
            <a:ext cx="8686800" cy="838200"/>
          </a:xfrm>
        </p:spPr>
        <p:txBody>
          <a:bodyPr/>
          <a:lstStyle/>
          <a:p>
            <a:pPr eaLnBrk="1" hangingPunct="1"/>
            <a:r>
              <a:rPr lang="en-US" sz="3200" smtClean="0"/>
              <a:t>A very quickly growing function and its inverse</a:t>
            </a:r>
          </a:p>
        </p:txBody>
      </p:sp>
      <p:sp>
        <p:nvSpPr>
          <p:cNvPr id="15363" name="Rectangle 3"/>
          <p:cNvSpPr>
            <a:spLocks noGrp="1" noChangeArrowheads="1"/>
          </p:cNvSpPr>
          <p:nvPr>
            <p:ph type="body" idx="1"/>
          </p:nvPr>
        </p:nvSpPr>
        <p:spPr>
          <a:xfrm>
            <a:off x="457200" y="1295400"/>
            <a:ext cx="8686800" cy="4191000"/>
          </a:xfrm>
        </p:spPr>
        <p:txBody>
          <a:bodyPr/>
          <a:lstStyle/>
          <a:p>
            <a:pPr eaLnBrk="1" hangingPunct="1">
              <a:lnSpc>
                <a:spcPct val="90000"/>
              </a:lnSpc>
            </a:pPr>
            <a:r>
              <a:rPr lang="en-US" smtClean="0"/>
              <a:t>For integers </a:t>
            </a:r>
            <a:r>
              <a:rPr lang="en-US" i="1" smtClean="0"/>
              <a:t>k</a:t>
            </a:r>
            <a:r>
              <a:rPr lang="en-US" smtClean="0">
                <a:sym typeface="Symbol" pitchFamily="18" charset="2"/>
              </a:rPr>
              <a:t>0 and </a:t>
            </a:r>
            <a:r>
              <a:rPr lang="en-US" i="1" smtClean="0">
                <a:sym typeface="Symbol" pitchFamily="18" charset="2"/>
              </a:rPr>
              <a:t>j</a:t>
            </a:r>
            <a:r>
              <a:rPr lang="en-US" smtClean="0">
                <a:sym typeface="Symbol" pitchFamily="18" charset="2"/>
              </a:rPr>
              <a:t> 1,  define A</a:t>
            </a:r>
            <a:r>
              <a:rPr lang="en-US" i="1" baseline="-25000" smtClean="0">
                <a:sym typeface="Symbol" pitchFamily="18" charset="2"/>
              </a:rPr>
              <a:t>k</a:t>
            </a:r>
            <a:r>
              <a:rPr lang="en-US" smtClean="0">
                <a:sym typeface="Symbol" pitchFamily="18" charset="2"/>
              </a:rPr>
              <a:t>(</a:t>
            </a:r>
            <a:r>
              <a:rPr lang="en-US" i="1" smtClean="0">
                <a:sym typeface="Symbol" pitchFamily="18" charset="2"/>
              </a:rPr>
              <a:t>j</a:t>
            </a:r>
            <a:r>
              <a:rPr lang="en-US" smtClean="0">
                <a:sym typeface="Symbol" pitchFamily="18" charset="2"/>
              </a:rPr>
              <a:t>):</a:t>
            </a:r>
          </a:p>
          <a:p>
            <a:pPr lvl="1" eaLnBrk="1" hangingPunct="1">
              <a:lnSpc>
                <a:spcPct val="90000"/>
              </a:lnSpc>
            </a:pPr>
            <a:r>
              <a:rPr lang="en-US" smtClean="0">
                <a:sym typeface="Symbol" pitchFamily="18" charset="2"/>
              </a:rPr>
              <a:t>A</a:t>
            </a:r>
            <a:r>
              <a:rPr lang="en-US" i="1" baseline="-25000" smtClean="0">
                <a:sym typeface="Symbol" pitchFamily="18" charset="2"/>
              </a:rPr>
              <a:t>k</a:t>
            </a:r>
            <a:r>
              <a:rPr lang="en-US" smtClean="0">
                <a:sym typeface="Symbol" pitchFamily="18" charset="2"/>
              </a:rPr>
              <a:t>(</a:t>
            </a:r>
            <a:r>
              <a:rPr lang="en-US" i="1" smtClean="0">
                <a:sym typeface="Symbol" pitchFamily="18" charset="2"/>
              </a:rPr>
              <a:t>j</a:t>
            </a:r>
            <a:r>
              <a:rPr lang="en-US" smtClean="0">
                <a:sym typeface="Symbol" pitchFamily="18" charset="2"/>
              </a:rPr>
              <a:t>)=      j+1    if </a:t>
            </a:r>
            <a:r>
              <a:rPr lang="en-US" i="1" smtClean="0"/>
              <a:t>k</a:t>
            </a:r>
            <a:r>
              <a:rPr lang="en-US" smtClean="0">
                <a:sym typeface="Symbol" pitchFamily="18" charset="2"/>
              </a:rPr>
              <a:t>=0</a:t>
            </a:r>
          </a:p>
          <a:p>
            <a:pPr lvl="1" eaLnBrk="1" hangingPunct="1">
              <a:lnSpc>
                <a:spcPct val="90000"/>
              </a:lnSpc>
            </a:pPr>
            <a:r>
              <a:rPr lang="en-US" smtClean="0">
                <a:sym typeface="Symbol" pitchFamily="18" charset="2"/>
              </a:rPr>
              <a:t>                A</a:t>
            </a:r>
            <a:r>
              <a:rPr lang="en-US" i="1" baseline="-25000" smtClean="0">
                <a:sym typeface="Symbol" pitchFamily="18" charset="2"/>
              </a:rPr>
              <a:t>k</a:t>
            </a:r>
            <a:r>
              <a:rPr lang="en-US" baseline="-25000" smtClean="0">
                <a:sym typeface="Symbol" pitchFamily="18" charset="2"/>
              </a:rPr>
              <a:t>-1</a:t>
            </a:r>
            <a:r>
              <a:rPr lang="en-US" baseline="30000" smtClean="0">
                <a:sym typeface="Symbol" pitchFamily="18" charset="2"/>
              </a:rPr>
              <a:t>(</a:t>
            </a:r>
            <a:r>
              <a:rPr lang="en-US" i="1" baseline="30000" smtClean="0">
                <a:sym typeface="Symbol" pitchFamily="18" charset="2"/>
              </a:rPr>
              <a:t>j</a:t>
            </a:r>
            <a:r>
              <a:rPr lang="en-US" baseline="30000" smtClean="0">
                <a:sym typeface="Symbol" pitchFamily="18" charset="2"/>
              </a:rPr>
              <a:t>+1)</a:t>
            </a:r>
            <a:r>
              <a:rPr lang="en-US" smtClean="0">
                <a:sym typeface="Symbol" pitchFamily="18" charset="2"/>
              </a:rPr>
              <a:t>(</a:t>
            </a:r>
            <a:r>
              <a:rPr lang="en-US" i="1" smtClean="0">
                <a:sym typeface="Symbol" pitchFamily="18" charset="2"/>
              </a:rPr>
              <a:t>j</a:t>
            </a:r>
            <a:r>
              <a:rPr lang="en-US" smtClean="0">
                <a:sym typeface="Symbol" pitchFamily="18" charset="2"/>
              </a:rPr>
              <a:t>)  if </a:t>
            </a:r>
            <a:r>
              <a:rPr lang="en-US" i="1" smtClean="0">
                <a:sym typeface="Symbol" pitchFamily="18" charset="2"/>
              </a:rPr>
              <a:t>k</a:t>
            </a:r>
            <a:r>
              <a:rPr lang="en-US" smtClean="0">
                <a:sym typeface="Symbol" pitchFamily="18" charset="2"/>
              </a:rPr>
              <a:t>1</a:t>
            </a:r>
          </a:p>
          <a:p>
            <a:pPr lvl="1" eaLnBrk="1" hangingPunct="1">
              <a:lnSpc>
                <a:spcPct val="90000"/>
              </a:lnSpc>
            </a:pPr>
            <a:r>
              <a:rPr lang="en-US" smtClean="0">
                <a:sym typeface="Symbol" pitchFamily="18" charset="2"/>
              </a:rPr>
              <a:t>Where A</a:t>
            </a:r>
            <a:r>
              <a:rPr lang="en-US" i="1" baseline="-25000" smtClean="0">
                <a:sym typeface="Symbol" pitchFamily="18" charset="2"/>
              </a:rPr>
              <a:t>k</a:t>
            </a:r>
            <a:r>
              <a:rPr lang="en-US" baseline="-25000" smtClean="0">
                <a:sym typeface="Symbol" pitchFamily="18" charset="2"/>
              </a:rPr>
              <a:t>-1</a:t>
            </a:r>
            <a:r>
              <a:rPr lang="en-US" baseline="30000" smtClean="0">
                <a:sym typeface="Symbol" pitchFamily="18" charset="2"/>
              </a:rPr>
              <a:t>0</a:t>
            </a:r>
            <a:r>
              <a:rPr lang="en-US" smtClean="0">
                <a:sym typeface="Symbol" pitchFamily="18" charset="2"/>
              </a:rPr>
              <a:t>(</a:t>
            </a:r>
            <a:r>
              <a:rPr lang="en-US" i="1" smtClean="0">
                <a:sym typeface="Symbol" pitchFamily="18" charset="2"/>
              </a:rPr>
              <a:t>j</a:t>
            </a:r>
            <a:r>
              <a:rPr lang="en-US" smtClean="0">
                <a:sym typeface="Symbol" pitchFamily="18" charset="2"/>
              </a:rPr>
              <a:t>)=</a:t>
            </a:r>
            <a:r>
              <a:rPr lang="en-US" i="1" smtClean="0">
                <a:sym typeface="Symbol" pitchFamily="18" charset="2"/>
              </a:rPr>
              <a:t>j</a:t>
            </a:r>
            <a:r>
              <a:rPr lang="en-US" smtClean="0">
                <a:sym typeface="Symbol" pitchFamily="18" charset="2"/>
              </a:rPr>
              <a:t>, A</a:t>
            </a:r>
            <a:r>
              <a:rPr lang="en-US" i="1" baseline="-25000" smtClean="0">
                <a:sym typeface="Symbol" pitchFamily="18" charset="2"/>
              </a:rPr>
              <a:t>k</a:t>
            </a:r>
            <a:r>
              <a:rPr lang="en-US" baseline="-25000" smtClean="0">
                <a:sym typeface="Symbol" pitchFamily="18" charset="2"/>
              </a:rPr>
              <a:t>-1</a:t>
            </a:r>
            <a:r>
              <a:rPr lang="en-US" baseline="30000" smtClean="0">
                <a:sym typeface="Symbol" pitchFamily="18" charset="2"/>
              </a:rPr>
              <a:t>(</a:t>
            </a:r>
            <a:r>
              <a:rPr lang="en-US" i="1" baseline="30000" smtClean="0">
                <a:sym typeface="Symbol" pitchFamily="18" charset="2"/>
              </a:rPr>
              <a:t>i</a:t>
            </a:r>
            <a:r>
              <a:rPr lang="en-US" baseline="30000" smtClean="0">
                <a:sym typeface="Symbol" pitchFamily="18" charset="2"/>
              </a:rPr>
              <a:t>)</a:t>
            </a:r>
            <a:r>
              <a:rPr lang="en-US" smtClean="0">
                <a:sym typeface="Symbol" pitchFamily="18" charset="2"/>
              </a:rPr>
              <a:t>(</a:t>
            </a:r>
            <a:r>
              <a:rPr lang="en-US" i="1" smtClean="0">
                <a:sym typeface="Symbol" pitchFamily="18" charset="2"/>
              </a:rPr>
              <a:t>j</a:t>
            </a:r>
            <a:r>
              <a:rPr lang="en-US" smtClean="0">
                <a:sym typeface="Symbol" pitchFamily="18" charset="2"/>
              </a:rPr>
              <a:t>)= A</a:t>
            </a:r>
            <a:r>
              <a:rPr lang="en-US" i="1" baseline="-25000" smtClean="0">
                <a:sym typeface="Symbol" pitchFamily="18" charset="2"/>
              </a:rPr>
              <a:t>k</a:t>
            </a:r>
            <a:r>
              <a:rPr lang="en-US" baseline="-25000" smtClean="0">
                <a:sym typeface="Symbol" pitchFamily="18" charset="2"/>
              </a:rPr>
              <a:t>-1</a:t>
            </a:r>
            <a:r>
              <a:rPr lang="en-US" smtClean="0">
                <a:sym typeface="Symbol" pitchFamily="18" charset="2"/>
              </a:rPr>
              <a:t>(A</a:t>
            </a:r>
            <a:r>
              <a:rPr lang="en-US" i="1" baseline="-25000" smtClean="0">
                <a:sym typeface="Symbol" pitchFamily="18" charset="2"/>
              </a:rPr>
              <a:t>k</a:t>
            </a:r>
            <a:r>
              <a:rPr lang="en-US" baseline="-25000" smtClean="0">
                <a:sym typeface="Symbol" pitchFamily="18" charset="2"/>
              </a:rPr>
              <a:t>-1</a:t>
            </a:r>
            <a:r>
              <a:rPr lang="en-US" baseline="30000" smtClean="0">
                <a:sym typeface="Symbol" pitchFamily="18" charset="2"/>
              </a:rPr>
              <a:t>(</a:t>
            </a:r>
            <a:r>
              <a:rPr lang="en-US" i="1" baseline="30000" smtClean="0">
                <a:sym typeface="Symbol" pitchFamily="18" charset="2"/>
              </a:rPr>
              <a:t>i</a:t>
            </a:r>
            <a:r>
              <a:rPr lang="en-US" baseline="30000" smtClean="0">
                <a:sym typeface="Symbol" pitchFamily="18" charset="2"/>
              </a:rPr>
              <a:t>-1)</a:t>
            </a:r>
            <a:r>
              <a:rPr lang="en-US" smtClean="0">
                <a:sym typeface="Symbol" pitchFamily="18" charset="2"/>
              </a:rPr>
              <a:t>(</a:t>
            </a:r>
            <a:r>
              <a:rPr lang="en-US" i="1" smtClean="0">
                <a:sym typeface="Symbol" pitchFamily="18" charset="2"/>
              </a:rPr>
              <a:t>j</a:t>
            </a:r>
            <a:r>
              <a:rPr lang="en-US" smtClean="0">
                <a:sym typeface="Symbol" pitchFamily="18" charset="2"/>
              </a:rPr>
              <a:t>)) for </a:t>
            </a:r>
            <a:r>
              <a:rPr lang="en-US" i="1" smtClean="0">
                <a:sym typeface="Symbol" pitchFamily="18" charset="2"/>
              </a:rPr>
              <a:t>i</a:t>
            </a:r>
            <a:r>
              <a:rPr lang="en-US" smtClean="0">
                <a:sym typeface="Symbol" pitchFamily="18" charset="2"/>
              </a:rPr>
              <a:t> 1.</a:t>
            </a:r>
          </a:p>
          <a:p>
            <a:pPr lvl="1" eaLnBrk="1" hangingPunct="1">
              <a:lnSpc>
                <a:spcPct val="90000"/>
              </a:lnSpc>
            </a:pPr>
            <a:r>
              <a:rPr lang="en-US" i="1" smtClean="0">
                <a:sym typeface="Symbol" pitchFamily="18" charset="2"/>
              </a:rPr>
              <a:t>k</a:t>
            </a:r>
            <a:r>
              <a:rPr lang="en-US" smtClean="0">
                <a:sym typeface="Symbol" pitchFamily="18" charset="2"/>
              </a:rPr>
              <a:t> is called the </a:t>
            </a:r>
            <a:r>
              <a:rPr lang="en-US" smtClean="0">
                <a:solidFill>
                  <a:schemeClr val="accent1"/>
                </a:solidFill>
                <a:sym typeface="Symbol" pitchFamily="18" charset="2"/>
              </a:rPr>
              <a:t>level</a:t>
            </a:r>
            <a:r>
              <a:rPr lang="en-US" smtClean="0">
                <a:sym typeface="Symbol" pitchFamily="18" charset="2"/>
              </a:rPr>
              <a:t> of the function and </a:t>
            </a:r>
          </a:p>
          <a:p>
            <a:pPr lvl="1" eaLnBrk="1" hangingPunct="1">
              <a:lnSpc>
                <a:spcPct val="90000"/>
              </a:lnSpc>
            </a:pPr>
            <a:r>
              <a:rPr lang="en-US" i="1" smtClean="0">
                <a:sym typeface="Symbol" pitchFamily="18" charset="2"/>
              </a:rPr>
              <a:t>i</a:t>
            </a:r>
            <a:r>
              <a:rPr lang="en-US" smtClean="0">
                <a:sym typeface="Symbol" pitchFamily="18" charset="2"/>
              </a:rPr>
              <a:t> in the above is called </a:t>
            </a:r>
            <a:r>
              <a:rPr lang="en-US" smtClean="0">
                <a:solidFill>
                  <a:schemeClr val="accent1"/>
                </a:solidFill>
                <a:sym typeface="Symbol" pitchFamily="18" charset="2"/>
              </a:rPr>
              <a:t>iterations</a:t>
            </a:r>
            <a:r>
              <a:rPr lang="en-US" smtClean="0">
                <a:sym typeface="Symbol" pitchFamily="18" charset="2"/>
              </a:rPr>
              <a:t>.</a:t>
            </a:r>
          </a:p>
          <a:p>
            <a:pPr eaLnBrk="1" hangingPunct="1">
              <a:lnSpc>
                <a:spcPct val="90000"/>
              </a:lnSpc>
            </a:pPr>
            <a:r>
              <a:rPr lang="en-US" smtClean="0">
                <a:sym typeface="Symbol" pitchFamily="18" charset="2"/>
              </a:rPr>
              <a:t>A</a:t>
            </a:r>
            <a:r>
              <a:rPr lang="en-US" i="1" baseline="-25000" smtClean="0">
                <a:sym typeface="Symbol" pitchFamily="18" charset="2"/>
              </a:rPr>
              <a:t>k</a:t>
            </a:r>
            <a:r>
              <a:rPr lang="en-US" smtClean="0">
                <a:sym typeface="Symbol" pitchFamily="18" charset="2"/>
              </a:rPr>
              <a:t>(</a:t>
            </a:r>
            <a:r>
              <a:rPr lang="en-US" i="1" smtClean="0">
                <a:sym typeface="Symbol" pitchFamily="18" charset="2"/>
              </a:rPr>
              <a:t>j</a:t>
            </a:r>
            <a:r>
              <a:rPr lang="en-US" smtClean="0">
                <a:sym typeface="Symbol" pitchFamily="18" charset="2"/>
              </a:rPr>
              <a:t>) strictly increase with  both </a:t>
            </a:r>
            <a:r>
              <a:rPr lang="en-US" i="1" smtClean="0">
                <a:sym typeface="Symbol" pitchFamily="18" charset="2"/>
              </a:rPr>
              <a:t>j</a:t>
            </a:r>
            <a:r>
              <a:rPr lang="en-US" smtClean="0">
                <a:sym typeface="Symbol" pitchFamily="18" charset="2"/>
              </a:rPr>
              <a:t> and </a:t>
            </a:r>
            <a:r>
              <a:rPr lang="en-US" i="1" smtClean="0">
                <a:sym typeface="Symbol" pitchFamily="18" charset="2"/>
              </a:rPr>
              <a:t>k</a:t>
            </a:r>
            <a:r>
              <a:rPr lang="en-US" smtClean="0">
                <a:sym typeface="Symbol" pitchFamily="18" charset="2"/>
              </a:rPr>
              <a:t>.</a:t>
            </a:r>
          </a:p>
          <a:p>
            <a:pPr eaLnBrk="1" hangingPunct="1">
              <a:lnSpc>
                <a:spcPct val="90000"/>
              </a:lnSpc>
            </a:pPr>
            <a:r>
              <a:rPr lang="en-US" smtClean="0">
                <a:sym typeface="Symbol" pitchFamily="18" charset="2"/>
              </a:rPr>
              <a:t>Let us see how quick the increase is!!</a:t>
            </a:r>
          </a:p>
        </p:txBody>
      </p:sp>
      <p:sp>
        <p:nvSpPr>
          <p:cNvPr id="15364" name="AutoShape 4"/>
          <p:cNvSpPr>
            <a:spLocks/>
          </p:cNvSpPr>
          <p:nvPr/>
        </p:nvSpPr>
        <p:spPr bwMode="auto">
          <a:xfrm>
            <a:off x="2362200" y="2057400"/>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8305800" cy="1219200"/>
          </a:xfrm>
        </p:spPr>
        <p:txBody>
          <a:bodyPr/>
          <a:lstStyle/>
          <a:p>
            <a:pPr eaLnBrk="1" hangingPunct="1"/>
            <a:r>
              <a:rPr lang="en-US" sz="4000" smtClean="0"/>
              <a:t>Quickness of Function </a:t>
            </a:r>
            <a:r>
              <a:rPr lang="en-US" sz="4000" smtClean="0">
                <a:sym typeface="Symbol" pitchFamily="18" charset="2"/>
              </a:rPr>
              <a:t>A</a:t>
            </a:r>
            <a:r>
              <a:rPr lang="en-US" sz="4000" i="1" baseline="-25000" smtClean="0">
                <a:sym typeface="Symbol" pitchFamily="18" charset="2"/>
              </a:rPr>
              <a:t>k</a:t>
            </a:r>
            <a:r>
              <a:rPr lang="en-US" sz="4000" smtClean="0">
                <a:sym typeface="Symbol" pitchFamily="18" charset="2"/>
              </a:rPr>
              <a:t>(</a:t>
            </a:r>
            <a:r>
              <a:rPr lang="en-US" sz="4000" i="1" smtClean="0">
                <a:sym typeface="Symbol" pitchFamily="18" charset="2"/>
              </a:rPr>
              <a:t>j</a:t>
            </a:r>
            <a:r>
              <a:rPr lang="en-US" sz="4000" smtClean="0">
                <a:sym typeface="Symbol" pitchFamily="18" charset="2"/>
              </a:rPr>
              <a:t>)’s Increase</a:t>
            </a:r>
          </a:p>
        </p:txBody>
      </p:sp>
      <p:sp>
        <p:nvSpPr>
          <p:cNvPr id="16387" name="Rectangle 3"/>
          <p:cNvSpPr>
            <a:spLocks noGrp="1" noChangeArrowheads="1"/>
          </p:cNvSpPr>
          <p:nvPr>
            <p:ph type="body" idx="1"/>
          </p:nvPr>
        </p:nvSpPr>
        <p:spPr>
          <a:xfrm>
            <a:off x="838200" y="1524000"/>
            <a:ext cx="7772400" cy="4114800"/>
          </a:xfrm>
        </p:spPr>
        <p:txBody>
          <a:bodyPr/>
          <a:lstStyle/>
          <a:p>
            <a:pPr eaLnBrk="1" hangingPunct="1">
              <a:lnSpc>
                <a:spcPct val="90000"/>
              </a:lnSpc>
            </a:pPr>
            <a:r>
              <a:rPr lang="en-US" sz="2800" i="1" smtClean="0"/>
              <a:t>Lemma 21.2</a:t>
            </a:r>
            <a:r>
              <a:rPr lang="en-US" sz="2800" smtClean="0"/>
              <a:t> (Page 510):</a:t>
            </a:r>
          </a:p>
          <a:p>
            <a:pPr lvl="1" eaLnBrk="1" hangingPunct="1">
              <a:lnSpc>
                <a:spcPct val="90000"/>
              </a:lnSpc>
            </a:pPr>
            <a:r>
              <a:rPr lang="en-US" sz="2400" smtClean="0"/>
              <a:t>For any integer </a:t>
            </a:r>
            <a:r>
              <a:rPr lang="en-US" sz="2400" i="1" smtClean="0"/>
              <a:t>j</a:t>
            </a:r>
            <a:r>
              <a:rPr lang="en-US" sz="2400" smtClean="0"/>
              <a:t>, </a:t>
            </a:r>
            <a:r>
              <a:rPr lang="en-US" sz="2400" smtClean="0">
                <a:sym typeface="Symbol" pitchFamily="18" charset="2"/>
              </a:rPr>
              <a:t>A</a:t>
            </a:r>
            <a:r>
              <a:rPr lang="en-US" sz="2400" baseline="-25000" smtClean="0">
                <a:sym typeface="Symbol" pitchFamily="18" charset="2"/>
              </a:rPr>
              <a:t>1</a:t>
            </a:r>
            <a:r>
              <a:rPr lang="en-US" sz="2400" smtClean="0">
                <a:sym typeface="Symbol" pitchFamily="18" charset="2"/>
              </a:rPr>
              <a:t>(</a:t>
            </a:r>
            <a:r>
              <a:rPr lang="en-US" sz="2400" i="1" smtClean="0">
                <a:sym typeface="Symbol" pitchFamily="18" charset="2"/>
              </a:rPr>
              <a:t>j</a:t>
            </a:r>
            <a:r>
              <a:rPr lang="en-US" sz="2400" smtClean="0">
                <a:sym typeface="Symbol" pitchFamily="18" charset="2"/>
              </a:rPr>
              <a:t>)</a:t>
            </a:r>
            <a:r>
              <a:rPr lang="en-US" sz="2400" smtClean="0"/>
              <a:t> =2</a:t>
            </a:r>
            <a:r>
              <a:rPr lang="en-US" sz="2400" i="1" smtClean="0"/>
              <a:t>j</a:t>
            </a:r>
            <a:r>
              <a:rPr lang="en-US" sz="2400" smtClean="0"/>
              <a:t>+1.</a:t>
            </a:r>
          </a:p>
          <a:p>
            <a:pPr lvl="1" eaLnBrk="1" hangingPunct="1">
              <a:lnSpc>
                <a:spcPct val="90000"/>
              </a:lnSpc>
            </a:pPr>
            <a:r>
              <a:rPr lang="en-US" sz="2400" smtClean="0"/>
              <a:t>Proof: </a:t>
            </a:r>
          </a:p>
          <a:p>
            <a:pPr lvl="2" eaLnBrk="1" hangingPunct="1">
              <a:lnSpc>
                <a:spcPct val="90000"/>
              </a:lnSpc>
            </a:pPr>
            <a:r>
              <a:rPr lang="en-US" sz="2000" smtClean="0"/>
              <a:t>By induction on </a:t>
            </a:r>
            <a:r>
              <a:rPr lang="en-US" sz="2000" i="1" smtClean="0"/>
              <a:t>i</a:t>
            </a:r>
            <a:r>
              <a:rPr lang="en-US" sz="2000" smtClean="0"/>
              <a:t>, prove </a:t>
            </a:r>
            <a:r>
              <a:rPr lang="en-US" sz="2000" smtClean="0">
                <a:sym typeface="Symbol" pitchFamily="18" charset="2"/>
              </a:rPr>
              <a:t>A</a:t>
            </a:r>
            <a:r>
              <a:rPr lang="en-US" sz="2000" baseline="-25000" smtClean="0">
                <a:sym typeface="Symbol" pitchFamily="18" charset="2"/>
              </a:rPr>
              <a:t>0</a:t>
            </a:r>
            <a:r>
              <a:rPr lang="en-US" sz="2000" i="1" baseline="30000" smtClean="0">
                <a:sym typeface="Symbol" pitchFamily="18" charset="2"/>
              </a:rPr>
              <a:t>i</a:t>
            </a:r>
            <a:r>
              <a:rPr lang="en-US" sz="2000" smtClean="0">
                <a:sym typeface="Symbol" pitchFamily="18" charset="2"/>
              </a:rPr>
              <a:t>(</a:t>
            </a:r>
            <a:r>
              <a:rPr lang="en-US" sz="2000" i="1" smtClean="0">
                <a:sym typeface="Symbol" pitchFamily="18" charset="2"/>
              </a:rPr>
              <a:t>j</a:t>
            </a:r>
            <a:r>
              <a:rPr lang="en-US" sz="2000" smtClean="0">
                <a:sym typeface="Symbol" pitchFamily="18" charset="2"/>
              </a:rPr>
              <a:t>)</a:t>
            </a:r>
            <a:r>
              <a:rPr lang="en-US" sz="2000" smtClean="0"/>
              <a:t> =</a:t>
            </a:r>
            <a:r>
              <a:rPr lang="en-US" sz="2000" i="1" smtClean="0"/>
              <a:t>j</a:t>
            </a:r>
            <a:r>
              <a:rPr lang="en-US" sz="2000" smtClean="0"/>
              <a:t>+</a:t>
            </a:r>
            <a:r>
              <a:rPr lang="en-US" sz="2000" i="1" smtClean="0"/>
              <a:t>i</a:t>
            </a:r>
            <a:r>
              <a:rPr lang="en-US" sz="2000" smtClean="0"/>
              <a:t>.</a:t>
            </a:r>
          </a:p>
          <a:p>
            <a:pPr lvl="2" eaLnBrk="1" hangingPunct="1">
              <a:lnSpc>
                <a:spcPct val="90000"/>
              </a:lnSpc>
            </a:pPr>
            <a:r>
              <a:rPr lang="en-US" sz="2000" smtClean="0"/>
              <a:t>So </a:t>
            </a:r>
            <a:r>
              <a:rPr lang="en-US" sz="2000" smtClean="0">
                <a:sym typeface="Symbol" pitchFamily="18" charset="2"/>
              </a:rPr>
              <a:t>A</a:t>
            </a:r>
            <a:r>
              <a:rPr lang="en-US" sz="2000" baseline="-25000" smtClean="0">
                <a:sym typeface="Symbol" pitchFamily="18" charset="2"/>
              </a:rPr>
              <a:t>1</a:t>
            </a:r>
            <a:r>
              <a:rPr lang="en-US" sz="2000" smtClean="0">
                <a:sym typeface="Symbol" pitchFamily="18" charset="2"/>
              </a:rPr>
              <a:t>(</a:t>
            </a:r>
            <a:r>
              <a:rPr lang="en-US" sz="2000" i="1" smtClean="0">
                <a:sym typeface="Symbol" pitchFamily="18" charset="2"/>
              </a:rPr>
              <a:t>j</a:t>
            </a:r>
            <a:r>
              <a:rPr lang="en-US" sz="2000" smtClean="0">
                <a:sym typeface="Symbol" pitchFamily="18" charset="2"/>
              </a:rPr>
              <a:t>)= A</a:t>
            </a:r>
            <a:r>
              <a:rPr lang="en-US" sz="2000" baseline="-25000" smtClean="0">
                <a:sym typeface="Symbol" pitchFamily="18" charset="2"/>
              </a:rPr>
              <a:t>0</a:t>
            </a:r>
            <a:r>
              <a:rPr lang="en-US" sz="2000" baseline="30000" smtClean="0">
                <a:sym typeface="Symbol" pitchFamily="18" charset="2"/>
              </a:rPr>
              <a:t>(</a:t>
            </a:r>
            <a:r>
              <a:rPr lang="en-US" sz="2000" i="1" baseline="30000" smtClean="0">
                <a:sym typeface="Symbol" pitchFamily="18" charset="2"/>
              </a:rPr>
              <a:t>j</a:t>
            </a:r>
            <a:r>
              <a:rPr lang="en-US" sz="2000" baseline="30000" smtClean="0">
                <a:sym typeface="Symbol" pitchFamily="18" charset="2"/>
              </a:rPr>
              <a:t>+1)</a:t>
            </a:r>
            <a:r>
              <a:rPr lang="en-US" sz="2000" smtClean="0">
                <a:sym typeface="Symbol" pitchFamily="18" charset="2"/>
              </a:rPr>
              <a:t>(</a:t>
            </a:r>
            <a:r>
              <a:rPr lang="en-US" sz="2000" i="1" smtClean="0">
                <a:sym typeface="Symbol" pitchFamily="18" charset="2"/>
              </a:rPr>
              <a:t>j</a:t>
            </a:r>
            <a:r>
              <a:rPr lang="en-US" sz="2000" smtClean="0">
                <a:sym typeface="Symbol" pitchFamily="18" charset="2"/>
              </a:rPr>
              <a:t>) =</a:t>
            </a:r>
            <a:r>
              <a:rPr lang="en-US" sz="2000" i="1" smtClean="0">
                <a:sym typeface="Symbol" pitchFamily="18" charset="2"/>
              </a:rPr>
              <a:t>j</a:t>
            </a:r>
            <a:r>
              <a:rPr lang="en-US" sz="2000" smtClean="0">
                <a:sym typeface="Symbol" pitchFamily="18" charset="2"/>
              </a:rPr>
              <a:t>+(</a:t>
            </a:r>
            <a:r>
              <a:rPr lang="en-US" sz="2000" i="1" smtClean="0">
                <a:sym typeface="Symbol" pitchFamily="18" charset="2"/>
              </a:rPr>
              <a:t>j</a:t>
            </a:r>
            <a:r>
              <a:rPr lang="en-US" sz="2000" smtClean="0">
                <a:sym typeface="Symbol" pitchFamily="18" charset="2"/>
              </a:rPr>
              <a:t>+1)=2</a:t>
            </a:r>
            <a:r>
              <a:rPr lang="en-US" sz="2000" i="1" smtClean="0">
                <a:sym typeface="Symbol" pitchFamily="18" charset="2"/>
              </a:rPr>
              <a:t>j</a:t>
            </a:r>
            <a:r>
              <a:rPr lang="en-US" sz="2000" smtClean="0">
                <a:sym typeface="Symbol" pitchFamily="18" charset="2"/>
              </a:rPr>
              <a:t>+1.</a:t>
            </a:r>
          </a:p>
          <a:p>
            <a:pPr eaLnBrk="1" hangingPunct="1">
              <a:lnSpc>
                <a:spcPct val="90000"/>
              </a:lnSpc>
            </a:pPr>
            <a:r>
              <a:rPr lang="en-US" sz="2800" i="1" smtClean="0"/>
              <a:t>Lemma 21.3</a:t>
            </a:r>
            <a:r>
              <a:rPr lang="en-US" sz="2800" smtClean="0"/>
              <a:t> (Page 510):</a:t>
            </a:r>
          </a:p>
          <a:p>
            <a:pPr lvl="1" eaLnBrk="1" hangingPunct="1">
              <a:lnSpc>
                <a:spcPct val="90000"/>
              </a:lnSpc>
            </a:pPr>
            <a:r>
              <a:rPr lang="en-US" sz="2400" smtClean="0"/>
              <a:t>For any integer </a:t>
            </a:r>
            <a:r>
              <a:rPr lang="en-US" sz="2400" i="1" smtClean="0"/>
              <a:t>j</a:t>
            </a:r>
            <a:r>
              <a:rPr lang="en-US" sz="2400" smtClean="0"/>
              <a:t>, </a:t>
            </a:r>
            <a:r>
              <a:rPr lang="en-US" sz="2400" smtClean="0">
                <a:sym typeface="Symbol" pitchFamily="18" charset="2"/>
              </a:rPr>
              <a:t>A</a:t>
            </a:r>
            <a:r>
              <a:rPr lang="en-US" sz="2400" baseline="-25000" smtClean="0">
                <a:sym typeface="Symbol" pitchFamily="18" charset="2"/>
              </a:rPr>
              <a:t>2</a:t>
            </a:r>
            <a:r>
              <a:rPr lang="en-US" sz="2400" smtClean="0">
                <a:sym typeface="Symbol" pitchFamily="18" charset="2"/>
              </a:rPr>
              <a:t>(</a:t>
            </a:r>
            <a:r>
              <a:rPr lang="en-US" sz="2400" i="1" smtClean="0">
                <a:sym typeface="Symbol" pitchFamily="18" charset="2"/>
              </a:rPr>
              <a:t>j</a:t>
            </a:r>
            <a:r>
              <a:rPr lang="en-US" sz="2400" smtClean="0">
                <a:sym typeface="Symbol" pitchFamily="18" charset="2"/>
              </a:rPr>
              <a:t>)</a:t>
            </a:r>
            <a:r>
              <a:rPr lang="en-US" sz="2400" smtClean="0"/>
              <a:t> =2</a:t>
            </a:r>
            <a:r>
              <a:rPr lang="en-US" sz="2400" i="1" baseline="36000" smtClean="0"/>
              <a:t>j</a:t>
            </a:r>
            <a:r>
              <a:rPr lang="en-US" sz="2400" baseline="36000" smtClean="0"/>
              <a:t>+1</a:t>
            </a:r>
            <a:r>
              <a:rPr lang="en-US" sz="2400" smtClean="0"/>
              <a:t>(</a:t>
            </a:r>
            <a:r>
              <a:rPr lang="en-US" sz="2400" i="1" smtClean="0"/>
              <a:t>j</a:t>
            </a:r>
            <a:r>
              <a:rPr lang="en-US" sz="2400" smtClean="0"/>
              <a:t>+1)-1.</a:t>
            </a:r>
          </a:p>
          <a:p>
            <a:pPr lvl="1" eaLnBrk="1" hangingPunct="1">
              <a:lnSpc>
                <a:spcPct val="90000"/>
              </a:lnSpc>
            </a:pPr>
            <a:r>
              <a:rPr lang="en-US" sz="2400" smtClean="0"/>
              <a:t>Proof:</a:t>
            </a:r>
          </a:p>
          <a:p>
            <a:pPr lvl="2" eaLnBrk="1" hangingPunct="1">
              <a:lnSpc>
                <a:spcPct val="90000"/>
              </a:lnSpc>
            </a:pPr>
            <a:r>
              <a:rPr lang="en-US" sz="2000" smtClean="0"/>
              <a:t>By induction on </a:t>
            </a:r>
            <a:r>
              <a:rPr lang="en-US" sz="2000" i="1" smtClean="0"/>
              <a:t>i</a:t>
            </a:r>
            <a:r>
              <a:rPr lang="en-US" sz="2000" smtClean="0"/>
              <a:t>, prove </a:t>
            </a:r>
            <a:r>
              <a:rPr lang="en-US" sz="2000" smtClean="0">
                <a:sym typeface="Symbol" pitchFamily="18" charset="2"/>
              </a:rPr>
              <a:t>A</a:t>
            </a:r>
            <a:r>
              <a:rPr lang="en-US" sz="2000" baseline="-25000" smtClean="0">
                <a:sym typeface="Symbol" pitchFamily="18" charset="2"/>
              </a:rPr>
              <a:t>1</a:t>
            </a:r>
            <a:r>
              <a:rPr lang="en-US" sz="2000" i="1" baseline="30000" smtClean="0">
                <a:sym typeface="Symbol" pitchFamily="18" charset="2"/>
              </a:rPr>
              <a:t>i</a:t>
            </a:r>
            <a:r>
              <a:rPr lang="en-US" sz="2000" smtClean="0">
                <a:sym typeface="Symbol" pitchFamily="18" charset="2"/>
              </a:rPr>
              <a:t>(</a:t>
            </a:r>
            <a:r>
              <a:rPr lang="en-US" sz="2000" i="1" smtClean="0">
                <a:sym typeface="Symbol" pitchFamily="18" charset="2"/>
              </a:rPr>
              <a:t>j</a:t>
            </a:r>
            <a:r>
              <a:rPr lang="en-US" sz="2000" smtClean="0">
                <a:sym typeface="Symbol" pitchFamily="18" charset="2"/>
              </a:rPr>
              <a:t>)</a:t>
            </a:r>
            <a:r>
              <a:rPr lang="en-US" sz="2000" smtClean="0"/>
              <a:t> =2</a:t>
            </a:r>
            <a:r>
              <a:rPr lang="en-US" sz="2000" i="1" baseline="36000" smtClean="0"/>
              <a:t>i</a:t>
            </a:r>
            <a:r>
              <a:rPr lang="en-US" sz="2000" smtClean="0"/>
              <a:t>(</a:t>
            </a:r>
            <a:r>
              <a:rPr lang="en-US" sz="2000" i="1" smtClean="0"/>
              <a:t>j</a:t>
            </a:r>
            <a:r>
              <a:rPr lang="en-US" sz="2000" smtClean="0"/>
              <a:t>+1)-1</a:t>
            </a:r>
          </a:p>
          <a:p>
            <a:pPr lvl="2" eaLnBrk="1" hangingPunct="1">
              <a:lnSpc>
                <a:spcPct val="90000"/>
              </a:lnSpc>
            </a:pPr>
            <a:r>
              <a:rPr lang="en-US" sz="2000" smtClean="0">
                <a:sym typeface="Symbol" pitchFamily="18" charset="2"/>
              </a:rPr>
              <a:t>A</a:t>
            </a:r>
            <a:r>
              <a:rPr lang="en-US" sz="2000" baseline="-25000" smtClean="0">
                <a:sym typeface="Symbol" pitchFamily="18" charset="2"/>
              </a:rPr>
              <a:t>2</a:t>
            </a:r>
            <a:r>
              <a:rPr lang="en-US" sz="2000" smtClean="0">
                <a:sym typeface="Symbol" pitchFamily="18" charset="2"/>
              </a:rPr>
              <a:t>(</a:t>
            </a:r>
            <a:r>
              <a:rPr lang="en-US" sz="2000" i="1" smtClean="0">
                <a:sym typeface="Symbol" pitchFamily="18" charset="2"/>
              </a:rPr>
              <a:t>j</a:t>
            </a:r>
            <a:r>
              <a:rPr lang="en-US" sz="2000" smtClean="0">
                <a:sym typeface="Symbol" pitchFamily="18" charset="2"/>
              </a:rPr>
              <a:t>)= A</a:t>
            </a:r>
            <a:r>
              <a:rPr lang="en-US" sz="2000" baseline="-25000" smtClean="0">
                <a:sym typeface="Symbol" pitchFamily="18" charset="2"/>
              </a:rPr>
              <a:t>1</a:t>
            </a:r>
            <a:r>
              <a:rPr lang="en-US" sz="2000" baseline="30000" smtClean="0">
                <a:sym typeface="Symbol" pitchFamily="18" charset="2"/>
              </a:rPr>
              <a:t>(</a:t>
            </a:r>
            <a:r>
              <a:rPr lang="en-US" sz="2000" i="1" baseline="30000" smtClean="0">
                <a:sym typeface="Symbol" pitchFamily="18" charset="2"/>
              </a:rPr>
              <a:t>j</a:t>
            </a:r>
            <a:r>
              <a:rPr lang="en-US" sz="2000" baseline="30000" smtClean="0">
                <a:sym typeface="Symbol" pitchFamily="18" charset="2"/>
              </a:rPr>
              <a:t>+1)</a:t>
            </a:r>
            <a:r>
              <a:rPr lang="en-US" sz="2000" smtClean="0">
                <a:sym typeface="Symbol" pitchFamily="18" charset="2"/>
              </a:rPr>
              <a:t>(</a:t>
            </a:r>
            <a:r>
              <a:rPr lang="en-US" sz="2000" i="1" smtClean="0">
                <a:sym typeface="Symbol" pitchFamily="18" charset="2"/>
              </a:rPr>
              <a:t>j</a:t>
            </a:r>
            <a:r>
              <a:rPr lang="en-US" sz="2000" smtClean="0">
                <a:sym typeface="Symbol" pitchFamily="18" charset="2"/>
              </a:rPr>
              <a:t>) = </a:t>
            </a:r>
            <a:r>
              <a:rPr lang="en-US" sz="2000" smtClean="0"/>
              <a:t>2</a:t>
            </a:r>
            <a:r>
              <a:rPr lang="en-US" sz="2000" i="1" baseline="36000" smtClean="0"/>
              <a:t>j</a:t>
            </a:r>
            <a:r>
              <a:rPr lang="en-US" sz="2000" baseline="36000" smtClean="0"/>
              <a:t>+1</a:t>
            </a:r>
            <a:r>
              <a:rPr lang="en-US" sz="2000" smtClean="0"/>
              <a:t>(</a:t>
            </a:r>
            <a:r>
              <a:rPr lang="en-US" sz="2000" i="1" smtClean="0"/>
              <a:t>j</a:t>
            </a:r>
            <a:r>
              <a:rPr lang="en-US" sz="2000" smtClean="0"/>
              <a:t>+1)-1.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How Quick </a:t>
            </a:r>
            <a:r>
              <a:rPr lang="en-US" smtClean="0">
                <a:sym typeface="Symbol" pitchFamily="18" charset="2"/>
              </a:rPr>
              <a:t>A</a:t>
            </a:r>
            <a:r>
              <a:rPr lang="en-US" i="1" baseline="-25000" smtClean="0">
                <a:sym typeface="Symbol" pitchFamily="18" charset="2"/>
              </a:rPr>
              <a:t>k</a:t>
            </a:r>
            <a:r>
              <a:rPr lang="en-US" smtClean="0">
                <a:sym typeface="Symbol" pitchFamily="18" charset="2"/>
              </a:rPr>
              <a:t>(</a:t>
            </a:r>
            <a:r>
              <a:rPr lang="en-US" i="1" smtClean="0">
                <a:sym typeface="Symbol" pitchFamily="18" charset="2"/>
              </a:rPr>
              <a:t>j</a:t>
            </a:r>
            <a:r>
              <a:rPr lang="en-US" smtClean="0">
                <a:sym typeface="Symbol" pitchFamily="18" charset="2"/>
              </a:rPr>
              <a:t>) Increase</a:t>
            </a:r>
          </a:p>
        </p:txBody>
      </p:sp>
      <p:sp>
        <p:nvSpPr>
          <p:cNvPr id="17411" name="Rectangle 3"/>
          <p:cNvSpPr>
            <a:spLocks noGrp="1" noChangeArrowheads="1"/>
          </p:cNvSpPr>
          <p:nvPr>
            <p:ph type="body" idx="1"/>
          </p:nvPr>
        </p:nvSpPr>
        <p:spPr/>
        <p:txBody>
          <a:bodyPr/>
          <a:lstStyle/>
          <a:p>
            <a:pPr eaLnBrk="1" hangingPunct="1"/>
            <a:r>
              <a:rPr lang="en-US" sz="2800" smtClean="0"/>
              <a:t>Let us see </a:t>
            </a:r>
            <a:r>
              <a:rPr lang="en-US" sz="2800" smtClean="0">
                <a:sym typeface="Symbol" pitchFamily="18" charset="2"/>
              </a:rPr>
              <a:t>A</a:t>
            </a:r>
            <a:r>
              <a:rPr lang="en-US" sz="2800" i="1" baseline="-25000" smtClean="0">
                <a:sym typeface="Symbol" pitchFamily="18" charset="2"/>
              </a:rPr>
              <a:t>k</a:t>
            </a:r>
            <a:r>
              <a:rPr lang="en-US" sz="2800" smtClean="0">
                <a:sym typeface="Symbol" pitchFamily="18" charset="2"/>
              </a:rPr>
              <a:t>(1): for k=0,1,2,3,4.</a:t>
            </a:r>
          </a:p>
          <a:p>
            <a:pPr lvl="1" eaLnBrk="1" hangingPunct="1"/>
            <a:r>
              <a:rPr lang="en-US" sz="2400" smtClean="0">
                <a:sym typeface="Symbol" pitchFamily="18" charset="2"/>
              </a:rPr>
              <a:t>A</a:t>
            </a:r>
            <a:r>
              <a:rPr lang="en-US" sz="2400" baseline="-25000" smtClean="0">
                <a:sym typeface="Symbol" pitchFamily="18" charset="2"/>
              </a:rPr>
              <a:t>0</a:t>
            </a:r>
            <a:r>
              <a:rPr lang="en-US" sz="2400" smtClean="0">
                <a:sym typeface="Symbol" pitchFamily="18" charset="2"/>
              </a:rPr>
              <a:t>(1)=1+1=2</a:t>
            </a:r>
          </a:p>
          <a:p>
            <a:pPr lvl="1" eaLnBrk="1" hangingPunct="1"/>
            <a:r>
              <a:rPr lang="en-US" sz="2400" smtClean="0">
                <a:sym typeface="Symbol" pitchFamily="18" charset="2"/>
              </a:rPr>
              <a:t>A</a:t>
            </a:r>
            <a:r>
              <a:rPr lang="en-US" sz="2400" baseline="-25000" smtClean="0">
                <a:sym typeface="Symbol" pitchFamily="18" charset="2"/>
              </a:rPr>
              <a:t>1</a:t>
            </a:r>
            <a:r>
              <a:rPr lang="en-US" sz="2400" smtClean="0">
                <a:sym typeface="Symbol" pitchFamily="18" charset="2"/>
              </a:rPr>
              <a:t>(1)=2.1+1=3</a:t>
            </a:r>
          </a:p>
          <a:p>
            <a:pPr lvl="1" eaLnBrk="1" hangingPunct="1"/>
            <a:r>
              <a:rPr lang="en-US" sz="2400" smtClean="0">
                <a:sym typeface="Symbol" pitchFamily="18" charset="2"/>
              </a:rPr>
              <a:t>A</a:t>
            </a:r>
            <a:r>
              <a:rPr lang="en-US" sz="2400" baseline="-25000" smtClean="0">
                <a:sym typeface="Symbol" pitchFamily="18" charset="2"/>
              </a:rPr>
              <a:t>2</a:t>
            </a:r>
            <a:r>
              <a:rPr lang="en-US" sz="2400" smtClean="0">
                <a:sym typeface="Symbol" pitchFamily="18" charset="2"/>
              </a:rPr>
              <a:t>(1)=2</a:t>
            </a:r>
            <a:r>
              <a:rPr lang="en-US" sz="2400" baseline="30000" smtClean="0">
                <a:sym typeface="Symbol" pitchFamily="18" charset="2"/>
              </a:rPr>
              <a:t>1+1</a:t>
            </a:r>
            <a:r>
              <a:rPr lang="en-US" sz="2400" smtClean="0">
                <a:sym typeface="Symbol" pitchFamily="18" charset="2"/>
              </a:rPr>
              <a:t>(1+1)-1=7</a:t>
            </a:r>
          </a:p>
          <a:p>
            <a:pPr lvl="1" eaLnBrk="1" hangingPunct="1"/>
            <a:r>
              <a:rPr lang="en-US" sz="2400" smtClean="0">
                <a:sym typeface="Symbol" pitchFamily="18" charset="2"/>
              </a:rPr>
              <a:t>A</a:t>
            </a:r>
            <a:r>
              <a:rPr lang="en-US" sz="2400" baseline="-25000" smtClean="0">
                <a:sym typeface="Symbol" pitchFamily="18" charset="2"/>
              </a:rPr>
              <a:t>3</a:t>
            </a:r>
            <a:r>
              <a:rPr lang="en-US" sz="2400" smtClean="0">
                <a:sym typeface="Symbol" pitchFamily="18" charset="2"/>
              </a:rPr>
              <a:t>(1)=A</a:t>
            </a:r>
            <a:r>
              <a:rPr lang="en-US" sz="2400" baseline="-25000" smtClean="0">
                <a:sym typeface="Symbol" pitchFamily="18" charset="2"/>
              </a:rPr>
              <a:t>2</a:t>
            </a:r>
            <a:r>
              <a:rPr lang="en-US" sz="2400" baseline="30000" smtClean="0">
                <a:sym typeface="Symbol" pitchFamily="18" charset="2"/>
              </a:rPr>
              <a:t>(1+1)</a:t>
            </a:r>
            <a:r>
              <a:rPr lang="en-US" sz="2400" smtClean="0">
                <a:sym typeface="Symbol" pitchFamily="18" charset="2"/>
              </a:rPr>
              <a:t>(1)=A</a:t>
            </a:r>
            <a:r>
              <a:rPr lang="en-US" sz="2400" baseline="-25000" smtClean="0">
                <a:sym typeface="Symbol" pitchFamily="18" charset="2"/>
              </a:rPr>
              <a:t>2</a:t>
            </a:r>
            <a:r>
              <a:rPr lang="en-US" sz="2400" baseline="30000" smtClean="0">
                <a:sym typeface="Symbol" pitchFamily="18" charset="2"/>
              </a:rPr>
              <a:t>(2)</a:t>
            </a:r>
            <a:r>
              <a:rPr lang="en-US" sz="2400" smtClean="0">
                <a:sym typeface="Symbol" pitchFamily="18" charset="2"/>
              </a:rPr>
              <a:t>(1)=A</a:t>
            </a:r>
            <a:r>
              <a:rPr lang="en-US" sz="2400" baseline="-25000" smtClean="0">
                <a:sym typeface="Symbol" pitchFamily="18" charset="2"/>
              </a:rPr>
              <a:t>2</a:t>
            </a:r>
            <a:r>
              <a:rPr lang="en-US" sz="2400" smtClean="0">
                <a:sym typeface="Symbol" pitchFamily="18" charset="2"/>
              </a:rPr>
              <a:t>(A</a:t>
            </a:r>
            <a:r>
              <a:rPr lang="en-US" sz="2400" baseline="-25000" smtClean="0">
                <a:sym typeface="Symbol" pitchFamily="18" charset="2"/>
              </a:rPr>
              <a:t>2</a:t>
            </a:r>
            <a:r>
              <a:rPr lang="en-US" sz="2400" smtClean="0">
                <a:sym typeface="Symbol" pitchFamily="18" charset="2"/>
              </a:rPr>
              <a:t>(1))=A</a:t>
            </a:r>
            <a:r>
              <a:rPr lang="en-US" sz="2400" baseline="-25000" smtClean="0">
                <a:sym typeface="Symbol" pitchFamily="18" charset="2"/>
              </a:rPr>
              <a:t>2</a:t>
            </a:r>
            <a:r>
              <a:rPr lang="en-US" sz="2400" smtClean="0">
                <a:sym typeface="Symbol" pitchFamily="18" charset="2"/>
              </a:rPr>
              <a:t>(7)=2</a:t>
            </a:r>
            <a:r>
              <a:rPr lang="en-US" sz="2400" baseline="30000" smtClean="0">
                <a:sym typeface="Symbol" pitchFamily="18" charset="2"/>
              </a:rPr>
              <a:t>7+1</a:t>
            </a:r>
            <a:r>
              <a:rPr lang="en-US" sz="2400" smtClean="0">
                <a:sym typeface="Symbol" pitchFamily="18" charset="2"/>
              </a:rPr>
              <a:t>(7+1)-1=2</a:t>
            </a:r>
            <a:r>
              <a:rPr lang="en-US" sz="2400" baseline="30000" smtClean="0">
                <a:sym typeface="Symbol" pitchFamily="18" charset="2"/>
              </a:rPr>
              <a:t>8</a:t>
            </a:r>
            <a:r>
              <a:rPr lang="en-US" sz="2400" smtClean="0">
                <a:sym typeface="Symbol" pitchFamily="18" charset="2"/>
              </a:rPr>
              <a:t>.8-1=2047</a:t>
            </a:r>
          </a:p>
          <a:p>
            <a:pPr lvl="1" eaLnBrk="1" hangingPunct="1"/>
            <a:r>
              <a:rPr lang="en-US" sz="2400" smtClean="0">
                <a:sym typeface="Symbol" pitchFamily="18" charset="2"/>
              </a:rPr>
              <a:t>A</a:t>
            </a:r>
            <a:r>
              <a:rPr lang="en-US" sz="2400" baseline="-25000" smtClean="0">
                <a:sym typeface="Symbol" pitchFamily="18" charset="2"/>
              </a:rPr>
              <a:t>4</a:t>
            </a:r>
            <a:r>
              <a:rPr lang="en-US" sz="2400" smtClean="0">
                <a:sym typeface="Symbol" pitchFamily="18" charset="2"/>
              </a:rPr>
              <a:t>(1)=A</a:t>
            </a:r>
            <a:r>
              <a:rPr lang="en-US" sz="2400" baseline="-25000" smtClean="0">
                <a:sym typeface="Symbol" pitchFamily="18" charset="2"/>
              </a:rPr>
              <a:t>3</a:t>
            </a:r>
            <a:r>
              <a:rPr lang="en-US" sz="2400" baseline="30000" smtClean="0">
                <a:sym typeface="Symbol" pitchFamily="18" charset="2"/>
              </a:rPr>
              <a:t>2</a:t>
            </a:r>
            <a:r>
              <a:rPr lang="en-US" sz="2400" smtClean="0">
                <a:sym typeface="Symbol" pitchFamily="18" charset="2"/>
              </a:rPr>
              <a:t>(1)=A</a:t>
            </a:r>
            <a:r>
              <a:rPr lang="en-US" sz="2400" baseline="-25000" smtClean="0">
                <a:sym typeface="Symbol" pitchFamily="18" charset="2"/>
              </a:rPr>
              <a:t>3</a:t>
            </a:r>
            <a:r>
              <a:rPr lang="en-US" sz="2400" smtClean="0">
                <a:sym typeface="Symbol" pitchFamily="18" charset="2"/>
              </a:rPr>
              <a:t>(A</a:t>
            </a:r>
            <a:r>
              <a:rPr lang="en-US" sz="2400" baseline="-25000" smtClean="0">
                <a:sym typeface="Symbol" pitchFamily="18" charset="2"/>
              </a:rPr>
              <a:t>3</a:t>
            </a:r>
            <a:r>
              <a:rPr lang="en-US" sz="2400" smtClean="0">
                <a:sym typeface="Symbol" pitchFamily="18" charset="2"/>
              </a:rPr>
              <a:t>(1)) =A</a:t>
            </a:r>
            <a:r>
              <a:rPr lang="en-US" sz="2400" baseline="-25000" smtClean="0">
                <a:sym typeface="Symbol" pitchFamily="18" charset="2"/>
              </a:rPr>
              <a:t>3</a:t>
            </a:r>
            <a:r>
              <a:rPr lang="en-US" sz="2400" smtClean="0">
                <a:sym typeface="Symbol" pitchFamily="18" charset="2"/>
              </a:rPr>
              <a:t>(2047)=A</a:t>
            </a:r>
            <a:r>
              <a:rPr lang="en-US" sz="2400" baseline="-25000" smtClean="0">
                <a:sym typeface="Symbol" pitchFamily="18" charset="2"/>
              </a:rPr>
              <a:t>2</a:t>
            </a:r>
            <a:r>
              <a:rPr lang="en-US" sz="2400" baseline="30000" smtClean="0">
                <a:sym typeface="Symbol" pitchFamily="18" charset="2"/>
              </a:rPr>
              <a:t>(2048)</a:t>
            </a:r>
            <a:r>
              <a:rPr lang="en-US" sz="2400" smtClean="0">
                <a:sym typeface="Symbol" pitchFamily="18" charset="2"/>
              </a:rPr>
              <a:t>(2047) </a:t>
            </a:r>
          </a:p>
          <a:p>
            <a:pPr lvl="1" eaLnBrk="1" hangingPunct="1">
              <a:buFontTx/>
              <a:buNone/>
            </a:pPr>
            <a:r>
              <a:rPr lang="en-US" sz="2400" b="1" smtClean="0">
                <a:sym typeface="Symbol" pitchFamily="18" charset="2"/>
              </a:rPr>
              <a:t>      &gt;&gt;</a:t>
            </a:r>
            <a:r>
              <a:rPr lang="en-US" sz="2400" smtClean="0">
                <a:sym typeface="Symbol" pitchFamily="18" charset="2"/>
              </a:rPr>
              <a:t> A</a:t>
            </a:r>
            <a:r>
              <a:rPr lang="en-US" sz="2400" baseline="-25000" smtClean="0">
                <a:sym typeface="Symbol" pitchFamily="18" charset="2"/>
              </a:rPr>
              <a:t>2</a:t>
            </a:r>
            <a:r>
              <a:rPr lang="en-US" sz="2400" smtClean="0">
                <a:sym typeface="Symbol" pitchFamily="18" charset="2"/>
              </a:rPr>
              <a:t>(2047) =2</a:t>
            </a:r>
            <a:r>
              <a:rPr lang="en-US" sz="2400" baseline="30000" smtClean="0">
                <a:sym typeface="Symbol" pitchFamily="18" charset="2"/>
              </a:rPr>
              <a:t>2048</a:t>
            </a:r>
            <a:r>
              <a:rPr lang="en-US" sz="2400" smtClean="0">
                <a:sym typeface="Symbol" pitchFamily="18" charset="2"/>
              </a:rPr>
              <a:t>.2048-1 &gt;2</a:t>
            </a:r>
            <a:r>
              <a:rPr lang="en-US" sz="2400" baseline="30000" smtClean="0">
                <a:sym typeface="Symbol" pitchFamily="18" charset="2"/>
              </a:rPr>
              <a:t>2048</a:t>
            </a:r>
            <a:r>
              <a:rPr lang="en-US" sz="2400" smtClean="0">
                <a:sym typeface="Symbol" pitchFamily="18" charset="2"/>
              </a:rPr>
              <a:t> =(2</a:t>
            </a:r>
            <a:r>
              <a:rPr lang="en-US" sz="2400" baseline="30000" smtClean="0">
                <a:sym typeface="Symbol" pitchFamily="18" charset="2"/>
              </a:rPr>
              <a:t>4</a:t>
            </a:r>
            <a:r>
              <a:rPr lang="en-US" sz="2400" smtClean="0">
                <a:sym typeface="Symbol" pitchFamily="18" charset="2"/>
              </a:rPr>
              <a:t>)</a:t>
            </a:r>
            <a:r>
              <a:rPr lang="en-US" sz="2400" baseline="36000" smtClean="0">
                <a:sym typeface="Symbol" pitchFamily="18" charset="2"/>
              </a:rPr>
              <a:t>512 </a:t>
            </a:r>
            <a:r>
              <a:rPr lang="en-US" sz="2400" smtClean="0">
                <a:sym typeface="Symbol" pitchFamily="18" charset="2"/>
              </a:rPr>
              <a:t>=(16)</a:t>
            </a:r>
            <a:r>
              <a:rPr lang="en-US" sz="2400" baseline="36000" smtClean="0">
                <a:sym typeface="Symbol" pitchFamily="18" charset="2"/>
              </a:rPr>
              <a:t>512 </a:t>
            </a:r>
          </a:p>
          <a:p>
            <a:pPr lvl="1" eaLnBrk="1" hangingPunct="1"/>
            <a:r>
              <a:rPr lang="en-US" sz="2400" b="1" smtClean="0">
                <a:sym typeface="Symbol" pitchFamily="18" charset="2"/>
              </a:rPr>
              <a:t>&gt;&gt;</a:t>
            </a:r>
            <a:r>
              <a:rPr lang="en-US" sz="2400" b="1" smtClean="0">
                <a:solidFill>
                  <a:schemeClr val="accent1"/>
                </a:solidFill>
                <a:sym typeface="Symbol" pitchFamily="18" charset="2"/>
              </a:rPr>
              <a:t>10</a:t>
            </a:r>
            <a:r>
              <a:rPr lang="en-US" sz="2400" b="1" baseline="30000" smtClean="0">
                <a:solidFill>
                  <a:schemeClr val="accent1"/>
                </a:solidFill>
                <a:sym typeface="Symbol" pitchFamily="18" charset="2"/>
              </a:rPr>
              <a:t>80</a:t>
            </a:r>
            <a:r>
              <a:rPr lang="en-US" sz="2400" baseline="36000" smtClean="0">
                <a:sym typeface="Symbol" pitchFamily="18" charset="2"/>
              </a:rPr>
              <a:t> </a:t>
            </a:r>
            <a:r>
              <a:rPr lang="en-US" sz="2400" smtClean="0">
                <a:sym typeface="Symbol" pitchFamily="18" charset="2"/>
              </a:rPr>
              <a:t>.  (estimated number of atoms in universe)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Inverse of </a:t>
            </a:r>
            <a:r>
              <a:rPr lang="en-US" smtClean="0">
                <a:sym typeface="Symbol" pitchFamily="18" charset="2"/>
              </a:rPr>
              <a:t>A</a:t>
            </a:r>
            <a:r>
              <a:rPr lang="en-US" i="1" baseline="-25000" smtClean="0">
                <a:sym typeface="Symbol" pitchFamily="18" charset="2"/>
              </a:rPr>
              <a:t>k</a:t>
            </a:r>
            <a:r>
              <a:rPr lang="en-US" smtClean="0">
                <a:sym typeface="Symbol" pitchFamily="18" charset="2"/>
              </a:rPr>
              <a:t>(</a:t>
            </a:r>
            <a:r>
              <a:rPr lang="en-US" i="1" smtClean="0">
                <a:sym typeface="Symbol" pitchFamily="18" charset="2"/>
              </a:rPr>
              <a:t>n</a:t>
            </a:r>
            <a:r>
              <a:rPr lang="en-US" smtClean="0">
                <a:sym typeface="Symbol" pitchFamily="18" charset="2"/>
              </a:rPr>
              <a:t>):(</a:t>
            </a:r>
            <a:r>
              <a:rPr lang="en-US" i="1" smtClean="0">
                <a:sym typeface="Symbol" pitchFamily="18" charset="2"/>
              </a:rPr>
              <a:t>n</a:t>
            </a:r>
            <a:r>
              <a:rPr lang="en-US" smtClean="0">
                <a:sym typeface="Symbol" pitchFamily="18" charset="2"/>
              </a:rPr>
              <a:t>) </a:t>
            </a:r>
          </a:p>
        </p:txBody>
      </p:sp>
      <p:sp>
        <p:nvSpPr>
          <p:cNvPr id="18435" name="Rectangle 3"/>
          <p:cNvSpPr>
            <a:spLocks noGrp="1" noChangeArrowheads="1"/>
          </p:cNvSpPr>
          <p:nvPr>
            <p:ph type="body" idx="1"/>
          </p:nvPr>
        </p:nvSpPr>
        <p:spPr/>
        <p:txBody>
          <a:bodyPr/>
          <a:lstStyle/>
          <a:p>
            <a:pPr eaLnBrk="1" hangingPunct="1"/>
            <a:r>
              <a:rPr lang="en-US" sz="2800" smtClean="0">
                <a:sym typeface="Symbol" pitchFamily="18" charset="2"/>
              </a:rPr>
              <a:t>(</a:t>
            </a:r>
            <a:r>
              <a:rPr lang="en-US" sz="2800" i="1" smtClean="0">
                <a:sym typeface="Symbol" pitchFamily="18" charset="2"/>
              </a:rPr>
              <a:t>n</a:t>
            </a:r>
            <a:r>
              <a:rPr lang="en-US" sz="2800" smtClean="0">
                <a:sym typeface="Symbol" pitchFamily="18" charset="2"/>
              </a:rPr>
              <a:t>)=min{</a:t>
            </a:r>
            <a:r>
              <a:rPr lang="en-US" sz="2800" i="1" smtClean="0">
                <a:sym typeface="Symbol" pitchFamily="18" charset="2"/>
              </a:rPr>
              <a:t>k</a:t>
            </a:r>
            <a:r>
              <a:rPr lang="en-US" sz="2800" smtClean="0">
                <a:sym typeface="Symbol" pitchFamily="18" charset="2"/>
              </a:rPr>
              <a:t>: A</a:t>
            </a:r>
            <a:r>
              <a:rPr lang="en-US" sz="2800" i="1" baseline="-25000" smtClean="0">
                <a:sym typeface="Symbol" pitchFamily="18" charset="2"/>
              </a:rPr>
              <a:t>k</a:t>
            </a:r>
            <a:r>
              <a:rPr lang="en-US" sz="2800" smtClean="0">
                <a:sym typeface="Symbol" pitchFamily="18" charset="2"/>
              </a:rPr>
              <a:t>(1) </a:t>
            </a:r>
            <a:r>
              <a:rPr lang="en-US" sz="2800" i="1" smtClean="0">
                <a:sym typeface="Symbol" pitchFamily="18" charset="2"/>
              </a:rPr>
              <a:t>n</a:t>
            </a:r>
            <a:r>
              <a:rPr lang="en-US" sz="2800" smtClean="0">
                <a:sym typeface="Symbol" pitchFamily="18" charset="2"/>
              </a:rPr>
              <a:t>}  (so, A</a:t>
            </a:r>
            <a:r>
              <a:rPr lang="en-US" sz="2800" baseline="-25000" smtClean="0">
                <a:sym typeface="Symbol" pitchFamily="18" charset="2"/>
              </a:rPr>
              <a:t>(</a:t>
            </a:r>
            <a:r>
              <a:rPr lang="en-US" sz="2800" i="1" baseline="-25000" smtClean="0">
                <a:sym typeface="Symbol" pitchFamily="18" charset="2"/>
              </a:rPr>
              <a:t>n</a:t>
            </a:r>
            <a:r>
              <a:rPr lang="en-US" sz="2800" baseline="-25000" smtClean="0">
                <a:sym typeface="Symbol" pitchFamily="18" charset="2"/>
              </a:rPr>
              <a:t>)</a:t>
            </a:r>
            <a:r>
              <a:rPr lang="en-US" sz="2800" smtClean="0">
                <a:sym typeface="Symbol" pitchFamily="18" charset="2"/>
              </a:rPr>
              <a:t>(1) </a:t>
            </a:r>
            <a:r>
              <a:rPr lang="en-US" sz="2800" i="1" smtClean="0">
                <a:sym typeface="Symbol" pitchFamily="18" charset="2"/>
              </a:rPr>
              <a:t>n</a:t>
            </a:r>
            <a:r>
              <a:rPr lang="en-US" sz="2800" smtClean="0">
                <a:sym typeface="Symbol" pitchFamily="18" charset="2"/>
              </a:rPr>
              <a:t> )</a:t>
            </a:r>
          </a:p>
          <a:p>
            <a:pPr eaLnBrk="1" hangingPunct="1"/>
            <a:r>
              <a:rPr lang="en-US" sz="2800" smtClean="0">
                <a:sym typeface="Symbol" pitchFamily="18" charset="2"/>
              </a:rPr>
              <a:t>(</a:t>
            </a:r>
            <a:r>
              <a:rPr lang="en-US" sz="2800" i="1" smtClean="0">
                <a:sym typeface="Symbol" pitchFamily="18" charset="2"/>
              </a:rPr>
              <a:t>n</a:t>
            </a:r>
            <a:r>
              <a:rPr lang="en-US" sz="2800" smtClean="0">
                <a:sym typeface="Symbol" pitchFamily="18" charset="2"/>
              </a:rPr>
              <a:t>)=  0   for 0 </a:t>
            </a:r>
            <a:r>
              <a:rPr lang="en-US" sz="2800" i="1" smtClean="0">
                <a:sym typeface="Symbol" pitchFamily="18" charset="2"/>
              </a:rPr>
              <a:t>n</a:t>
            </a:r>
            <a:r>
              <a:rPr lang="en-US" sz="2800" smtClean="0">
                <a:sym typeface="Symbol" pitchFamily="18" charset="2"/>
              </a:rPr>
              <a:t> 2</a:t>
            </a:r>
          </a:p>
          <a:p>
            <a:pPr eaLnBrk="1" hangingPunct="1"/>
            <a:r>
              <a:rPr lang="en-US" sz="2800" smtClean="0">
                <a:sym typeface="Symbol" pitchFamily="18" charset="2"/>
              </a:rPr>
              <a:t>            1   </a:t>
            </a:r>
            <a:r>
              <a:rPr lang="en-US" sz="2800" i="1" smtClean="0">
                <a:sym typeface="Symbol" pitchFamily="18" charset="2"/>
              </a:rPr>
              <a:t>n</a:t>
            </a:r>
            <a:r>
              <a:rPr lang="en-US" sz="2800" smtClean="0">
                <a:sym typeface="Symbol" pitchFamily="18" charset="2"/>
              </a:rPr>
              <a:t> =3</a:t>
            </a:r>
          </a:p>
          <a:p>
            <a:pPr eaLnBrk="1" hangingPunct="1"/>
            <a:r>
              <a:rPr lang="en-US" sz="2800" smtClean="0">
                <a:sym typeface="Symbol" pitchFamily="18" charset="2"/>
              </a:rPr>
              <a:t>            2   for 4 </a:t>
            </a:r>
            <a:r>
              <a:rPr lang="en-US" sz="2800" i="1" smtClean="0">
                <a:sym typeface="Symbol" pitchFamily="18" charset="2"/>
              </a:rPr>
              <a:t>n</a:t>
            </a:r>
            <a:r>
              <a:rPr lang="en-US" sz="2800" smtClean="0">
                <a:sym typeface="Symbol" pitchFamily="18" charset="2"/>
              </a:rPr>
              <a:t> 7</a:t>
            </a:r>
          </a:p>
          <a:p>
            <a:pPr eaLnBrk="1" hangingPunct="1"/>
            <a:r>
              <a:rPr lang="en-US" sz="2800" smtClean="0">
                <a:sym typeface="Symbol" pitchFamily="18" charset="2"/>
              </a:rPr>
              <a:t>            3   for 8 </a:t>
            </a:r>
            <a:r>
              <a:rPr lang="en-US" sz="2800" i="1" smtClean="0">
                <a:sym typeface="Symbol" pitchFamily="18" charset="2"/>
              </a:rPr>
              <a:t>n</a:t>
            </a:r>
            <a:r>
              <a:rPr lang="en-US" sz="2800" smtClean="0">
                <a:sym typeface="Symbol" pitchFamily="18" charset="2"/>
              </a:rPr>
              <a:t> 2047</a:t>
            </a:r>
          </a:p>
          <a:p>
            <a:pPr eaLnBrk="1" hangingPunct="1"/>
            <a:r>
              <a:rPr lang="en-US" sz="2800" smtClean="0">
                <a:sym typeface="Symbol" pitchFamily="18" charset="2"/>
              </a:rPr>
              <a:t>            4    for 2048 </a:t>
            </a:r>
            <a:r>
              <a:rPr lang="en-US" sz="2800" i="1" smtClean="0">
                <a:sym typeface="Symbol" pitchFamily="18" charset="2"/>
              </a:rPr>
              <a:t>n</a:t>
            </a:r>
            <a:r>
              <a:rPr lang="en-US" sz="2800" smtClean="0">
                <a:sym typeface="Symbol" pitchFamily="18" charset="2"/>
              </a:rPr>
              <a:t> A</a:t>
            </a:r>
            <a:r>
              <a:rPr lang="en-US" sz="2800" baseline="-25000" smtClean="0">
                <a:sym typeface="Symbol" pitchFamily="18" charset="2"/>
              </a:rPr>
              <a:t>4</a:t>
            </a:r>
            <a:r>
              <a:rPr lang="en-US" sz="2800" smtClean="0">
                <a:sym typeface="Symbol" pitchFamily="18" charset="2"/>
              </a:rPr>
              <a:t>(1).</a:t>
            </a:r>
          </a:p>
          <a:p>
            <a:pPr eaLnBrk="1" hangingPunct="1"/>
            <a:r>
              <a:rPr lang="en-US" sz="2800" smtClean="0">
                <a:sym typeface="Symbol" pitchFamily="18" charset="2"/>
              </a:rPr>
              <a:t>Extremely slow increasing function.</a:t>
            </a:r>
          </a:p>
          <a:p>
            <a:pPr eaLnBrk="1" hangingPunct="1"/>
            <a:r>
              <a:rPr lang="en-US" sz="2800" smtClean="0">
                <a:sym typeface="Symbol" pitchFamily="18" charset="2"/>
              </a:rPr>
              <a:t> (</a:t>
            </a:r>
            <a:r>
              <a:rPr lang="en-US" sz="2800" i="1" smtClean="0">
                <a:sym typeface="Symbol" pitchFamily="18" charset="2"/>
              </a:rPr>
              <a:t>n</a:t>
            </a:r>
            <a:r>
              <a:rPr lang="en-US" sz="2800" smtClean="0">
                <a:sym typeface="Symbol" pitchFamily="18" charset="2"/>
              </a:rPr>
              <a:t>) 4 for all practical purposes.</a:t>
            </a:r>
          </a:p>
        </p:txBody>
      </p:sp>
      <p:sp>
        <p:nvSpPr>
          <p:cNvPr id="18436" name="AutoShape 4"/>
          <p:cNvSpPr>
            <a:spLocks/>
          </p:cNvSpPr>
          <p:nvPr/>
        </p:nvSpPr>
        <p:spPr bwMode="auto">
          <a:xfrm>
            <a:off x="1981200" y="2667000"/>
            <a:ext cx="76200" cy="2133600"/>
          </a:xfrm>
          <a:prstGeom prst="leftBrace">
            <a:avLst>
              <a:gd name="adj1" fmla="val 2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i="1" smtClean="0"/>
              <a:t>O</a:t>
            </a:r>
            <a:r>
              <a:rPr lang="en-US" sz="4000" smtClean="0"/>
              <a:t>(</a:t>
            </a:r>
            <a:r>
              <a:rPr lang="en-US" sz="4000" i="1" smtClean="0"/>
              <a:t>m</a:t>
            </a:r>
            <a:r>
              <a:rPr lang="en-US" sz="4000" smtClean="0">
                <a:sym typeface="Symbol" pitchFamily="18" charset="2"/>
              </a:rPr>
              <a:t>(</a:t>
            </a:r>
            <a:r>
              <a:rPr lang="en-US" sz="4000" i="1" smtClean="0">
                <a:sym typeface="Symbol" pitchFamily="18" charset="2"/>
              </a:rPr>
              <a:t>n</a:t>
            </a:r>
            <a:r>
              <a:rPr lang="en-US" sz="4000" smtClean="0">
                <a:sym typeface="Symbol" pitchFamily="18" charset="2"/>
              </a:rPr>
              <a:t>))</a:t>
            </a:r>
            <a:r>
              <a:rPr lang="en-US" sz="4000" smtClean="0"/>
              <a:t> bound: Property of Ranks</a:t>
            </a:r>
          </a:p>
        </p:txBody>
      </p:sp>
      <p:sp>
        <p:nvSpPr>
          <p:cNvPr id="19459" name="Rectangle 3"/>
          <p:cNvSpPr>
            <a:spLocks noGrp="1" noChangeArrowheads="1"/>
          </p:cNvSpPr>
          <p:nvPr>
            <p:ph type="body" idx="1"/>
          </p:nvPr>
        </p:nvSpPr>
        <p:spPr/>
        <p:txBody>
          <a:bodyPr/>
          <a:lstStyle/>
          <a:p>
            <a:pPr eaLnBrk="1" hangingPunct="1">
              <a:lnSpc>
                <a:spcPct val="80000"/>
              </a:lnSpc>
            </a:pPr>
            <a:r>
              <a:rPr lang="en-US" sz="2800" i="1" smtClean="0"/>
              <a:t>Lemma 21.4</a:t>
            </a:r>
            <a:r>
              <a:rPr lang="en-US" sz="2800" smtClean="0"/>
              <a:t> (page 511):</a:t>
            </a:r>
          </a:p>
          <a:p>
            <a:pPr lvl="1" eaLnBrk="1" hangingPunct="1">
              <a:lnSpc>
                <a:spcPct val="80000"/>
              </a:lnSpc>
            </a:pPr>
            <a:r>
              <a:rPr lang="en-US" sz="2400" smtClean="0"/>
              <a:t>For all nodes </a:t>
            </a:r>
            <a:r>
              <a:rPr lang="en-US" sz="2400" i="1" smtClean="0"/>
              <a:t>x</a:t>
            </a:r>
            <a:r>
              <a:rPr lang="en-US" sz="2400" smtClean="0"/>
              <a:t>, </a:t>
            </a:r>
            <a:r>
              <a:rPr lang="en-US" sz="2400" i="1" smtClean="0"/>
              <a:t>rank</a:t>
            </a:r>
            <a:r>
              <a:rPr lang="en-US" sz="2400" smtClean="0"/>
              <a:t>[</a:t>
            </a:r>
            <a:r>
              <a:rPr lang="en-US" sz="2400" i="1" smtClean="0"/>
              <a:t>x</a:t>
            </a:r>
            <a:r>
              <a:rPr lang="en-US" sz="2400" smtClean="0"/>
              <a:t>] </a:t>
            </a:r>
            <a:r>
              <a:rPr lang="en-US" sz="2400" smtClean="0">
                <a:sym typeface="Symbol" pitchFamily="18" charset="2"/>
              </a:rPr>
              <a:t></a:t>
            </a:r>
            <a:r>
              <a:rPr lang="en-US" sz="2400" i="1" smtClean="0"/>
              <a:t>rank</a:t>
            </a:r>
            <a:r>
              <a:rPr lang="en-US" sz="2400" smtClean="0"/>
              <a:t>[</a:t>
            </a:r>
            <a:r>
              <a:rPr lang="en-US" sz="2400" i="1" smtClean="0"/>
              <a:t>p</a:t>
            </a:r>
            <a:r>
              <a:rPr lang="en-US" sz="2400" smtClean="0"/>
              <a:t>[</a:t>
            </a:r>
            <a:r>
              <a:rPr lang="en-US" sz="2400" i="1" smtClean="0"/>
              <a:t>x</a:t>
            </a:r>
            <a:r>
              <a:rPr lang="en-US" sz="2400" smtClean="0"/>
              <a:t>]], with strict inequality if </a:t>
            </a:r>
            <a:r>
              <a:rPr lang="en-US" sz="2400" i="1" smtClean="0"/>
              <a:t>x</a:t>
            </a:r>
            <a:r>
              <a:rPr lang="en-US" sz="2400" smtClean="0">
                <a:sym typeface="Symbol" pitchFamily="18" charset="2"/>
              </a:rPr>
              <a:t></a:t>
            </a:r>
            <a:r>
              <a:rPr lang="en-US" sz="2400" i="1" smtClean="0"/>
              <a:t>p</a:t>
            </a:r>
            <a:r>
              <a:rPr lang="en-US" sz="2400" smtClean="0"/>
              <a:t>[</a:t>
            </a:r>
            <a:r>
              <a:rPr lang="en-US" sz="2400" i="1" smtClean="0"/>
              <a:t>x</a:t>
            </a:r>
            <a:r>
              <a:rPr lang="en-US" sz="2400" smtClean="0"/>
              <a:t>].</a:t>
            </a:r>
          </a:p>
          <a:p>
            <a:pPr eaLnBrk="1" hangingPunct="1">
              <a:lnSpc>
                <a:spcPct val="80000"/>
              </a:lnSpc>
            </a:pPr>
            <a:r>
              <a:rPr lang="en-US" sz="2800" i="1" smtClean="0"/>
              <a:t>Corollary 21.5</a:t>
            </a:r>
            <a:r>
              <a:rPr lang="en-US" sz="2800" smtClean="0"/>
              <a:t> (page 511):</a:t>
            </a:r>
          </a:p>
          <a:p>
            <a:pPr lvl="1" eaLnBrk="1" hangingPunct="1">
              <a:lnSpc>
                <a:spcPct val="80000"/>
              </a:lnSpc>
            </a:pPr>
            <a:r>
              <a:rPr lang="en-US" sz="2400" smtClean="0"/>
              <a:t>As we follow the path from any node to the root, the node ranks strictly increase.</a:t>
            </a:r>
          </a:p>
          <a:p>
            <a:pPr eaLnBrk="1" hangingPunct="1">
              <a:lnSpc>
                <a:spcPct val="80000"/>
              </a:lnSpc>
            </a:pPr>
            <a:r>
              <a:rPr lang="en-US" sz="2800" i="1" smtClean="0"/>
              <a:t>Lemma 21.6</a:t>
            </a:r>
            <a:r>
              <a:rPr lang="en-US" sz="2800" smtClean="0"/>
              <a:t> (page 512):</a:t>
            </a:r>
          </a:p>
          <a:p>
            <a:pPr lvl="1" eaLnBrk="1" hangingPunct="1">
              <a:lnSpc>
                <a:spcPct val="80000"/>
              </a:lnSpc>
            </a:pPr>
            <a:r>
              <a:rPr lang="en-US" sz="2400" smtClean="0"/>
              <a:t>Every node had rank at most </a:t>
            </a:r>
            <a:r>
              <a:rPr lang="en-US" sz="2400" i="1" smtClean="0"/>
              <a:t>n</a:t>
            </a:r>
            <a:r>
              <a:rPr lang="en-US" sz="2400" smtClean="0"/>
              <a:t>-1.</a:t>
            </a:r>
          </a:p>
          <a:p>
            <a:pPr lvl="2" eaLnBrk="1" hangingPunct="1">
              <a:lnSpc>
                <a:spcPct val="80000"/>
              </a:lnSpc>
            </a:pPr>
            <a:r>
              <a:rPr lang="en-US" sz="2000" smtClean="0"/>
              <a:t>Proof: rank begins with 0, increase possibly with only LINK operations, which is at most </a:t>
            </a:r>
            <a:r>
              <a:rPr lang="en-US" sz="2000" i="1" smtClean="0"/>
              <a:t>n</a:t>
            </a:r>
            <a:r>
              <a:rPr lang="en-US" sz="2000" smtClean="0"/>
              <a:t>-1 time. </a:t>
            </a:r>
          </a:p>
          <a:p>
            <a:pPr lvl="2" eaLnBrk="1" hangingPunct="1">
              <a:lnSpc>
                <a:spcPct val="80000"/>
              </a:lnSpc>
            </a:pPr>
            <a:r>
              <a:rPr lang="en-US" sz="2000" smtClean="0"/>
              <a:t>In fact, at most </a:t>
            </a:r>
            <a:r>
              <a:rPr lang="en-US" sz="2000" smtClean="0">
                <a:sym typeface="Symbol" pitchFamily="18" charset="2"/>
              </a:rPr>
              <a:t></a:t>
            </a:r>
            <a:r>
              <a:rPr lang="en-US" sz="2000" smtClean="0"/>
              <a:t>log(n)</a:t>
            </a:r>
            <a:r>
              <a:rPr lang="en-US" sz="2000" smtClean="0">
                <a:sym typeface="Symbol" pitchFamily="18" charset="2"/>
              </a:rPr>
              <a:t></a:t>
            </a:r>
            <a:r>
              <a:rPr lang="en-US" sz="200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1143000"/>
          </a:xfrm>
        </p:spPr>
        <p:txBody>
          <a:bodyPr/>
          <a:lstStyle/>
          <a:p>
            <a:pPr eaLnBrk="1" hangingPunct="1"/>
            <a:r>
              <a:rPr lang="en-US" i="1" smtClean="0"/>
              <a:t>O</a:t>
            </a:r>
            <a:r>
              <a:rPr lang="en-US" smtClean="0"/>
              <a:t>(</a:t>
            </a:r>
            <a:r>
              <a:rPr lang="en-US" i="1" smtClean="0"/>
              <a:t>m</a:t>
            </a:r>
            <a:r>
              <a:rPr lang="en-US" smtClean="0">
                <a:sym typeface="Symbol" pitchFamily="18" charset="2"/>
              </a:rPr>
              <a:t>(</a:t>
            </a:r>
            <a:r>
              <a:rPr lang="en-US" i="1" smtClean="0">
                <a:sym typeface="Symbol" pitchFamily="18" charset="2"/>
              </a:rPr>
              <a:t>n</a:t>
            </a:r>
            <a:r>
              <a:rPr lang="en-US" smtClean="0">
                <a:sym typeface="Symbol" pitchFamily="18" charset="2"/>
              </a:rPr>
              <a:t>))</a:t>
            </a:r>
            <a:r>
              <a:rPr lang="en-US" smtClean="0"/>
              <a:t> bound proof</a:t>
            </a:r>
          </a:p>
        </p:txBody>
      </p:sp>
      <p:sp>
        <p:nvSpPr>
          <p:cNvPr id="20483" name="Rectangle 3"/>
          <p:cNvSpPr>
            <a:spLocks noGrp="1" noChangeArrowheads="1"/>
          </p:cNvSpPr>
          <p:nvPr>
            <p:ph type="body" idx="1"/>
          </p:nvPr>
        </p:nvSpPr>
        <p:spPr>
          <a:xfrm>
            <a:off x="838200" y="1600200"/>
            <a:ext cx="8077200" cy="4191000"/>
          </a:xfrm>
        </p:spPr>
        <p:txBody>
          <a:bodyPr/>
          <a:lstStyle/>
          <a:p>
            <a:pPr eaLnBrk="1" hangingPunct="1">
              <a:lnSpc>
                <a:spcPct val="90000"/>
              </a:lnSpc>
            </a:pPr>
            <a:r>
              <a:rPr lang="en-US" sz="2800" smtClean="0"/>
              <a:t>Using amortized analysis (Chap. 17)</a:t>
            </a:r>
          </a:p>
          <a:p>
            <a:pPr eaLnBrk="1" hangingPunct="1">
              <a:lnSpc>
                <a:spcPct val="90000"/>
              </a:lnSpc>
            </a:pPr>
            <a:r>
              <a:rPr lang="en-US" sz="2800" smtClean="0"/>
              <a:t>Using LINK instead UNION (every UNION is done by two FIND-SETs and one LINK)</a:t>
            </a:r>
          </a:p>
          <a:p>
            <a:pPr eaLnBrk="1" hangingPunct="1">
              <a:lnSpc>
                <a:spcPct val="90000"/>
              </a:lnSpc>
            </a:pPr>
            <a:r>
              <a:rPr lang="en-US" sz="2800" i="1" smtClean="0"/>
              <a:t>Lemma 21.7 </a:t>
            </a:r>
            <a:r>
              <a:rPr lang="en-US" sz="2800" smtClean="0"/>
              <a:t>(page 512):</a:t>
            </a:r>
          </a:p>
          <a:p>
            <a:pPr lvl="1" eaLnBrk="1" hangingPunct="1">
              <a:lnSpc>
                <a:spcPct val="90000"/>
              </a:lnSpc>
            </a:pPr>
            <a:r>
              <a:rPr lang="en-US" sz="2400" smtClean="0"/>
              <a:t>Suppose converting a sequence S</a:t>
            </a:r>
            <a:r>
              <a:rPr lang="en-US" sz="2400" smtClean="0">
                <a:cs typeface="Times New Roman" pitchFamily="18" charset="0"/>
              </a:rPr>
              <a:t>'</a:t>
            </a:r>
            <a:r>
              <a:rPr lang="en-US" sz="2400" smtClean="0"/>
              <a:t> of </a:t>
            </a:r>
            <a:r>
              <a:rPr lang="en-US" sz="2400" i="1" smtClean="0"/>
              <a:t>m</a:t>
            </a:r>
            <a:r>
              <a:rPr lang="en-US" sz="2400" smtClean="0">
                <a:cs typeface="Times New Roman" pitchFamily="18" charset="0"/>
              </a:rPr>
              <a:t>'</a:t>
            </a:r>
            <a:r>
              <a:rPr lang="en-US" sz="2400" i="1" smtClean="0"/>
              <a:t> </a:t>
            </a:r>
            <a:r>
              <a:rPr lang="en-US" sz="2400" smtClean="0"/>
              <a:t>MAKE-SET, UNION, and FIND-SET operations into a sequence S of </a:t>
            </a:r>
            <a:r>
              <a:rPr lang="en-US" sz="2400" i="1" smtClean="0"/>
              <a:t>m</a:t>
            </a:r>
            <a:r>
              <a:rPr lang="en-US" sz="2400" smtClean="0"/>
              <a:t> MAKE-SET, LINK, FIND-SET by turning UNION to two FIND-SETs and one LINK, then if S runs in </a:t>
            </a:r>
            <a:r>
              <a:rPr lang="en-US" sz="2400" i="1" smtClean="0"/>
              <a:t>O</a:t>
            </a:r>
            <a:r>
              <a:rPr lang="en-US" sz="2400" smtClean="0"/>
              <a:t>(</a:t>
            </a:r>
            <a:r>
              <a:rPr lang="en-US" sz="2400" i="1" smtClean="0"/>
              <a:t>m</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smtClean="0"/>
              <a:t>, then S</a:t>
            </a:r>
            <a:r>
              <a:rPr lang="en-US" sz="2400" smtClean="0">
                <a:cs typeface="Times New Roman" pitchFamily="18" charset="0"/>
              </a:rPr>
              <a:t>'</a:t>
            </a:r>
            <a:r>
              <a:rPr lang="en-US" sz="2400" smtClean="0"/>
              <a:t> runs in </a:t>
            </a:r>
            <a:r>
              <a:rPr lang="en-US" sz="2400" i="1" smtClean="0"/>
              <a:t>O</a:t>
            </a:r>
            <a:r>
              <a:rPr lang="en-US" sz="2400" smtClean="0"/>
              <a:t>(</a:t>
            </a:r>
            <a:r>
              <a:rPr lang="en-US" sz="2400" i="1" smtClean="0"/>
              <a:t>m</a:t>
            </a:r>
            <a:r>
              <a:rPr lang="en-US" sz="2400" smtClean="0">
                <a:cs typeface="Times New Roman" pitchFamily="18" charset="0"/>
              </a:rPr>
              <a:t>'</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smtClean="0"/>
              <a:t> </a:t>
            </a:r>
          </a:p>
          <a:p>
            <a:pPr lvl="1" eaLnBrk="1" hangingPunct="1">
              <a:lnSpc>
                <a:spcPct val="90000"/>
              </a:lnSpc>
            </a:pPr>
            <a:r>
              <a:rPr lang="en-US" sz="2400" smtClean="0"/>
              <a:t>Proof: because of </a:t>
            </a:r>
            <a:r>
              <a:rPr lang="en-US" sz="2400" i="1" smtClean="0"/>
              <a:t>m</a:t>
            </a:r>
            <a:r>
              <a:rPr lang="en-US" sz="2400" smtClean="0">
                <a:cs typeface="Times New Roman" pitchFamily="18" charset="0"/>
              </a:rPr>
              <a:t>'</a:t>
            </a:r>
            <a:r>
              <a:rPr lang="en-US" sz="2400" smtClean="0"/>
              <a:t> </a:t>
            </a:r>
            <a:r>
              <a:rPr lang="en-US" sz="2400" smtClean="0">
                <a:sym typeface="Symbol" pitchFamily="18" charset="2"/>
              </a:rPr>
              <a:t> </a:t>
            </a:r>
            <a:r>
              <a:rPr lang="en-US" sz="2400" i="1" smtClean="0">
                <a:sym typeface="Symbol" pitchFamily="18" charset="2"/>
              </a:rPr>
              <a:t>m</a:t>
            </a:r>
            <a:r>
              <a:rPr lang="en-US" sz="2400" smtClean="0">
                <a:sym typeface="Symbol" pitchFamily="18" charset="2"/>
              </a:rPr>
              <a:t> 3</a:t>
            </a:r>
            <a:r>
              <a:rPr lang="en-US" sz="2400" i="1" smtClean="0"/>
              <a:t>m</a:t>
            </a:r>
            <a:r>
              <a:rPr lang="en-US" sz="2400" smtClean="0">
                <a:cs typeface="Times New Roman" pitchFamily="18" charset="0"/>
              </a:rPr>
              <a:t>' , thus </a:t>
            </a:r>
            <a:r>
              <a:rPr lang="en-US" sz="2400" i="1" smtClean="0">
                <a:cs typeface="Times New Roman" pitchFamily="18" charset="0"/>
              </a:rPr>
              <a:t>m</a:t>
            </a:r>
            <a:r>
              <a:rPr lang="en-US" sz="2400" smtClean="0">
                <a:cs typeface="Times New Roman" pitchFamily="18" charset="0"/>
              </a:rPr>
              <a:t>=</a:t>
            </a:r>
            <a:r>
              <a:rPr lang="en-US" sz="2400" i="1" smtClean="0">
                <a:cs typeface="Times New Roman" pitchFamily="18" charset="0"/>
              </a:rPr>
              <a:t>O</a:t>
            </a:r>
            <a:r>
              <a:rPr lang="en-US" sz="2400" smtClean="0">
                <a:cs typeface="Times New Roman" pitchFamily="18" charset="0"/>
              </a:rPr>
              <a:t>(</a:t>
            </a:r>
            <a:r>
              <a:rPr lang="en-US" sz="2400" i="1" smtClean="0">
                <a:cs typeface="Times New Roman" pitchFamily="18" charset="0"/>
              </a:rPr>
              <a:t>m</a:t>
            </a:r>
            <a:r>
              <a:rPr lang="en-US" sz="2400" smtClean="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152400"/>
            <a:ext cx="7772400" cy="1143000"/>
          </a:xfrm>
        </p:spPr>
        <p:txBody>
          <a:bodyPr/>
          <a:lstStyle/>
          <a:p>
            <a:pPr eaLnBrk="1" hangingPunct="1"/>
            <a:r>
              <a:rPr lang="en-US" smtClean="0"/>
              <a:t>Potential Function</a:t>
            </a:r>
          </a:p>
        </p:txBody>
      </p:sp>
      <p:sp>
        <p:nvSpPr>
          <p:cNvPr id="21507" name="Rectangle 3"/>
          <p:cNvSpPr>
            <a:spLocks noGrp="1" noChangeArrowheads="1"/>
          </p:cNvSpPr>
          <p:nvPr>
            <p:ph type="body" idx="1"/>
          </p:nvPr>
        </p:nvSpPr>
        <p:spPr>
          <a:xfrm>
            <a:off x="381000" y="1219200"/>
            <a:ext cx="8610600" cy="4267200"/>
          </a:xfrm>
        </p:spPr>
        <p:txBody>
          <a:bodyPr/>
          <a:lstStyle/>
          <a:p>
            <a:pPr eaLnBrk="1" hangingPunct="1"/>
            <a:r>
              <a:rPr lang="en-US" smtClean="0"/>
              <a:t>For each node </a:t>
            </a:r>
            <a:r>
              <a:rPr lang="en-US" i="1" smtClean="0"/>
              <a:t>x</a:t>
            </a:r>
            <a:r>
              <a:rPr lang="en-US" smtClean="0"/>
              <a:t>, assign a potential function </a:t>
            </a:r>
            <a:r>
              <a:rPr lang="en-US" smtClean="0">
                <a:sym typeface="Symbol" pitchFamily="18" charset="2"/>
              </a:rPr>
              <a:t></a:t>
            </a:r>
            <a:r>
              <a:rPr lang="en-US" i="1" baseline="-25000" smtClean="0"/>
              <a:t>q</a:t>
            </a:r>
            <a:r>
              <a:rPr lang="en-US" smtClean="0"/>
              <a:t>(</a:t>
            </a:r>
            <a:r>
              <a:rPr lang="en-US" i="1" smtClean="0"/>
              <a:t>x</a:t>
            </a:r>
            <a:r>
              <a:rPr lang="en-US" smtClean="0"/>
              <a:t>) after </a:t>
            </a:r>
            <a:r>
              <a:rPr lang="en-US" i="1" smtClean="0"/>
              <a:t>q</a:t>
            </a:r>
            <a:r>
              <a:rPr lang="en-US" smtClean="0"/>
              <a:t> operations.</a:t>
            </a:r>
          </a:p>
          <a:p>
            <a:pPr eaLnBrk="1" hangingPunct="1"/>
            <a:r>
              <a:rPr lang="en-US" smtClean="0"/>
              <a:t>Then potential for entire forest, </a:t>
            </a:r>
            <a:r>
              <a:rPr lang="en-US" smtClean="0">
                <a:sym typeface="Symbol" pitchFamily="18" charset="2"/>
              </a:rPr>
              <a:t></a:t>
            </a:r>
            <a:r>
              <a:rPr lang="en-US" i="1" baseline="-25000" smtClean="0"/>
              <a:t>q</a:t>
            </a:r>
            <a:r>
              <a:rPr lang="en-US" smtClean="0"/>
              <a:t>=</a:t>
            </a:r>
            <a:r>
              <a:rPr lang="en-US" smtClean="0">
                <a:sym typeface="Symbol" pitchFamily="18" charset="2"/>
              </a:rPr>
              <a:t></a:t>
            </a:r>
            <a:r>
              <a:rPr lang="en-US" i="1" baseline="-25000" smtClean="0">
                <a:sym typeface="Symbol" pitchFamily="18" charset="2"/>
              </a:rPr>
              <a:t>x</a:t>
            </a:r>
            <a:r>
              <a:rPr lang="en-US" smtClean="0">
                <a:sym typeface="Symbol" pitchFamily="18" charset="2"/>
              </a:rPr>
              <a:t></a:t>
            </a:r>
            <a:r>
              <a:rPr lang="en-US" i="1" baseline="-25000" smtClean="0"/>
              <a:t>q</a:t>
            </a:r>
            <a:r>
              <a:rPr lang="en-US" smtClean="0"/>
              <a:t>(</a:t>
            </a:r>
            <a:r>
              <a:rPr lang="en-US" i="1" smtClean="0"/>
              <a:t>x</a:t>
            </a:r>
            <a:r>
              <a:rPr lang="en-US" smtClean="0"/>
              <a:t>)</a:t>
            </a:r>
          </a:p>
          <a:p>
            <a:pPr lvl="1" eaLnBrk="1" hangingPunct="1"/>
            <a:r>
              <a:rPr lang="en-US" smtClean="0">
                <a:sym typeface="Symbol" pitchFamily="18" charset="2"/>
              </a:rPr>
              <a:t></a:t>
            </a:r>
            <a:r>
              <a:rPr lang="en-US" baseline="-25000" smtClean="0"/>
              <a:t>0</a:t>
            </a:r>
            <a:r>
              <a:rPr lang="en-US" smtClean="0"/>
              <a:t>=0 at the beginning. </a:t>
            </a:r>
          </a:p>
          <a:p>
            <a:pPr lvl="1" eaLnBrk="1" hangingPunct="1"/>
            <a:r>
              <a:rPr lang="en-US" smtClean="0">
                <a:sym typeface="Symbol" pitchFamily="18" charset="2"/>
              </a:rPr>
              <a:t></a:t>
            </a:r>
            <a:r>
              <a:rPr lang="en-US" i="1" baseline="-25000" smtClean="0"/>
              <a:t>q</a:t>
            </a:r>
            <a:r>
              <a:rPr lang="en-US" smtClean="0"/>
              <a:t> will never be negative.</a:t>
            </a:r>
          </a:p>
          <a:p>
            <a:pPr eaLnBrk="1" hangingPunct="1"/>
            <a:r>
              <a:rPr lang="en-US" smtClean="0">
                <a:sym typeface="Symbol" pitchFamily="18" charset="2"/>
              </a:rPr>
              <a:t></a:t>
            </a:r>
            <a:r>
              <a:rPr lang="en-US" i="1" baseline="-25000" smtClean="0"/>
              <a:t>q</a:t>
            </a:r>
            <a:r>
              <a:rPr lang="en-US" smtClean="0"/>
              <a:t>(</a:t>
            </a:r>
            <a:r>
              <a:rPr lang="en-US" i="1" smtClean="0"/>
              <a:t>x</a:t>
            </a:r>
            <a:r>
              <a:rPr lang="en-US" smtClean="0"/>
              <a:t>)= </a:t>
            </a:r>
            <a:r>
              <a:rPr lang="en-US" smtClean="0">
                <a:sym typeface="Symbol" pitchFamily="18" charset="2"/>
              </a:rPr>
              <a:t>(</a:t>
            </a:r>
            <a:r>
              <a:rPr lang="en-US" i="1" smtClean="0">
                <a:sym typeface="Symbol" pitchFamily="18" charset="2"/>
              </a:rPr>
              <a:t>n</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if </a:t>
            </a:r>
            <a:r>
              <a:rPr lang="en-US" i="1" smtClean="0">
                <a:sym typeface="Symbol" pitchFamily="18" charset="2"/>
              </a:rPr>
              <a:t>x</a:t>
            </a:r>
            <a:r>
              <a:rPr lang="en-US" smtClean="0">
                <a:sym typeface="Symbol" pitchFamily="18" charset="2"/>
              </a:rPr>
              <a:t> is a root or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]=0.  </a:t>
            </a:r>
          </a:p>
          <a:p>
            <a:pPr eaLnBrk="1" hangingPunct="1"/>
            <a:r>
              <a:rPr lang="en-US" smtClean="0">
                <a:sym typeface="Symbol" pitchFamily="18" charset="2"/>
              </a:rPr>
              <a:t>           (</a:t>
            </a:r>
            <a:r>
              <a:rPr lang="en-US" i="1" smtClean="0">
                <a:sym typeface="Symbol" pitchFamily="18" charset="2"/>
              </a:rPr>
              <a:t>n</a:t>
            </a:r>
            <a:r>
              <a:rPr lang="en-US" smtClean="0">
                <a:sym typeface="Symbol" pitchFamily="18" charset="2"/>
              </a:rPr>
              <a:t>)-level(</a:t>
            </a:r>
            <a:r>
              <a:rPr lang="en-US" i="1" smtClean="0">
                <a:sym typeface="Symbol" pitchFamily="18" charset="2"/>
              </a:rPr>
              <a:t>x</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]-iter(</a:t>
            </a:r>
            <a:r>
              <a:rPr lang="en-US" i="1" smtClean="0">
                <a:sym typeface="Symbol" pitchFamily="18" charset="2"/>
              </a:rPr>
              <a:t>x</a:t>
            </a:r>
            <a:r>
              <a:rPr lang="en-US" smtClean="0">
                <a:sym typeface="Symbol" pitchFamily="18" charset="2"/>
              </a:rPr>
              <a:t>)   otherwise.</a:t>
            </a:r>
          </a:p>
        </p:txBody>
      </p:sp>
      <p:sp>
        <p:nvSpPr>
          <p:cNvPr id="21508" name="AutoShape 4"/>
          <p:cNvSpPr>
            <a:spLocks/>
          </p:cNvSpPr>
          <p:nvPr/>
        </p:nvSpPr>
        <p:spPr bwMode="auto">
          <a:xfrm>
            <a:off x="1828800" y="4191000"/>
            <a:ext cx="76200" cy="685800"/>
          </a:xfrm>
          <a:prstGeom prst="lef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304800"/>
            <a:ext cx="7772400" cy="1143000"/>
          </a:xfrm>
        </p:spPr>
        <p:txBody>
          <a:bodyPr/>
          <a:lstStyle/>
          <a:p>
            <a:pPr eaLnBrk="1" hangingPunct="1"/>
            <a:r>
              <a:rPr lang="en-US" sz="3600" dirty="0" smtClean="0"/>
              <a:t>Disjoint Sets Data Structure </a:t>
            </a:r>
          </a:p>
        </p:txBody>
      </p:sp>
      <p:sp>
        <p:nvSpPr>
          <p:cNvPr id="2051" name="Rectangle 3"/>
          <p:cNvSpPr>
            <a:spLocks noGrp="1" noChangeArrowheads="1"/>
          </p:cNvSpPr>
          <p:nvPr>
            <p:ph type="body" idx="1"/>
          </p:nvPr>
        </p:nvSpPr>
        <p:spPr>
          <a:xfrm>
            <a:off x="762000" y="1447800"/>
            <a:ext cx="7772400" cy="4114800"/>
          </a:xfrm>
        </p:spPr>
        <p:txBody>
          <a:bodyPr>
            <a:normAutofit lnSpcReduction="10000"/>
          </a:bodyPr>
          <a:lstStyle/>
          <a:p>
            <a:pPr eaLnBrk="1" hangingPunct="1">
              <a:lnSpc>
                <a:spcPct val="90000"/>
              </a:lnSpc>
            </a:pPr>
            <a:r>
              <a:rPr lang="en-US" sz="2800" dirty="0" smtClean="0"/>
              <a:t>A disjoint-set is a collection </a:t>
            </a:r>
            <a:r>
              <a:rPr lang="en-US" sz="2800" dirty="0">
                <a:sym typeface="Symbol" pitchFamily="18" charset="2"/>
              </a:rPr>
              <a:t>C</a:t>
            </a:r>
            <a:r>
              <a:rPr lang="en-US" sz="2800" dirty="0" smtClean="0">
                <a:sym typeface="Symbol" pitchFamily="18" charset="2"/>
              </a:rPr>
              <a:t>={</a:t>
            </a:r>
            <a:r>
              <a:rPr lang="en-US" sz="2800" dirty="0" smtClean="0">
                <a:sym typeface="Symbol" pitchFamily="18" charset="2"/>
              </a:rPr>
              <a:t>S</a:t>
            </a:r>
            <a:r>
              <a:rPr lang="en-US" sz="2800" baseline="-25000" dirty="0" smtClean="0">
                <a:sym typeface="Symbol" pitchFamily="18" charset="2"/>
              </a:rPr>
              <a:t>1</a:t>
            </a:r>
            <a:r>
              <a:rPr lang="en-US" sz="2800" dirty="0" smtClean="0">
                <a:sym typeface="Symbol" pitchFamily="18" charset="2"/>
              </a:rPr>
              <a:t>, S</a:t>
            </a:r>
            <a:r>
              <a:rPr lang="en-US" sz="2800" baseline="-25000" dirty="0" smtClean="0">
                <a:sym typeface="Symbol" pitchFamily="18" charset="2"/>
              </a:rPr>
              <a:t>2</a:t>
            </a:r>
            <a:r>
              <a:rPr lang="en-US" sz="2800" dirty="0" smtClean="0">
                <a:sym typeface="Symbol" pitchFamily="18" charset="2"/>
              </a:rPr>
              <a:t>,…, </a:t>
            </a:r>
            <a:r>
              <a:rPr lang="en-US" sz="2800" dirty="0" err="1" smtClean="0">
                <a:sym typeface="Symbol" pitchFamily="18" charset="2"/>
              </a:rPr>
              <a:t>S</a:t>
            </a:r>
            <a:r>
              <a:rPr lang="en-US" sz="2800" i="1" baseline="-25000" dirty="0" err="1" smtClean="0">
                <a:sym typeface="Symbol" pitchFamily="18" charset="2"/>
              </a:rPr>
              <a:t>k</a:t>
            </a:r>
            <a:r>
              <a:rPr lang="en-US" sz="2800" dirty="0" smtClean="0">
                <a:sym typeface="Symbol" pitchFamily="18" charset="2"/>
              </a:rPr>
              <a:t>} of distinct dynamic sets.</a:t>
            </a:r>
          </a:p>
          <a:p>
            <a:pPr eaLnBrk="1" hangingPunct="1">
              <a:lnSpc>
                <a:spcPct val="90000"/>
              </a:lnSpc>
            </a:pPr>
            <a:r>
              <a:rPr lang="en-US" sz="2800" dirty="0" smtClean="0">
                <a:sym typeface="Symbol" pitchFamily="18" charset="2"/>
              </a:rPr>
              <a:t>Each set is identified by a member of the set, called </a:t>
            </a:r>
            <a:r>
              <a:rPr lang="en-US" sz="2800" i="1" dirty="0" smtClean="0">
                <a:sym typeface="Symbol" pitchFamily="18" charset="2"/>
              </a:rPr>
              <a:t>representative</a:t>
            </a:r>
            <a:r>
              <a:rPr lang="en-US" sz="2800" dirty="0" smtClean="0">
                <a:sym typeface="Symbol" pitchFamily="18" charset="2"/>
              </a:rPr>
              <a:t>.</a:t>
            </a:r>
          </a:p>
          <a:p>
            <a:pPr eaLnBrk="1" hangingPunct="1">
              <a:lnSpc>
                <a:spcPct val="90000"/>
              </a:lnSpc>
            </a:pPr>
            <a:r>
              <a:rPr lang="en-US" sz="2800" dirty="0" smtClean="0">
                <a:sym typeface="Symbol" pitchFamily="18" charset="2"/>
              </a:rPr>
              <a:t>Disjoint set operations:</a:t>
            </a:r>
          </a:p>
          <a:p>
            <a:pPr lvl="1" eaLnBrk="1" hangingPunct="1">
              <a:lnSpc>
                <a:spcPct val="90000"/>
              </a:lnSpc>
            </a:pPr>
            <a:r>
              <a:rPr lang="en-US" sz="2400" dirty="0" smtClean="0">
                <a:sym typeface="Symbol" pitchFamily="18" charset="2"/>
              </a:rPr>
              <a:t>MAKE-SET(</a:t>
            </a:r>
            <a:r>
              <a:rPr lang="en-US" sz="2400" i="1" dirty="0" smtClean="0">
                <a:sym typeface="Symbol" pitchFamily="18" charset="2"/>
              </a:rPr>
              <a:t>x</a:t>
            </a:r>
            <a:r>
              <a:rPr lang="en-US" sz="2400" dirty="0" smtClean="0">
                <a:sym typeface="Symbol" pitchFamily="18" charset="2"/>
              </a:rPr>
              <a:t>): create a new set with only </a:t>
            </a:r>
            <a:r>
              <a:rPr lang="en-US" sz="2400" i="1" dirty="0" smtClean="0">
                <a:sym typeface="Symbol" pitchFamily="18" charset="2"/>
              </a:rPr>
              <a:t>x</a:t>
            </a:r>
            <a:r>
              <a:rPr lang="en-US" sz="2400" dirty="0" smtClean="0">
                <a:sym typeface="Symbol" pitchFamily="18" charset="2"/>
              </a:rPr>
              <a:t>. assume </a:t>
            </a:r>
            <a:r>
              <a:rPr lang="en-US" sz="2400" i="1" dirty="0" smtClean="0">
                <a:sym typeface="Symbol" pitchFamily="18" charset="2"/>
              </a:rPr>
              <a:t>x</a:t>
            </a:r>
            <a:r>
              <a:rPr lang="en-US" sz="2400" dirty="0" smtClean="0">
                <a:sym typeface="Symbol" pitchFamily="18" charset="2"/>
              </a:rPr>
              <a:t> is not already in some other set.</a:t>
            </a:r>
          </a:p>
          <a:p>
            <a:pPr lvl="1" eaLnBrk="1" hangingPunct="1">
              <a:lnSpc>
                <a:spcPct val="90000"/>
              </a:lnSpc>
            </a:pPr>
            <a:r>
              <a:rPr lang="en-US" sz="2400" dirty="0" smtClean="0">
                <a:sym typeface="Symbol" pitchFamily="18" charset="2"/>
              </a:rPr>
              <a:t>UNION(</a:t>
            </a:r>
            <a:r>
              <a:rPr lang="en-US" sz="2400" i="1" dirty="0" err="1" smtClean="0">
                <a:sym typeface="Symbol" pitchFamily="18" charset="2"/>
              </a:rPr>
              <a:t>x</a:t>
            </a:r>
            <a:r>
              <a:rPr lang="en-US" sz="2400" dirty="0" err="1" smtClean="0">
                <a:sym typeface="Symbol" pitchFamily="18" charset="2"/>
              </a:rPr>
              <a:t>,</a:t>
            </a:r>
            <a:r>
              <a:rPr lang="en-US" sz="2400" i="1" dirty="0" err="1" smtClean="0">
                <a:sym typeface="Symbol" pitchFamily="18" charset="2"/>
              </a:rPr>
              <a:t>y</a:t>
            </a:r>
            <a:r>
              <a:rPr lang="en-US" sz="2400" dirty="0" smtClean="0">
                <a:sym typeface="Symbol" pitchFamily="18" charset="2"/>
              </a:rPr>
              <a:t>): combine the two sets containing </a:t>
            </a:r>
            <a:r>
              <a:rPr lang="en-US" sz="2400" i="1" dirty="0" smtClean="0">
                <a:sym typeface="Symbol" pitchFamily="18" charset="2"/>
              </a:rPr>
              <a:t>x</a:t>
            </a:r>
            <a:r>
              <a:rPr lang="en-US" sz="2400" dirty="0" smtClean="0">
                <a:sym typeface="Symbol" pitchFamily="18" charset="2"/>
              </a:rPr>
              <a:t> and </a:t>
            </a:r>
            <a:r>
              <a:rPr lang="en-US" sz="2400" i="1" dirty="0" smtClean="0">
                <a:sym typeface="Symbol" pitchFamily="18" charset="2"/>
              </a:rPr>
              <a:t>y</a:t>
            </a:r>
            <a:r>
              <a:rPr lang="en-US" sz="2400" dirty="0" smtClean="0">
                <a:sym typeface="Symbol" pitchFamily="18" charset="2"/>
              </a:rPr>
              <a:t> into one new set. A new representative is selected.</a:t>
            </a:r>
          </a:p>
          <a:p>
            <a:pPr lvl="1" eaLnBrk="1" hangingPunct="1">
              <a:lnSpc>
                <a:spcPct val="90000"/>
              </a:lnSpc>
            </a:pPr>
            <a:r>
              <a:rPr lang="en-US" sz="2400" dirty="0" smtClean="0">
                <a:sym typeface="Symbol" pitchFamily="18" charset="2"/>
              </a:rPr>
              <a:t>FIND-SET(</a:t>
            </a:r>
            <a:r>
              <a:rPr lang="en-US" sz="2400" i="1" dirty="0" smtClean="0">
                <a:sym typeface="Symbol" pitchFamily="18" charset="2"/>
              </a:rPr>
              <a:t>x</a:t>
            </a:r>
            <a:r>
              <a:rPr lang="en-US" sz="2400" dirty="0" smtClean="0">
                <a:sym typeface="Symbol" pitchFamily="18" charset="2"/>
              </a:rPr>
              <a:t>): return the representative of the set containing </a:t>
            </a:r>
            <a:r>
              <a:rPr lang="en-US" sz="2400" i="1" dirty="0" smtClean="0">
                <a:sym typeface="Symbol" pitchFamily="18" charset="2"/>
              </a:rPr>
              <a:t>x</a:t>
            </a:r>
            <a:r>
              <a:rPr lang="en-US" sz="2400" dirty="0" smtClean="0">
                <a:sym typeface="Symbol" pitchFamily="18" charset="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772400" cy="1143000"/>
          </a:xfrm>
        </p:spPr>
        <p:txBody>
          <a:bodyPr/>
          <a:lstStyle/>
          <a:p>
            <a:pPr eaLnBrk="1" hangingPunct="1"/>
            <a:r>
              <a:rPr lang="en-US" smtClean="0"/>
              <a:t>level(</a:t>
            </a:r>
            <a:r>
              <a:rPr lang="en-US" i="1" smtClean="0"/>
              <a:t>x</a:t>
            </a:r>
            <a:r>
              <a:rPr lang="en-US" smtClean="0"/>
              <a:t>) and iter(</a:t>
            </a:r>
            <a:r>
              <a:rPr lang="en-US" i="1" smtClean="0"/>
              <a:t>x</a:t>
            </a:r>
            <a:r>
              <a:rPr lang="en-US" smtClean="0"/>
              <a:t>)</a:t>
            </a:r>
          </a:p>
        </p:txBody>
      </p:sp>
      <p:sp>
        <p:nvSpPr>
          <p:cNvPr id="22531" name="Rectangle 3"/>
          <p:cNvSpPr>
            <a:spLocks noGrp="1" noChangeArrowheads="1"/>
          </p:cNvSpPr>
          <p:nvPr>
            <p:ph type="body" idx="1"/>
          </p:nvPr>
        </p:nvSpPr>
        <p:spPr>
          <a:xfrm>
            <a:off x="533400" y="1295400"/>
            <a:ext cx="8077200" cy="4114800"/>
          </a:xfrm>
        </p:spPr>
        <p:txBody>
          <a:bodyPr/>
          <a:lstStyle/>
          <a:p>
            <a:pPr eaLnBrk="1" hangingPunct="1"/>
            <a:r>
              <a:rPr lang="en-US" smtClean="0"/>
              <a:t>level(</a:t>
            </a:r>
            <a:r>
              <a:rPr lang="en-US" i="1" smtClean="0"/>
              <a:t>x</a:t>
            </a:r>
            <a:r>
              <a:rPr lang="en-US" smtClean="0"/>
              <a:t>)=max{</a:t>
            </a:r>
            <a:r>
              <a:rPr lang="en-US" i="1" smtClean="0"/>
              <a:t>k</a:t>
            </a:r>
            <a:r>
              <a:rPr lang="en-US" smtClean="0"/>
              <a:t>: </a:t>
            </a:r>
            <a:r>
              <a:rPr lang="en-US" i="1" smtClean="0"/>
              <a:t>rank</a:t>
            </a:r>
            <a:r>
              <a:rPr lang="en-US" smtClean="0"/>
              <a:t>[</a:t>
            </a:r>
            <a:r>
              <a:rPr lang="en-US" i="1" smtClean="0"/>
              <a:t>p</a:t>
            </a:r>
            <a:r>
              <a:rPr lang="en-US" smtClean="0"/>
              <a:t>[</a:t>
            </a:r>
            <a:r>
              <a:rPr lang="en-US" i="1" smtClean="0"/>
              <a:t>x</a:t>
            </a:r>
            <a:r>
              <a:rPr lang="en-US" smtClean="0"/>
              <a:t>]]</a:t>
            </a:r>
            <a:r>
              <a:rPr lang="en-US" smtClean="0">
                <a:sym typeface="Symbol" pitchFamily="18" charset="2"/>
              </a:rPr>
              <a:t>A</a:t>
            </a:r>
            <a:r>
              <a:rPr lang="en-US" i="1" baseline="-25000" smtClean="0">
                <a:sym typeface="Symbol" pitchFamily="18" charset="2"/>
              </a:rPr>
              <a:t>k</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r>
              <a:rPr lang="en-US" smtClean="0"/>
              <a:t>}</a:t>
            </a:r>
          </a:p>
          <a:p>
            <a:pPr lvl="1" eaLnBrk="1" hangingPunct="1"/>
            <a:r>
              <a:rPr lang="en-US" smtClean="0">
                <a:sym typeface="Symbol" pitchFamily="18" charset="2"/>
              </a:rPr>
              <a:t>0 </a:t>
            </a:r>
            <a:r>
              <a:rPr lang="en-US" smtClean="0"/>
              <a:t>Level(</a:t>
            </a:r>
            <a:r>
              <a:rPr lang="en-US" i="1" smtClean="0"/>
              <a:t>x</a:t>
            </a:r>
            <a:r>
              <a:rPr lang="en-US" smtClean="0"/>
              <a:t>)</a:t>
            </a:r>
            <a:r>
              <a:rPr lang="en-US" smtClean="0">
                <a:sym typeface="Symbol" pitchFamily="18" charset="2"/>
              </a:rPr>
              <a:t>&lt;(</a:t>
            </a:r>
            <a:r>
              <a:rPr lang="en-US" i="1" smtClean="0">
                <a:sym typeface="Symbol" pitchFamily="18" charset="2"/>
              </a:rPr>
              <a:t>n</a:t>
            </a:r>
            <a:r>
              <a:rPr lang="en-US" smtClean="0">
                <a:sym typeface="Symbol" pitchFamily="18" charset="2"/>
              </a:rPr>
              <a:t>), since </a:t>
            </a:r>
          </a:p>
          <a:p>
            <a:pPr lvl="2" eaLnBrk="1" hangingPunct="1"/>
            <a:r>
              <a:rPr lang="en-US" i="1" smtClean="0"/>
              <a:t>rank</a:t>
            </a:r>
            <a:r>
              <a:rPr lang="en-US" smtClean="0"/>
              <a:t>[</a:t>
            </a:r>
            <a:r>
              <a:rPr lang="en-US" i="1" smtClean="0"/>
              <a:t>p</a:t>
            </a:r>
            <a:r>
              <a:rPr lang="en-US" smtClean="0"/>
              <a:t>[</a:t>
            </a:r>
            <a:r>
              <a:rPr lang="en-US" i="1" smtClean="0"/>
              <a:t>x</a:t>
            </a:r>
            <a:r>
              <a:rPr lang="en-US" smtClean="0"/>
              <a:t>]]</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]+1=A</a:t>
            </a:r>
            <a:r>
              <a:rPr lang="en-US" baseline="-25000" smtClean="0">
                <a:sym typeface="Symbol" pitchFamily="18" charset="2"/>
              </a:rPr>
              <a:t>0</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and</a:t>
            </a:r>
          </a:p>
          <a:p>
            <a:pPr lvl="2" eaLnBrk="1" hangingPunct="1"/>
            <a:r>
              <a:rPr lang="en-US" smtClean="0">
                <a:sym typeface="Symbol" pitchFamily="18" charset="2"/>
              </a:rPr>
              <a:t>A</a:t>
            </a:r>
            <a:r>
              <a:rPr lang="en-US" baseline="-25000" smtClean="0">
                <a:sym typeface="Symbol" pitchFamily="18" charset="2"/>
              </a:rPr>
              <a:t>(</a:t>
            </a:r>
            <a:r>
              <a:rPr lang="en-US" i="1" baseline="-25000" smtClean="0">
                <a:sym typeface="Symbol" pitchFamily="18" charset="2"/>
              </a:rPr>
              <a:t>n</a:t>
            </a:r>
            <a:r>
              <a:rPr lang="en-US" baseline="-25000" smtClean="0">
                <a:sym typeface="Symbol" pitchFamily="18" charset="2"/>
              </a:rPr>
              <a:t>) </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 A</a:t>
            </a:r>
            <a:r>
              <a:rPr lang="en-US" baseline="-25000" smtClean="0">
                <a:sym typeface="Symbol" pitchFamily="18" charset="2"/>
              </a:rPr>
              <a:t>(</a:t>
            </a:r>
            <a:r>
              <a:rPr lang="en-US" i="1" baseline="-25000" smtClean="0">
                <a:sym typeface="Symbol" pitchFamily="18" charset="2"/>
              </a:rPr>
              <a:t>n</a:t>
            </a:r>
            <a:r>
              <a:rPr lang="en-US" baseline="-25000" smtClean="0">
                <a:sym typeface="Symbol" pitchFamily="18" charset="2"/>
              </a:rPr>
              <a:t>) </a:t>
            </a:r>
            <a:r>
              <a:rPr lang="en-US" smtClean="0">
                <a:sym typeface="Symbol" pitchFamily="18" charset="2"/>
              </a:rPr>
              <a:t>(1)  </a:t>
            </a:r>
            <a:r>
              <a:rPr lang="en-US" i="1" smtClean="0">
                <a:sym typeface="Symbol" pitchFamily="18" charset="2"/>
              </a:rPr>
              <a:t>n</a:t>
            </a:r>
            <a:r>
              <a:rPr lang="en-US" smtClean="0">
                <a:sym typeface="Symbol" pitchFamily="18" charset="2"/>
              </a:rPr>
              <a:t> &gt; </a:t>
            </a:r>
            <a:r>
              <a:rPr lang="en-US" i="1" smtClean="0"/>
              <a:t>rank</a:t>
            </a:r>
            <a:r>
              <a:rPr lang="en-US" smtClean="0"/>
              <a:t>[</a:t>
            </a:r>
            <a:r>
              <a:rPr lang="en-US" i="1" smtClean="0"/>
              <a:t>p</a:t>
            </a:r>
            <a:r>
              <a:rPr lang="en-US" smtClean="0"/>
              <a:t>[</a:t>
            </a:r>
            <a:r>
              <a:rPr lang="en-US" i="1" smtClean="0"/>
              <a:t>x</a:t>
            </a:r>
            <a:r>
              <a:rPr lang="en-US" smtClean="0"/>
              <a:t>]].</a:t>
            </a:r>
          </a:p>
          <a:p>
            <a:pPr eaLnBrk="1" hangingPunct="1"/>
            <a:r>
              <a:rPr lang="en-US" smtClean="0"/>
              <a:t>iter(</a:t>
            </a:r>
            <a:r>
              <a:rPr lang="en-US" i="1" smtClean="0"/>
              <a:t>x</a:t>
            </a:r>
            <a:r>
              <a:rPr lang="en-US" smtClean="0"/>
              <a:t>)=max{</a:t>
            </a:r>
            <a:r>
              <a:rPr lang="en-US" i="1" smtClean="0"/>
              <a:t>i</a:t>
            </a:r>
            <a:r>
              <a:rPr lang="en-US" smtClean="0"/>
              <a:t>: </a:t>
            </a:r>
            <a:r>
              <a:rPr lang="en-US" i="1" smtClean="0"/>
              <a:t>rank</a:t>
            </a:r>
            <a:r>
              <a:rPr lang="en-US" smtClean="0"/>
              <a:t>[</a:t>
            </a:r>
            <a:r>
              <a:rPr lang="en-US" i="1" smtClean="0"/>
              <a:t>p</a:t>
            </a:r>
            <a:r>
              <a:rPr lang="en-US" smtClean="0"/>
              <a:t>[</a:t>
            </a:r>
            <a:r>
              <a:rPr lang="en-US" i="1" smtClean="0"/>
              <a:t>x</a:t>
            </a:r>
            <a:r>
              <a:rPr lang="en-US" smtClean="0"/>
              <a:t>]]</a:t>
            </a:r>
            <a:r>
              <a:rPr lang="en-US" smtClean="0">
                <a:sym typeface="Symbol" pitchFamily="18" charset="2"/>
              </a:rPr>
              <a:t>A</a:t>
            </a:r>
            <a:r>
              <a:rPr lang="en-US" baseline="-25000" smtClean="0">
                <a:sym typeface="Symbol" pitchFamily="18" charset="2"/>
              </a:rPr>
              <a:t>level(</a:t>
            </a:r>
            <a:r>
              <a:rPr lang="en-US" i="1" baseline="-25000" smtClean="0">
                <a:sym typeface="Symbol" pitchFamily="18" charset="2"/>
              </a:rPr>
              <a:t>x</a:t>
            </a:r>
            <a:r>
              <a:rPr lang="en-US" baseline="-25000" smtClean="0">
                <a:sym typeface="Symbol" pitchFamily="18" charset="2"/>
              </a:rPr>
              <a:t>)</a:t>
            </a:r>
            <a:r>
              <a:rPr lang="en-US" baseline="30000" smtClean="0">
                <a:sym typeface="Symbol" pitchFamily="18" charset="2"/>
              </a:rPr>
              <a:t>(</a:t>
            </a:r>
            <a:r>
              <a:rPr lang="en-US" i="1" baseline="30000" smtClean="0">
                <a:sym typeface="Symbol" pitchFamily="18" charset="2"/>
              </a:rPr>
              <a:t>i</a:t>
            </a:r>
            <a:r>
              <a:rPr lang="en-US" baseline="30000" smtClean="0">
                <a:sym typeface="Symbol" pitchFamily="18" charset="2"/>
              </a:rPr>
              <a:t>)</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r>
              <a:rPr lang="en-US" smtClean="0"/>
              <a:t>}</a:t>
            </a:r>
          </a:p>
          <a:p>
            <a:pPr lvl="1" eaLnBrk="1" hangingPunct="1"/>
            <a:r>
              <a:rPr lang="en-US" smtClean="0">
                <a:sym typeface="Symbol" pitchFamily="18" charset="2"/>
              </a:rPr>
              <a:t>1 </a:t>
            </a:r>
            <a:r>
              <a:rPr lang="en-US" smtClean="0"/>
              <a:t>iter(</a:t>
            </a:r>
            <a:r>
              <a:rPr lang="en-US" i="1" smtClean="0"/>
              <a:t>x</a:t>
            </a:r>
            <a:r>
              <a:rPr lang="en-US" smtClean="0"/>
              <a:t>) </a:t>
            </a:r>
            <a:r>
              <a:rPr lang="en-US" smtClean="0">
                <a:sym typeface="Symbol" pitchFamily="18" charset="2"/>
              </a:rPr>
              <a:t>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since</a:t>
            </a:r>
          </a:p>
          <a:p>
            <a:pPr lvl="2" eaLnBrk="1" hangingPunct="1"/>
            <a:r>
              <a:rPr lang="en-US" i="1" smtClean="0"/>
              <a:t>rank</a:t>
            </a:r>
            <a:r>
              <a:rPr lang="en-US" smtClean="0"/>
              <a:t>[</a:t>
            </a:r>
            <a:r>
              <a:rPr lang="en-US" i="1" smtClean="0"/>
              <a:t>p</a:t>
            </a:r>
            <a:r>
              <a:rPr lang="en-US" smtClean="0"/>
              <a:t>[</a:t>
            </a:r>
            <a:r>
              <a:rPr lang="en-US" i="1" smtClean="0"/>
              <a:t>x</a:t>
            </a:r>
            <a:r>
              <a:rPr lang="en-US" smtClean="0"/>
              <a:t>]]</a:t>
            </a:r>
            <a:r>
              <a:rPr lang="en-US" smtClean="0">
                <a:sym typeface="Symbol" pitchFamily="18" charset="2"/>
              </a:rPr>
              <a:t>A</a:t>
            </a:r>
            <a:r>
              <a:rPr lang="en-US" baseline="-25000" smtClean="0">
                <a:sym typeface="Symbol" pitchFamily="18" charset="2"/>
              </a:rPr>
              <a:t>level(</a:t>
            </a:r>
            <a:r>
              <a:rPr lang="en-US" i="1" baseline="-25000" smtClean="0">
                <a:sym typeface="Symbol" pitchFamily="18" charset="2"/>
              </a:rPr>
              <a:t>x</a:t>
            </a:r>
            <a:r>
              <a:rPr lang="en-US" baseline="-25000" smtClean="0">
                <a:sym typeface="Symbol" pitchFamily="18" charset="2"/>
              </a:rPr>
              <a:t>)</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a:t>
            </a:r>
            <a:r>
              <a:rPr lang="en-US" baseline="-25000" smtClean="0">
                <a:sym typeface="Symbol" pitchFamily="18" charset="2"/>
              </a:rPr>
              <a:t>level(</a:t>
            </a:r>
            <a:r>
              <a:rPr lang="en-US" i="1" baseline="-25000" smtClean="0">
                <a:sym typeface="Symbol" pitchFamily="18" charset="2"/>
              </a:rPr>
              <a:t>x</a:t>
            </a:r>
            <a:r>
              <a:rPr lang="en-US" baseline="-25000" smtClean="0">
                <a:sym typeface="Symbol" pitchFamily="18" charset="2"/>
              </a:rPr>
              <a:t>)</a:t>
            </a:r>
            <a:r>
              <a:rPr lang="en-US" baseline="30000" smtClean="0">
                <a:sym typeface="Symbol" pitchFamily="18" charset="2"/>
              </a:rPr>
              <a:t>(1)</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and</a:t>
            </a:r>
          </a:p>
          <a:p>
            <a:pPr lvl="2" eaLnBrk="1" hangingPunct="1"/>
            <a:r>
              <a:rPr lang="en-US" smtClean="0">
                <a:sym typeface="Symbol" pitchFamily="18" charset="2"/>
              </a:rPr>
              <a:t>A</a:t>
            </a:r>
            <a:r>
              <a:rPr lang="en-US" baseline="-25000" smtClean="0">
                <a:sym typeface="Symbol" pitchFamily="18" charset="2"/>
              </a:rPr>
              <a:t>level(</a:t>
            </a:r>
            <a:r>
              <a:rPr lang="en-US" i="1" baseline="-25000" smtClean="0">
                <a:sym typeface="Symbol" pitchFamily="18" charset="2"/>
              </a:rPr>
              <a:t>x</a:t>
            </a:r>
            <a:r>
              <a:rPr lang="en-US" baseline="-25000" smtClean="0">
                <a:sym typeface="Symbol" pitchFamily="18" charset="2"/>
              </a:rPr>
              <a:t>)</a:t>
            </a:r>
            <a:r>
              <a:rPr lang="en-US" baseline="30000" smtClean="0">
                <a:sym typeface="Symbol" pitchFamily="18" charset="2"/>
              </a:rPr>
              <a:t>(</a:t>
            </a:r>
            <a:r>
              <a:rPr lang="en-US" i="1" baseline="30000" smtClean="0">
                <a:sym typeface="Symbol" pitchFamily="18" charset="2"/>
              </a:rPr>
              <a:t>rank</a:t>
            </a:r>
            <a:r>
              <a:rPr lang="en-US" baseline="30000" smtClean="0">
                <a:sym typeface="Symbol" pitchFamily="18" charset="2"/>
              </a:rPr>
              <a:t>[</a:t>
            </a:r>
            <a:r>
              <a:rPr lang="en-US" i="1" baseline="30000" smtClean="0">
                <a:sym typeface="Symbol" pitchFamily="18" charset="2"/>
              </a:rPr>
              <a:t>x</a:t>
            </a:r>
            <a:r>
              <a:rPr lang="en-US" baseline="30000" smtClean="0">
                <a:sym typeface="Symbol" pitchFamily="18" charset="2"/>
              </a:rPr>
              <a:t>]+1)</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a:t>
            </a:r>
            <a:r>
              <a:rPr lang="en-US" baseline="-25000" smtClean="0">
                <a:sym typeface="Symbol" pitchFamily="18" charset="2"/>
              </a:rPr>
              <a:t>level(</a:t>
            </a:r>
            <a:r>
              <a:rPr lang="en-US" i="1" baseline="-25000" smtClean="0">
                <a:sym typeface="Symbol" pitchFamily="18" charset="2"/>
              </a:rPr>
              <a:t>x</a:t>
            </a:r>
            <a:r>
              <a:rPr lang="en-US" baseline="-25000" smtClean="0">
                <a:sym typeface="Symbol" pitchFamily="18" charset="2"/>
              </a:rPr>
              <a:t>)+1</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])&gt;</a:t>
            </a:r>
            <a:r>
              <a:rPr lang="en-US" i="1" smtClean="0"/>
              <a:t>rank</a:t>
            </a:r>
            <a:r>
              <a:rPr lang="en-US" smtClean="0"/>
              <a:t>[</a:t>
            </a:r>
            <a:r>
              <a:rPr lang="en-US" i="1" smtClean="0"/>
              <a:t>p</a:t>
            </a:r>
            <a:r>
              <a:rPr lang="en-US" smtClean="0"/>
              <a:t>[</a:t>
            </a:r>
            <a:r>
              <a:rPr lang="en-US" i="1" smtClean="0"/>
              <a:t>x</a:t>
            </a:r>
            <a:r>
              <a:rPr lang="en-US"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229600" cy="1066800"/>
          </a:xfrm>
        </p:spPr>
        <p:txBody>
          <a:bodyPr/>
          <a:lstStyle/>
          <a:p>
            <a:pPr eaLnBrk="1" hangingPunct="1"/>
            <a:r>
              <a:rPr lang="en-US" sz="3200" smtClean="0"/>
              <a:t>Relations among </a:t>
            </a:r>
            <a:r>
              <a:rPr lang="en-US" sz="3200" i="1" smtClean="0"/>
              <a:t>rank</a:t>
            </a:r>
            <a:r>
              <a:rPr lang="en-US" sz="3200" smtClean="0"/>
              <a:t>[</a:t>
            </a:r>
            <a:r>
              <a:rPr lang="en-US" sz="3200" i="1" smtClean="0"/>
              <a:t>p</a:t>
            </a:r>
            <a:r>
              <a:rPr lang="en-US" sz="3200" smtClean="0"/>
              <a:t>[</a:t>
            </a:r>
            <a:r>
              <a:rPr lang="en-US" sz="3200" i="1" smtClean="0"/>
              <a:t>x</a:t>
            </a:r>
            <a:r>
              <a:rPr lang="en-US" sz="3200" smtClean="0"/>
              <a:t>]], level(</a:t>
            </a:r>
            <a:r>
              <a:rPr lang="en-US" sz="3200" i="1" smtClean="0"/>
              <a:t>x</a:t>
            </a:r>
            <a:r>
              <a:rPr lang="en-US" sz="3200" smtClean="0"/>
              <a:t>) and iter(</a:t>
            </a:r>
            <a:r>
              <a:rPr lang="en-US" sz="3200" i="1" smtClean="0"/>
              <a:t>x</a:t>
            </a:r>
            <a:r>
              <a:rPr lang="en-US" sz="3200" smtClean="0"/>
              <a:t>)</a:t>
            </a:r>
          </a:p>
        </p:txBody>
      </p:sp>
      <p:sp>
        <p:nvSpPr>
          <p:cNvPr id="23555" name="Rectangle 3"/>
          <p:cNvSpPr>
            <a:spLocks noGrp="1" noChangeArrowheads="1"/>
          </p:cNvSpPr>
          <p:nvPr>
            <p:ph type="body" idx="1"/>
          </p:nvPr>
        </p:nvSpPr>
        <p:spPr>
          <a:xfrm>
            <a:off x="685800" y="1295400"/>
            <a:ext cx="7772400" cy="4114800"/>
          </a:xfrm>
        </p:spPr>
        <p:txBody>
          <a:bodyPr/>
          <a:lstStyle/>
          <a:p>
            <a:pPr eaLnBrk="1" hangingPunct="1"/>
            <a:r>
              <a:rPr lang="en-US" smtClean="0"/>
              <a:t>Since </a:t>
            </a:r>
            <a:r>
              <a:rPr lang="en-US" i="1" smtClean="0"/>
              <a:t>rank</a:t>
            </a:r>
            <a:r>
              <a:rPr lang="en-US" smtClean="0"/>
              <a:t>[</a:t>
            </a:r>
            <a:r>
              <a:rPr lang="en-US" i="1" smtClean="0"/>
              <a:t>p</a:t>
            </a:r>
            <a:r>
              <a:rPr lang="en-US" smtClean="0"/>
              <a:t>[</a:t>
            </a:r>
            <a:r>
              <a:rPr lang="en-US" i="1" smtClean="0"/>
              <a:t>x</a:t>
            </a:r>
            <a:r>
              <a:rPr lang="en-US" smtClean="0"/>
              <a:t>]] monotonically increase over time, in order for </a:t>
            </a:r>
            <a:r>
              <a:rPr lang="en-US" sz="2400" smtClean="0"/>
              <a:t>iter(</a:t>
            </a:r>
            <a:r>
              <a:rPr lang="en-US" sz="2400" i="1" smtClean="0"/>
              <a:t>x</a:t>
            </a:r>
            <a:r>
              <a:rPr lang="en-US" sz="2400" smtClean="0"/>
              <a:t>)</a:t>
            </a:r>
            <a:r>
              <a:rPr lang="en-US" smtClean="0"/>
              <a:t> to decrease, </a:t>
            </a:r>
            <a:r>
              <a:rPr lang="en-US" sz="2400" smtClean="0"/>
              <a:t>level(</a:t>
            </a:r>
            <a:r>
              <a:rPr lang="en-US" sz="2400" i="1" smtClean="0"/>
              <a:t>x</a:t>
            </a:r>
            <a:r>
              <a:rPr lang="en-US" sz="2400" smtClean="0"/>
              <a:t>) </a:t>
            </a:r>
            <a:r>
              <a:rPr lang="en-US" smtClean="0"/>
              <a:t>must increase.</a:t>
            </a:r>
          </a:p>
          <a:p>
            <a:pPr eaLnBrk="1" hangingPunct="1"/>
            <a:r>
              <a:rPr lang="en-US" smtClean="0"/>
              <a:t>Or say another way, as long as </a:t>
            </a:r>
            <a:r>
              <a:rPr lang="en-US" sz="2400" smtClean="0"/>
              <a:t>level(</a:t>
            </a:r>
            <a:r>
              <a:rPr lang="en-US" sz="2400" i="1" smtClean="0"/>
              <a:t>x</a:t>
            </a:r>
            <a:r>
              <a:rPr lang="en-US" sz="2400" smtClean="0"/>
              <a:t>) </a:t>
            </a:r>
            <a:r>
              <a:rPr lang="en-US" smtClean="0"/>
              <a:t>remains unchanged, </a:t>
            </a:r>
            <a:r>
              <a:rPr lang="en-US" sz="2400" smtClean="0"/>
              <a:t>iter(</a:t>
            </a:r>
            <a:r>
              <a:rPr lang="en-US" sz="2400" i="1" smtClean="0"/>
              <a:t>x</a:t>
            </a:r>
            <a:r>
              <a:rPr lang="en-US" sz="2400" smtClean="0"/>
              <a:t>)</a:t>
            </a:r>
            <a:r>
              <a:rPr lang="en-US" smtClean="0"/>
              <a:t> must either increase or remains unchanged.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533400"/>
            <a:ext cx="8153400" cy="1219200"/>
          </a:xfrm>
        </p:spPr>
        <p:txBody>
          <a:bodyPr/>
          <a:lstStyle/>
          <a:p>
            <a:pPr eaLnBrk="1" hangingPunct="1"/>
            <a:r>
              <a:rPr lang="en-US" sz="4000" smtClean="0"/>
              <a:t>Properties for Potential Function </a:t>
            </a:r>
            <a:r>
              <a:rPr lang="en-US" sz="4000" smtClean="0">
                <a:sym typeface="Symbol" pitchFamily="18" charset="2"/>
              </a:rPr>
              <a:t></a:t>
            </a:r>
            <a:r>
              <a:rPr lang="en-US" sz="4000" i="1" baseline="-25000" smtClean="0"/>
              <a:t>q</a:t>
            </a:r>
            <a:r>
              <a:rPr lang="en-US" sz="4000" smtClean="0"/>
              <a:t>(</a:t>
            </a:r>
            <a:r>
              <a:rPr lang="en-US" sz="4000" i="1" smtClean="0"/>
              <a:t>x</a:t>
            </a:r>
            <a:r>
              <a:rPr lang="en-US" sz="4000" smtClean="0"/>
              <a:t>) </a:t>
            </a:r>
          </a:p>
        </p:txBody>
      </p:sp>
      <p:sp>
        <p:nvSpPr>
          <p:cNvPr id="24579" name="Rectangle 3"/>
          <p:cNvSpPr>
            <a:spLocks noGrp="1" noChangeArrowheads="1"/>
          </p:cNvSpPr>
          <p:nvPr>
            <p:ph type="body" idx="1"/>
          </p:nvPr>
        </p:nvSpPr>
        <p:spPr>
          <a:xfrm>
            <a:off x="381000" y="1752600"/>
            <a:ext cx="8763000" cy="3962400"/>
          </a:xfrm>
        </p:spPr>
        <p:txBody>
          <a:bodyPr/>
          <a:lstStyle/>
          <a:p>
            <a:pPr eaLnBrk="1" hangingPunct="1">
              <a:lnSpc>
                <a:spcPct val="90000"/>
              </a:lnSpc>
            </a:pPr>
            <a:r>
              <a:rPr lang="en-US" i="1" smtClean="0"/>
              <a:t>Lemma 21.8</a:t>
            </a:r>
            <a:r>
              <a:rPr lang="en-US" smtClean="0"/>
              <a:t> (page 514):</a:t>
            </a:r>
          </a:p>
          <a:p>
            <a:pPr lvl="1" eaLnBrk="1" hangingPunct="1">
              <a:lnSpc>
                <a:spcPct val="90000"/>
              </a:lnSpc>
            </a:pPr>
            <a:r>
              <a:rPr lang="en-US" smtClean="0"/>
              <a:t>For every node </a:t>
            </a:r>
            <a:r>
              <a:rPr lang="en-US" i="1" smtClean="0"/>
              <a:t>x</a:t>
            </a:r>
            <a:r>
              <a:rPr lang="en-US" smtClean="0"/>
              <a:t>, and for all </a:t>
            </a:r>
            <a:r>
              <a:rPr lang="en-US" i="1" smtClean="0"/>
              <a:t>q</a:t>
            </a:r>
            <a:r>
              <a:rPr lang="en-US" smtClean="0"/>
              <a:t>, </a:t>
            </a:r>
            <a:r>
              <a:rPr lang="en-US" smtClean="0">
                <a:sym typeface="Symbol" pitchFamily="18" charset="2"/>
              </a:rPr>
              <a:t>0 </a:t>
            </a:r>
            <a:r>
              <a:rPr lang="en-US" i="1" baseline="-25000" smtClean="0"/>
              <a:t>q</a:t>
            </a:r>
            <a:r>
              <a:rPr lang="en-US" smtClean="0"/>
              <a:t>(</a:t>
            </a:r>
            <a:r>
              <a:rPr lang="en-US" i="1" smtClean="0"/>
              <a:t>x</a:t>
            </a:r>
            <a:r>
              <a:rPr lang="en-US" smtClean="0"/>
              <a:t>)</a:t>
            </a:r>
            <a:r>
              <a:rPr lang="en-US" smtClean="0">
                <a:sym typeface="Symbol" pitchFamily="18" charset="2"/>
              </a:rPr>
              <a:t>  (</a:t>
            </a:r>
            <a:r>
              <a:rPr lang="en-US" i="1" smtClean="0">
                <a:sym typeface="Symbol" pitchFamily="18" charset="2"/>
              </a:rPr>
              <a:t>n</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p>
          <a:p>
            <a:pPr eaLnBrk="1" hangingPunct="1">
              <a:lnSpc>
                <a:spcPct val="90000"/>
              </a:lnSpc>
            </a:pPr>
            <a:r>
              <a:rPr lang="en-US" smtClean="0">
                <a:sym typeface="Symbol" pitchFamily="18" charset="2"/>
              </a:rPr>
              <a:t>Proof: </a:t>
            </a:r>
          </a:p>
          <a:p>
            <a:pPr lvl="1" eaLnBrk="1" hangingPunct="1">
              <a:lnSpc>
                <a:spcPct val="90000"/>
              </a:lnSpc>
            </a:pPr>
            <a:r>
              <a:rPr lang="en-US" smtClean="0">
                <a:sym typeface="Symbol" pitchFamily="18" charset="2"/>
              </a:rPr>
              <a:t>if </a:t>
            </a:r>
            <a:r>
              <a:rPr lang="en-US" i="1" smtClean="0">
                <a:sym typeface="Symbol" pitchFamily="18" charset="2"/>
              </a:rPr>
              <a:t>x</a:t>
            </a:r>
            <a:r>
              <a:rPr lang="en-US" smtClean="0">
                <a:sym typeface="Symbol" pitchFamily="18" charset="2"/>
              </a:rPr>
              <a:t> is a root or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]=0, then correct by definition.</a:t>
            </a:r>
          </a:p>
          <a:p>
            <a:pPr lvl="1" eaLnBrk="1" hangingPunct="1">
              <a:lnSpc>
                <a:spcPct val="90000"/>
              </a:lnSpc>
            </a:pPr>
            <a:r>
              <a:rPr lang="en-US" smtClean="0">
                <a:sym typeface="Symbol" pitchFamily="18" charset="2"/>
              </a:rPr>
              <a:t>Suppose </a:t>
            </a:r>
            <a:r>
              <a:rPr lang="en-US" i="1" smtClean="0">
                <a:sym typeface="Symbol" pitchFamily="18" charset="2"/>
              </a:rPr>
              <a:t>x</a:t>
            </a:r>
            <a:r>
              <a:rPr lang="en-US" smtClean="0">
                <a:sym typeface="Symbol" pitchFamily="18" charset="2"/>
              </a:rPr>
              <a:t> is not a root and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]&gt;0,</a:t>
            </a:r>
          </a:p>
          <a:p>
            <a:pPr lvl="2" eaLnBrk="1" hangingPunct="1">
              <a:lnSpc>
                <a:spcPct val="90000"/>
              </a:lnSpc>
            </a:pPr>
            <a:r>
              <a:rPr lang="en-US" smtClean="0">
                <a:sym typeface="Symbol" pitchFamily="18" charset="2"/>
              </a:rPr>
              <a:t></a:t>
            </a:r>
            <a:r>
              <a:rPr lang="en-US" i="1" baseline="-25000" smtClean="0"/>
              <a:t>q</a:t>
            </a:r>
            <a:r>
              <a:rPr lang="en-US" smtClean="0"/>
              <a:t>(</a:t>
            </a:r>
            <a:r>
              <a:rPr lang="en-US" i="1" smtClean="0"/>
              <a:t>x</a:t>
            </a:r>
            <a:r>
              <a:rPr lang="en-US" smtClean="0"/>
              <a:t>)= </a:t>
            </a:r>
            <a:r>
              <a:rPr lang="en-US" smtClean="0">
                <a:sym typeface="Symbol" pitchFamily="18" charset="2"/>
              </a:rPr>
              <a:t>[(</a:t>
            </a:r>
            <a:r>
              <a:rPr lang="en-US" i="1" smtClean="0">
                <a:sym typeface="Symbol" pitchFamily="18" charset="2"/>
              </a:rPr>
              <a:t>n</a:t>
            </a:r>
            <a:r>
              <a:rPr lang="en-US" smtClean="0">
                <a:sym typeface="Symbol" pitchFamily="18" charset="2"/>
              </a:rPr>
              <a:t>)-level(</a:t>
            </a:r>
            <a:r>
              <a:rPr lang="en-US" i="1" smtClean="0">
                <a:sym typeface="Symbol" pitchFamily="18" charset="2"/>
              </a:rPr>
              <a:t>x</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]-iter(</a:t>
            </a:r>
            <a:r>
              <a:rPr lang="en-US" i="1" smtClean="0">
                <a:sym typeface="Symbol" pitchFamily="18" charset="2"/>
              </a:rPr>
              <a:t>x</a:t>
            </a:r>
            <a:r>
              <a:rPr lang="en-US" smtClean="0">
                <a:sym typeface="Symbol" pitchFamily="18" charset="2"/>
              </a:rPr>
              <a:t>)  ((</a:t>
            </a:r>
            <a:r>
              <a:rPr lang="en-US" i="1" smtClean="0">
                <a:sym typeface="Symbol" pitchFamily="18" charset="2"/>
              </a:rPr>
              <a:t>n</a:t>
            </a:r>
            <a:r>
              <a:rPr lang="en-US" smtClean="0">
                <a:sym typeface="Symbol" pitchFamily="18" charset="2"/>
              </a:rPr>
              <a:t>)-((</a:t>
            </a:r>
            <a:r>
              <a:rPr lang="en-US" i="1" smtClean="0">
                <a:sym typeface="Symbol" pitchFamily="18" charset="2"/>
              </a:rPr>
              <a:t>n</a:t>
            </a:r>
            <a:r>
              <a:rPr lang="en-US" smtClean="0">
                <a:sym typeface="Symbol" pitchFamily="18" charset="2"/>
              </a:rPr>
              <a:t>)-1))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 =</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]=0.</a:t>
            </a:r>
          </a:p>
          <a:p>
            <a:pPr lvl="2" eaLnBrk="1" hangingPunct="1">
              <a:lnSpc>
                <a:spcPct val="90000"/>
              </a:lnSpc>
            </a:pPr>
            <a:r>
              <a:rPr lang="en-US" smtClean="0">
                <a:sym typeface="Symbol" pitchFamily="18" charset="2"/>
              </a:rPr>
              <a:t> </a:t>
            </a:r>
            <a:r>
              <a:rPr lang="en-US" i="1" baseline="-25000" smtClean="0"/>
              <a:t>q</a:t>
            </a:r>
            <a:r>
              <a:rPr lang="en-US" smtClean="0"/>
              <a:t>(</a:t>
            </a:r>
            <a:r>
              <a:rPr lang="en-US" i="1" smtClean="0"/>
              <a:t>x</a:t>
            </a:r>
            <a:r>
              <a:rPr lang="en-US" smtClean="0"/>
              <a:t>)= </a:t>
            </a:r>
            <a:r>
              <a:rPr lang="en-US" smtClean="0">
                <a:sym typeface="Symbol" pitchFamily="18" charset="2"/>
              </a:rPr>
              <a:t>[(</a:t>
            </a:r>
            <a:r>
              <a:rPr lang="en-US" i="1" smtClean="0">
                <a:sym typeface="Symbol" pitchFamily="18" charset="2"/>
              </a:rPr>
              <a:t>n</a:t>
            </a:r>
            <a:r>
              <a:rPr lang="en-US" smtClean="0">
                <a:sym typeface="Symbol" pitchFamily="18" charset="2"/>
              </a:rPr>
              <a:t>)-level(</a:t>
            </a:r>
            <a:r>
              <a:rPr lang="en-US" i="1" smtClean="0">
                <a:sym typeface="Symbol" pitchFamily="18" charset="2"/>
              </a:rPr>
              <a:t>x</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]-iter(</a:t>
            </a:r>
            <a:r>
              <a:rPr lang="en-US" i="1" smtClean="0">
                <a:sym typeface="Symbol" pitchFamily="18" charset="2"/>
              </a:rPr>
              <a:t>x</a:t>
            </a:r>
            <a:r>
              <a:rPr lang="en-US" smtClean="0">
                <a:sym typeface="Symbol" pitchFamily="18" charset="2"/>
              </a:rPr>
              <a:t>) </a:t>
            </a:r>
            <a:r>
              <a:rPr lang="en-US" smtClean="0"/>
              <a:t> </a:t>
            </a:r>
            <a:r>
              <a:rPr lang="en-US" smtClean="0">
                <a:sym typeface="Symbol" pitchFamily="18" charset="2"/>
              </a:rPr>
              <a:t>[(</a:t>
            </a:r>
            <a:r>
              <a:rPr lang="en-US" i="1" smtClean="0">
                <a:sym typeface="Symbol" pitchFamily="18" charset="2"/>
              </a:rPr>
              <a:t>n</a:t>
            </a:r>
            <a:r>
              <a:rPr lang="en-US" smtClean="0">
                <a:sym typeface="Symbol" pitchFamily="18" charset="2"/>
              </a:rPr>
              <a:t>)-0]</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]-1= (</a:t>
            </a:r>
            <a:r>
              <a:rPr lang="en-US" i="1" smtClean="0">
                <a:sym typeface="Symbol" pitchFamily="18" charset="2"/>
              </a:rPr>
              <a:t>n</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]-1&lt;(</a:t>
            </a:r>
            <a:r>
              <a:rPr lang="en-US" i="1" smtClean="0">
                <a:sym typeface="Symbol" pitchFamily="18" charset="2"/>
              </a:rPr>
              <a:t>n</a:t>
            </a:r>
            <a:r>
              <a:rPr lang="en-US" smtClean="0">
                <a:sym typeface="Symbol" pitchFamily="18" charset="2"/>
              </a:rPr>
              <a:t>)</a:t>
            </a:r>
            <a:r>
              <a:rPr lang="en-US" i="1" smtClean="0">
                <a:sym typeface="Symbol" pitchFamily="18" charset="2"/>
              </a:rPr>
              <a:t>rank</a:t>
            </a:r>
            <a:r>
              <a:rPr lang="en-US" smtClean="0">
                <a:sym typeface="Symbol" pitchFamily="18" charset="2"/>
              </a:rPr>
              <a:t>[</a:t>
            </a:r>
            <a:r>
              <a:rPr lang="en-US" i="1" smtClean="0">
                <a:sym typeface="Symbol" pitchFamily="18" charset="2"/>
              </a:rPr>
              <a:t>x</a:t>
            </a:r>
            <a:r>
              <a:rPr lang="en-US" smtClean="0">
                <a:sym typeface="Symbol" pitchFamily="18" charset="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228600"/>
            <a:ext cx="8077200" cy="1295400"/>
          </a:xfrm>
        </p:spPr>
        <p:txBody>
          <a:bodyPr/>
          <a:lstStyle/>
          <a:p>
            <a:pPr eaLnBrk="1" hangingPunct="1"/>
            <a:r>
              <a:rPr lang="en-US" smtClean="0"/>
              <a:t>Potential Changes of Operations</a:t>
            </a:r>
          </a:p>
        </p:txBody>
      </p:sp>
      <p:sp>
        <p:nvSpPr>
          <p:cNvPr id="25603" name="Rectangle 3"/>
          <p:cNvSpPr>
            <a:spLocks noGrp="1" noChangeArrowheads="1"/>
          </p:cNvSpPr>
          <p:nvPr>
            <p:ph type="body" idx="1"/>
          </p:nvPr>
        </p:nvSpPr>
        <p:spPr>
          <a:xfrm>
            <a:off x="762000" y="1447800"/>
            <a:ext cx="7772400" cy="4114800"/>
          </a:xfrm>
        </p:spPr>
        <p:txBody>
          <a:bodyPr/>
          <a:lstStyle/>
          <a:p>
            <a:pPr eaLnBrk="1" hangingPunct="1">
              <a:lnSpc>
                <a:spcPct val="80000"/>
              </a:lnSpc>
            </a:pPr>
            <a:r>
              <a:rPr lang="en-US" sz="2000" i="1" smtClean="0"/>
              <a:t>Lemma 21.9</a:t>
            </a:r>
            <a:r>
              <a:rPr lang="en-US" sz="2000" smtClean="0"/>
              <a:t> (page 515):</a:t>
            </a:r>
          </a:p>
          <a:p>
            <a:pPr lvl="1" eaLnBrk="1" hangingPunct="1">
              <a:lnSpc>
                <a:spcPct val="80000"/>
              </a:lnSpc>
            </a:pPr>
            <a:r>
              <a:rPr lang="en-US" sz="1800" smtClean="0"/>
              <a:t>Let </a:t>
            </a:r>
            <a:r>
              <a:rPr lang="en-US" sz="1800" i="1" smtClean="0"/>
              <a:t>x </a:t>
            </a:r>
            <a:r>
              <a:rPr lang="en-US" sz="1800" smtClean="0"/>
              <a:t>be a node that is not a root, and suppose </a:t>
            </a:r>
            <a:r>
              <a:rPr lang="en-US" sz="1800" i="1" smtClean="0"/>
              <a:t>q</a:t>
            </a:r>
            <a:r>
              <a:rPr lang="en-US" sz="1800" smtClean="0"/>
              <a:t>th operation is either LINK or FIND-SET. Then after the </a:t>
            </a:r>
            <a:r>
              <a:rPr lang="en-US" sz="1800" i="1" smtClean="0"/>
              <a:t>q</a:t>
            </a:r>
            <a:r>
              <a:rPr lang="en-US" sz="1800" smtClean="0"/>
              <a:t>th operation, </a:t>
            </a:r>
            <a:r>
              <a:rPr lang="en-US" sz="1800" smtClean="0">
                <a:sym typeface="Symbol" pitchFamily="18" charset="2"/>
              </a:rPr>
              <a:t></a:t>
            </a:r>
            <a:r>
              <a:rPr lang="en-US" sz="1800" i="1" baseline="-25000" smtClean="0"/>
              <a:t>q</a:t>
            </a:r>
            <a:r>
              <a:rPr lang="en-US" sz="1800" smtClean="0"/>
              <a:t>(</a:t>
            </a:r>
            <a:r>
              <a:rPr lang="en-US" sz="1800" i="1" smtClean="0"/>
              <a:t>x</a:t>
            </a:r>
            <a:r>
              <a:rPr lang="en-US" sz="1800" smtClean="0"/>
              <a:t>) </a:t>
            </a:r>
            <a:r>
              <a:rPr lang="en-US" sz="1800" smtClean="0">
                <a:sym typeface="Symbol" pitchFamily="18" charset="2"/>
              </a:rPr>
              <a:t></a:t>
            </a:r>
            <a:r>
              <a:rPr lang="en-US" sz="1800" smtClean="0"/>
              <a:t> </a:t>
            </a:r>
            <a:r>
              <a:rPr lang="en-US" sz="1800" smtClean="0">
                <a:sym typeface="Symbol" pitchFamily="18" charset="2"/>
              </a:rPr>
              <a:t></a:t>
            </a:r>
            <a:r>
              <a:rPr lang="en-US" sz="1800" i="1" baseline="-25000" smtClean="0"/>
              <a:t>q</a:t>
            </a:r>
            <a:r>
              <a:rPr lang="en-US" sz="1800" baseline="-25000" smtClean="0"/>
              <a:t>-1</a:t>
            </a:r>
            <a:r>
              <a:rPr lang="en-US" sz="1800" smtClean="0"/>
              <a:t>(</a:t>
            </a:r>
            <a:r>
              <a:rPr lang="en-US" sz="1800" i="1" smtClean="0"/>
              <a:t>x</a:t>
            </a:r>
            <a:r>
              <a:rPr lang="en-US" sz="1800" smtClean="0"/>
              <a:t>). Moreover, if </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  1 and either level[</a:t>
            </a:r>
            <a:r>
              <a:rPr lang="en-US" sz="1800" i="1" smtClean="0">
                <a:sym typeface="Symbol" pitchFamily="18" charset="2"/>
              </a:rPr>
              <a:t>x</a:t>
            </a:r>
            <a:r>
              <a:rPr lang="en-US" sz="1800" smtClean="0">
                <a:sym typeface="Symbol" pitchFamily="18" charset="2"/>
              </a:rPr>
              <a:t>] or iter(</a:t>
            </a:r>
            <a:r>
              <a:rPr lang="en-US" sz="1800" i="1" smtClean="0">
                <a:sym typeface="Symbol" pitchFamily="18" charset="2"/>
              </a:rPr>
              <a:t>x</a:t>
            </a:r>
            <a:r>
              <a:rPr lang="en-US" sz="1800" smtClean="0">
                <a:sym typeface="Symbol" pitchFamily="18" charset="2"/>
              </a:rPr>
              <a:t>) changes due to the </a:t>
            </a:r>
            <a:r>
              <a:rPr lang="en-US" sz="1800" i="1" smtClean="0">
                <a:sym typeface="Symbol" pitchFamily="18" charset="2"/>
              </a:rPr>
              <a:t>q</a:t>
            </a:r>
            <a:r>
              <a:rPr lang="en-US" sz="1800" smtClean="0">
                <a:sym typeface="Symbol" pitchFamily="18" charset="2"/>
              </a:rPr>
              <a:t>th operation, then </a:t>
            </a:r>
            <a:r>
              <a:rPr lang="en-US" sz="1800" i="1" baseline="-25000" smtClean="0"/>
              <a:t>q</a:t>
            </a:r>
            <a:r>
              <a:rPr lang="en-US" sz="1800" smtClean="0"/>
              <a:t>(</a:t>
            </a:r>
            <a:r>
              <a:rPr lang="en-US" sz="1800" i="1" smtClean="0"/>
              <a:t>x</a:t>
            </a:r>
            <a:r>
              <a:rPr lang="en-US" sz="1800" smtClean="0"/>
              <a:t>) </a:t>
            </a:r>
            <a:r>
              <a:rPr lang="en-US" sz="1800" smtClean="0">
                <a:sym typeface="Symbol" pitchFamily="18" charset="2"/>
              </a:rPr>
              <a:t></a:t>
            </a:r>
            <a:r>
              <a:rPr lang="en-US" sz="1800" smtClean="0"/>
              <a:t> </a:t>
            </a:r>
            <a:r>
              <a:rPr lang="en-US" sz="1800" smtClean="0">
                <a:sym typeface="Symbol" pitchFamily="18" charset="2"/>
              </a:rPr>
              <a:t></a:t>
            </a:r>
            <a:r>
              <a:rPr lang="en-US" sz="1800" i="1" baseline="-25000" smtClean="0"/>
              <a:t>q</a:t>
            </a:r>
            <a:r>
              <a:rPr lang="en-US" sz="1800" baseline="-25000" smtClean="0"/>
              <a:t>-1</a:t>
            </a:r>
            <a:r>
              <a:rPr lang="en-US" sz="1800" smtClean="0"/>
              <a:t>(</a:t>
            </a:r>
            <a:r>
              <a:rPr lang="en-US" sz="1800" i="1" smtClean="0"/>
              <a:t>x</a:t>
            </a:r>
            <a:r>
              <a:rPr lang="en-US" sz="1800" smtClean="0"/>
              <a:t>)-1.</a:t>
            </a:r>
          </a:p>
          <a:p>
            <a:pPr eaLnBrk="1" hangingPunct="1">
              <a:lnSpc>
                <a:spcPct val="80000"/>
              </a:lnSpc>
            </a:pPr>
            <a:r>
              <a:rPr lang="en-US" sz="2000" smtClean="0"/>
              <a:t>Proof: </a:t>
            </a:r>
          </a:p>
          <a:p>
            <a:pPr lvl="1" eaLnBrk="1" hangingPunct="1">
              <a:lnSpc>
                <a:spcPct val="80000"/>
              </a:lnSpc>
            </a:pPr>
            <a:r>
              <a:rPr lang="en-US" sz="1800" i="1" smtClean="0"/>
              <a:t>x</a:t>
            </a:r>
            <a:r>
              <a:rPr lang="en-US" sz="1800" smtClean="0"/>
              <a:t> not root </a:t>
            </a:r>
            <a:r>
              <a:rPr lang="en-US" sz="1800" smtClean="0">
                <a:sym typeface="Wingdings" pitchFamily="2" charset="2"/>
              </a:rPr>
              <a:t> </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 not change</a:t>
            </a:r>
          </a:p>
          <a:p>
            <a:pPr lvl="1" eaLnBrk="1" hangingPunct="1">
              <a:lnSpc>
                <a:spcPct val="80000"/>
              </a:lnSpc>
            </a:pPr>
            <a:r>
              <a:rPr lang="en-US" sz="1800" i="1" smtClean="0">
                <a:sym typeface="Symbol" pitchFamily="18" charset="2"/>
              </a:rPr>
              <a:t>n</a:t>
            </a:r>
            <a:r>
              <a:rPr lang="en-US" sz="1800" smtClean="0">
                <a:sym typeface="Symbol" pitchFamily="18" charset="2"/>
              </a:rPr>
              <a:t> not change</a:t>
            </a:r>
            <a:r>
              <a:rPr lang="en-US" sz="1800" smtClean="0">
                <a:sym typeface="Wingdings" pitchFamily="2" charset="2"/>
              </a:rPr>
              <a:t> </a:t>
            </a:r>
            <a:r>
              <a:rPr lang="en-US" sz="1800" smtClean="0">
                <a:sym typeface="Symbol" pitchFamily="18" charset="2"/>
              </a:rPr>
              <a:t>(</a:t>
            </a:r>
            <a:r>
              <a:rPr lang="en-US" sz="1800" i="1" smtClean="0">
                <a:sym typeface="Symbol" pitchFamily="18" charset="2"/>
              </a:rPr>
              <a:t>n</a:t>
            </a:r>
            <a:r>
              <a:rPr lang="en-US" sz="1800" smtClean="0">
                <a:sym typeface="Symbol" pitchFamily="18" charset="2"/>
              </a:rPr>
              <a:t>) not change. </a:t>
            </a:r>
          </a:p>
          <a:p>
            <a:pPr lvl="1" eaLnBrk="1" hangingPunct="1">
              <a:lnSpc>
                <a:spcPct val="80000"/>
              </a:lnSpc>
            </a:pPr>
            <a:r>
              <a:rPr lang="en-US" sz="1800" smtClean="0">
                <a:sym typeface="Symbol" pitchFamily="18" charset="2"/>
              </a:rPr>
              <a:t>If </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]=0, then </a:t>
            </a:r>
            <a:r>
              <a:rPr lang="en-US" sz="1800" i="1" baseline="-25000" smtClean="0"/>
              <a:t>q</a:t>
            </a:r>
            <a:r>
              <a:rPr lang="en-US" sz="1800" smtClean="0"/>
              <a:t>(</a:t>
            </a:r>
            <a:r>
              <a:rPr lang="en-US" sz="1800" i="1" smtClean="0"/>
              <a:t>x</a:t>
            </a:r>
            <a:r>
              <a:rPr lang="en-US" sz="1800" smtClean="0"/>
              <a:t>) </a:t>
            </a:r>
            <a:r>
              <a:rPr lang="en-US" sz="1800" smtClean="0">
                <a:sym typeface="Symbol" pitchFamily="18" charset="2"/>
              </a:rPr>
              <a:t>=</a:t>
            </a:r>
            <a:r>
              <a:rPr lang="en-US" sz="1800" smtClean="0"/>
              <a:t> </a:t>
            </a:r>
            <a:r>
              <a:rPr lang="en-US" sz="1800" smtClean="0">
                <a:sym typeface="Symbol" pitchFamily="18" charset="2"/>
              </a:rPr>
              <a:t></a:t>
            </a:r>
            <a:r>
              <a:rPr lang="en-US" sz="1800" i="1" baseline="-25000" smtClean="0"/>
              <a:t>q</a:t>
            </a:r>
            <a:r>
              <a:rPr lang="en-US" sz="1800" baseline="-25000" smtClean="0"/>
              <a:t>-1</a:t>
            </a:r>
            <a:r>
              <a:rPr lang="en-US" sz="1800" smtClean="0"/>
              <a:t>(</a:t>
            </a:r>
            <a:r>
              <a:rPr lang="en-US" sz="1800" i="1" smtClean="0"/>
              <a:t>x</a:t>
            </a:r>
            <a:r>
              <a:rPr lang="en-US" sz="1800" smtClean="0"/>
              <a:t>)=0. suppose </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]&gt;0.</a:t>
            </a:r>
          </a:p>
          <a:p>
            <a:pPr lvl="1" eaLnBrk="1" hangingPunct="1">
              <a:lnSpc>
                <a:spcPct val="80000"/>
              </a:lnSpc>
            </a:pPr>
            <a:r>
              <a:rPr lang="en-US" sz="1800" smtClean="0"/>
              <a:t>If level(</a:t>
            </a:r>
            <a:r>
              <a:rPr lang="en-US" sz="1800" i="1" smtClean="0"/>
              <a:t>x</a:t>
            </a:r>
            <a:r>
              <a:rPr lang="en-US" sz="1800" smtClean="0"/>
              <a:t>) not change, </a:t>
            </a:r>
          </a:p>
          <a:p>
            <a:pPr lvl="2" eaLnBrk="1" hangingPunct="1">
              <a:lnSpc>
                <a:spcPct val="80000"/>
              </a:lnSpc>
            </a:pPr>
            <a:r>
              <a:rPr lang="en-US" sz="1600" smtClean="0"/>
              <a:t>If iter(</a:t>
            </a:r>
            <a:r>
              <a:rPr lang="en-US" sz="1600" i="1" smtClean="0"/>
              <a:t>x</a:t>
            </a:r>
            <a:r>
              <a:rPr lang="en-US" sz="1600" smtClean="0"/>
              <a:t>) not change, </a:t>
            </a:r>
            <a:r>
              <a:rPr lang="en-US" sz="1600" smtClean="0">
                <a:sym typeface="Symbol" pitchFamily="18" charset="2"/>
              </a:rPr>
              <a:t></a:t>
            </a:r>
            <a:r>
              <a:rPr lang="en-US" sz="1600" i="1" baseline="-25000" smtClean="0"/>
              <a:t>q</a:t>
            </a:r>
            <a:r>
              <a:rPr lang="en-US" sz="1600" smtClean="0"/>
              <a:t>(</a:t>
            </a:r>
            <a:r>
              <a:rPr lang="en-US" sz="1600" i="1" smtClean="0"/>
              <a:t>x</a:t>
            </a:r>
            <a:r>
              <a:rPr lang="en-US" sz="1600" smtClean="0"/>
              <a:t>) </a:t>
            </a:r>
            <a:r>
              <a:rPr lang="en-US" sz="1600" smtClean="0">
                <a:sym typeface="Symbol" pitchFamily="18" charset="2"/>
              </a:rPr>
              <a:t>=</a:t>
            </a:r>
            <a:r>
              <a:rPr lang="en-US" sz="1600" smtClean="0"/>
              <a:t> </a:t>
            </a:r>
            <a:r>
              <a:rPr lang="en-US" sz="1600" smtClean="0">
                <a:sym typeface="Symbol" pitchFamily="18" charset="2"/>
              </a:rPr>
              <a:t></a:t>
            </a:r>
            <a:r>
              <a:rPr lang="en-US" sz="1600" i="1" baseline="-25000" smtClean="0"/>
              <a:t>q</a:t>
            </a:r>
            <a:r>
              <a:rPr lang="en-US" sz="1600" baseline="-25000" smtClean="0"/>
              <a:t>-1</a:t>
            </a:r>
            <a:r>
              <a:rPr lang="en-US" sz="1600" smtClean="0"/>
              <a:t>(</a:t>
            </a:r>
            <a:r>
              <a:rPr lang="en-US" sz="1600" i="1" smtClean="0"/>
              <a:t>x</a:t>
            </a:r>
            <a:r>
              <a:rPr lang="en-US" sz="1600" smtClean="0"/>
              <a:t>), since all keep same</a:t>
            </a:r>
          </a:p>
          <a:p>
            <a:pPr lvl="2" eaLnBrk="1" hangingPunct="1">
              <a:lnSpc>
                <a:spcPct val="80000"/>
              </a:lnSpc>
            </a:pPr>
            <a:r>
              <a:rPr lang="en-US" sz="1600" smtClean="0">
                <a:sym typeface="Symbol" pitchFamily="18" charset="2"/>
              </a:rPr>
              <a:t>If iter(</a:t>
            </a:r>
            <a:r>
              <a:rPr lang="en-US" sz="1600" i="1" smtClean="0">
                <a:sym typeface="Symbol" pitchFamily="18" charset="2"/>
              </a:rPr>
              <a:t>x</a:t>
            </a:r>
            <a:r>
              <a:rPr lang="en-US" sz="1600" smtClean="0">
                <a:sym typeface="Symbol" pitchFamily="18" charset="2"/>
              </a:rPr>
              <a:t>) increase, then at lease by 1, </a:t>
            </a:r>
            <a:r>
              <a:rPr lang="en-US" sz="1600" i="1" baseline="-25000" smtClean="0"/>
              <a:t>q</a:t>
            </a:r>
            <a:r>
              <a:rPr lang="en-US" sz="1600" smtClean="0"/>
              <a:t>(</a:t>
            </a:r>
            <a:r>
              <a:rPr lang="en-US" sz="1600" i="1" smtClean="0"/>
              <a:t>x</a:t>
            </a:r>
            <a:r>
              <a:rPr lang="en-US" sz="1600" smtClean="0"/>
              <a:t>) will decrease at least 1.</a:t>
            </a:r>
          </a:p>
          <a:p>
            <a:pPr lvl="1" eaLnBrk="1" hangingPunct="1">
              <a:lnSpc>
                <a:spcPct val="80000"/>
              </a:lnSpc>
            </a:pPr>
            <a:r>
              <a:rPr lang="en-US" sz="1800" smtClean="0">
                <a:sym typeface="Symbol" pitchFamily="18" charset="2"/>
              </a:rPr>
              <a:t>If </a:t>
            </a:r>
            <a:r>
              <a:rPr lang="en-US" sz="1800" smtClean="0"/>
              <a:t>level(</a:t>
            </a:r>
            <a:r>
              <a:rPr lang="en-US" sz="1800" i="1" smtClean="0"/>
              <a:t>x</a:t>
            </a:r>
            <a:r>
              <a:rPr lang="en-US" sz="1800" smtClean="0"/>
              <a:t>) increases (at least by 1), then </a:t>
            </a:r>
            <a:r>
              <a:rPr lang="en-US" sz="1800" smtClean="0">
                <a:sym typeface="Symbol" pitchFamily="18" charset="2"/>
              </a:rPr>
              <a:t>((</a:t>
            </a:r>
            <a:r>
              <a:rPr lang="en-US" sz="1800" i="1" smtClean="0">
                <a:sym typeface="Symbol" pitchFamily="18" charset="2"/>
              </a:rPr>
              <a:t>n</a:t>
            </a:r>
            <a:r>
              <a:rPr lang="en-US" sz="1800" smtClean="0">
                <a:sym typeface="Symbol" pitchFamily="18" charset="2"/>
              </a:rPr>
              <a:t>)-level(</a:t>
            </a:r>
            <a:r>
              <a:rPr lang="en-US" sz="1800" i="1" smtClean="0">
                <a:sym typeface="Symbol" pitchFamily="18" charset="2"/>
              </a:rPr>
              <a:t>x</a:t>
            </a:r>
            <a:r>
              <a:rPr lang="en-US" sz="1800" smtClean="0">
                <a:sym typeface="Symbol" pitchFamily="18" charset="2"/>
              </a:rPr>
              <a:t>))</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 drops at least by </a:t>
            </a:r>
            <a:r>
              <a:rPr lang="en-US" sz="1800" i="1" smtClean="0">
                <a:sym typeface="Symbol" pitchFamily="18" charset="2"/>
              </a:rPr>
              <a:t>rank</a:t>
            </a:r>
            <a:r>
              <a:rPr lang="en-US" sz="1800" smtClean="0">
                <a:sym typeface="Symbol" pitchFamily="18" charset="2"/>
              </a:rPr>
              <a:t>[</a:t>
            </a:r>
            <a:r>
              <a:rPr lang="en-US" sz="1800" i="1" smtClean="0">
                <a:sym typeface="Symbol" pitchFamily="18" charset="2"/>
              </a:rPr>
              <a:t>x</a:t>
            </a:r>
            <a:r>
              <a:rPr lang="en-US" sz="1800" smtClean="0">
                <a:sym typeface="Symbol" pitchFamily="18" charset="2"/>
              </a:rPr>
              <a:t>] .</a:t>
            </a:r>
          </a:p>
          <a:p>
            <a:pPr lvl="2" eaLnBrk="1" hangingPunct="1">
              <a:lnSpc>
                <a:spcPct val="80000"/>
              </a:lnSpc>
            </a:pPr>
            <a:r>
              <a:rPr lang="en-US" sz="1600" smtClean="0">
                <a:sym typeface="Symbol" pitchFamily="18" charset="2"/>
              </a:rPr>
              <a:t>Suppose iter(</a:t>
            </a:r>
            <a:r>
              <a:rPr lang="en-US" sz="1600" i="1" smtClean="0">
                <a:sym typeface="Symbol" pitchFamily="18" charset="2"/>
              </a:rPr>
              <a:t>x</a:t>
            </a:r>
            <a:r>
              <a:rPr lang="en-US" sz="1600" smtClean="0">
                <a:sym typeface="Symbol" pitchFamily="18" charset="2"/>
              </a:rPr>
              <a:t>) drops, then, the drop is at most </a:t>
            </a:r>
            <a:r>
              <a:rPr lang="en-US" sz="1600" i="1" smtClean="0">
                <a:sym typeface="Symbol" pitchFamily="18" charset="2"/>
              </a:rPr>
              <a:t>rank</a:t>
            </a:r>
            <a:r>
              <a:rPr lang="en-US" sz="1600" smtClean="0">
                <a:sym typeface="Symbol" pitchFamily="18" charset="2"/>
              </a:rPr>
              <a:t>[</a:t>
            </a:r>
            <a:r>
              <a:rPr lang="en-US" sz="1600" i="1" smtClean="0">
                <a:sym typeface="Symbol" pitchFamily="18" charset="2"/>
              </a:rPr>
              <a:t>x</a:t>
            </a:r>
            <a:r>
              <a:rPr lang="en-US" sz="1600" smtClean="0">
                <a:sym typeface="Symbol" pitchFamily="18" charset="2"/>
              </a:rPr>
              <a:t>]-1.  so </a:t>
            </a:r>
            <a:r>
              <a:rPr lang="en-US" sz="1600" i="1" baseline="-25000" smtClean="0"/>
              <a:t>q</a:t>
            </a:r>
            <a:r>
              <a:rPr lang="en-US" sz="1600" smtClean="0"/>
              <a:t>(</a:t>
            </a:r>
            <a:r>
              <a:rPr lang="en-US" sz="1600" i="1" smtClean="0"/>
              <a:t>x</a:t>
            </a:r>
            <a:r>
              <a:rPr lang="en-US" sz="1600" smtClean="0"/>
              <a:t>)</a:t>
            </a:r>
            <a:r>
              <a:rPr lang="en-US" sz="1600" smtClean="0">
                <a:sym typeface="Symbol" pitchFamily="18" charset="2"/>
              </a:rPr>
              <a:t> will drop at least </a:t>
            </a:r>
            <a:r>
              <a:rPr lang="en-US" sz="1600" i="1" smtClean="0">
                <a:sym typeface="Symbol" pitchFamily="18" charset="2"/>
              </a:rPr>
              <a:t>rank</a:t>
            </a:r>
            <a:r>
              <a:rPr lang="en-US" sz="1600" smtClean="0">
                <a:sym typeface="Symbol" pitchFamily="18" charset="2"/>
              </a:rPr>
              <a:t>[</a:t>
            </a:r>
            <a:r>
              <a:rPr lang="en-US" sz="1600" i="1" smtClean="0">
                <a:sym typeface="Symbol" pitchFamily="18" charset="2"/>
              </a:rPr>
              <a:t>x</a:t>
            </a:r>
            <a:r>
              <a:rPr lang="en-US" sz="1600" smtClean="0">
                <a:sym typeface="Symbol" pitchFamily="18" charset="2"/>
              </a:rPr>
              <a:t>]-(</a:t>
            </a:r>
            <a:r>
              <a:rPr lang="en-US" sz="1600" i="1" smtClean="0">
                <a:sym typeface="Symbol" pitchFamily="18" charset="2"/>
              </a:rPr>
              <a:t>rank</a:t>
            </a:r>
            <a:r>
              <a:rPr lang="en-US" sz="1600" smtClean="0">
                <a:sym typeface="Symbol" pitchFamily="18" charset="2"/>
              </a:rPr>
              <a:t>[</a:t>
            </a:r>
            <a:r>
              <a:rPr lang="en-US" sz="1600" i="1" smtClean="0">
                <a:sym typeface="Symbol" pitchFamily="18" charset="2"/>
              </a:rPr>
              <a:t>x</a:t>
            </a:r>
            <a:r>
              <a:rPr lang="en-US" sz="1600" smtClean="0">
                <a:sym typeface="Symbol" pitchFamily="18" charset="2"/>
              </a:rPr>
              <a:t>]-1)=1.  Thus </a:t>
            </a:r>
            <a:r>
              <a:rPr lang="en-US" sz="1600" i="1" baseline="-25000" smtClean="0"/>
              <a:t>q</a:t>
            </a:r>
            <a:r>
              <a:rPr lang="en-US" sz="1600" smtClean="0"/>
              <a:t>(</a:t>
            </a:r>
            <a:r>
              <a:rPr lang="en-US" sz="1600" i="1" smtClean="0"/>
              <a:t>x</a:t>
            </a:r>
            <a:r>
              <a:rPr lang="en-US" sz="1600" smtClean="0"/>
              <a:t>) </a:t>
            </a:r>
            <a:r>
              <a:rPr lang="en-US" sz="1600" smtClean="0">
                <a:sym typeface="Symbol" pitchFamily="18" charset="2"/>
              </a:rPr>
              <a:t></a:t>
            </a:r>
            <a:r>
              <a:rPr lang="en-US" sz="1600" smtClean="0"/>
              <a:t> </a:t>
            </a:r>
            <a:r>
              <a:rPr lang="en-US" sz="1600" smtClean="0">
                <a:sym typeface="Symbol" pitchFamily="18" charset="2"/>
              </a:rPr>
              <a:t></a:t>
            </a:r>
            <a:r>
              <a:rPr lang="en-US" sz="1600" i="1" baseline="-25000" smtClean="0"/>
              <a:t>q</a:t>
            </a:r>
            <a:r>
              <a:rPr lang="en-US" sz="1600" baseline="-25000" smtClean="0"/>
              <a:t>-1</a:t>
            </a:r>
            <a:r>
              <a:rPr lang="en-US" sz="1600" smtClean="0"/>
              <a:t>(</a:t>
            </a:r>
            <a:r>
              <a:rPr lang="en-US" sz="1600" i="1" smtClean="0"/>
              <a:t>x</a:t>
            </a:r>
            <a:r>
              <a:rPr lang="en-US" sz="1600" smtClean="0"/>
              <a:t>)-1.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Amortized Costs of Operations</a:t>
            </a:r>
          </a:p>
        </p:txBody>
      </p:sp>
      <p:sp>
        <p:nvSpPr>
          <p:cNvPr id="26627" name="Rectangle 3"/>
          <p:cNvSpPr>
            <a:spLocks noGrp="1" noChangeArrowheads="1"/>
          </p:cNvSpPr>
          <p:nvPr>
            <p:ph type="body" idx="1"/>
          </p:nvPr>
        </p:nvSpPr>
        <p:spPr/>
        <p:txBody>
          <a:bodyPr/>
          <a:lstStyle/>
          <a:p>
            <a:pPr eaLnBrk="1" hangingPunct="1"/>
            <a:r>
              <a:rPr lang="en-US" i="1" smtClean="0"/>
              <a:t>Lemma 21.10</a:t>
            </a:r>
            <a:r>
              <a:rPr lang="en-US" smtClean="0"/>
              <a:t> (page 515):</a:t>
            </a:r>
          </a:p>
          <a:p>
            <a:pPr lvl="1" eaLnBrk="1" hangingPunct="1"/>
            <a:r>
              <a:rPr lang="en-US" smtClean="0"/>
              <a:t>The amortized cost of each MAKE-SET operation is </a:t>
            </a:r>
            <a:r>
              <a:rPr lang="en-US" i="1" smtClean="0"/>
              <a:t>O</a:t>
            </a:r>
            <a:r>
              <a:rPr lang="en-US" smtClean="0"/>
              <a:t>(1).</a:t>
            </a:r>
          </a:p>
          <a:p>
            <a:pPr eaLnBrk="1" hangingPunct="1"/>
            <a:r>
              <a:rPr lang="en-US" smtClean="0"/>
              <a:t>Proof: create a single node </a:t>
            </a:r>
            <a:r>
              <a:rPr lang="en-US" i="1" smtClean="0"/>
              <a:t>x</a:t>
            </a:r>
            <a:r>
              <a:rPr lang="en-US" smtClean="0"/>
              <a:t> with rank 0, so </a:t>
            </a:r>
            <a:r>
              <a:rPr lang="en-US" smtClean="0">
                <a:sym typeface="Symbol" pitchFamily="18" charset="2"/>
              </a:rPr>
              <a:t></a:t>
            </a:r>
            <a:r>
              <a:rPr lang="en-US" i="1" baseline="-25000" smtClean="0"/>
              <a:t>q</a:t>
            </a:r>
            <a:r>
              <a:rPr lang="en-US" smtClean="0"/>
              <a:t>(</a:t>
            </a:r>
            <a:r>
              <a:rPr lang="en-US" i="1" smtClean="0"/>
              <a:t>x</a:t>
            </a:r>
            <a:r>
              <a:rPr lang="en-US" smtClean="0"/>
              <a:t>) =0. no other change to the forest, so </a:t>
            </a:r>
            <a:r>
              <a:rPr lang="en-US" smtClean="0">
                <a:sym typeface="Symbol" pitchFamily="18" charset="2"/>
              </a:rPr>
              <a:t></a:t>
            </a:r>
            <a:r>
              <a:rPr lang="en-US" i="1" baseline="-25000" smtClean="0"/>
              <a:t>q= </a:t>
            </a:r>
            <a:r>
              <a:rPr lang="en-US" smtClean="0">
                <a:sym typeface="Symbol" pitchFamily="18" charset="2"/>
              </a:rPr>
              <a:t></a:t>
            </a:r>
            <a:r>
              <a:rPr lang="en-US" i="1" baseline="-25000" smtClean="0"/>
              <a:t>q-</a:t>
            </a:r>
            <a:r>
              <a:rPr lang="en-US" baseline="-25000" smtClean="0"/>
              <a:t>1</a:t>
            </a:r>
            <a:r>
              <a:rPr lang="en-US" smtClean="0"/>
              <a:t>. The left is the actual cost, which is </a:t>
            </a:r>
            <a:r>
              <a:rPr lang="en-US" i="1" smtClean="0"/>
              <a:t>O</a:t>
            </a:r>
            <a:r>
              <a:rPr lang="en-US" smtClean="0"/>
              <a:t>(1).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077200" cy="1143000"/>
          </a:xfrm>
        </p:spPr>
        <p:txBody>
          <a:bodyPr/>
          <a:lstStyle/>
          <a:p>
            <a:pPr eaLnBrk="1" hangingPunct="1"/>
            <a:r>
              <a:rPr lang="en-US" sz="4000" smtClean="0"/>
              <a:t>Amortized Costs of Operations (cont.)</a:t>
            </a:r>
          </a:p>
        </p:txBody>
      </p:sp>
      <p:sp>
        <p:nvSpPr>
          <p:cNvPr id="27651" name="Rectangle 3"/>
          <p:cNvSpPr>
            <a:spLocks noGrp="1" noChangeArrowheads="1"/>
          </p:cNvSpPr>
          <p:nvPr>
            <p:ph type="body" idx="1"/>
          </p:nvPr>
        </p:nvSpPr>
        <p:spPr>
          <a:xfrm>
            <a:off x="0" y="1752600"/>
            <a:ext cx="8839200" cy="4343400"/>
          </a:xfrm>
        </p:spPr>
        <p:txBody>
          <a:bodyPr/>
          <a:lstStyle/>
          <a:p>
            <a:pPr eaLnBrk="1" hangingPunct="1">
              <a:lnSpc>
                <a:spcPct val="80000"/>
              </a:lnSpc>
            </a:pPr>
            <a:r>
              <a:rPr lang="en-US" sz="2800" i="1" smtClean="0"/>
              <a:t>Lemma 21.11</a:t>
            </a:r>
            <a:r>
              <a:rPr lang="en-US" sz="2800" smtClean="0"/>
              <a:t> (page 515):</a:t>
            </a:r>
          </a:p>
          <a:p>
            <a:pPr lvl="1" eaLnBrk="1" hangingPunct="1">
              <a:lnSpc>
                <a:spcPct val="80000"/>
              </a:lnSpc>
            </a:pPr>
            <a:r>
              <a:rPr lang="en-US" sz="2400" smtClean="0"/>
              <a:t>The amortized cost of each LINK operation is </a:t>
            </a:r>
            <a:r>
              <a:rPr lang="en-US" sz="2400" i="1" smtClean="0"/>
              <a:t>O</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smtClean="0"/>
              <a:t>). </a:t>
            </a:r>
          </a:p>
          <a:p>
            <a:pPr eaLnBrk="1" hangingPunct="1">
              <a:lnSpc>
                <a:spcPct val="80000"/>
              </a:lnSpc>
            </a:pPr>
            <a:r>
              <a:rPr lang="en-US" sz="2800" smtClean="0"/>
              <a:t>Proof: (LINK(</a:t>
            </a:r>
            <a:r>
              <a:rPr lang="en-US" sz="2800" i="1" smtClean="0"/>
              <a:t>x</a:t>
            </a:r>
            <a:r>
              <a:rPr lang="en-US" sz="2800" smtClean="0"/>
              <a:t>,</a:t>
            </a:r>
            <a:r>
              <a:rPr lang="en-US" sz="2800" i="1" smtClean="0"/>
              <a:t>y</a:t>
            </a:r>
            <a:r>
              <a:rPr lang="en-US" sz="2800" smtClean="0"/>
              <a:t>) makes </a:t>
            </a:r>
            <a:r>
              <a:rPr lang="en-US" sz="2800" i="1" smtClean="0"/>
              <a:t>y</a:t>
            </a:r>
            <a:r>
              <a:rPr lang="en-US" sz="2800" smtClean="0"/>
              <a:t> the parent of </a:t>
            </a:r>
            <a:r>
              <a:rPr lang="en-US" sz="2800" i="1" smtClean="0"/>
              <a:t>x</a:t>
            </a:r>
            <a:r>
              <a:rPr lang="en-US" sz="2800" smtClean="0"/>
              <a:t>).</a:t>
            </a:r>
          </a:p>
          <a:p>
            <a:pPr lvl="1" eaLnBrk="1" hangingPunct="1">
              <a:lnSpc>
                <a:spcPct val="80000"/>
              </a:lnSpc>
            </a:pPr>
            <a:r>
              <a:rPr lang="en-US" sz="2400" smtClean="0"/>
              <a:t>Actual cost for LINK operation is </a:t>
            </a:r>
            <a:r>
              <a:rPr lang="en-US" sz="2400" i="1" smtClean="0"/>
              <a:t>O</a:t>
            </a:r>
            <a:r>
              <a:rPr lang="en-US" sz="2400" smtClean="0"/>
              <a:t>(1).</a:t>
            </a:r>
          </a:p>
          <a:p>
            <a:pPr lvl="1" eaLnBrk="1" hangingPunct="1">
              <a:lnSpc>
                <a:spcPct val="80000"/>
              </a:lnSpc>
            </a:pPr>
            <a:r>
              <a:rPr lang="en-US" sz="2400" smtClean="0"/>
              <a:t>Considering potential change:</a:t>
            </a:r>
          </a:p>
          <a:p>
            <a:pPr lvl="2" eaLnBrk="1" hangingPunct="1">
              <a:lnSpc>
                <a:spcPct val="80000"/>
              </a:lnSpc>
            </a:pPr>
            <a:r>
              <a:rPr lang="en-US" sz="2000" smtClean="0"/>
              <a:t>Three kinds of nodes: </a:t>
            </a:r>
            <a:r>
              <a:rPr lang="en-US" sz="2000" i="1" smtClean="0"/>
              <a:t>x</a:t>
            </a:r>
            <a:r>
              <a:rPr lang="en-US" sz="2000" smtClean="0"/>
              <a:t>, </a:t>
            </a:r>
            <a:r>
              <a:rPr lang="en-US" sz="2000" i="1" smtClean="0"/>
              <a:t>y</a:t>
            </a:r>
            <a:r>
              <a:rPr lang="en-US" sz="2000" smtClean="0"/>
              <a:t>, and the old children of </a:t>
            </a:r>
            <a:r>
              <a:rPr lang="en-US" sz="2000" i="1" smtClean="0"/>
              <a:t>y</a:t>
            </a:r>
            <a:r>
              <a:rPr lang="en-US" sz="2000" smtClean="0"/>
              <a:t>.</a:t>
            </a:r>
          </a:p>
          <a:p>
            <a:pPr lvl="2" eaLnBrk="1" hangingPunct="1">
              <a:lnSpc>
                <a:spcPct val="80000"/>
              </a:lnSpc>
            </a:pPr>
            <a:r>
              <a:rPr lang="en-US" sz="2000" smtClean="0"/>
              <a:t>By Lemma 21.9, the potential of </a:t>
            </a:r>
            <a:r>
              <a:rPr lang="en-US" sz="2000" i="1" smtClean="0"/>
              <a:t>y</a:t>
            </a:r>
            <a:r>
              <a:rPr lang="en-US" sz="2000" smtClean="0"/>
              <a:t>’s old children not increase.</a:t>
            </a:r>
          </a:p>
          <a:p>
            <a:pPr lvl="2" eaLnBrk="1" hangingPunct="1">
              <a:lnSpc>
                <a:spcPct val="80000"/>
              </a:lnSpc>
            </a:pPr>
            <a:r>
              <a:rPr lang="en-US" sz="2000" smtClean="0"/>
              <a:t>For </a:t>
            </a:r>
            <a:r>
              <a:rPr lang="en-US" sz="2000" i="1" smtClean="0"/>
              <a:t>x</a:t>
            </a:r>
            <a:r>
              <a:rPr lang="en-US" sz="2000" smtClean="0"/>
              <a:t> (changed to non-root from a root), </a:t>
            </a:r>
            <a:r>
              <a:rPr lang="en-US" sz="2000" smtClean="0">
                <a:sym typeface="Symbol" pitchFamily="18" charset="2"/>
              </a:rPr>
              <a:t></a:t>
            </a:r>
            <a:r>
              <a:rPr lang="en-US" sz="2000" i="1" baseline="-25000" smtClean="0"/>
              <a:t>q</a:t>
            </a:r>
            <a:r>
              <a:rPr lang="en-US" sz="2000" smtClean="0"/>
              <a:t>(</a:t>
            </a:r>
            <a:r>
              <a:rPr lang="en-US" sz="2000" i="1" smtClean="0"/>
              <a:t>x</a:t>
            </a:r>
            <a:r>
              <a:rPr lang="en-US" sz="2000" smtClean="0"/>
              <a:t>)= </a:t>
            </a:r>
            <a:r>
              <a:rPr lang="en-US" sz="2000" smtClean="0">
                <a:sym typeface="Symbol" pitchFamily="18" charset="2"/>
              </a:rPr>
              <a:t>[(</a:t>
            </a:r>
            <a:r>
              <a:rPr lang="en-US" sz="2000" i="1" smtClean="0">
                <a:sym typeface="Symbol" pitchFamily="18" charset="2"/>
              </a:rPr>
              <a:t>n</a:t>
            </a:r>
            <a:r>
              <a:rPr lang="en-US" sz="2000" smtClean="0">
                <a:sym typeface="Symbol" pitchFamily="18" charset="2"/>
              </a:rPr>
              <a:t>)-level(</a:t>
            </a:r>
            <a:r>
              <a:rPr lang="en-US" sz="2000" i="1" smtClean="0">
                <a:sym typeface="Symbol" pitchFamily="18" charset="2"/>
              </a:rPr>
              <a:t>x</a:t>
            </a:r>
            <a:r>
              <a:rPr lang="en-US" sz="2000" smtClean="0">
                <a:sym typeface="Symbol" pitchFamily="18" charset="2"/>
              </a:rPr>
              <a:t>)]</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x</a:t>
            </a:r>
            <a:r>
              <a:rPr lang="en-US" sz="2000" smtClean="0">
                <a:sym typeface="Symbol" pitchFamily="18" charset="2"/>
              </a:rPr>
              <a:t>]-iter(</a:t>
            </a:r>
            <a:r>
              <a:rPr lang="en-US" sz="2000" i="1" smtClean="0">
                <a:sym typeface="Symbol" pitchFamily="18" charset="2"/>
              </a:rPr>
              <a:t>x</a:t>
            </a:r>
            <a:r>
              <a:rPr lang="en-US" sz="2000" smtClean="0">
                <a:sym typeface="Symbol" pitchFamily="18" charset="2"/>
              </a:rPr>
              <a:t>) </a:t>
            </a:r>
            <a:r>
              <a:rPr lang="en-US" sz="2000" smtClean="0"/>
              <a:t> </a:t>
            </a:r>
            <a:r>
              <a:rPr lang="en-US" sz="2000" smtClean="0">
                <a:sym typeface="Symbol" pitchFamily="18" charset="2"/>
              </a:rPr>
              <a:t>[(</a:t>
            </a:r>
            <a:r>
              <a:rPr lang="en-US" sz="2000" i="1" smtClean="0">
                <a:sym typeface="Symbol" pitchFamily="18" charset="2"/>
              </a:rPr>
              <a:t>n</a:t>
            </a:r>
            <a:r>
              <a:rPr lang="en-US" sz="2000" smtClean="0">
                <a:sym typeface="Symbol" pitchFamily="18" charset="2"/>
              </a:rPr>
              <a:t>)-0]</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x</a:t>
            </a:r>
            <a:r>
              <a:rPr lang="en-US" sz="2000" smtClean="0">
                <a:sym typeface="Symbol" pitchFamily="18" charset="2"/>
              </a:rPr>
              <a:t>]-1= (</a:t>
            </a:r>
            <a:r>
              <a:rPr lang="en-US" sz="2000" i="1" smtClean="0">
                <a:sym typeface="Symbol" pitchFamily="18" charset="2"/>
              </a:rPr>
              <a:t>n</a:t>
            </a:r>
            <a:r>
              <a:rPr lang="en-US" sz="2000" smtClean="0">
                <a:sym typeface="Symbol" pitchFamily="18" charset="2"/>
              </a:rPr>
              <a:t>)</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x</a:t>
            </a:r>
            <a:r>
              <a:rPr lang="en-US" sz="2000" smtClean="0">
                <a:sym typeface="Symbol" pitchFamily="18" charset="2"/>
              </a:rPr>
              <a:t>]-1&lt;(</a:t>
            </a:r>
            <a:r>
              <a:rPr lang="en-US" sz="2000" i="1" smtClean="0">
                <a:sym typeface="Symbol" pitchFamily="18" charset="2"/>
              </a:rPr>
              <a:t>n</a:t>
            </a:r>
            <a:r>
              <a:rPr lang="en-US" sz="2000" smtClean="0">
                <a:sym typeface="Symbol" pitchFamily="18" charset="2"/>
              </a:rPr>
              <a:t>)</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x</a:t>
            </a:r>
            <a:r>
              <a:rPr lang="en-US" sz="2000" smtClean="0">
                <a:sym typeface="Symbol" pitchFamily="18" charset="2"/>
              </a:rPr>
              <a:t>]=</a:t>
            </a:r>
            <a:r>
              <a:rPr lang="en-US" sz="2000" i="1" baseline="-25000" smtClean="0"/>
              <a:t>q</a:t>
            </a:r>
            <a:r>
              <a:rPr lang="en-US" sz="2000" baseline="-25000" smtClean="0"/>
              <a:t>-1</a:t>
            </a:r>
            <a:r>
              <a:rPr lang="en-US" sz="2000" smtClean="0"/>
              <a:t>(</a:t>
            </a:r>
            <a:r>
              <a:rPr lang="en-US" sz="2000" i="1" smtClean="0"/>
              <a:t>x</a:t>
            </a:r>
            <a:r>
              <a:rPr lang="en-US" sz="2000" smtClean="0"/>
              <a:t>).</a:t>
            </a:r>
          </a:p>
          <a:p>
            <a:pPr lvl="2" eaLnBrk="1" hangingPunct="1">
              <a:lnSpc>
                <a:spcPct val="80000"/>
              </a:lnSpc>
            </a:pPr>
            <a:r>
              <a:rPr lang="en-US" sz="2000" smtClean="0">
                <a:sym typeface="Symbol" pitchFamily="18" charset="2"/>
              </a:rPr>
              <a:t>For </a:t>
            </a:r>
            <a:r>
              <a:rPr lang="en-US" sz="2000" i="1" smtClean="0">
                <a:sym typeface="Symbol" pitchFamily="18" charset="2"/>
              </a:rPr>
              <a:t>y</a:t>
            </a:r>
            <a:r>
              <a:rPr lang="en-US" sz="2000" smtClean="0">
                <a:sym typeface="Symbol" pitchFamily="18" charset="2"/>
              </a:rPr>
              <a:t>, </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y</a:t>
            </a:r>
            <a:r>
              <a:rPr lang="en-US" sz="2000" smtClean="0">
                <a:sym typeface="Symbol" pitchFamily="18" charset="2"/>
              </a:rPr>
              <a:t>] may stay same or increase by 1, so </a:t>
            </a:r>
            <a:r>
              <a:rPr lang="en-US" sz="2000" i="1" baseline="-25000" smtClean="0"/>
              <a:t>q</a:t>
            </a:r>
            <a:r>
              <a:rPr lang="en-US" sz="2000" smtClean="0"/>
              <a:t>(</a:t>
            </a:r>
            <a:r>
              <a:rPr lang="en-US" sz="2000" i="1" smtClean="0"/>
              <a:t>y</a:t>
            </a:r>
            <a:r>
              <a:rPr lang="en-US" sz="2000" smtClean="0"/>
              <a:t>)=</a:t>
            </a:r>
            <a:r>
              <a:rPr lang="en-US" sz="2000" smtClean="0">
                <a:sym typeface="Symbol" pitchFamily="18" charset="2"/>
              </a:rPr>
              <a:t>(</a:t>
            </a:r>
            <a:r>
              <a:rPr lang="en-US" sz="2000" i="1" smtClean="0">
                <a:sym typeface="Symbol" pitchFamily="18" charset="2"/>
              </a:rPr>
              <a:t>n</a:t>
            </a:r>
            <a:r>
              <a:rPr lang="en-US" sz="2000" smtClean="0">
                <a:sym typeface="Symbol" pitchFamily="18" charset="2"/>
              </a:rPr>
              <a:t>)</a:t>
            </a:r>
            <a:r>
              <a:rPr lang="en-US" sz="2000" i="1" smtClean="0">
                <a:sym typeface="Symbol" pitchFamily="18" charset="2"/>
              </a:rPr>
              <a:t>rank</a:t>
            </a:r>
            <a:r>
              <a:rPr lang="en-US" sz="2000" smtClean="0">
                <a:sym typeface="Symbol" pitchFamily="18" charset="2"/>
              </a:rPr>
              <a:t>[</a:t>
            </a:r>
            <a:r>
              <a:rPr lang="en-US" sz="2000" i="1" smtClean="0">
                <a:sym typeface="Symbol" pitchFamily="18" charset="2"/>
              </a:rPr>
              <a:t>y</a:t>
            </a:r>
            <a:r>
              <a:rPr lang="en-US" sz="2000" smtClean="0">
                <a:sym typeface="Symbol" pitchFamily="18" charset="2"/>
              </a:rPr>
              <a:t>]=</a:t>
            </a:r>
            <a:r>
              <a:rPr lang="en-US" sz="2000" i="1" baseline="-25000" smtClean="0"/>
              <a:t>q</a:t>
            </a:r>
            <a:r>
              <a:rPr lang="en-US" sz="2000" baseline="-25000" smtClean="0"/>
              <a:t>-1</a:t>
            </a:r>
            <a:r>
              <a:rPr lang="en-US" sz="2000" smtClean="0"/>
              <a:t>(</a:t>
            </a:r>
            <a:r>
              <a:rPr lang="en-US" sz="2000" i="1" smtClean="0"/>
              <a:t>y</a:t>
            </a:r>
            <a:r>
              <a:rPr lang="en-US" sz="2000" smtClean="0"/>
              <a:t>) or </a:t>
            </a:r>
            <a:r>
              <a:rPr lang="en-US" sz="2000" smtClean="0">
                <a:sym typeface="Symbol" pitchFamily="18" charset="2"/>
              </a:rPr>
              <a:t></a:t>
            </a:r>
            <a:r>
              <a:rPr lang="en-US" sz="2000" i="1" baseline="-25000" smtClean="0"/>
              <a:t>q</a:t>
            </a:r>
            <a:r>
              <a:rPr lang="en-US" sz="2000" baseline="-25000" smtClean="0"/>
              <a:t>-1</a:t>
            </a:r>
            <a:r>
              <a:rPr lang="en-US" sz="2000" smtClean="0"/>
              <a:t>(</a:t>
            </a:r>
            <a:r>
              <a:rPr lang="en-US" sz="2000" i="1" smtClean="0"/>
              <a:t>y</a:t>
            </a:r>
            <a:r>
              <a:rPr lang="en-US" sz="2000" smtClean="0"/>
              <a:t>)+</a:t>
            </a:r>
            <a:r>
              <a:rPr lang="en-US" sz="2000" smtClean="0">
                <a:sym typeface="Symbol" pitchFamily="18" charset="2"/>
              </a:rPr>
              <a:t>(</a:t>
            </a:r>
            <a:r>
              <a:rPr lang="en-US" sz="2000" i="1" smtClean="0">
                <a:sym typeface="Symbol" pitchFamily="18" charset="2"/>
              </a:rPr>
              <a:t>n</a:t>
            </a:r>
            <a:r>
              <a:rPr lang="en-US" sz="2000" smtClean="0">
                <a:sym typeface="Symbol" pitchFamily="18" charset="2"/>
              </a:rPr>
              <a:t>).</a:t>
            </a:r>
          </a:p>
          <a:p>
            <a:pPr lvl="2" eaLnBrk="1" hangingPunct="1">
              <a:lnSpc>
                <a:spcPct val="80000"/>
              </a:lnSpc>
            </a:pPr>
            <a:r>
              <a:rPr lang="en-US" sz="2000" smtClean="0"/>
              <a:t>Thus the potential increase due to the LINK operation is at most </a:t>
            </a:r>
            <a:r>
              <a:rPr lang="en-US" sz="2000" smtClean="0">
                <a:sym typeface="Symbol" pitchFamily="18" charset="2"/>
              </a:rPr>
              <a:t>(</a:t>
            </a:r>
            <a:r>
              <a:rPr lang="en-US" sz="2000" i="1" smtClean="0">
                <a:sym typeface="Symbol" pitchFamily="18" charset="2"/>
              </a:rPr>
              <a:t>n</a:t>
            </a:r>
            <a:r>
              <a:rPr lang="en-US" sz="2000" smtClean="0">
                <a:sym typeface="Symbol" pitchFamily="18" charset="2"/>
              </a:rPr>
              <a:t>).</a:t>
            </a:r>
          </a:p>
          <a:p>
            <a:pPr lvl="1" eaLnBrk="1" hangingPunct="1">
              <a:lnSpc>
                <a:spcPct val="80000"/>
              </a:lnSpc>
            </a:pPr>
            <a:r>
              <a:rPr lang="en-US" sz="2400" smtClean="0"/>
              <a:t>Thus the amortized cost is </a:t>
            </a:r>
            <a:r>
              <a:rPr lang="en-US" sz="2400" i="1" smtClean="0"/>
              <a:t>O</a:t>
            </a:r>
            <a:r>
              <a:rPr lang="en-US" sz="2400" smtClean="0"/>
              <a:t>(1)+</a:t>
            </a:r>
            <a:r>
              <a:rPr lang="en-US" sz="2400" i="1" smtClean="0"/>
              <a:t>O</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i="1" smtClean="0">
                <a:sym typeface="Symbol" pitchFamily="18" charset="2"/>
              </a:rPr>
              <a:t>O</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077200" cy="1143000"/>
          </a:xfrm>
        </p:spPr>
        <p:txBody>
          <a:bodyPr/>
          <a:lstStyle/>
          <a:p>
            <a:pPr eaLnBrk="1" hangingPunct="1"/>
            <a:r>
              <a:rPr lang="en-US" sz="4000" smtClean="0"/>
              <a:t>Amortized Costs of Operations (cont.)</a:t>
            </a:r>
          </a:p>
        </p:txBody>
      </p:sp>
      <p:sp>
        <p:nvSpPr>
          <p:cNvPr id="28675" name="Rectangle 3"/>
          <p:cNvSpPr>
            <a:spLocks noGrp="1" noChangeArrowheads="1"/>
          </p:cNvSpPr>
          <p:nvPr>
            <p:ph type="body" idx="1"/>
          </p:nvPr>
        </p:nvSpPr>
        <p:spPr>
          <a:xfrm>
            <a:off x="457200" y="1295400"/>
            <a:ext cx="8305800" cy="4724400"/>
          </a:xfrm>
        </p:spPr>
        <p:txBody>
          <a:bodyPr/>
          <a:lstStyle/>
          <a:p>
            <a:pPr eaLnBrk="1" hangingPunct="1"/>
            <a:r>
              <a:rPr lang="en-US" sz="2800" i="1" smtClean="0"/>
              <a:t>Lemma 21.12</a:t>
            </a:r>
            <a:r>
              <a:rPr lang="en-US" sz="2800" smtClean="0"/>
              <a:t> (page 516):</a:t>
            </a:r>
          </a:p>
          <a:p>
            <a:pPr lvl="1" eaLnBrk="1" hangingPunct="1"/>
            <a:r>
              <a:rPr lang="en-US" sz="2400" smtClean="0"/>
              <a:t>The amortized cost of each FIND-SET operation is </a:t>
            </a:r>
            <a:r>
              <a:rPr lang="en-US" sz="2400" i="1" smtClean="0"/>
              <a:t>O</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smtClean="0"/>
              <a:t>).</a:t>
            </a:r>
          </a:p>
          <a:p>
            <a:pPr eaLnBrk="1" hangingPunct="1"/>
            <a:r>
              <a:rPr lang="en-US" sz="2800" smtClean="0"/>
              <a:t>Proof: suppose there are </a:t>
            </a:r>
            <a:r>
              <a:rPr lang="en-US" sz="2800" i="1" smtClean="0"/>
              <a:t>s</a:t>
            </a:r>
            <a:r>
              <a:rPr lang="en-US" sz="2800" smtClean="0"/>
              <a:t> nodes in the find path. </a:t>
            </a:r>
          </a:p>
          <a:p>
            <a:pPr lvl="1" eaLnBrk="1" hangingPunct="1"/>
            <a:r>
              <a:rPr lang="en-US" sz="2400" smtClean="0"/>
              <a:t>The actual cost of FIND-SET is </a:t>
            </a:r>
            <a:r>
              <a:rPr lang="en-US" sz="2400" i="1" smtClean="0"/>
              <a:t>O</a:t>
            </a:r>
            <a:r>
              <a:rPr lang="en-US" sz="2400" smtClean="0"/>
              <a:t>(</a:t>
            </a:r>
            <a:r>
              <a:rPr lang="en-US" sz="2400" i="1" smtClean="0"/>
              <a:t>s</a:t>
            </a:r>
            <a:r>
              <a:rPr lang="en-US" sz="2400" smtClean="0"/>
              <a:t>).</a:t>
            </a:r>
          </a:p>
          <a:p>
            <a:pPr lvl="1" eaLnBrk="1" hangingPunct="1"/>
            <a:r>
              <a:rPr lang="en-US" sz="2400" smtClean="0"/>
              <a:t>Root’s potential does not change and no other node’s potential increases (by Lemma 21.9). </a:t>
            </a:r>
          </a:p>
          <a:p>
            <a:pPr lvl="1" eaLnBrk="1" hangingPunct="1"/>
            <a:r>
              <a:rPr lang="en-US" sz="2400" smtClean="0"/>
              <a:t>At least max(0,</a:t>
            </a:r>
            <a:r>
              <a:rPr lang="en-US" sz="2400" i="1" smtClean="0"/>
              <a:t>s</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)+2)) nodes on the find path have their potential decrease by at least 1.</a:t>
            </a:r>
          </a:p>
          <a:p>
            <a:pPr lvl="1" eaLnBrk="1" hangingPunct="1"/>
            <a:r>
              <a:rPr lang="en-US" sz="2400" smtClean="0">
                <a:sym typeface="Symbol" pitchFamily="18" charset="2"/>
              </a:rPr>
              <a:t>Thus the amortized cost is at most </a:t>
            </a:r>
            <a:r>
              <a:rPr lang="en-US" sz="2400" i="1" smtClean="0"/>
              <a:t>O</a:t>
            </a:r>
            <a:r>
              <a:rPr lang="en-US" sz="2400" smtClean="0"/>
              <a:t>(</a:t>
            </a:r>
            <a:r>
              <a:rPr lang="en-US" sz="2400" i="1" smtClean="0"/>
              <a:t>s</a:t>
            </a:r>
            <a:r>
              <a:rPr lang="en-US" sz="2400" smtClean="0"/>
              <a:t>)</a:t>
            </a:r>
            <a:r>
              <a:rPr lang="en-US" sz="2400" smtClean="0">
                <a:sym typeface="Symbol" pitchFamily="18" charset="2"/>
              </a:rPr>
              <a:t>-(</a:t>
            </a:r>
            <a:r>
              <a:rPr lang="en-US" sz="2400" i="1" smtClean="0"/>
              <a:t>s</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)+2)) =</a:t>
            </a:r>
            <a:r>
              <a:rPr lang="en-US" sz="2400" i="1" smtClean="0">
                <a:sym typeface="Symbol" pitchFamily="18" charset="2"/>
              </a:rPr>
              <a:t>O</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152400"/>
            <a:ext cx="7772400" cy="1143000"/>
          </a:xfrm>
        </p:spPr>
        <p:txBody>
          <a:bodyPr/>
          <a:lstStyle/>
          <a:p>
            <a:pPr eaLnBrk="1" hangingPunct="1"/>
            <a:r>
              <a:rPr lang="en-US" smtClean="0"/>
              <a:t>Proof of Lemma 21.12 (cont.)</a:t>
            </a:r>
          </a:p>
        </p:txBody>
      </p:sp>
      <p:sp>
        <p:nvSpPr>
          <p:cNvPr id="29699" name="Rectangle 3"/>
          <p:cNvSpPr>
            <a:spLocks noGrp="1" noChangeArrowheads="1"/>
          </p:cNvSpPr>
          <p:nvPr>
            <p:ph type="body" idx="1"/>
          </p:nvPr>
        </p:nvSpPr>
        <p:spPr>
          <a:xfrm>
            <a:off x="304800" y="1219200"/>
            <a:ext cx="8610600" cy="4267200"/>
          </a:xfrm>
        </p:spPr>
        <p:txBody>
          <a:bodyPr/>
          <a:lstStyle/>
          <a:p>
            <a:pPr eaLnBrk="1" hangingPunct="1"/>
            <a:r>
              <a:rPr lang="en-US" sz="2800" smtClean="0"/>
              <a:t>Proof that at lease max(0,</a:t>
            </a:r>
            <a:r>
              <a:rPr lang="en-US" sz="2800" i="1" smtClean="0"/>
              <a:t>s</a:t>
            </a:r>
            <a:r>
              <a:rPr lang="en-US" sz="2800" smtClean="0"/>
              <a:t>-(</a:t>
            </a:r>
            <a:r>
              <a:rPr lang="en-US" sz="2800" smtClean="0">
                <a:sym typeface="Symbol" pitchFamily="18" charset="2"/>
              </a:rPr>
              <a:t>(</a:t>
            </a:r>
            <a:r>
              <a:rPr lang="en-US" sz="2800" i="1" smtClean="0">
                <a:sym typeface="Symbol" pitchFamily="18" charset="2"/>
              </a:rPr>
              <a:t>n</a:t>
            </a:r>
            <a:r>
              <a:rPr lang="en-US" sz="2800" smtClean="0">
                <a:sym typeface="Symbol" pitchFamily="18" charset="2"/>
              </a:rPr>
              <a:t>)+2)) nodes on the find path have their potential decrease by at least 1.</a:t>
            </a:r>
          </a:p>
          <a:p>
            <a:pPr lvl="1" eaLnBrk="1" hangingPunct="1"/>
            <a:r>
              <a:rPr lang="en-US" sz="2400" smtClean="0">
                <a:sym typeface="Symbol" pitchFamily="18" charset="2"/>
              </a:rPr>
              <a:t>Let </a:t>
            </a:r>
            <a:r>
              <a:rPr lang="en-US" sz="2400" i="1" smtClean="0">
                <a:sym typeface="Symbol" pitchFamily="18" charset="2"/>
              </a:rPr>
              <a:t>x</a:t>
            </a:r>
            <a:r>
              <a:rPr lang="en-US" sz="2400" smtClean="0">
                <a:sym typeface="Symbol" pitchFamily="18" charset="2"/>
              </a:rPr>
              <a:t> be a node on the find path:</a:t>
            </a:r>
          </a:p>
          <a:p>
            <a:pPr lvl="2" eaLnBrk="1" hangingPunct="1"/>
            <a:r>
              <a:rPr lang="en-US" sz="2000" i="1" smtClean="0">
                <a:sym typeface="Symbol" pitchFamily="18" charset="2"/>
              </a:rPr>
              <a:t>rank</a:t>
            </a:r>
            <a:r>
              <a:rPr lang="en-US" sz="2000" smtClean="0">
                <a:sym typeface="Symbol" pitchFamily="18" charset="2"/>
              </a:rPr>
              <a:t>[</a:t>
            </a:r>
            <a:r>
              <a:rPr lang="en-US" sz="2000" i="1" smtClean="0">
                <a:sym typeface="Symbol" pitchFamily="18" charset="2"/>
              </a:rPr>
              <a:t>x</a:t>
            </a:r>
            <a:r>
              <a:rPr lang="en-US" sz="2000" smtClean="0">
                <a:sym typeface="Symbol" pitchFamily="18" charset="2"/>
              </a:rPr>
              <a:t>]&gt;0, </a:t>
            </a:r>
          </a:p>
          <a:p>
            <a:pPr lvl="2" eaLnBrk="1" hangingPunct="1"/>
            <a:r>
              <a:rPr lang="en-US" sz="2000" smtClean="0">
                <a:sym typeface="Symbol" pitchFamily="18" charset="2"/>
              </a:rPr>
              <a:t>followed somewhere by </a:t>
            </a:r>
            <a:r>
              <a:rPr lang="en-US" sz="2000" i="1" smtClean="0">
                <a:sym typeface="Symbol" pitchFamily="18" charset="2"/>
              </a:rPr>
              <a:t>y </a:t>
            </a:r>
            <a:r>
              <a:rPr lang="en-US" sz="2000" smtClean="0">
                <a:sym typeface="Symbol" pitchFamily="18" charset="2"/>
              </a:rPr>
              <a:t>that is not a root, </a:t>
            </a:r>
          </a:p>
          <a:p>
            <a:pPr lvl="2" eaLnBrk="1" hangingPunct="1"/>
            <a:r>
              <a:rPr lang="en-US" sz="2000" smtClean="0">
                <a:sym typeface="Symbol" pitchFamily="18" charset="2"/>
              </a:rPr>
              <a:t>and level(</a:t>
            </a:r>
            <a:r>
              <a:rPr lang="en-US" sz="2000" i="1" smtClean="0">
                <a:sym typeface="Symbol" pitchFamily="18" charset="2"/>
              </a:rPr>
              <a:t>y</a:t>
            </a:r>
            <a:r>
              <a:rPr lang="en-US" sz="2000" smtClean="0">
                <a:sym typeface="Symbol" pitchFamily="18" charset="2"/>
              </a:rPr>
              <a:t>)=level(</a:t>
            </a:r>
            <a:r>
              <a:rPr lang="en-US" sz="2000" i="1" smtClean="0">
                <a:sym typeface="Symbol" pitchFamily="18" charset="2"/>
              </a:rPr>
              <a:t>x</a:t>
            </a:r>
            <a:r>
              <a:rPr lang="en-US" sz="2000" smtClean="0">
                <a:sym typeface="Symbol" pitchFamily="18" charset="2"/>
              </a:rPr>
              <a:t>) just  before FIND-SET.</a:t>
            </a:r>
          </a:p>
          <a:p>
            <a:pPr lvl="1" eaLnBrk="1" hangingPunct="1"/>
            <a:r>
              <a:rPr lang="en-US" sz="2400" smtClean="0">
                <a:sym typeface="Symbol" pitchFamily="18" charset="2"/>
              </a:rPr>
              <a:t>At most (</a:t>
            </a:r>
            <a:r>
              <a:rPr lang="en-US" sz="2400" i="1" smtClean="0">
                <a:sym typeface="Symbol" pitchFamily="18" charset="2"/>
              </a:rPr>
              <a:t>n</a:t>
            </a:r>
            <a:r>
              <a:rPr lang="en-US" sz="2400" smtClean="0">
                <a:sym typeface="Symbol" pitchFamily="18" charset="2"/>
              </a:rPr>
              <a:t>)+2 nodes do not satisfy: 1th node, root node, the last node </a:t>
            </a:r>
            <a:r>
              <a:rPr lang="en-US" sz="2400" i="1" smtClean="0">
                <a:sym typeface="Symbol" pitchFamily="18" charset="2"/>
              </a:rPr>
              <a:t>w</a:t>
            </a:r>
            <a:r>
              <a:rPr lang="en-US" sz="2400" smtClean="0">
                <a:sym typeface="Symbol" pitchFamily="18" charset="2"/>
              </a:rPr>
              <a:t> for which level(w)=0,1,…, (</a:t>
            </a:r>
            <a:r>
              <a:rPr lang="en-US" sz="2400" i="1" smtClean="0">
                <a:sym typeface="Symbol" pitchFamily="18" charset="2"/>
              </a:rPr>
              <a:t>n</a:t>
            </a:r>
            <a:r>
              <a:rPr lang="en-US" sz="2400" smtClean="0">
                <a:sym typeface="Symbol" pitchFamily="18" charset="2"/>
              </a:rPr>
              <a:t>)-1. </a:t>
            </a:r>
          </a:p>
          <a:p>
            <a:pPr lvl="1" eaLnBrk="1" hangingPunct="1"/>
            <a:r>
              <a:rPr lang="en-US" sz="2400" smtClean="0">
                <a:sym typeface="Symbol" pitchFamily="18" charset="2"/>
              </a:rPr>
              <a:t>Thus at least </a:t>
            </a:r>
            <a:r>
              <a:rPr lang="en-US" sz="2400" smtClean="0"/>
              <a:t>max(0,</a:t>
            </a:r>
            <a:r>
              <a:rPr lang="en-US" sz="2400" i="1" smtClean="0"/>
              <a:t>s</a:t>
            </a:r>
            <a:r>
              <a:rPr lang="en-US" sz="2400" smtClean="0"/>
              <a:t>-(</a:t>
            </a:r>
            <a:r>
              <a:rPr lang="en-US" sz="2400" smtClean="0">
                <a:sym typeface="Symbol" pitchFamily="18" charset="2"/>
              </a:rPr>
              <a:t>(</a:t>
            </a:r>
            <a:r>
              <a:rPr lang="en-US" sz="2400" i="1" smtClean="0">
                <a:sym typeface="Symbol" pitchFamily="18" charset="2"/>
              </a:rPr>
              <a:t>n</a:t>
            </a:r>
            <a:r>
              <a:rPr lang="en-US" sz="2400" smtClean="0">
                <a:sym typeface="Symbol" pitchFamily="18" charset="2"/>
              </a:rPr>
              <a:t>)+2)) nodes satisfy.</a:t>
            </a:r>
          </a:p>
          <a:p>
            <a:pPr lvl="1" eaLnBrk="1" hangingPunct="1"/>
            <a:r>
              <a:rPr lang="en-US" sz="2400" smtClean="0">
                <a:sym typeface="Symbol" pitchFamily="18" charset="2"/>
              </a:rPr>
              <a:t>Let us fix </a:t>
            </a:r>
            <a:r>
              <a:rPr lang="en-US" sz="2400" i="1" smtClean="0">
                <a:sym typeface="Symbol" pitchFamily="18" charset="2"/>
              </a:rPr>
              <a:t>x</a:t>
            </a:r>
            <a:r>
              <a:rPr lang="en-US" sz="2400" smtClean="0">
                <a:sym typeface="Symbol" pitchFamily="18" charset="2"/>
              </a:rPr>
              <a:t>, show</a:t>
            </a:r>
            <a:r>
              <a:rPr lang="en-US" sz="2400" i="1" smtClean="0">
                <a:sym typeface="Symbol" pitchFamily="18" charset="2"/>
              </a:rPr>
              <a:t> x</a:t>
            </a:r>
            <a:r>
              <a:rPr lang="en-US" sz="2400" smtClean="0">
                <a:sym typeface="Symbol" pitchFamily="18" charset="2"/>
              </a:rPr>
              <a:t>’s potential decreases by at least 1.</a:t>
            </a:r>
            <a:endParaRPr lang="en-US"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04800"/>
            <a:ext cx="7772400" cy="1143000"/>
          </a:xfrm>
        </p:spPr>
        <p:txBody>
          <a:bodyPr/>
          <a:lstStyle/>
          <a:p>
            <a:pPr eaLnBrk="1" hangingPunct="1"/>
            <a:r>
              <a:rPr lang="en-US" smtClean="0"/>
              <a:t>Proof of Lemma 21.12 (cont.)</a:t>
            </a:r>
          </a:p>
        </p:txBody>
      </p:sp>
      <p:sp>
        <p:nvSpPr>
          <p:cNvPr id="30723" name="Rectangle 3"/>
          <p:cNvSpPr>
            <a:spLocks noGrp="1" noChangeArrowheads="1"/>
          </p:cNvSpPr>
          <p:nvPr>
            <p:ph type="body" idx="1"/>
          </p:nvPr>
        </p:nvSpPr>
        <p:spPr>
          <a:xfrm>
            <a:off x="381000" y="1371600"/>
            <a:ext cx="8610600" cy="4876800"/>
          </a:xfrm>
        </p:spPr>
        <p:txBody>
          <a:bodyPr/>
          <a:lstStyle/>
          <a:p>
            <a:pPr eaLnBrk="1" hangingPunct="1">
              <a:lnSpc>
                <a:spcPct val="80000"/>
              </a:lnSpc>
            </a:pPr>
            <a:r>
              <a:rPr lang="en-US" sz="2400" smtClean="0"/>
              <a:t>Let </a:t>
            </a:r>
            <a:r>
              <a:rPr lang="en-US" sz="2400" i="1" smtClean="0"/>
              <a:t>k</a:t>
            </a:r>
            <a:r>
              <a:rPr lang="en-US" sz="2400" smtClean="0"/>
              <a:t>=level(</a:t>
            </a:r>
            <a:r>
              <a:rPr lang="en-US" sz="2400" i="1" smtClean="0"/>
              <a:t>x</a:t>
            </a:r>
            <a:r>
              <a:rPr lang="en-US" sz="2400" smtClean="0"/>
              <a:t>)=level(</a:t>
            </a:r>
            <a:r>
              <a:rPr lang="en-US" sz="2400" i="1" smtClean="0"/>
              <a:t>y</a:t>
            </a:r>
            <a:r>
              <a:rPr lang="en-US" sz="2400" smtClean="0"/>
              <a:t>), Just prior to path compression caused by FIND-SET, we have</a:t>
            </a:r>
          </a:p>
          <a:p>
            <a:pPr lvl="1" eaLnBrk="1" hangingPunct="1">
              <a:lnSpc>
                <a:spcPct val="80000"/>
              </a:lnSpc>
            </a:pPr>
            <a:r>
              <a:rPr lang="en-US" sz="2000" i="1" smtClean="0"/>
              <a:t>rank</a:t>
            </a:r>
            <a:r>
              <a:rPr lang="en-US" sz="2000" smtClean="0"/>
              <a:t>[</a:t>
            </a:r>
            <a:r>
              <a:rPr lang="en-US" sz="2000" i="1" smtClean="0"/>
              <a:t>p</a:t>
            </a:r>
            <a:r>
              <a:rPr lang="en-US" sz="2000" smtClean="0"/>
              <a:t>[</a:t>
            </a:r>
            <a:r>
              <a:rPr lang="en-US" sz="2000" i="1" smtClean="0"/>
              <a:t>x</a:t>
            </a:r>
            <a:r>
              <a:rPr lang="en-US" sz="2000" smtClean="0"/>
              <a:t>]]</a:t>
            </a:r>
            <a:r>
              <a:rPr lang="en-US" sz="2000" smtClean="0">
                <a:sym typeface="Symbol" pitchFamily="18" charset="2"/>
              </a:rPr>
              <a:t>A</a:t>
            </a:r>
            <a:r>
              <a:rPr lang="en-US" sz="2000" i="1" baseline="-25000" smtClean="0">
                <a:sym typeface="Symbol" pitchFamily="18" charset="2"/>
              </a:rPr>
              <a:t>k</a:t>
            </a:r>
            <a:r>
              <a:rPr lang="en-US" sz="2000" baseline="30000" smtClean="0">
                <a:sym typeface="Symbol" pitchFamily="18" charset="2"/>
              </a:rPr>
              <a:t>(iter(</a:t>
            </a:r>
            <a:r>
              <a:rPr lang="en-US" sz="2000" i="1" baseline="30000" smtClean="0">
                <a:sym typeface="Symbol" pitchFamily="18" charset="2"/>
              </a:rPr>
              <a:t>x</a:t>
            </a:r>
            <a:r>
              <a:rPr lang="en-US" sz="2000" baseline="30000" smtClean="0">
                <a:sym typeface="Symbol" pitchFamily="18" charset="2"/>
              </a:rPr>
              <a:t>))</a:t>
            </a:r>
            <a:r>
              <a:rPr lang="en-US" sz="2000" smtClean="0">
                <a:sym typeface="Symbol" pitchFamily="18" charset="2"/>
              </a:rPr>
              <a:t>(</a:t>
            </a:r>
            <a:r>
              <a:rPr lang="en-US" sz="2000" i="1" smtClean="0"/>
              <a:t>rank</a:t>
            </a:r>
            <a:r>
              <a:rPr lang="en-US" sz="2000" smtClean="0"/>
              <a:t>[</a:t>
            </a:r>
            <a:r>
              <a:rPr lang="en-US" sz="2000" i="1" smtClean="0"/>
              <a:t>x</a:t>
            </a:r>
            <a:r>
              <a:rPr lang="en-US" sz="2000" smtClean="0"/>
              <a:t>]</a:t>
            </a:r>
            <a:r>
              <a:rPr lang="en-US" sz="2000" smtClean="0">
                <a:sym typeface="Symbol" pitchFamily="18" charset="2"/>
              </a:rPr>
              <a:t>) (by iter(</a:t>
            </a:r>
            <a:r>
              <a:rPr lang="en-US" sz="2000" i="1" smtClean="0">
                <a:sym typeface="Symbol" pitchFamily="18" charset="2"/>
              </a:rPr>
              <a:t>x</a:t>
            </a:r>
            <a:r>
              <a:rPr lang="en-US" sz="2000" smtClean="0">
                <a:sym typeface="Symbol" pitchFamily="18" charset="2"/>
              </a:rPr>
              <a:t>)’s def.)</a:t>
            </a:r>
          </a:p>
          <a:p>
            <a:pPr lvl="1" eaLnBrk="1" hangingPunct="1">
              <a:lnSpc>
                <a:spcPct val="80000"/>
              </a:lnSpc>
            </a:pPr>
            <a:r>
              <a:rPr lang="en-US" sz="2000" i="1" smtClean="0"/>
              <a:t>rank</a:t>
            </a:r>
            <a:r>
              <a:rPr lang="en-US" sz="2000" smtClean="0"/>
              <a:t>[</a:t>
            </a:r>
            <a:r>
              <a:rPr lang="en-US" sz="2000" i="1" smtClean="0"/>
              <a:t>p</a:t>
            </a:r>
            <a:r>
              <a:rPr lang="en-US" sz="2000" smtClean="0"/>
              <a:t>[</a:t>
            </a:r>
            <a:r>
              <a:rPr lang="en-US" sz="2000" i="1" smtClean="0"/>
              <a:t>y</a:t>
            </a:r>
            <a:r>
              <a:rPr lang="en-US" sz="2000" smtClean="0"/>
              <a:t>]]</a:t>
            </a:r>
            <a:r>
              <a:rPr lang="en-US" sz="2000" smtClean="0">
                <a:sym typeface="Symbol" pitchFamily="18" charset="2"/>
              </a:rPr>
              <a:t>A</a:t>
            </a:r>
            <a:r>
              <a:rPr lang="en-US" sz="2000" i="1" baseline="-25000" smtClean="0">
                <a:sym typeface="Symbol" pitchFamily="18" charset="2"/>
              </a:rPr>
              <a:t>k</a:t>
            </a:r>
            <a:r>
              <a:rPr lang="en-US" sz="2000" smtClean="0">
                <a:sym typeface="Symbol" pitchFamily="18" charset="2"/>
              </a:rPr>
              <a:t>(</a:t>
            </a:r>
            <a:r>
              <a:rPr lang="en-US" sz="2000" i="1" smtClean="0"/>
              <a:t>rank</a:t>
            </a:r>
            <a:r>
              <a:rPr lang="en-US" sz="2000" smtClean="0"/>
              <a:t>[</a:t>
            </a:r>
            <a:r>
              <a:rPr lang="en-US" sz="2000" i="1" smtClean="0"/>
              <a:t>y</a:t>
            </a:r>
            <a:r>
              <a:rPr lang="en-US" sz="2000" smtClean="0"/>
              <a:t>]</a:t>
            </a:r>
            <a:r>
              <a:rPr lang="en-US" sz="2000" smtClean="0">
                <a:sym typeface="Symbol" pitchFamily="18" charset="2"/>
              </a:rPr>
              <a:t>) (by level(</a:t>
            </a:r>
            <a:r>
              <a:rPr lang="en-US" sz="2000" i="1" smtClean="0">
                <a:sym typeface="Symbol" pitchFamily="18" charset="2"/>
              </a:rPr>
              <a:t>y</a:t>
            </a:r>
            <a:r>
              <a:rPr lang="en-US" sz="2000" smtClean="0">
                <a:sym typeface="Symbol" pitchFamily="18" charset="2"/>
              </a:rPr>
              <a:t>)’s def.)</a:t>
            </a:r>
          </a:p>
          <a:p>
            <a:pPr lvl="1" eaLnBrk="1" hangingPunct="1">
              <a:lnSpc>
                <a:spcPct val="80000"/>
              </a:lnSpc>
            </a:pPr>
            <a:r>
              <a:rPr lang="en-US" sz="2000" i="1" smtClean="0"/>
              <a:t>rank</a:t>
            </a:r>
            <a:r>
              <a:rPr lang="en-US" sz="2000" smtClean="0"/>
              <a:t>[</a:t>
            </a:r>
            <a:r>
              <a:rPr lang="en-US" sz="2000" i="1" smtClean="0"/>
              <a:t>y</a:t>
            </a:r>
            <a:r>
              <a:rPr lang="en-US" sz="2000" smtClean="0"/>
              <a:t>]</a:t>
            </a:r>
            <a:r>
              <a:rPr lang="en-US" sz="2000" smtClean="0">
                <a:sym typeface="Symbol" pitchFamily="18" charset="2"/>
              </a:rPr>
              <a:t> </a:t>
            </a:r>
            <a:r>
              <a:rPr lang="en-US" sz="2000" i="1" smtClean="0"/>
              <a:t>rank</a:t>
            </a:r>
            <a:r>
              <a:rPr lang="en-US" sz="2000" smtClean="0"/>
              <a:t>[</a:t>
            </a:r>
            <a:r>
              <a:rPr lang="en-US" sz="2000" i="1" smtClean="0"/>
              <a:t>p</a:t>
            </a:r>
            <a:r>
              <a:rPr lang="en-US" sz="2000" smtClean="0"/>
              <a:t>[</a:t>
            </a:r>
            <a:r>
              <a:rPr lang="en-US" sz="2000" i="1" smtClean="0"/>
              <a:t>x</a:t>
            </a:r>
            <a:r>
              <a:rPr lang="en-US" sz="2000" smtClean="0"/>
              <a:t>]] (since </a:t>
            </a:r>
            <a:r>
              <a:rPr lang="en-US" sz="2000" i="1" smtClean="0"/>
              <a:t>y</a:t>
            </a:r>
            <a:r>
              <a:rPr lang="en-US" sz="2000" smtClean="0"/>
              <a:t> follows </a:t>
            </a:r>
            <a:r>
              <a:rPr lang="en-US" sz="2000" i="1" smtClean="0"/>
              <a:t>x somewhere</a:t>
            </a:r>
            <a:r>
              <a:rPr lang="en-US" sz="2000" smtClean="0"/>
              <a:t>).</a:t>
            </a:r>
          </a:p>
          <a:p>
            <a:pPr eaLnBrk="1" hangingPunct="1">
              <a:lnSpc>
                <a:spcPct val="80000"/>
              </a:lnSpc>
            </a:pPr>
            <a:r>
              <a:rPr lang="en-US" sz="2400" smtClean="0">
                <a:sym typeface="Symbol" pitchFamily="18" charset="2"/>
              </a:rPr>
              <a:t>Let </a:t>
            </a:r>
            <a:r>
              <a:rPr lang="en-US" sz="2400" i="1" smtClean="0">
                <a:sym typeface="Symbol" pitchFamily="18" charset="2"/>
              </a:rPr>
              <a:t>i</a:t>
            </a:r>
            <a:r>
              <a:rPr lang="en-US" sz="2400" smtClean="0">
                <a:sym typeface="Symbol" pitchFamily="18" charset="2"/>
              </a:rPr>
              <a:t>=iter(</a:t>
            </a:r>
            <a:r>
              <a:rPr lang="en-US" sz="2400" i="1" smtClean="0">
                <a:sym typeface="Symbol" pitchFamily="18" charset="2"/>
              </a:rPr>
              <a:t>x</a:t>
            </a:r>
            <a:r>
              <a:rPr lang="en-US" sz="2400" smtClean="0">
                <a:sym typeface="Symbol" pitchFamily="18" charset="2"/>
              </a:rPr>
              <a:t>) before path compression, we have </a:t>
            </a:r>
          </a:p>
          <a:p>
            <a:pPr lvl="1" eaLnBrk="1" hangingPunct="1">
              <a:lnSpc>
                <a:spcPct val="80000"/>
              </a:lnSpc>
            </a:pPr>
            <a:r>
              <a:rPr lang="en-US" sz="2000" i="1" smtClean="0"/>
              <a:t>rank</a:t>
            </a:r>
            <a:r>
              <a:rPr lang="en-US" sz="2000" smtClean="0"/>
              <a:t>[</a:t>
            </a:r>
            <a:r>
              <a:rPr lang="en-US" sz="2000" i="1" smtClean="0"/>
              <a:t>p</a:t>
            </a:r>
            <a:r>
              <a:rPr lang="en-US" sz="2000" smtClean="0"/>
              <a:t>[</a:t>
            </a:r>
            <a:r>
              <a:rPr lang="en-US" sz="2000" i="1" smtClean="0"/>
              <a:t>y</a:t>
            </a:r>
            <a:r>
              <a:rPr lang="en-US" sz="2000" smtClean="0"/>
              <a:t>]]</a:t>
            </a:r>
            <a:r>
              <a:rPr lang="en-US" sz="2000" smtClean="0">
                <a:sym typeface="Symbol" pitchFamily="18" charset="2"/>
              </a:rPr>
              <a:t>A</a:t>
            </a:r>
            <a:r>
              <a:rPr lang="en-US" sz="2000" i="1" baseline="-25000" smtClean="0">
                <a:sym typeface="Symbol" pitchFamily="18" charset="2"/>
              </a:rPr>
              <a:t>k</a:t>
            </a:r>
            <a:r>
              <a:rPr lang="en-US" sz="2000" smtClean="0">
                <a:sym typeface="Symbol" pitchFamily="18" charset="2"/>
              </a:rPr>
              <a:t>(</a:t>
            </a:r>
            <a:r>
              <a:rPr lang="en-US" sz="2000" i="1" smtClean="0"/>
              <a:t>rank</a:t>
            </a:r>
            <a:r>
              <a:rPr lang="en-US" sz="2000" smtClean="0"/>
              <a:t>[</a:t>
            </a:r>
            <a:r>
              <a:rPr lang="en-US" sz="2000" i="1" smtClean="0"/>
              <a:t>y</a:t>
            </a:r>
            <a:r>
              <a:rPr lang="en-US" sz="2000" smtClean="0"/>
              <a:t>]</a:t>
            </a:r>
            <a:r>
              <a:rPr lang="en-US" sz="2000" smtClean="0">
                <a:sym typeface="Symbol" pitchFamily="18" charset="2"/>
              </a:rPr>
              <a:t>)</a:t>
            </a:r>
          </a:p>
          <a:p>
            <a:pPr lvl="2" eaLnBrk="1" hangingPunct="1">
              <a:lnSpc>
                <a:spcPct val="80000"/>
              </a:lnSpc>
              <a:buFontTx/>
              <a:buNone/>
            </a:pPr>
            <a:r>
              <a:rPr lang="en-US" sz="1800" smtClean="0">
                <a:sym typeface="Symbol" pitchFamily="18" charset="2"/>
              </a:rPr>
              <a:t>                 A</a:t>
            </a:r>
            <a:r>
              <a:rPr lang="en-US" sz="1800" i="1" baseline="-25000" smtClean="0">
                <a:sym typeface="Symbol" pitchFamily="18" charset="2"/>
              </a:rPr>
              <a:t>k</a:t>
            </a:r>
            <a:r>
              <a:rPr lang="en-US" sz="1800" smtClean="0">
                <a:sym typeface="Symbol" pitchFamily="18" charset="2"/>
              </a:rPr>
              <a:t>(</a:t>
            </a:r>
            <a:r>
              <a:rPr lang="en-US" sz="1800" i="1" smtClean="0"/>
              <a:t>rank</a:t>
            </a:r>
            <a:r>
              <a:rPr lang="en-US" sz="1800" smtClean="0"/>
              <a:t>[</a:t>
            </a:r>
            <a:r>
              <a:rPr lang="en-US" sz="1800" i="1" smtClean="0"/>
              <a:t>p</a:t>
            </a:r>
            <a:r>
              <a:rPr lang="en-US" sz="1800" smtClean="0"/>
              <a:t>[</a:t>
            </a:r>
            <a:r>
              <a:rPr lang="en-US" sz="1800" i="1" smtClean="0"/>
              <a:t>x</a:t>
            </a:r>
            <a:r>
              <a:rPr lang="en-US" sz="1800" smtClean="0"/>
              <a:t>]])   (since </a:t>
            </a:r>
            <a:r>
              <a:rPr lang="en-US" sz="1800" smtClean="0">
                <a:sym typeface="Symbol" pitchFamily="18" charset="2"/>
              </a:rPr>
              <a:t>A</a:t>
            </a:r>
            <a:r>
              <a:rPr lang="en-US" sz="1800" i="1" baseline="-25000" smtClean="0">
                <a:sym typeface="Symbol" pitchFamily="18" charset="2"/>
              </a:rPr>
              <a:t>k</a:t>
            </a:r>
            <a:r>
              <a:rPr lang="en-US" sz="1800" smtClean="0">
                <a:sym typeface="Symbol" pitchFamily="18" charset="2"/>
              </a:rPr>
              <a:t>(</a:t>
            </a:r>
            <a:r>
              <a:rPr lang="en-US" sz="1800" i="1" smtClean="0">
                <a:sym typeface="Symbol" pitchFamily="18" charset="2"/>
              </a:rPr>
              <a:t>j</a:t>
            </a:r>
            <a:r>
              <a:rPr lang="en-US" sz="1800" smtClean="0">
                <a:sym typeface="Symbol" pitchFamily="18" charset="2"/>
              </a:rPr>
              <a:t>) is strictly increasing)</a:t>
            </a:r>
            <a:endParaRPr lang="en-US" sz="1800" smtClean="0"/>
          </a:p>
          <a:p>
            <a:pPr lvl="2" eaLnBrk="1" hangingPunct="1">
              <a:lnSpc>
                <a:spcPct val="80000"/>
              </a:lnSpc>
              <a:buFontTx/>
              <a:buNone/>
            </a:pPr>
            <a:r>
              <a:rPr lang="en-US" sz="1800" smtClean="0"/>
              <a:t>                 </a:t>
            </a:r>
            <a:r>
              <a:rPr lang="en-US" sz="1800" smtClean="0">
                <a:sym typeface="Symbol" pitchFamily="18" charset="2"/>
              </a:rPr>
              <a:t>A</a:t>
            </a:r>
            <a:r>
              <a:rPr lang="en-US" sz="1800" i="1" baseline="-25000" smtClean="0">
                <a:sym typeface="Symbol" pitchFamily="18" charset="2"/>
              </a:rPr>
              <a:t>k</a:t>
            </a:r>
            <a:r>
              <a:rPr lang="en-US" sz="1800" smtClean="0">
                <a:sym typeface="Symbol" pitchFamily="18" charset="2"/>
              </a:rPr>
              <a:t>(A</a:t>
            </a:r>
            <a:r>
              <a:rPr lang="en-US" sz="1800" i="1" baseline="-25000" smtClean="0">
                <a:sym typeface="Symbol" pitchFamily="18" charset="2"/>
              </a:rPr>
              <a:t>k</a:t>
            </a:r>
            <a:r>
              <a:rPr lang="en-US" sz="1800" baseline="30000" smtClean="0">
                <a:sym typeface="Symbol" pitchFamily="18" charset="2"/>
              </a:rPr>
              <a:t>(iter(</a:t>
            </a:r>
            <a:r>
              <a:rPr lang="en-US" sz="1800" i="1" baseline="30000" smtClean="0">
                <a:sym typeface="Symbol" pitchFamily="18" charset="2"/>
              </a:rPr>
              <a:t>x</a:t>
            </a:r>
            <a:r>
              <a:rPr lang="en-US" sz="1800" baseline="30000" smtClean="0">
                <a:sym typeface="Symbol" pitchFamily="18" charset="2"/>
              </a:rPr>
              <a:t>))</a:t>
            </a:r>
            <a:r>
              <a:rPr lang="en-US" sz="1800" smtClean="0">
                <a:sym typeface="Symbol" pitchFamily="18" charset="2"/>
              </a:rPr>
              <a:t>(</a:t>
            </a:r>
            <a:r>
              <a:rPr lang="en-US" sz="1800" i="1" smtClean="0"/>
              <a:t>rank</a:t>
            </a:r>
            <a:r>
              <a:rPr lang="en-US" sz="1800" smtClean="0"/>
              <a:t>[</a:t>
            </a:r>
            <a:r>
              <a:rPr lang="en-US" sz="1800" i="1" smtClean="0"/>
              <a:t>x</a:t>
            </a:r>
            <a:r>
              <a:rPr lang="en-US" sz="1800" smtClean="0"/>
              <a:t>]</a:t>
            </a:r>
            <a:r>
              <a:rPr lang="en-US" sz="1800" smtClean="0">
                <a:sym typeface="Symbol" pitchFamily="18" charset="2"/>
              </a:rPr>
              <a:t>))</a:t>
            </a:r>
          </a:p>
          <a:p>
            <a:pPr lvl="2" eaLnBrk="1" hangingPunct="1">
              <a:lnSpc>
                <a:spcPct val="80000"/>
              </a:lnSpc>
              <a:buFontTx/>
              <a:buNone/>
            </a:pPr>
            <a:r>
              <a:rPr lang="en-US" sz="1800" smtClean="0">
                <a:sym typeface="Symbol" pitchFamily="18" charset="2"/>
              </a:rPr>
              <a:t>                 =A</a:t>
            </a:r>
            <a:r>
              <a:rPr lang="en-US" sz="1800" i="1" baseline="-25000" smtClean="0">
                <a:sym typeface="Symbol" pitchFamily="18" charset="2"/>
              </a:rPr>
              <a:t>k</a:t>
            </a:r>
            <a:r>
              <a:rPr lang="en-US" sz="1800" baseline="30000" smtClean="0">
                <a:sym typeface="Symbol" pitchFamily="18" charset="2"/>
              </a:rPr>
              <a:t>(</a:t>
            </a:r>
            <a:r>
              <a:rPr lang="en-US" sz="1800" i="1" baseline="30000" smtClean="0">
                <a:sym typeface="Symbol" pitchFamily="18" charset="2"/>
              </a:rPr>
              <a:t>i</a:t>
            </a:r>
            <a:r>
              <a:rPr lang="en-US" sz="1800" baseline="30000" smtClean="0">
                <a:sym typeface="Symbol" pitchFamily="18" charset="2"/>
              </a:rPr>
              <a:t>+1)</a:t>
            </a:r>
            <a:r>
              <a:rPr lang="en-US" sz="1800" smtClean="0">
                <a:sym typeface="Symbol" pitchFamily="18" charset="2"/>
              </a:rPr>
              <a:t>(</a:t>
            </a:r>
            <a:r>
              <a:rPr lang="en-US" sz="1800" i="1" smtClean="0"/>
              <a:t>rank</a:t>
            </a:r>
            <a:r>
              <a:rPr lang="en-US" sz="1800" smtClean="0"/>
              <a:t>[</a:t>
            </a:r>
            <a:r>
              <a:rPr lang="en-US" sz="1800" i="1" smtClean="0"/>
              <a:t>x</a:t>
            </a:r>
            <a:r>
              <a:rPr lang="en-US" sz="1800" smtClean="0"/>
              <a:t>]</a:t>
            </a:r>
            <a:r>
              <a:rPr lang="en-US" sz="1800" smtClean="0">
                <a:sym typeface="Symbol" pitchFamily="18" charset="2"/>
              </a:rPr>
              <a:t>)</a:t>
            </a:r>
          </a:p>
          <a:p>
            <a:pPr eaLnBrk="1" hangingPunct="1">
              <a:lnSpc>
                <a:spcPct val="80000"/>
              </a:lnSpc>
            </a:pPr>
            <a:r>
              <a:rPr lang="en-US" sz="2400" smtClean="0">
                <a:sym typeface="Symbol" pitchFamily="18" charset="2"/>
              </a:rPr>
              <a:t>After path compression,  </a:t>
            </a:r>
            <a:r>
              <a:rPr lang="en-US" sz="2400" i="1" smtClean="0"/>
              <a:t>rank</a:t>
            </a:r>
            <a:r>
              <a:rPr lang="en-US" sz="2400" smtClean="0"/>
              <a:t>[</a:t>
            </a:r>
            <a:r>
              <a:rPr lang="en-US" sz="2400" i="1" smtClean="0"/>
              <a:t>p</a:t>
            </a:r>
            <a:r>
              <a:rPr lang="en-US" sz="2400" smtClean="0"/>
              <a:t>[</a:t>
            </a:r>
            <a:r>
              <a:rPr lang="en-US" sz="2400" i="1" smtClean="0"/>
              <a:t>x</a:t>
            </a:r>
            <a:r>
              <a:rPr lang="en-US" sz="2400" smtClean="0"/>
              <a:t>]]=</a:t>
            </a:r>
            <a:r>
              <a:rPr lang="en-US" sz="2400" i="1" smtClean="0"/>
              <a:t>rank</a:t>
            </a:r>
            <a:r>
              <a:rPr lang="en-US" sz="2400" smtClean="0"/>
              <a:t>[</a:t>
            </a:r>
            <a:r>
              <a:rPr lang="en-US" sz="2400" i="1" smtClean="0"/>
              <a:t>p</a:t>
            </a:r>
            <a:r>
              <a:rPr lang="en-US" sz="2400" smtClean="0"/>
              <a:t>[</a:t>
            </a:r>
            <a:r>
              <a:rPr lang="en-US" sz="2400" i="1" smtClean="0"/>
              <a:t>y</a:t>
            </a:r>
            <a:r>
              <a:rPr lang="en-US" sz="2400" smtClean="0"/>
              <a:t>]], which not decrease, and </a:t>
            </a:r>
            <a:r>
              <a:rPr lang="en-US" sz="2400" i="1" smtClean="0"/>
              <a:t>rank</a:t>
            </a:r>
            <a:r>
              <a:rPr lang="en-US" sz="2400" smtClean="0"/>
              <a:t>[</a:t>
            </a:r>
            <a:r>
              <a:rPr lang="en-US" sz="2400" i="1" smtClean="0"/>
              <a:t>x</a:t>
            </a:r>
            <a:r>
              <a:rPr lang="en-US" sz="2400" smtClean="0"/>
              <a:t>] not change, so </a:t>
            </a:r>
            <a:r>
              <a:rPr lang="en-US" sz="2400" i="1" smtClean="0"/>
              <a:t>rank</a:t>
            </a:r>
            <a:r>
              <a:rPr lang="en-US" sz="2400" smtClean="0"/>
              <a:t>[</a:t>
            </a:r>
            <a:r>
              <a:rPr lang="en-US" sz="2400" i="1" smtClean="0"/>
              <a:t>p</a:t>
            </a:r>
            <a:r>
              <a:rPr lang="en-US" sz="2400" smtClean="0"/>
              <a:t>[</a:t>
            </a:r>
            <a:r>
              <a:rPr lang="en-US" sz="2400" i="1" smtClean="0"/>
              <a:t>x</a:t>
            </a:r>
            <a:r>
              <a:rPr lang="en-US" sz="2400" smtClean="0"/>
              <a:t>]]</a:t>
            </a:r>
            <a:r>
              <a:rPr lang="en-US" sz="2400" smtClean="0">
                <a:sym typeface="Symbol" pitchFamily="18" charset="2"/>
              </a:rPr>
              <a:t>A</a:t>
            </a:r>
            <a:r>
              <a:rPr lang="en-US" sz="2400" i="1" baseline="-25000" smtClean="0">
                <a:sym typeface="Symbol" pitchFamily="18" charset="2"/>
              </a:rPr>
              <a:t>k</a:t>
            </a:r>
            <a:r>
              <a:rPr lang="en-US" sz="2400" baseline="30000" smtClean="0">
                <a:sym typeface="Symbol" pitchFamily="18" charset="2"/>
              </a:rPr>
              <a:t>(</a:t>
            </a:r>
            <a:r>
              <a:rPr lang="en-US" sz="2400" i="1" baseline="30000" smtClean="0">
                <a:sym typeface="Symbol" pitchFamily="18" charset="2"/>
              </a:rPr>
              <a:t>i</a:t>
            </a:r>
            <a:r>
              <a:rPr lang="en-US" sz="2400" baseline="30000" smtClean="0">
                <a:sym typeface="Symbol" pitchFamily="18" charset="2"/>
              </a:rPr>
              <a:t>+1)</a:t>
            </a:r>
            <a:r>
              <a:rPr lang="en-US" sz="2400" smtClean="0">
                <a:sym typeface="Symbol" pitchFamily="18" charset="2"/>
              </a:rPr>
              <a:t>(</a:t>
            </a:r>
            <a:r>
              <a:rPr lang="en-US" sz="2400" i="1" smtClean="0"/>
              <a:t>rank</a:t>
            </a:r>
            <a:r>
              <a:rPr lang="en-US" sz="2400" smtClean="0"/>
              <a:t>[</a:t>
            </a:r>
            <a:r>
              <a:rPr lang="en-US" sz="2400" i="1" smtClean="0"/>
              <a:t>x</a:t>
            </a:r>
            <a:r>
              <a:rPr lang="en-US" sz="2400" smtClean="0"/>
              <a:t>]</a:t>
            </a:r>
            <a:r>
              <a:rPr lang="en-US" sz="2400" smtClean="0">
                <a:sym typeface="Symbol" pitchFamily="18" charset="2"/>
              </a:rPr>
              <a:t>).</a:t>
            </a:r>
          </a:p>
          <a:p>
            <a:pPr lvl="1" eaLnBrk="1" hangingPunct="1">
              <a:lnSpc>
                <a:spcPct val="80000"/>
              </a:lnSpc>
            </a:pPr>
            <a:r>
              <a:rPr lang="en-US" sz="2000" smtClean="0">
                <a:sym typeface="Symbol" pitchFamily="18" charset="2"/>
              </a:rPr>
              <a:t>Which means that either iter(</a:t>
            </a:r>
            <a:r>
              <a:rPr lang="en-US" sz="2000" i="1" smtClean="0">
                <a:sym typeface="Symbol" pitchFamily="18" charset="2"/>
              </a:rPr>
              <a:t>x</a:t>
            </a:r>
            <a:r>
              <a:rPr lang="en-US" sz="2000" smtClean="0">
                <a:sym typeface="Symbol" pitchFamily="18" charset="2"/>
              </a:rPr>
              <a:t>) increases (to at least </a:t>
            </a:r>
            <a:r>
              <a:rPr lang="en-US" sz="2000" i="1" smtClean="0">
                <a:sym typeface="Symbol" pitchFamily="18" charset="2"/>
              </a:rPr>
              <a:t>i</a:t>
            </a:r>
            <a:r>
              <a:rPr lang="en-US" sz="2000" smtClean="0">
                <a:sym typeface="Symbol" pitchFamily="18" charset="2"/>
              </a:rPr>
              <a:t>+1), or level(x) to increase. Thus by Lemma 21.9, </a:t>
            </a:r>
            <a:r>
              <a:rPr lang="en-US" sz="2000" i="1" baseline="-25000" smtClean="0"/>
              <a:t>q</a:t>
            </a:r>
            <a:r>
              <a:rPr lang="en-US" sz="2000" smtClean="0"/>
              <a:t>(</a:t>
            </a:r>
            <a:r>
              <a:rPr lang="en-US" sz="2000" i="1" smtClean="0"/>
              <a:t>x</a:t>
            </a:r>
            <a:r>
              <a:rPr lang="en-US" sz="2000" smtClean="0"/>
              <a:t>) </a:t>
            </a:r>
            <a:r>
              <a:rPr lang="en-US" sz="2000" smtClean="0">
                <a:sym typeface="Symbol" pitchFamily="18" charset="2"/>
              </a:rPr>
              <a:t></a:t>
            </a:r>
            <a:r>
              <a:rPr lang="en-US" sz="2000" smtClean="0"/>
              <a:t> </a:t>
            </a:r>
            <a:r>
              <a:rPr lang="en-US" sz="2000" smtClean="0">
                <a:sym typeface="Symbol" pitchFamily="18" charset="2"/>
              </a:rPr>
              <a:t></a:t>
            </a:r>
            <a:r>
              <a:rPr lang="en-US" sz="2000" i="1" baseline="-25000" smtClean="0"/>
              <a:t>q</a:t>
            </a:r>
            <a:r>
              <a:rPr lang="en-US" sz="2000" baseline="-25000" smtClean="0"/>
              <a:t>-1</a:t>
            </a:r>
            <a:r>
              <a:rPr lang="en-US" sz="2000" smtClean="0"/>
              <a:t>(</a:t>
            </a:r>
            <a:r>
              <a:rPr lang="en-US" sz="2000" i="1" smtClean="0"/>
              <a:t>x</a:t>
            </a:r>
            <a:r>
              <a:rPr lang="en-US" sz="2000" smtClean="0"/>
              <a:t>)-1. that is </a:t>
            </a:r>
            <a:r>
              <a:rPr lang="en-US" sz="2000" i="1" smtClean="0"/>
              <a:t>x</a:t>
            </a:r>
            <a:r>
              <a:rPr lang="en-US" sz="2000" smtClean="0"/>
              <a:t>’s potential decreases by at least 1.</a:t>
            </a:r>
          </a:p>
          <a:p>
            <a:pPr eaLnBrk="1" hangingPunct="1">
              <a:lnSpc>
                <a:spcPct val="80000"/>
              </a:lnSpc>
            </a:pPr>
            <a:r>
              <a:rPr lang="en-US" sz="2000" smtClean="0">
                <a:sym typeface="Symbol" pitchFamily="18" charset="2"/>
              </a:rPr>
              <a:t>As a result, we prove the</a:t>
            </a:r>
            <a:r>
              <a:rPr lang="en-US" sz="2000" i="1" smtClean="0">
                <a:sym typeface="Symbol" pitchFamily="18" charset="2"/>
              </a:rPr>
              <a:t> lemma 21.12.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Upper bound for Disjoint-sets</a:t>
            </a:r>
          </a:p>
        </p:txBody>
      </p:sp>
      <p:sp>
        <p:nvSpPr>
          <p:cNvPr id="31747" name="Rectangle 3"/>
          <p:cNvSpPr>
            <a:spLocks noGrp="1" noChangeArrowheads="1"/>
          </p:cNvSpPr>
          <p:nvPr>
            <p:ph type="body" idx="1"/>
          </p:nvPr>
        </p:nvSpPr>
        <p:spPr/>
        <p:txBody>
          <a:bodyPr/>
          <a:lstStyle/>
          <a:p>
            <a:pPr eaLnBrk="1" hangingPunct="1"/>
            <a:r>
              <a:rPr lang="en-US" i="1" smtClean="0"/>
              <a:t>Theorem 21.13</a:t>
            </a:r>
            <a:r>
              <a:rPr lang="en-US" smtClean="0"/>
              <a:t> (page 517):</a:t>
            </a:r>
          </a:p>
          <a:p>
            <a:pPr lvl="1" eaLnBrk="1" hangingPunct="1"/>
            <a:r>
              <a:rPr lang="en-US" smtClean="0"/>
              <a:t>A sequence of </a:t>
            </a:r>
            <a:r>
              <a:rPr lang="en-US" i="1" smtClean="0"/>
              <a:t>m</a:t>
            </a:r>
            <a:r>
              <a:rPr lang="en-US" smtClean="0"/>
              <a:t> MAKE-SET, UNION, FIND-SET operations, </a:t>
            </a:r>
            <a:r>
              <a:rPr lang="en-US" i="1" smtClean="0"/>
              <a:t>n</a:t>
            </a:r>
            <a:r>
              <a:rPr lang="en-US" smtClean="0"/>
              <a:t> of which are MAKE-SET operations, can be performed on a disjoint-set forest with union by rank and path compression in worst cast time </a:t>
            </a:r>
            <a:r>
              <a:rPr lang="en-US" i="1" smtClean="0"/>
              <a:t>O</a:t>
            </a:r>
            <a:r>
              <a:rPr lang="en-US" smtClean="0"/>
              <a:t>(</a:t>
            </a:r>
            <a:r>
              <a:rPr lang="en-US" i="1" smtClean="0"/>
              <a:t>m</a:t>
            </a:r>
            <a:r>
              <a:rPr lang="en-US" smtClean="0">
                <a:sym typeface="Symbol" pitchFamily="18" charset="2"/>
              </a:rPr>
              <a:t>(</a:t>
            </a:r>
            <a:r>
              <a:rPr lang="en-US" i="1" smtClean="0">
                <a:sym typeface="Symbol" pitchFamily="18" charset="2"/>
              </a:rPr>
              <a:t>n</a:t>
            </a:r>
            <a:r>
              <a:rPr lang="en-US" smtClean="0">
                <a:sym typeface="Symbol" pitchFamily="18" charset="2"/>
              </a:rPr>
              <a:t>)</a:t>
            </a:r>
            <a:r>
              <a:rPr lang="en-US"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1143000"/>
          </a:xfrm>
        </p:spPr>
        <p:txBody>
          <a:bodyPr/>
          <a:lstStyle/>
          <a:p>
            <a:pPr eaLnBrk="1" hangingPunct="1"/>
            <a:r>
              <a:rPr lang="en-US" smtClean="0"/>
              <a:t>An Application of Disjoint-Set</a:t>
            </a:r>
          </a:p>
        </p:txBody>
      </p:sp>
      <p:sp>
        <p:nvSpPr>
          <p:cNvPr id="4099" name="Rectangle 3"/>
          <p:cNvSpPr>
            <a:spLocks noGrp="1" noChangeArrowheads="1"/>
          </p:cNvSpPr>
          <p:nvPr>
            <p:ph type="body" idx="1"/>
          </p:nvPr>
        </p:nvSpPr>
        <p:spPr>
          <a:xfrm>
            <a:off x="381000" y="1295400"/>
            <a:ext cx="8229600" cy="990600"/>
          </a:xfrm>
        </p:spPr>
        <p:txBody>
          <a:bodyPr/>
          <a:lstStyle/>
          <a:p>
            <a:pPr eaLnBrk="1" hangingPunct="1">
              <a:lnSpc>
                <a:spcPct val="90000"/>
              </a:lnSpc>
            </a:pPr>
            <a:r>
              <a:rPr lang="en-US" smtClean="0"/>
              <a:t>Determine the connected components of an undirected graph.</a:t>
            </a:r>
          </a:p>
        </p:txBody>
      </p:sp>
      <p:sp>
        <p:nvSpPr>
          <p:cNvPr id="4100" name="Text Box 4"/>
          <p:cNvSpPr txBox="1">
            <a:spLocks noChangeArrowheads="1"/>
          </p:cNvSpPr>
          <p:nvPr/>
        </p:nvSpPr>
        <p:spPr bwMode="auto">
          <a:xfrm>
            <a:off x="365125" y="2681288"/>
            <a:ext cx="461168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CONNECTED-COMPONENTS(G)</a:t>
            </a:r>
          </a:p>
          <a:p>
            <a:pPr eaLnBrk="1" hangingPunct="1">
              <a:buFontTx/>
              <a:buAutoNum type="arabicPeriod"/>
            </a:pPr>
            <a:r>
              <a:rPr lang="en-US" sz="2000" b="1"/>
              <a:t>for</a:t>
            </a:r>
            <a:r>
              <a:rPr lang="en-US" sz="2000"/>
              <a:t> each vertex </a:t>
            </a:r>
            <a:r>
              <a:rPr lang="en-US" sz="2000" i="1"/>
              <a:t>v</a:t>
            </a:r>
            <a:r>
              <a:rPr lang="en-US" sz="2000"/>
              <a:t> </a:t>
            </a:r>
            <a:r>
              <a:rPr lang="en-US" sz="2000">
                <a:sym typeface="Symbol" pitchFamily="18" charset="2"/>
              </a:rPr>
              <a:t></a:t>
            </a:r>
            <a:r>
              <a:rPr lang="en-US" sz="2000"/>
              <a:t>V[G]</a:t>
            </a:r>
          </a:p>
          <a:p>
            <a:pPr eaLnBrk="1" hangingPunct="1">
              <a:buFontTx/>
              <a:buAutoNum type="arabicPeriod"/>
            </a:pPr>
            <a:r>
              <a:rPr lang="en-US" sz="2000"/>
              <a:t>     </a:t>
            </a:r>
            <a:r>
              <a:rPr lang="en-US" sz="2000" b="1"/>
              <a:t>do</a:t>
            </a:r>
            <a:r>
              <a:rPr lang="en-US" sz="2000"/>
              <a:t> MAKE-SET(</a:t>
            </a:r>
            <a:r>
              <a:rPr lang="en-US" sz="2000" i="1"/>
              <a:t>v</a:t>
            </a:r>
            <a:r>
              <a:rPr lang="en-US" sz="2000"/>
              <a:t>)</a:t>
            </a:r>
          </a:p>
          <a:p>
            <a:pPr eaLnBrk="1" hangingPunct="1">
              <a:buFontTx/>
              <a:buAutoNum type="arabicPeriod"/>
            </a:pPr>
            <a:r>
              <a:rPr lang="en-US" sz="2000" b="1"/>
              <a:t>for</a:t>
            </a:r>
            <a:r>
              <a:rPr lang="en-US" sz="2000"/>
              <a:t> each edge (</a:t>
            </a:r>
            <a:r>
              <a:rPr lang="en-US" sz="2000" i="1"/>
              <a:t>u</a:t>
            </a:r>
            <a:r>
              <a:rPr lang="en-US" sz="2000"/>
              <a:t>,</a:t>
            </a:r>
            <a:r>
              <a:rPr lang="en-US" sz="2000" i="1"/>
              <a:t>v</a:t>
            </a:r>
            <a:r>
              <a:rPr lang="en-US" sz="2000"/>
              <a:t>) </a:t>
            </a:r>
            <a:r>
              <a:rPr lang="en-US" sz="2000">
                <a:sym typeface="Symbol" pitchFamily="18" charset="2"/>
              </a:rPr>
              <a:t></a:t>
            </a:r>
            <a:r>
              <a:rPr lang="en-US" sz="2000"/>
              <a:t>E[G]</a:t>
            </a:r>
          </a:p>
          <a:p>
            <a:pPr eaLnBrk="1" hangingPunct="1">
              <a:buFontTx/>
              <a:buAutoNum type="arabicPeriod"/>
            </a:pPr>
            <a:r>
              <a:rPr lang="en-US" sz="2000"/>
              <a:t>     </a:t>
            </a:r>
            <a:r>
              <a:rPr lang="en-US" sz="2000" b="1"/>
              <a:t>do</a:t>
            </a:r>
            <a:r>
              <a:rPr lang="en-US" sz="2000"/>
              <a:t> </a:t>
            </a:r>
            <a:r>
              <a:rPr lang="en-US" sz="2000" b="1"/>
              <a:t>if</a:t>
            </a:r>
            <a:r>
              <a:rPr lang="en-US" sz="2000"/>
              <a:t> FIND-SET(</a:t>
            </a:r>
            <a:r>
              <a:rPr lang="en-US" sz="2000" i="1"/>
              <a:t>u</a:t>
            </a:r>
            <a:r>
              <a:rPr lang="en-US" sz="2000"/>
              <a:t>) </a:t>
            </a:r>
            <a:r>
              <a:rPr lang="en-US" sz="2000">
                <a:sym typeface="Symbol" pitchFamily="18" charset="2"/>
              </a:rPr>
              <a:t> FIND-SET(</a:t>
            </a:r>
            <a:r>
              <a:rPr lang="en-US" sz="2000" i="1">
                <a:sym typeface="Symbol" pitchFamily="18" charset="2"/>
              </a:rPr>
              <a:t>v</a:t>
            </a:r>
            <a:r>
              <a:rPr lang="en-US" sz="2000">
                <a:sym typeface="Symbol" pitchFamily="18" charset="2"/>
              </a:rPr>
              <a:t>)</a:t>
            </a:r>
          </a:p>
          <a:p>
            <a:pPr eaLnBrk="1" hangingPunct="1">
              <a:buFontTx/>
              <a:buAutoNum type="arabicPeriod"/>
            </a:pPr>
            <a:r>
              <a:rPr lang="en-US" sz="2000">
                <a:sym typeface="Symbol" pitchFamily="18" charset="2"/>
              </a:rPr>
              <a:t>          </a:t>
            </a:r>
            <a:r>
              <a:rPr lang="en-US" sz="2000" b="1">
                <a:sym typeface="Symbol" pitchFamily="18" charset="2"/>
              </a:rPr>
              <a:t>then</a:t>
            </a:r>
            <a:r>
              <a:rPr lang="en-US" sz="2000">
                <a:sym typeface="Symbol" pitchFamily="18" charset="2"/>
              </a:rPr>
              <a:t> UNION(</a:t>
            </a:r>
            <a:r>
              <a:rPr lang="en-US" sz="2000" i="1">
                <a:sym typeface="Symbol" pitchFamily="18" charset="2"/>
              </a:rPr>
              <a:t>u</a:t>
            </a:r>
            <a:r>
              <a:rPr lang="en-US" sz="2000">
                <a:sym typeface="Symbol" pitchFamily="18" charset="2"/>
              </a:rPr>
              <a:t>,</a:t>
            </a:r>
            <a:r>
              <a:rPr lang="en-US" sz="2000" i="1">
                <a:sym typeface="Symbol" pitchFamily="18" charset="2"/>
              </a:rPr>
              <a:t>v</a:t>
            </a:r>
            <a:r>
              <a:rPr lang="en-US" sz="2000">
                <a:sym typeface="Symbol" pitchFamily="18" charset="2"/>
              </a:rPr>
              <a:t>)</a:t>
            </a:r>
            <a:endParaRPr lang="en-US" sz="2000"/>
          </a:p>
          <a:p>
            <a:pPr eaLnBrk="1" hangingPunct="1">
              <a:buFontTx/>
              <a:buAutoNum type="arabicPeriod"/>
            </a:pPr>
            <a:endParaRPr lang="en-US" sz="2000"/>
          </a:p>
          <a:p>
            <a:pPr eaLnBrk="1" hangingPunct="1">
              <a:buFontTx/>
              <a:buAutoNum type="arabicPeriod"/>
            </a:pPr>
            <a:endParaRPr lang="en-US" sz="2000"/>
          </a:p>
        </p:txBody>
      </p:sp>
      <p:sp>
        <p:nvSpPr>
          <p:cNvPr id="4101" name="Text Box 5"/>
          <p:cNvSpPr txBox="1">
            <a:spLocks noChangeArrowheads="1"/>
          </p:cNvSpPr>
          <p:nvPr/>
        </p:nvSpPr>
        <p:spPr bwMode="auto">
          <a:xfrm>
            <a:off x="5105400" y="2667000"/>
            <a:ext cx="3838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SAME-COMPONENT(</a:t>
            </a:r>
            <a:r>
              <a:rPr lang="en-US" sz="2000" i="1"/>
              <a:t>u</a:t>
            </a:r>
            <a:r>
              <a:rPr lang="en-US" sz="2000"/>
              <a:t>,</a:t>
            </a:r>
            <a:r>
              <a:rPr lang="en-US" sz="2000" i="1"/>
              <a:t>v</a:t>
            </a:r>
            <a:r>
              <a:rPr lang="en-US" sz="2000"/>
              <a:t>)</a:t>
            </a:r>
          </a:p>
          <a:p>
            <a:pPr eaLnBrk="1" hangingPunct="1">
              <a:buFontTx/>
              <a:buAutoNum type="arabicPeriod"/>
            </a:pPr>
            <a:r>
              <a:rPr lang="en-US" sz="2000" b="1"/>
              <a:t>if</a:t>
            </a:r>
            <a:r>
              <a:rPr lang="en-US" sz="2000"/>
              <a:t> FIND-SET(</a:t>
            </a:r>
            <a:r>
              <a:rPr lang="en-US" sz="2000" i="1"/>
              <a:t>u</a:t>
            </a:r>
            <a:r>
              <a:rPr lang="en-US" sz="2000"/>
              <a:t>)=FIND-SET(</a:t>
            </a:r>
            <a:r>
              <a:rPr lang="en-US" sz="2000" i="1"/>
              <a:t>v</a:t>
            </a:r>
            <a:r>
              <a:rPr lang="en-US" sz="2000"/>
              <a:t>)</a:t>
            </a:r>
          </a:p>
          <a:p>
            <a:pPr eaLnBrk="1" hangingPunct="1">
              <a:buFontTx/>
              <a:buAutoNum type="arabicPeriod"/>
            </a:pPr>
            <a:r>
              <a:rPr lang="en-US" sz="2000"/>
              <a:t>   </a:t>
            </a:r>
            <a:r>
              <a:rPr lang="en-US" sz="2000" b="1"/>
              <a:t>then</a:t>
            </a:r>
            <a:r>
              <a:rPr lang="en-US" sz="2000"/>
              <a:t> </a:t>
            </a:r>
            <a:r>
              <a:rPr lang="en-US" sz="2000" b="1"/>
              <a:t>return</a:t>
            </a:r>
            <a:r>
              <a:rPr lang="en-US" sz="2000"/>
              <a:t> TRUE</a:t>
            </a:r>
          </a:p>
          <a:p>
            <a:pPr eaLnBrk="1" hangingPunct="1">
              <a:buFontTx/>
              <a:buAutoNum type="arabicPeriod"/>
            </a:pPr>
            <a:r>
              <a:rPr lang="en-US" sz="2000"/>
              <a:t>   </a:t>
            </a:r>
            <a:r>
              <a:rPr lang="en-US" sz="2000" b="1"/>
              <a:t>else</a:t>
            </a:r>
            <a:r>
              <a:rPr lang="en-US" sz="2000"/>
              <a:t> </a:t>
            </a:r>
            <a:r>
              <a:rPr lang="en-US" sz="2000" b="1"/>
              <a:t>return</a:t>
            </a:r>
            <a:r>
              <a:rPr lang="en-US" sz="2000"/>
              <a:t> FALSE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Summary </a:t>
            </a:r>
          </a:p>
        </p:txBody>
      </p:sp>
      <p:sp>
        <p:nvSpPr>
          <p:cNvPr id="32771" name="Rectangle 3"/>
          <p:cNvSpPr>
            <a:spLocks noGrp="1" noChangeArrowheads="1"/>
          </p:cNvSpPr>
          <p:nvPr>
            <p:ph type="body" idx="1"/>
          </p:nvPr>
        </p:nvSpPr>
        <p:spPr/>
        <p:txBody>
          <a:bodyPr/>
          <a:lstStyle/>
          <a:p>
            <a:pPr eaLnBrk="1" hangingPunct="1">
              <a:lnSpc>
                <a:spcPct val="80000"/>
              </a:lnSpc>
            </a:pPr>
            <a:r>
              <a:rPr lang="en-US" sz="1800" smtClean="0"/>
              <a:t>Disjoint set</a:t>
            </a:r>
          </a:p>
          <a:p>
            <a:pPr lvl="1" eaLnBrk="1" hangingPunct="1">
              <a:lnSpc>
                <a:spcPct val="80000"/>
              </a:lnSpc>
            </a:pPr>
            <a:r>
              <a:rPr lang="en-US" sz="1600" smtClean="0"/>
              <a:t>Three operations</a:t>
            </a:r>
          </a:p>
          <a:p>
            <a:pPr lvl="1" eaLnBrk="1" hangingPunct="1">
              <a:lnSpc>
                <a:spcPct val="80000"/>
              </a:lnSpc>
            </a:pPr>
            <a:r>
              <a:rPr lang="en-US" sz="1600" smtClean="0"/>
              <a:t>Different implementations and different costs</a:t>
            </a:r>
          </a:p>
          <a:p>
            <a:pPr eaLnBrk="1" hangingPunct="1">
              <a:lnSpc>
                <a:spcPct val="80000"/>
              </a:lnSpc>
            </a:pPr>
            <a:r>
              <a:rPr lang="en-US" sz="1800" smtClean="0"/>
              <a:t>Forest implementation:</a:t>
            </a:r>
          </a:p>
          <a:p>
            <a:pPr lvl="1" eaLnBrk="1" hangingPunct="1">
              <a:lnSpc>
                <a:spcPct val="80000"/>
              </a:lnSpc>
            </a:pPr>
            <a:r>
              <a:rPr lang="en-US" sz="1600" smtClean="0"/>
              <a:t>Union by rank and path compression</a:t>
            </a:r>
          </a:p>
          <a:p>
            <a:pPr lvl="1" eaLnBrk="1" hangingPunct="1">
              <a:lnSpc>
                <a:spcPct val="80000"/>
              </a:lnSpc>
            </a:pPr>
            <a:r>
              <a:rPr lang="en-US" sz="1600" smtClean="0"/>
              <a:t>Properties: rank, level, iter.</a:t>
            </a:r>
          </a:p>
          <a:p>
            <a:pPr lvl="1" eaLnBrk="1" hangingPunct="1">
              <a:lnSpc>
                <a:spcPct val="80000"/>
              </a:lnSpc>
            </a:pPr>
            <a:r>
              <a:rPr lang="en-US" sz="1600" smtClean="0"/>
              <a:t>Amortized analysis of the operations:</a:t>
            </a:r>
          </a:p>
          <a:p>
            <a:pPr lvl="2" eaLnBrk="1" hangingPunct="1">
              <a:lnSpc>
                <a:spcPct val="80000"/>
              </a:lnSpc>
            </a:pPr>
            <a:r>
              <a:rPr lang="en-US" sz="1400" smtClean="0"/>
              <a:t>Potential function.</a:t>
            </a:r>
          </a:p>
          <a:p>
            <a:pPr eaLnBrk="1" hangingPunct="1">
              <a:lnSpc>
                <a:spcPct val="80000"/>
              </a:lnSpc>
            </a:pPr>
            <a:r>
              <a:rPr lang="en-US" sz="1800" smtClean="0"/>
              <a:t>A</a:t>
            </a:r>
            <a:r>
              <a:rPr lang="en-US" sz="1800" baseline="-25000" smtClean="0"/>
              <a:t>k</a:t>
            </a:r>
            <a:r>
              <a:rPr lang="en-US" sz="1800" smtClean="0"/>
              <a:t>(j) funcion:</a:t>
            </a:r>
          </a:p>
          <a:p>
            <a:pPr lvl="1" eaLnBrk="1" hangingPunct="1">
              <a:lnSpc>
                <a:spcPct val="80000"/>
              </a:lnSpc>
            </a:pPr>
            <a:r>
              <a:rPr lang="en-US" sz="1600" smtClean="0">
                <a:sym typeface="Symbol" pitchFamily="18" charset="2"/>
              </a:rPr>
              <a:t>A</a:t>
            </a:r>
            <a:r>
              <a:rPr lang="en-US" sz="1600" i="1" baseline="-25000" smtClean="0">
                <a:sym typeface="Symbol" pitchFamily="18" charset="2"/>
              </a:rPr>
              <a:t>k</a:t>
            </a:r>
            <a:r>
              <a:rPr lang="en-US" sz="1600" smtClean="0">
                <a:sym typeface="Symbol" pitchFamily="18" charset="2"/>
              </a:rPr>
              <a:t>(</a:t>
            </a:r>
            <a:r>
              <a:rPr lang="en-US" sz="1600" i="1" smtClean="0">
                <a:sym typeface="Symbol" pitchFamily="18" charset="2"/>
              </a:rPr>
              <a:t>j</a:t>
            </a:r>
            <a:r>
              <a:rPr lang="en-US" sz="1600" smtClean="0">
                <a:sym typeface="Symbol" pitchFamily="18" charset="2"/>
              </a:rPr>
              <a:t>)=      j+1    if </a:t>
            </a:r>
            <a:r>
              <a:rPr lang="en-US" sz="1600" i="1" smtClean="0"/>
              <a:t>k</a:t>
            </a:r>
            <a:r>
              <a:rPr lang="en-US" sz="1600" smtClean="0">
                <a:sym typeface="Symbol" pitchFamily="18" charset="2"/>
              </a:rPr>
              <a:t>=0</a:t>
            </a:r>
          </a:p>
          <a:p>
            <a:pPr lvl="1" eaLnBrk="1" hangingPunct="1">
              <a:lnSpc>
                <a:spcPct val="80000"/>
              </a:lnSpc>
            </a:pPr>
            <a:r>
              <a:rPr lang="en-US" sz="1600" smtClean="0">
                <a:sym typeface="Symbol" pitchFamily="18" charset="2"/>
              </a:rPr>
              <a:t>                A</a:t>
            </a:r>
            <a:r>
              <a:rPr lang="en-US" sz="1600" i="1" baseline="-25000" smtClean="0">
                <a:sym typeface="Symbol" pitchFamily="18" charset="2"/>
              </a:rPr>
              <a:t>k</a:t>
            </a:r>
            <a:r>
              <a:rPr lang="en-US" sz="1600" baseline="-25000" smtClean="0">
                <a:sym typeface="Symbol" pitchFamily="18" charset="2"/>
              </a:rPr>
              <a:t>-1</a:t>
            </a:r>
            <a:r>
              <a:rPr lang="en-US" sz="1600" baseline="30000" smtClean="0">
                <a:sym typeface="Symbol" pitchFamily="18" charset="2"/>
              </a:rPr>
              <a:t>(</a:t>
            </a:r>
            <a:r>
              <a:rPr lang="en-US" sz="1600" i="1" baseline="30000" smtClean="0">
                <a:sym typeface="Symbol" pitchFamily="18" charset="2"/>
              </a:rPr>
              <a:t>j</a:t>
            </a:r>
            <a:r>
              <a:rPr lang="en-US" sz="1600" baseline="30000" smtClean="0">
                <a:sym typeface="Symbol" pitchFamily="18" charset="2"/>
              </a:rPr>
              <a:t>+1)</a:t>
            </a:r>
            <a:r>
              <a:rPr lang="en-US" sz="1600" smtClean="0">
                <a:sym typeface="Symbol" pitchFamily="18" charset="2"/>
              </a:rPr>
              <a:t>(</a:t>
            </a:r>
            <a:r>
              <a:rPr lang="en-US" sz="1600" i="1" smtClean="0">
                <a:sym typeface="Symbol" pitchFamily="18" charset="2"/>
              </a:rPr>
              <a:t>j</a:t>
            </a:r>
            <a:r>
              <a:rPr lang="en-US" sz="1600" smtClean="0">
                <a:sym typeface="Symbol" pitchFamily="18" charset="2"/>
              </a:rPr>
              <a:t>)  if </a:t>
            </a:r>
            <a:r>
              <a:rPr lang="en-US" sz="1600" i="1" smtClean="0">
                <a:sym typeface="Symbol" pitchFamily="18" charset="2"/>
              </a:rPr>
              <a:t>k</a:t>
            </a:r>
            <a:r>
              <a:rPr lang="en-US" sz="1600" smtClean="0">
                <a:sym typeface="Symbol" pitchFamily="18" charset="2"/>
              </a:rPr>
              <a:t>1</a:t>
            </a:r>
          </a:p>
          <a:p>
            <a:pPr lvl="1" eaLnBrk="1" hangingPunct="1">
              <a:lnSpc>
                <a:spcPct val="80000"/>
              </a:lnSpc>
            </a:pPr>
            <a:r>
              <a:rPr lang="en-US" sz="1600" smtClean="0">
                <a:sym typeface="Symbol" pitchFamily="18" charset="2"/>
              </a:rPr>
              <a:t>Where A</a:t>
            </a:r>
            <a:r>
              <a:rPr lang="en-US" sz="1600" i="1" baseline="-25000" smtClean="0">
                <a:sym typeface="Symbol" pitchFamily="18" charset="2"/>
              </a:rPr>
              <a:t>k</a:t>
            </a:r>
            <a:r>
              <a:rPr lang="en-US" sz="1600" baseline="-25000" smtClean="0">
                <a:sym typeface="Symbol" pitchFamily="18" charset="2"/>
              </a:rPr>
              <a:t>-1</a:t>
            </a:r>
            <a:r>
              <a:rPr lang="en-US" sz="1600" baseline="30000" smtClean="0">
                <a:sym typeface="Symbol" pitchFamily="18" charset="2"/>
              </a:rPr>
              <a:t>0</a:t>
            </a:r>
            <a:r>
              <a:rPr lang="en-US" sz="1600" smtClean="0">
                <a:sym typeface="Symbol" pitchFamily="18" charset="2"/>
              </a:rPr>
              <a:t>(</a:t>
            </a:r>
            <a:r>
              <a:rPr lang="en-US" sz="1600" i="1" smtClean="0">
                <a:sym typeface="Symbol" pitchFamily="18" charset="2"/>
              </a:rPr>
              <a:t>j</a:t>
            </a:r>
            <a:r>
              <a:rPr lang="en-US" sz="1600" smtClean="0">
                <a:sym typeface="Symbol" pitchFamily="18" charset="2"/>
              </a:rPr>
              <a:t>)=</a:t>
            </a:r>
            <a:r>
              <a:rPr lang="en-US" sz="1600" i="1" smtClean="0">
                <a:sym typeface="Symbol" pitchFamily="18" charset="2"/>
              </a:rPr>
              <a:t>j</a:t>
            </a:r>
            <a:r>
              <a:rPr lang="en-US" sz="1600" smtClean="0">
                <a:sym typeface="Symbol" pitchFamily="18" charset="2"/>
              </a:rPr>
              <a:t>, A</a:t>
            </a:r>
            <a:r>
              <a:rPr lang="en-US" sz="1600" i="1" baseline="-25000" smtClean="0">
                <a:sym typeface="Symbol" pitchFamily="18" charset="2"/>
              </a:rPr>
              <a:t>k</a:t>
            </a:r>
            <a:r>
              <a:rPr lang="en-US" sz="1600" baseline="-25000" smtClean="0">
                <a:sym typeface="Symbol" pitchFamily="18" charset="2"/>
              </a:rPr>
              <a:t>-1</a:t>
            </a:r>
            <a:r>
              <a:rPr lang="en-US" sz="1600" baseline="30000" smtClean="0">
                <a:sym typeface="Symbol" pitchFamily="18" charset="2"/>
              </a:rPr>
              <a:t>(</a:t>
            </a:r>
            <a:r>
              <a:rPr lang="en-US" sz="1600" i="1" baseline="30000" smtClean="0">
                <a:sym typeface="Symbol" pitchFamily="18" charset="2"/>
              </a:rPr>
              <a:t>i</a:t>
            </a:r>
            <a:r>
              <a:rPr lang="en-US" sz="1600" baseline="30000" smtClean="0">
                <a:sym typeface="Symbol" pitchFamily="18" charset="2"/>
              </a:rPr>
              <a:t>)</a:t>
            </a:r>
            <a:r>
              <a:rPr lang="en-US" sz="1600" smtClean="0">
                <a:sym typeface="Symbol" pitchFamily="18" charset="2"/>
              </a:rPr>
              <a:t>(</a:t>
            </a:r>
            <a:r>
              <a:rPr lang="en-US" sz="1600" i="1" smtClean="0">
                <a:sym typeface="Symbol" pitchFamily="18" charset="2"/>
              </a:rPr>
              <a:t>j</a:t>
            </a:r>
            <a:r>
              <a:rPr lang="en-US" sz="1600" smtClean="0">
                <a:sym typeface="Symbol" pitchFamily="18" charset="2"/>
              </a:rPr>
              <a:t>)= A</a:t>
            </a:r>
            <a:r>
              <a:rPr lang="en-US" sz="1600" i="1" baseline="-25000" smtClean="0">
                <a:sym typeface="Symbol" pitchFamily="18" charset="2"/>
              </a:rPr>
              <a:t>k</a:t>
            </a:r>
            <a:r>
              <a:rPr lang="en-US" sz="1600" baseline="-25000" smtClean="0">
                <a:sym typeface="Symbol" pitchFamily="18" charset="2"/>
              </a:rPr>
              <a:t>-1</a:t>
            </a:r>
            <a:r>
              <a:rPr lang="en-US" sz="1600" smtClean="0">
                <a:sym typeface="Symbol" pitchFamily="18" charset="2"/>
              </a:rPr>
              <a:t>(A</a:t>
            </a:r>
            <a:r>
              <a:rPr lang="en-US" sz="1600" i="1" baseline="-25000" smtClean="0">
                <a:sym typeface="Symbol" pitchFamily="18" charset="2"/>
              </a:rPr>
              <a:t>k</a:t>
            </a:r>
            <a:r>
              <a:rPr lang="en-US" sz="1600" baseline="-25000" smtClean="0">
                <a:sym typeface="Symbol" pitchFamily="18" charset="2"/>
              </a:rPr>
              <a:t>-1</a:t>
            </a:r>
            <a:r>
              <a:rPr lang="en-US" sz="1600" baseline="30000" smtClean="0">
                <a:sym typeface="Symbol" pitchFamily="18" charset="2"/>
              </a:rPr>
              <a:t>(</a:t>
            </a:r>
            <a:r>
              <a:rPr lang="en-US" sz="1600" i="1" baseline="30000" smtClean="0">
                <a:sym typeface="Symbol" pitchFamily="18" charset="2"/>
              </a:rPr>
              <a:t>i</a:t>
            </a:r>
            <a:r>
              <a:rPr lang="en-US" sz="1600" baseline="30000" smtClean="0">
                <a:sym typeface="Symbol" pitchFamily="18" charset="2"/>
              </a:rPr>
              <a:t>-1)</a:t>
            </a:r>
            <a:r>
              <a:rPr lang="en-US" sz="1600" smtClean="0">
                <a:sym typeface="Symbol" pitchFamily="18" charset="2"/>
              </a:rPr>
              <a:t>(</a:t>
            </a:r>
            <a:r>
              <a:rPr lang="en-US" sz="1600" i="1" smtClean="0">
                <a:sym typeface="Symbol" pitchFamily="18" charset="2"/>
              </a:rPr>
              <a:t>j</a:t>
            </a:r>
            <a:r>
              <a:rPr lang="en-US" sz="1600" smtClean="0">
                <a:sym typeface="Symbol" pitchFamily="18" charset="2"/>
              </a:rPr>
              <a:t>)) for </a:t>
            </a:r>
            <a:r>
              <a:rPr lang="en-US" sz="1600" i="1" smtClean="0">
                <a:sym typeface="Symbol" pitchFamily="18" charset="2"/>
              </a:rPr>
              <a:t>i</a:t>
            </a:r>
            <a:r>
              <a:rPr lang="en-US" sz="1600" smtClean="0">
                <a:sym typeface="Symbol" pitchFamily="18" charset="2"/>
              </a:rPr>
              <a:t> 1.</a:t>
            </a:r>
          </a:p>
          <a:p>
            <a:pPr lvl="1" eaLnBrk="1" hangingPunct="1">
              <a:lnSpc>
                <a:spcPct val="80000"/>
              </a:lnSpc>
            </a:pPr>
            <a:r>
              <a:rPr lang="en-US" sz="1600" i="1" smtClean="0">
                <a:sym typeface="Symbol" pitchFamily="18" charset="2"/>
              </a:rPr>
              <a:t>k</a:t>
            </a:r>
            <a:r>
              <a:rPr lang="en-US" sz="1600" smtClean="0">
                <a:sym typeface="Symbol" pitchFamily="18" charset="2"/>
              </a:rPr>
              <a:t> is called the </a:t>
            </a:r>
            <a:r>
              <a:rPr lang="en-US" sz="1600" smtClean="0">
                <a:solidFill>
                  <a:schemeClr val="accent1"/>
                </a:solidFill>
                <a:sym typeface="Symbol" pitchFamily="18" charset="2"/>
              </a:rPr>
              <a:t>level</a:t>
            </a:r>
            <a:r>
              <a:rPr lang="en-US" sz="1600" smtClean="0">
                <a:sym typeface="Symbol" pitchFamily="18" charset="2"/>
              </a:rPr>
              <a:t> of the function and </a:t>
            </a:r>
          </a:p>
          <a:p>
            <a:pPr lvl="1" eaLnBrk="1" hangingPunct="1">
              <a:lnSpc>
                <a:spcPct val="80000"/>
              </a:lnSpc>
            </a:pPr>
            <a:r>
              <a:rPr lang="en-US" sz="1600" i="1" smtClean="0">
                <a:sym typeface="Symbol" pitchFamily="18" charset="2"/>
              </a:rPr>
              <a:t>i</a:t>
            </a:r>
            <a:r>
              <a:rPr lang="en-US" sz="1600" smtClean="0">
                <a:sym typeface="Symbol" pitchFamily="18" charset="2"/>
              </a:rPr>
              <a:t> in the above is called </a:t>
            </a:r>
            <a:r>
              <a:rPr lang="en-US" sz="1600" smtClean="0">
                <a:solidFill>
                  <a:schemeClr val="accent1"/>
                </a:solidFill>
                <a:sym typeface="Symbol" pitchFamily="18" charset="2"/>
              </a:rPr>
              <a:t>iterations</a:t>
            </a:r>
            <a:r>
              <a:rPr lang="en-US" sz="1600" smtClean="0">
                <a:sym typeface="Symbol" pitchFamily="18" charset="2"/>
              </a:rPr>
              <a:t>.</a:t>
            </a:r>
          </a:p>
          <a:p>
            <a:pPr eaLnBrk="1" hangingPunct="1">
              <a:lnSpc>
                <a:spcPct val="80000"/>
              </a:lnSpc>
            </a:pPr>
            <a:r>
              <a:rPr lang="en-US" sz="1800" smtClean="0">
                <a:sym typeface="Symbol" pitchFamily="18" charset="2"/>
              </a:rPr>
              <a:t>(</a:t>
            </a:r>
            <a:r>
              <a:rPr lang="en-US" sz="1800" i="1" smtClean="0">
                <a:sym typeface="Symbol" pitchFamily="18" charset="2"/>
              </a:rPr>
              <a:t>n</a:t>
            </a:r>
            <a:r>
              <a:rPr lang="en-US" sz="1800" smtClean="0">
                <a:sym typeface="Symbol" pitchFamily="18" charset="2"/>
              </a:rPr>
              <a:t>)=min{</a:t>
            </a:r>
            <a:r>
              <a:rPr lang="en-US" sz="1800" i="1" smtClean="0">
                <a:sym typeface="Symbol" pitchFamily="18" charset="2"/>
              </a:rPr>
              <a:t>k</a:t>
            </a:r>
            <a:r>
              <a:rPr lang="en-US" sz="1800" smtClean="0">
                <a:sym typeface="Symbol" pitchFamily="18" charset="2"/>
              </a:rPr>
              <a:t>: A</a:t>
            </a:r>
            <a:r>
              <a:rPr lang="en-US" sz="1800" i="1" baseline="-25000" smtClean="0">
                <a:sym typeface="Symbol" pitchFamily="18" charset="2"/>
              </a:rPr>
              <a:t>k</a:t>
            </a:r>
            <a:r>
              <a:rPr lang="en-US" sz="1800" smtClean="0">
                <a:sym typeface="Symbol" pitchFamily="18" charset="2"/>
              </a:rPr>
              <a:t>(1)  </a:t>
            </a:r>
            <a:r>
              <a:rPr lang="en-US" sz="1800" i="1" smtClean="0">
                <a:sym typeface="Symbol" pitchFamily="18" charset="2"/>
              </a:rPr>
              <a:t>n</a:t>
            </a:r>
            <a:r>
              <a:rPr lang="en-US" sz="1800" smtClean="0">
                <a:sym typeface="Symbol" pitchFamily="18" charset="2"/>
              </a:rPr>
              <a:t>}</a:t>
            </a:r>
            <a:endParaRPr lang="en-US"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838200" y="152400"/>
            <a:ext cx="7772400" cy="1143000"/>
          </a:xfrm>
        </p:spPr>
        <p:txBody>
          <a:bodyPr/>
          <a:lstStyle/>
          <a:p>
            <a:r>
              <a:rPr lang="en-US" sz="4000" smtClean="0"/>
              <a:t>A typical example using Disjoint Set</a:t>
            </a:r>
          </a:p>
        </p:txBody>
      </p:sp>
      <p:sp>
        <p:nvSpPr>
          <p:cNvPr id="33795" name="Content Placeholder 2"/>
          <p:cNvSpPr>
            <a:spLocks noGrp="1"/>
          </p:cNvSpPr>
          <p:nvPr>
            <p:ph idx="1"/>
          </p:nvPr>
        </p:nvSpPr>
        <p:spPr>
          <a:xfrm>
            <a:off x="609600" y="1143000"/>
            <a:ext cx="8153400" cy="4191000"/>
          </a:xfrm>
        </p:spPr>
        <p:txBody>
          <a:bodyPr/>
          <a:lstStyle/>
          <a:p>
            <a:r>
              <a:rPr lang="en-US" sz="2800" b="1" smtClean="0"/>
              <a:t>Kruskal's algorithm  (Minimum Spanning Tree)</a:t>
            </a:r>
          </a:p>
          <a:p>
            <a:pPr lvl="1"/>
            <a:r>
              <a:rPr lang="en-US" sz="2000" smtClean="0"/>
              <a:t>sort the edges of G in increasing order by length</a:t>
            </a:r>
          </a:p>
          <a:p>
            <a:pPr lvl="1"/>
            <a:r>
              <a:rPr lang="en-US" sz="2000" smtClean="0"/>
              <a:t> keep a subgraph S of G, initially empty </a:t>
            </a:r>
          </a:p>
          <a:p>
            <a:pPr lvl="1"/>
            <a:r>
              <a:rPr lang="en-US" sz="2000" smtClean="0"/>
              <a:t>for each edge e in sorted order </a:t>
            </a:r>
          </a:p>
          <a:p>
            <a:pPr lvl="2"/>
            <a:r>
              <a:rPr lang="en-US" sz="1600" smtClean="0"/>
              <a:t>if the endpoints of e are disconnected in S </a:t>
            </a:r>
          </a:p>
          <a:p>
            <a:pPr lvl="3"/>
            <a:r>
              <a:rPr lang="en-US" sz="1600" smtClean="0"/>
              <a:t>add e to S </a:t>
            </a:r>
          </a:p>
          <a:p>
            <a:pPr lvl="1"/>
            <a:r>
              <a:rPr lang="en-US" sz="2000" smtClean="0"/>
              <a:t>return S </a:t>
            </a:r>
          </a:p>
          <a:p>
            <a:r>
              <a:rPr lang="en-US" sz="2400" smtClean="0"/>
              <a:t>Note: </a:t>
            </a:r>
            <a:r>
              <a:rPr lang="en-US" sz="2400" i="1" smtClean="0"/>
              <a:t>greedy algorithm</a:t>
            </a:r>
            <a:endParaRPr lang="en-US" sz="2400" smtClean="0"/>
          </a:p>
          <a:p>
            <a:r>
              <a:rPr lang="en-US" sz="2400" smtClean="0"/>
              <a:t>Analysis: </a:t>
            </a:r>
            <a:r>
              <a:rPr lang="en-US" sz="2000" smtClean="0"/>
              <a:t>The testing whether two endpoints are disconnected </a:t>
            </a:r>
          </a:p>
          <a:p>
            <a:pPr lvl="1"/>
            <a:r>
              <a:rPr lang="en-US" sz="1600" smtClean="0"/>
              <a:t>looks like it should be slow (linear time per iteration, or O(mn) total). </a:t>
            </a:r>
          </a:p>
          <a:p>
            <a:pPr lvl="1"/>
            <a:r>
              <a:rPr lang="en-US" sz="1600" smtClean="0"/>
              <a:t>in fact, constant time.</a:t>
            </a:r>
          </a:p>
          <a:p>
            <a:pPr>
              <a:buFontTx/>
              <a:buNone/>
            </a:pP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Straightforward Solution</a:t>
            </a:r>
          </a:p>
        </p:txBody>
      </p:sp>
      <p:sp>
        <p:nvSpPr>
          <p:cNvPr id="10243" name="Rectangle 3"/>
          <p:cNvSpPr>
            <a:spLocks noGrp="1" noChangeArrowheads="1"/>
          </p:cNvSpPr>
          <p:nvPr>
            <p:ph type="body" idx="1"/>
          </p:nvPr>
        </p:nvSpPr>
        <p:spPr>
          <a:xfrm>
            <a:off x="762000" y="1676400"/>
            <a:ext cx="8382000" cy="4114800"/>
          </a:xfrm>
        </p:spPr>
        <p:txBody>
          <a:bodyPr/>
          <a:lstStyle/>
          <a:p>
            <a:pPr eaLnBrk="1" hangingPunct="1"/>
            <a:r>
              <a:rPr lang="en-US" sz="2800" smtClean="0"/>
              <a:t>Three operations</a:t>
            </a:r>
          </a:p>
          <a:p>
            <a:pPr lvl="1" eaLnBrk="1" hangingPunct="1"/>
            <a:r>
              <a:rPr lang="en-US" sz="2400" smtClean="0"/>
              <a:t>MAKE-SET(</a:t>
            </a:r>
            <a:r>
              <a:rPr lang="en-US" sz="2400" i="1" smtClean="0"/>
              <a:t>x</a:t>
            </a:r>
            <a:r>
              <a:rPr lang="en-US" sz="2400" smtClean="0"/>
              <a:t>): create a tree containing </a:t>
            </a:r>
            <a:r>
              <a:rPr lang="en-US" sz="2400" i="1" smtClean="0"/>
              <a:t>x</a:t>
            </a:r>
            <a:r>
              <a:rPr lang="en-US" sz="2400" smtClean="0"/>
              <a:t>.  </a:t>
            </a:r>
            <a:r>
              <a:rPr lang="en-US" sz="2400" i="1" smtClean="0"/>
              <a:t>O</a:t>
            </a:r>
            <a:r>
              <a:rPr lang="en-US" sz="2400" smtClean="0"/>
              <a:t>(1)</a:t>
            </a:r>
          </a:p>
          <a:p>
            <a:pPr lvl="1" eaLnBrk="1" hangingPunct="1"/>
            <a:r>
              <a:rPr lang="en-US" sz="2400" smtClean="0"/>
              <a:t>FIND-SET(</a:t>
            </a:r>
            <a:r>
              <a:rPr lang="en-US" sz="2400" i="1" smtClean="0"/>
              <a:t>x</a:t>
            </a:r>
            <a:r>
              <a:rPr lang="en-US" sz="2400" smtClean="0"/>
              <a:t>): follow the chain of parent pointers until to the root. </a:t>
            </a:r>
            <a:r>
              <a:rPr lang="en-US" sz="2400" i="1" smtClean="0"/>
              <a:t>O</a:t>
            </a:r>
            <a:r>
              <a:rPr lang="en-US" sz="2400" smtClean="0"/>
              <a:t>(height of </a:t>
            </a:r>
            <a:r>
              <a:rPr lang="en-US" sz="2400" i="1" smtClean="0"/>
              <a:t>x</a:t>
            </a:r>
            <a:r>
              <a:rPr lang="en-US" sz="2400" smtClean="0"/>
              <a:t>’s tree) </a:t>
            </a:r>
          </a:p>
          <a:p>
            <a:pPr lvl="1" eaLnBrk="1" hangingPunct="1"/>
            <a:r>
              <a:rPr lang="en-US" sz="2400" smtClean="0"/>
              <a:t>UNION(</a:t>
            </a:r>
            <a:r>
              <a:rPr lang="en-US" sz="2400" i="1" smtClean="0"/>
              <a:t>x</a:t>
            </a:r>
            <a:r>
              <a:rPr lang="en-US" sz="2400" smtClean="0"/>
              <a:t>,</a:t>
            </a:r>
            <a:r>
              <a:rPr lang="en-US" sz="2400" i="1" smtClean="0"/>
              <a:t>y</a:t>
            </a:r>
            <a:r>
              <a:rPr lang="en-US" sz="2400" smtClean="0"/>
              <a:t>): let the root of one tree point to the root of the other.  </a:t>
            </a:r>
            <a:r>
              <a:rPr lang="en-US" sz="2400" i="1" smtClean="0"/>
              <a:t>O</a:t>
            </a:r>
            <a:r>
              <a:rPr lang="en-US" sz="2400" smtClean="0"/>
              <a:t>(1)</a:t>
            </a:r>
          </a:p>
          <a:p>
            <a:pPr eaLnBrk="1" hangingPunct="1"/>
            <a:r>
              <a:rPr lang="en-US" sz="2800" smtClean="0"/>
              <a:t>It is possible that </a:t>
            </a:r>
            <a:r>
              <a:rPr lang="en-US" sz="2800" i="1" smtClean="0"/>
              <a:t>n</a:t>
            </a:r>
            <a:r>
              <a:rPr lang="en-US" sz="2800" smtClean="0"/>
              <a:t>-1 UNIONs results in a tree of height </a:t>
            </a:r>
            <a:r>
              <a:rPr lang="en-US" sz="2800" i="1" smtClean="0"/>
              <a:t>n</a:t>
            </a:r>
            <a:r>
              <a:rPr lang="en-US" sz="2800" smtClean="0"/>
              <a:t>-1. (just a linear chain of </a:t>
            </a:r>
            <a:r>
              <a:rPr lang="en-US" sz="2800" i="1" smtClean="0"/>
              <a:t>n</a:t>
            </a:r>
            <a:r>
              <a:rPr lang="en-US" sz="2800" smtClean="0"/>
              <a:t> nodes).</a:t>
            </a:r>
          </a:p>
          <a:p>
            <a:pPr eaLnBrk="1" hangingPunct="1"/>
            <a:r>
              <a:rPr lang="en-US" sz="2800" smtClean="0"/>
              <a:t>So </a:t>
            </a:r>
            <a:r>
              <a:rPr lang="en-US" sz="2800" i="1" smtClean="0"/>
              <a:t>n</a:t>
            </a:r>
            <a:r>
              <a:rPr lang="en-US" sz="2800" smtClean="0"/>
              <a:t> FIND-SET operations will cost </a:t>
            </a:r>
            <a:r>
              <a:rPr lang="en-US" sz="2800" i="1" smtClean="0"/>
              <a:t>O</a:t>
            </a:r>
            <a:r>
              <a:rPr lang="en-US" sz="2800" smtClean="0"/>
              <a:t>(</a:t>
            </a:r>
            <a:r>
              <a:rPr lang="en-US" sz="2800" i="1" smtClean="0"/>
              <a:t>n</a:t>
            </a:r>
            <a:r>
              <a:rPr lang="en-US" sz="2800" baseline="30000" smtClean="0"/>
              <a:t>2</a:t>
            </a:r>
            <a:r>
              <a:rPr lang="en-US" sz="28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Linked-List Implementation</a:t>
            </a:r>
          </a:p>
        </p:txBody>
      </p:sp>
      <p:sp>
        <p:nvSpPr>
          <p:cNvPr id="5123" name="Rectangle 3"/>
          <p:cNvSpPr>
            <a:spLocks noGrp="1" noChangeArrowheads="1"/>
          </p:cNvSpPr>
          <p:nvPr>
            <p:ph type="body" idx="1"/>
          </p:nvPr>
        </p:nvSpPr>
        <p:spPr>
          <a:xfrm>
            <a:off x="304800" y="1828800"/>
            <a:ext cx="8839200" cy="4267200"/>
          </a:xfrm>
        </p:spPr>
        <p:txBody>
          <a:bodyPr/>
          <a:lstStyle/>
          <a:p>
            <a:pPr eaLnBrk="1" hangingPunct="1">
              <a:lnSpc>
                <a:spcPct val="90000"/>
              </a:lnSpc>
            </a:pPr>
            <a:r>
              <a:rPr lang="en-US" smtClean="0"/>
              <a:t>Each set as a linked-list, with head and tail, and each node contains value, next node pointer and back-to-representative pointer.</a:t>
            </a:r>
          </a:p>
          <a:p>
            <a:pPr eaLnBrk="1" hangingPunct="1">
              <a:lnSpc>
                <a:spcPct val="90000"/>
              </a:lnSpc>
            </a:pPr>
            <a:r>
              <a:rPr lang="en-US" smtClean="0"/>
              <a:t>Example:</a:t>
            </a:r>
          </a:p>
          <a:p>
            <a:pPr eaLnBrk="1" hangingPunct="1">
              <a:lnSpc>
                <a:spcPct val="90000"/>
              </a:lnSpc>
            </a:pPr>
            <a:r>
              <a:rPr lang="en-US" smtClean="0"/>
              <a:t>MAKE-SET costs </a:t>
            </a:r>
            <a:r>
              <a:rPr lang="en-US" i="1" smtClean="0"/>
              <a:t>O</a:t>
            </a:r>
            <a:r>
              <a:rPr lang="en-US" smtClean="0"/>
              <a:t>(1): just create a single element list.</a:t>
            </a:r>
          </a:p>
          <a:p>
            <a:pPr eaLnBrk="1" hangingPunct="1">
              <a:lnSpc>
                <a:spcPct val="90000"/>
              </a:lnSpc>
            </a:pPr>
            <a:r>
              <a:rPr lang="en-US" smtClean="0"/>
              <a:t>FIND-SET costs </a:t>
            </a:r>
            <a:r>
              <a:rPr lang="en-US" i="1" smtClean="0"/>
              <a:t>O</a:t>
            </a:r>
            <a:r>
              <a:rPr lang="en-US" smtClean="0"/>
              <a:t>(1): just return back-to-representative pointer.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pPr eaLnBrk="1" hangingPunct="1"/>
            <a:r>
              <a:rPr lang="en-US" smtClean="0"/>
              <a:t>Linked-lists for two sets</a:t>
            </a:r>
          </a:p>
        </p:txBody>
      </p:sp>
      <p:sp>
        <p:nvSpPr>
          <p:cNvPr id="6147" name="Text Box 4"/>
          <p:cNvSpPr txBox="1">
            <a:spLocks noChangeArrowheads="1"/>
          </p:cNvSpPr>
          <p:nvPr/>
        </p:nvSpPr>
        <p:spPr bwMode="auto">
          <a:xfrm>
            <a:off x="2362200" y="20574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head</a:t>
            </a:r>
          </a:p>
        </p:txBody>
      </p:sp>
      <p:grpSp>
        <p:nvGrpSpPr>
          <p:cNvPr id="6148" name="Group 49"/>
          <p:cNvGrpSpPr>
            <a:grpSpLocks/>
          </p:cNvGrpSpPr>
          <p:nvPr/>
        </p:nvGrpSpPr>
        <p:grpSpPr bwMode="auto">
          <a:xfrm>
            <a:off x="2438400" y="1524000"/>
            <a:ext cx="3505200" cy="1600200"/>
            <a:chOff x="144" y="960"/>
            <a:chExt cx="2208" cy="1008"/>
          </a:xfrm>
        </p:grpSpPr>
        <p:sp>
          <p:nvSpPr>
            <p:cNvPr id="6239" name="Rectangle 3"/>
            <p:cNvSpPr>
              <a:spLocks noChangeArrowheads="1"/>
            </p:cNvSpPr>
            <p:nvPr/>
          </p:nvSpPr>
          <p:spPr bwMode="auto">
            <a:xfrm>
              <a:off x="576" y="1344"/>
              <a:ext cx="240" cy="192"/>
            </a:xfrm>
            <a:prstGeom prst="rect">
              <a:avLst/>
            </a:prstGeom>
            <a:noFill/>
            <a:ln w="9525">
              <a:solidFill>
                <a:schemeClr val="tx1"/>
              </a:solidFill>
              <a:miter lim="800000"/>
              <a:headEnd/>
              <a:tailEnd/>
            </a:ln>
          </p:spPr>
          <p:txBody>
            <a:bodyPr wrap="none" anchor="ctr"/>
            <a:lstStyle/>
            <a:p>
              <a:endParaRPr lang="en-US"/>
            </a:p>
          </p:txBody>
        </p:sp>
        <p:sp>
          <p:nvSpPr>
            <p:cNvPr id="6240" name="Rectangle 5"/>
            <p:cNvSpPr>
              <a:spLocks noChangeArrowheads="1"/>
            </p:cNvSpPr>
            <p:nvPr/>
          </p:nvSpPr>
          <p:spPr bwMode="auto">
            <a:xfrm>
              <a:off x="576" y="1728"/>
              <a:ext cx="240" cy="192"/>
            </a:xfrm>
            <a:prstGeom prst="rect">
              <a:avLst/>
            </a:prstGeom>
            <a:noFill/>
            <a:ln w="9525">
              <a:solidFill>
                <a:schemeClr val="tx1"/>
              </a:solidFill>
              <a:miter lim="800000"/>
              <a:headEnd/>
              <a:tailEnd/>
            </a:ln>
          </p:spPr>
          <p:txBody>
            <a:bodyPr wrap="none" anchor="ctr"/>
            <a:lstStyle/>
            <a:p>
              <a:endParaRPr lang="en-US"/>
            </a:p>
          </p:txBody>
        </p:sp>
        <p:sp>
          <p:nvSpPr>
            <p:cNvPr id="6241" name="Text Box 6"/>
            <p:cNvSpPr txBox="1">
              <a:spLocks noChangeArrowheads="1"/>
            </p:cNvSpPr>
            <p:nvPr/>
          </p:nvSpPr>
          <p:spPr bwMode="auto">
            <a:xfrm>
              <a:off x="144" y="1680"/>
              <a:ext cx="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tail</a:t>
              </a:r>
            </a:p>
          </p:txBody>
        </p:sp>
        <p:grpSp>
          <p:nvGrpSpPr>
            <p:cNvPr id="6242" name="Group 16"/>
            <p:cNvGrpSpPr>
              <a:grpSpLocks/>
            </p:cNvGrpSpPr>
            <p:nvPr/>
          </p:nvGrpSpPr>
          <p:grpSpPr bwMode="auto">
            <a:xfrm>
              <a:off x="1008" y="1200"/>
              <a:ext cx="480" cy="528"/>
              <a:chOff x="1008" y="1200"/>
              <a:chExt cx="480" cy="528"/>
            </a:xfrm>
          </p:grpSpPr>
          <p:sp>
            <p:nvSpPr>
              <p:cNvPr id="6269" name="Rectangle 8"/>
              <p:cNvSpPr>
                <a:spLocks noChangeArrowheads="1"/>
              </p:cNvSpPr>
              <p:nvPr/>
            </p:nvSpPr>
            <p:spPr bwMode="auto">
              <a:xfrm>
                <a:off x="1008" y="1200"/>
                <a:ext cx="240" cy="528"/>
              </a:xfrm>
              <a:prstGeom prst="rect">
                <a:avLst/>
              </a:prstGeom>
              <a:noFill/>
              <a:ln w="9525">
                <a:solidFill>
                  <a:schemeClr val="tx1"/>
                </a:solidFill>
                <a:miter lim="800000"/>
                <a:headEnd/>
                <a:tailEnd/>
              </a:ln>
            </p:spPr>
            <p:txBody>
              <a:bodyPr wrap="none" anchor="ctr"/>
              <a:lstStyle/>
              <a:p>
                <a:pPr algn="ctr"/>
                <a:r>
                  <a:rPr lang="en-US" i="1" dirty="0"/>
                  <a:t>c</a:t>
                </a:r>
              </a:p>
            </p:txBody>
          </p:sp>
          <p:sp>
            <p:nvSpPr>
              <p:cNvPr id="6270" name="Line 9"/>
              <p:cNvSpPr>
                <a:spLocks noChangeShapeType="1"/>
              </p:cNvSpPr>
              <p:nvPr/>
            </p:nvSpPr>
            <p:spPr bwMode="auto">
              <a:xfrm>
                <a:off x="1008" y="134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1" name="Line 10"/>
              <p:cNvSpPr>
                <a:spLocks noChangeShapeType="1"/>
              </p:cNvSpPr>
              <p:nvPr/>
            </p:nvSpPr>
            <p:spPr bwMode="auto">
              <a:xfrm>
                <a:off x="1008" y="15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2" name="Line 13"/>
              <p:cNvSpPr>
                <a:spLocks noChangeShapeType="1"/>
              </p:cNvSpPr>
              <p:nvPr/>
            </p:nvSpPr>
            <p:spPr bwMode="auto">
              <a:xfrm>
                <a:off x="120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3" name="Line 14"/>
              <p:cNvSpPr>
                <a:spLocks noChangeShapeType="1"/>
              </p:cNvSpPr>
              <p:nvPr/>
            </p:nvSpPr>
            <p:spPr bwMode="auto">
              <a:xfrm flipV="1">
                <a:off x="1392" y="14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4" name="Line 15"/>
              <p:cNvSpPr>
                <a:spLocks noChangeShapeType="1"/>
              </p:cNvSpPr>
              <p:nvPr/>
            </p:nvSpPr>
            <p:spPr bwMode="auto">
              <a:xfrm>
                <a:off x="1392" y="1440"/>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243" name="Group 17"/>
            <p:cNvGrpSpPr>
              <a:grpSpLocks/>
            </p:cNvGrpSpPr>
            <p:nvPr/>
          </p:nvGrpSpPr>
          <p:grpSpPr bwMode="auto">
            <a:xfrm>
              <a:off x="1488" y="1200"/>
              <a:ext cx="480" cy="528"/>
              <a:chOff x="1008" y="1200"/>
              <a:chExt cx="480" cy="528"/>
            </a:xfrm>
          </p:grpSpPr>
          <p:sp>
            <p:nvSpPr>
              <p:cNvPr id="6263" name="Rectangle 18"/>
              <p:cNvSpPr>
                <a:spLocks noChangeArrowheads="1"/>
              </p:cNvSpPr>
              <p:nvPr/>
            </p:nvSpPr>
            <p:spPr bwMode="auto">
              <a:xfrm>
                <a:off x="1008" y="1200"/>
                <a:ext cx="240" cy="528"/>
              </a:xfrm>
              <a:prstGeom prst="rect">
                <a:avLst/>
              </a:prstGeom>
              <a:noFill/>
              <a:ln w="9525">
                <a:solidFill>
                  <a:schemeClr val="tx1"/>
                </a:solidFill>
                <a:miter lim="800000"/>
                <a:headEnd/>
                <a:tailEnd/>
              </a:ln>
            </p:spPr>
            <p:txBody>
              <a:bodyPr wrap="none" anchor="ctr"/>
              <a:lstStyle/>
              <a:p>
                <a:pPr algn="ctr"/>
                <a:r>
                  <a:rPr lang="en-US" i="1"/>
                  <a:t>h</a:t>
                </a:r>
              </a:p>
            </p:txBody>
          </p:sp>
          <p:sp>
            <p:nvSpPr>
              <p:cNvPr id="6264" name="Line 19"/>
              <p:cNvSpPr>
                <a:spLocks noChangeShapeType="1"/>
              </p:cNvSpPr>
              <p:nvPr/>
            </p:nvSpPr>
            <p:spPr bwMode="auto">
              <a:xfrm>
                <a:off x="1008" y="134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5" name="Line 20"/>
              <p:cNvSpPr>
                <a:spLocks noChangeShapeType="1"/>
              </p:cNvSpPr>
              <p:nvPr/>
            </p:nvSpPr>
            <p:spPr bwMode="auto">
              <a:xfrm>
                <a:off x="1008" y="15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6" name="Line 21"/>
              <p:cNvSpPr>
                <a:spLocks noChangeShapeType="1"/>
              </p:cNvSpPr>
              <p:nvPr/>
            </p:nvSpPr>
            <p:spPr bwMode="auto">
              <a:xfrm>
                <a:off x="120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7" name="Line 22"/>
              <p:cNvSpPr>
                <a:spLocks noChangeShapeType="1"/>
              </p:cNvSpPr>
              <p:nvPr/>
            </p:nvSpPr>
            <p:spPr bwMode="auto">
              <a:xfrm flipV="1">
                <a:off x="1392" y="14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8" name="Line 23"/>
              <p:cNvSpPr>
                <a:spLocks noChangeShapeType="1"/>
              </p:cNvSpPr>
              <p:nvPr/>
            </p:nvSpPr>
            <p:spPr bwMode="auto">
              <a:xfrm>
                <a:off x="1392" y="1440"/>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244" name="Rectangle 25"/>
            <p:cNvSpPr>
              <a:spLocks noChangeArrowheads="1"/>
            </p:cNvSpPr>
            <p:nvPr/>
          </p:nvSpPr>
          <p:spPr bwMode="auto">
            <a:xfrm>
              <a:off x="1968" y="1200"/>
              <a:ext cx="240" cy="528"/>
            </a:xfrm>
            <a:prstGeom prst="rect">
              <a:avLst/>
            </a:prstGeom>
            <a:noFill/>
            <a:ln w="9525">
              <a:solidFill>
                <a:schemeClr val="tx1"/>
              </a:solidFill>
              <a:miter lim="800000"/>
              <a:headEnd/>
              <a:tailEnd/>
            </a:ln>
          </p:spPr>
          <p:txBody>
            <a:bodyPr wrap="none" anchor="ctr"/>
            <a:lstStyle/>
            <a:p>
              <a:pPr algn="ctr"/>
              <a:r>
                <a:rPr lang="en-US" i="1" dirty="0"/>
                <a:t>e</a:t>
              </a:r>
            </a:p>
          </p:txBody>
        </p:sp>
        <p:sp>
          <p:nvSpPr>
            <p:cNvPr id="6245" name="Line 26"/>
            <p:cNvSpPr>
              <a:spLocks noChangeShapeType="1"/>
            </p:cNvSpPr>
            <p:nvPr/>
          </p:nvSpPr>
          <p:spPr bwMode="auto">
            <a:xfrm>
              <a:off x="1968" y="134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 name="Line 27"/>
            <p:cNvSpPr>
              <a:spLocks noChangeShapeType="1"/>
            </p:cNvSpPr>
            <p:nvPr/>
          </p:nvSpPr>
          <p:spPr bwMode="auto">
            <a:xfrm>
              <a:off x="1968" y="15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 name="Line 31"/>
            <p:cNvSpPr>
              <a:spLocks noChangeShapeType="1"/>
            </p:cNvSpPr>
            <p:nvPr/>
          </p:nvSpPr>
          <p:spPr bwMode="auto">
            <a:xfrm flipV="1">
              <a:off x="2016" y="163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 name="Line 32"/>
            <p:cNvSpPr>
              <a:spLocks noChangeShapeType="1"/>
            </p:cNvSpPr>
            <p:nvPr/>
          </p:nvSpPr>
          <p:spPr bwMode="auto">
            <a:xfrm>
              <a:off x="816" y="182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 name="Line 34"/>
            <p:cNvSpPr>
              <a:spLocks noChangeShapeType="1"/>
            </p:cNvSpPr>
            <p:nvPr/>
          </p:nvSpPr>
          <p:spPr bwMode="auto">
            <a:xfrm flipV="1">
              <a:off x="2112" y="1728"/>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0" name="Line 35"/>
            <p:cNvSpPr>
              <a:spLocks noChangeShapeType="1"/>
            </p:cNvSpPr>
            <p:nvPr/>
          </p:nvSpPr>
          <p:spPr bwMode="auto">
            <a:xfrm>
              <a:off x="816" y="14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1" name="Line 36"/>
            <p:cNvSpPr>
              <a:spLocks noChangeShapeType="1"/>
            </p:cNvSpPr>
            <p:nvPr/>
          </p:nvSpPr>
          <p:spPr bwMode="auto">
            <a:xfrm>
              <a:off x="2112" y="12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 name="Line 37"/>
            <p:cNvSpPr>
              <a:spLocks noChangeShapeType="1"/>
            </p:cNvSpPr>
            <p:nvPr/>
          </p:nvSpPr>
          <p:spPr bwMode="auto">
            <a:xfrm flipV="1">
              <a:off x="2352" y="9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3" name="Line 38"/>
            <p:cNvSpPr>
              <a:spLocks noChangeShapeType="1"/>
            </p:cNvSpPr>
            <p:nvPr/>
          </p:nvSpPr>
          <p:spPr bwMode="auto">
            <a:xfrm flipH="1">
              <a:off x="1056" y="96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 name="Line 39"/>
            <p:cNvSpPr>
              <a:spLocks noChangeShapeType="1"/>
            </p:cNvSpPr>
            <p:nvPr/>
          </p:nvSpPr>
          <p:spPr bwMode="auto">
            <a:xfrm>
              <a:off x="1056" y="96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5" name="Line 41"/>
            <p:cNvSpPr>
              <a:spLocks noChangeShapeType="1"/>
            </p:cNvSpPr>
            <p:nvPr/>
          </p:nvSpPr>
          <p:spPr bwMode="auto">
            <a:xfrm>
              <a:off x="1680" y="124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 name="Line 42"/>
            <p:cNvSpPr>
              <a:spLocks noChangeShapeType="1"/>
            </p:cNvSpPr>
            <p:nvPr/>
          </p:nvSpPr>
          <p:spPr bwMode="auto">
            <a:xfrm flipV="1">
              <a:off x="1824" y="105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7" name="Line 43"/>
            <p:cNvSpPr>
              <a:spLocks noChangeShapeType="1"/>
            </p:cNvSpPr>
            <p:nvPr/>
          </p:nvSpPr>
          <p:spPr bwMode="auto">
            <a:xfrm flipH="1">
              <a:off x="1104" y="105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8" name="Line 44"/>
            <p:cNvSpPr>
              <a:spLocks noChangeShapeType="1"/>
            </p:cNvSpPr>
            <p:nvPr/>
          </p:nvSpPr>
          <p:spPr bwMode="auto">
            <a:xfrm>
              <a:off x="1104" y="10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9" name="Line 45"/>
            <p:cNvSpPr>
              <a:spLocks noChangeShapeType="1"/>
            </p:cNvSpPr>
            <p:nvPr/>
          </p:nvSpPr>
          <p:spPr bwMode="auto">
            <a:xfrm>
              <a:off x="1200" y="124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0" name="Line 46"/>
            <p:cNvSpPr>
              <a:spLocks noChangeShapeType="1"/>
            </p:cNvSpPr>
            <p:nvPr/>
          </p:nvSpPr>
          <p:spPr bwMode="auto">
            <a:xfrm flipV="1">
              <a:off x="1344" y="11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1" name="Line 47"/>
            <p:cNvSpPr>
              <a:spLocks noChangeShapeType="1"/>
            </p:cNvSpPr>
            <p:nvPr/>
          </p:nvSpPr>
          <p:spPr bwMode="auto">
            <a:xfrm>
              <a:off x="1200" y="11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2" name="Line 48"/>
            <p:cNvSpPr>
              <a:spLocks noChangeShapeType="1"/>
            </p:cNvSpPr>
            <p:nvPr/>
          </p:nvSpPr>
          <p:spPr bwMode="auto">
            <a:xfrm>
              <a:off x="1200" y="110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49" name="Rectangle 51"/>
          <p:cNvSpPr>
            <a:spLocks noChangeArrowheads="1"/>
          </p:cNvSpPr>
          <p:nvPr/>
        </p:nvSpPr>
        <p:spPr bwMode="auto">
          <a:xfrm>
            <a:off x="3048000" y="3810000"/>
            <a:ext cx="381000" cy="304800"/>
          </a:xfrm>
          <a:prstGeom prst="rect">
            <a:avLst/>
          </a:prstGeom>
          <a:noFill/>
          <a:ln w="9525">
            <a:solidFill>
              <a:schemeClr val="tx1"/>
            </a:solidFill>
            <a:miter lim="800000"/>
            <a:headEnd/>
            <a:tailEnd/>
          </a:ln>
        </p:spPr>
        <p:txBody>
          <a:bodyPr wrap="none" anchor="ctr"/>
          <a:lstStyle/>
          <a:p>
            <a:endParaRPr lang="en-US"/>
          </a:p>
        </p:txBody>
      </p:sp>
      <p:sp>
        <p:nvSpPr>
          <p:cNvPr id="6150" name="Rectangle 52"/>
          <p:cNvSpPr>
            <a:spLocks noChangeArrowheads="1"/>
          </p:cNvSpPr>
          <p:nvPr/>
        </p:nvSpPr>
        <p:spPr bwMode="auto">
          <a:xfrm>
            <a:off x="3048000" y="4419600"/>
            <a:ext cx="381000" cy="304800"/>
          </a:xfrm>
          <a:prstGeom prst="rect">
            <a:avLst/>
          </a:prstGeom>
          <a:noFill/>
          <a:ln w="9525">
            <a:solidFill>
              <a:schemeClr val="tx1"/>
            </a:solidFill>
            <a:miter lim="800000"/>
            <a:headEnd/>
            <a:tailEnd/>
          </a:ln>
        </p:spPr>
        <p:txBody>
          <a:bodyPr wrap="none" anchor="ctr"/>
          <a:lstStyle/>
          <a:p>
            <a:endParaRPr lang="en-US"/>
          </a:p>
        </p:txBody>
      </p:sp>
      <p:sp>
        <p:nvSpPr>
          <p:cNvPr id="6151" name="Text Box 53"/>
          <p:cNvSpPr txBox="1">
            <a:spLocks noChangeArrowheads="1"/>
          </p:cNvSpPr>
          <p:nvPr/>
        </p:nvSpPr>
        <p:spPr bwMode="auto">
          <a:xfrm>
            <a:off x="2362200" y="4343400"/>
            <a:ext cx="58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tail</a:t>
            </a:r>
          </a:p>
        </p:txBody>
      </p:sp>
      <p:grpSp>
        <p:nvGrpSpPr>
          <p:cNvPr id="6152" name="Group 54"/>
          <p:cNvGrpSpPr>
            <a:grpSpLocks/>
          </p:cNvGrpSpPr>
          <p:nvPr/>
        </p:nvGrpSpPr>
        <p:grpSpPr bwMode="auto">
          <a:xfrm>
            <a:off x="3733800" y="3581400"/>
            <a:ext cx="762000" cy="838200"/>
            <a:chOff x="1008" y="1200"/>
            <a:chExt cx="480" cy="528"/>
          </a:xfrm>
          <a:noFill/>
        </p:grpSpPr>
        <p:sp>
          <p:nvSpPr>
            <p:cNvPr id="6233" name="Rectangle 55"/>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dirty="0"/>
                <a:t>f</a:t>
              </a:r>
            </a:p>
          </p:txBody>
        </p:sp>
        <p:sp>
          <p:nvSpPr>
            <p:cNvPr id="6234" name="Line 56"/>
            <p:cNvSpPr>
              <a:spLocks noChangeShapeType="1"/>
            </p:cNvSpPr>
            <p:nvPr/>
          </p:nvSpPr>
          <p:spPr bwMode="auto">
            <a:xfrm>
              <a:off x="1008" y="134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5" name="Line 57"/>
            <p:cNvSpPr>
              <a:spLocks noChangeShapeType="1"/>
            </p:cNvSpPr>
            <p:nvPr/>
          </p:nvSpPr>
          <p:spPr bwMode="auto">
            <a:xfrm>
              <a:off x="1008" y="158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6" name="Line 58"/>
            <p:cNvSpPr>
              <a:spLocks noChangeShapeType="1"/>
            </p:cNvSpPr>
            <p:nvPr/>
          </p:nvSpPr>
          <p:spPr bwMode="auto">
            <a:xfrm>
              <a:off x="1200" y="1632"/>
              <a:ext cx="192"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7" name="Line 59"/>
            <p:cNvSpPr>
              <a:spLocks noChangeShapeType="1"/>
            </p:cNvSpPr>
            <p:nvPr/>
          </p:nvSpPr>
          <p:spPr bwMode="auto">
            <a:xfrm flipV="1">
              <a:off x="1392" y="1440"/>
              <a:ext cx="0" cy="192"/>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8" name="Line 60"/>
            <p:cNvSpPr>
              <a:spLocks noChangeShapeType="1"/>
            </p:cNvSpPr>
            <p:nvPr/>
          </p:nvSpPr>
          <p:spPr bwMode="auto">
            <a:xfrm>
              <a:off x="1392" y="1440"/>
              <a:ext cx="96" cy="0"/>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53" name="Rectangle 62"/>
          <p:cNvSpPr>
            <a:spLocks noChangeArrowheads="1"/>
          </p:cNvSpPr>
          <p:nvPr/>
        </p:nvSpPr>
        <p:spPr bwMode="auto">
          <a:xfrm>
            <a:off x="4495800" y="3581400"/>
            <a:ext cx="381000" cy="838200"/>
          </a:xfrm>
          <a:prstGeom prst="rect">
            <a:avLst/>
          </a:prstGeom>
          <a:noFill/>
          <a:ln w="9525">
            <a:solidFill>
              <a:schemeClr val="tx1"/>
            </a:solidFill>
            <a:miter lim="800000"/>
            <a:headEnd/>
            <a:tailEnd/>
          </a:ln>
        </p:spPr>
        <p:txBody>
          <a:bodyPr wrap="none" anchor="ctr"/>
          <a:lstStyle/>
          <a:p>
            <a:pPr algn="ctr"/>
            <a:r>
              <a:rPr lang="en-US" i="1"/>
              <a:t>g</a:t>
            </a:r>
          </a:p>
        </p:txBody>
      </p:sp>
      <p:sp>
        <p:nvSpPr>
          <p:cNvPr id="6154" name="Line 63"/>
          <p:cNvSpPr>
            <a:spLocks noChangeShapeType="1"/>
          </p:cNvSpPr>
          <p:nvPr/>
        </p:nvSpPr>
        <p:spPr bwMode="auto">
          <a:xfrm>
            <a:off x="4495800" y="3810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64"/>
          <p:cNvSpPr>
            <a:spLocks noChangeShapeType="1"/>
          </p:cNvSpPr>
          <p:nvPr/>
        </p:nvSpPr>
        <p:spPr bwMode="auto">
          <a:xfrm>
            <a:off x="4495800" y="4191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71"/>
          <p:cNvSpPr>
            <a:spLocks noChangeShapeType="1"/>
          </p:cNvSpPr>
          <p:nvPr/>
        </p:nvSpPr>
        <p:spPr bwMode="auto">
          <a:xfrm flipV="1">
            <a:off x="4572000" y="4267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72"/>
          <p:cNvSpPr>
            <a:spLocks noChangeShapeType="1"/>
          </p:cNvSpPr>
          <p:nvPr/>
        </p:nvSpPr>
        <p:spPr bwMode="auto">
          <a:xfrm>
            <a:off x="3429000" y="4572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73"/>
          <p:cNvSpPr>
            <a:spLocks noChangeShapeType="1"/>
          </p:cNvSpPr>
          <p:nvPr/>
        </p:nvSpPr>
        <p:spPr bwMode="auto">
          <a:xfrm flipV="1">
            <a:off x="4724400" y="4419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Line 74"/>
          <p:cNvSpPr>
            <a:spLocks noChangeShapeType="1"/>
          </p:cNvSpPr>
          <p:nvPr/>
        </p:nvSpPr>
        <p:spPr bwMode="auto">
          <a:xfrm>
            <a:off x="3429000" y="3962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Line 79"/>
          <p:cNvSpPr>
            <a:spLocks noChangeShapeType="1"/>
          </p:cNvSpPr>
          <p:nvPr/>
        </p:nvSpPr>
        <p:spPr bwMode="auto">
          <a:xfrm>
            <a:off x="4800600" y="3657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80"/>
          <p:cNvSpPr>
            <a:spLocks noChangeShapeType="1"/>
          </p:cNvSpPr>
          <p:nvPr/>
        </p:nvSpPr>
        <p:spPr bwMode="auto">
          <a:xfrm flipV="1">
            <a:off x="5029200" y="3352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81"/>
          <p:cNvSpPr>
            <a:spLocks noChangeShapeType="1"/>
          </p:cNvSpPr>
          <p:nvPr/>
        </p:nvSpPr>
        <p:spPr bwMode="auto">
          <a:xfrm flipH="1">
            <a:off x="3886200" y="3352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82"/>
          <p:cNvSpPr>
            <a:spLocks noChangeShapeType="1"/>
          </p:cNvSpPr>
          <p:nvPr/>
        </p:nvSpPr>
        <p:spPr bwMode="auto">
          <a:xfrm>
            <a:off x="3886200"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4" name="Line 83"/>
          <p:cNvSpPr>
            <a:spLocks noChangeShapeType="1"/>
          </p:cNvSpPr>
          <p:nvPr/>
        </p:nvSpPr>
        <p:spPr bwMode="auto">
          <a:xfrm>
            <a:off x="4038600" y="3657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84"/>
          <p:cNvSpPr>
            <a:spLocks noChangeShapeType="1"/>
          </p:cNvSpPr>
          <p:nvPr/>
        </p:nvSpPr>
        <p:spPr bwMode="auto">
          <a:xfrm flipV="1">
            <a:off x="4267200" y="3429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85"/>
          <p:cNvSpPr>
            <a:spLocks noChangeShapeType="1"/>
          </p:cNvSpPr>
          <p:nvPr/>
        </p:nvSpPr>
        <p:spPr bwMode="auto">
          <a:xfrm>
            <a:off x="4038600" y="3429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86"/>
          <p:cNvSpPr>
            <a:spLocks noChangeShapeType="1"/>
          </p:cNvSpPr>
          <p:nvPr/>
        </p:nvSpPr>
        <p:spPr bwMode="auto">
          <a:xfrm>
            <a:off x="4038600" y="3429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Text Box 87"/>
          <p:cNvSpPr txBox="1">
            <a:spLocks noChangeArrowheads="1"/>
          </p:cNvSpPr>
          <p:nvPr/>
        </p:nvSpPr>
        <p:spPr bwMode="auto">
          <a:xfrm>
            <a:off x="2286000" y="3733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head</a:t>
            </a:r>
          </a:p>
        </p:txBody>
      </p:sp>
      <p:sp>
        <p:nvSpPr>
          <p:cNvPr id="6169" name="Rectangle 89"/>
          <p:cNvSpPr>
            <a:spLocks noChangeArrowheads="1"/>
          </p:cNvSpPr>
          <p:nvPr/>
        </p:nvSpPr>
        <p:spPr bwMode="auto">
          <a:xfrm>
            <a:off x="1752600" y="5867400"/>
            <a:ext cx="381000" cy="304800"/>
          </a:xfrm>
          <a:prstGeom prst="rect">
            <a:avLst/>
          </a:prstGeom>
          <a:noFill/>
          <a:ln w="9525">
            <a:solidFill>
              <a:schemeClr val="tx1"/>
            </a:solidFill>
            <a:miter lim="800000"/>
            <a:headEnd/>
            <a:tailEnd/>
          </a:ln>
        </p:spPr>
        <p:txBody>
          <a:bodyPr wrap="none" anchor="ctr"/>
          <a:lstStyle/>
          <a:p>
            <a:endParaRPr lang="en-US"/>
          </a:p>
        </p:txBody>
      </p:sp>
      <p:sp>
        <p:nvSpPr>
          <p:cNvPr id="6170" name="Rectangle 90"/>
          <p:cNvSpPr>
            <a:spLocks noChangeArrowheads="1"/>
          </p:cNvSpPr>
          <p:nvPr/>
        </p:nvSpPr>
        <p:spPr bwMode="auto">
          <a:xfrm>
            <a:off x="1752600" y="6477000"/>
            <a:ext cx="381000" cy="304800"/>
          </a:xfrm>
          <a:prstGeom prst="rect">
            <a:avLst/>
          </a:prstGeom>
          <a:noFill/>
          <a:ln w="9525">
            <a:solidFill>
              <a:schemeClr val="tx1"/>
            </a:solidFill>
            <a:miter lim="800000"/>
            <a:headEnd/>
            <a:tailEnd/>
          </a:ln>
        </p:spPr>
        <p:txBody>
          <a:bodyPr wrap="none" anchor="ctr"/>
          <a:lstStyle/>
          <a:p>
            <a:endParaRPr lang="en-US"/>
          </a:p>
        </p:txBody>
      </p:sp>
      <p:sp>
        <p:nvSpPr>
          <p:cNvPr id="6171" name="Text Box 91"/>
          <p:cNvSpPr txBox="1">
            <a:spLocks noChangeArrowheads="1"/>
          </p:cNvSpPr>
          <p:nvPr/>
        </p:nvSpPr>
        <p:spPr bwMode="auto">
          <a:xfrm>
            <a:off x="1066800" y="6400800"/>
            <a:ext cx="58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tail</a:t>
            </a:r>
          </a:p>
        </p:txBody>
      </p:sp>
      <p:grpSp>
        <p:nvGrpSpPr>
          <p:cNvPr id="6172" name="Group 92"/>
          <p:cNvGrpSpPr>
            <a:grpSpLocks/>
          </p:cNvGrpSpPr>
          <p:nvPr/>
        </p:nvGrpSpPr>
        <p:grpSpPr bwMode="auto">
          <a:xfrm>
            <a:off x="2438400" y="5638800"/>
            <a:ext cx="762000" cy="838200"/>
            <a:chOff x="1008" y="1200"/>
            <a:chExt cx="480" cy="528"/>
          </a:xfrm>
          <a:noFill/>
        </p:grpSpPr>
        <p:sp>
          <p:nvSpPr>
            <p:cNvPr id="6227" name="Rectangle 93"/>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f</a:t>
              </a:r>
            </a:p>
          </p:txBody>
        </p:sp>
        <p:sp>
          <p:nvSpPr>
            <p:cNvPr id="6228" name="Line 94"/>
            <p:cNvSpPr>
              <a:spLocks noChangeShapeType="1"/>
            </p:cNvSpPr>
            <p:nvPr/>
          </p:nvSpPr>
          <p:spPr bwMode="auto">
            <a:xfrm>
              <a:off x="1008" y="134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9" name="Line 95"/>
            <p:cNvSpPr>
              <a:spLocks noChangeShapeType="1"/>
            </p:cNvSpPr>
            <p:nvPr/>
          </p:nvSpPr>
          <p:spPr bwMode="auto">
            <a:xfrm>
              <a:off x="1008" y="158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0" name="Line 96"/>
            <p:cNvSpPr>
              <a:spLocks noChangeShapeType="1"/>
            </p:cNvSpPr>
            <p:nvPr/>
          </p:nvSpPr>
          <p:spPr bwMode="auto">
            <a:xfrm>
              <a:off x="1200" y="1632"/>
              <a:ext cx="192"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1" name="Line 97"/>
            <p:cNvSpPr>
              <a:spLocks noChangeShapeType="1"/>
            </p:cNvSpPr>
            <p:nvPr/>
          </p:nvSpPr>
          <p:spPr bwMode="auto">
            <a:xfrm flipV="1">
              <a:off x="1392" y="1440"/>
              <a:ext cx="0" cy="192"/>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2" name="Line 98"/>
            <p:cNvSpPr>
              <a:spLocks noChangeShapeType="1"/>
            </p:cNvSpPr>
            <p:nvPr/>
          </p:nvSpPr>
          <p:spPr bwMode="auto">
            <a:xfrm>
              <a:off x="1392" y="1440"/>
              <a:ext cx="96" cy="0"/>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73" name="Rectangle 106"/>
          <p:cNvSpPr>
            <a:spLocks noChangeArrowheads="1"/>
          </p:cNvSpPr>
          <p:nvPr/>
        </p:nvSpPr>
        <p:spPr bwMode="auto">
          <a:xfrm>
            <a:off x="3962400" y="5638800"/>
            <a:ext cx="381000" cy="838200"/>
          </a:xfrm>
          <a:prstGeom prst="rect">
            <a:avLst/>
          </a:prstGeom>
          <a:noFill/>
          <a:ln w="9525">
            <a:solidFill>
              <a:schemeClr val="tx1"/>
            </a:solidFill>
            <a:miter lim="800000"/>
            <a:headEnd/>
            <a:tailEnd/>
          </a:ln>
        </p:spPr>
        <p:txBody>
          <a:bodyPr wrap="none" anchor="ctr"/>
          <a:lstStyle/>
          <a:p>
            <a:pPr algn="ctr"/>
            <a:r>
              <a:rPr lang="en-US" i="1"/>
              <a:t>c</a:t>
            </a:r>
          </a:p>
        </p:txBody>
      </p:sp>
      <p:sp>
        <p:nvSpPr>
          <p:cNvPr id="6174" name="Line 107"/>
          <p:cNvSpPr>
            <a:spLocks noChangeShapeType="1"/>
          </p:cNvSpPr>
          <p:nvPr/>
        </p:nvSpPr>
        <p:spPr bwMode="auto">
          <a:xfrm>
            <a:off x="3962400" y="5867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108"/>
          <p:cNvSpPr>
            <a:spLocks noChangeShapeType="1"/>
          </p:cNvSpPr>
          <p:nvPr/>
        </p:nvSpPr>
        <p:spPr bwMode="auto">
          <a:xfrm>
            <a:off x="3962400" y="6248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109"/>
          <p:cNvSpPr>
            <a:spLocks noChangeShapeType="1"/>
          </p:cNvSpPr>
          <p:nvPr/>
        </p:nvSpPr>
        <p:spPr bwMode="auto">
          <a:xfrm flipV="1">
            <a:off x="5562600" y="62484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110"/>
          <p:cNvSpPr>
            <a:spLocks noChangeShapeType="1"/>
          </p:cNvSpPr>
          <p:nvPr/>
        </p:nvSpPr>
        <p:spPr bwMode="auto">
          <a:xfrm>
            <a:off x="2133600" y="6629400"/>
            <a:ext cx="350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Line 111"/>
          <p:cNvSpPr>
            <a:spLocks noChangeShapeType="1"/>
          </p:cNvSpPr>
          <p:nvPr/>
        </p:nvSpPr>
        <p:spPr bwMode="auto">
          <a:xfrm flipV="1">
            <a:off x="5638800" y="6477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9" name="Line 112"/>
          <p:cNvSpPr>
            <a:spLocks noChangeShapeType="1"/>
          </p:cNvSpPr>
          <p:nvPr/>
        </p:nvSpPr>
        <p:spPr bwMode="auto">
          <a:xfrm>
            <a:off x="2133600" y="6019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80" name="Line 113"/>
          <p:cNvSpPr>
            <a:spLocks noChangeShapeType="1"/>
          </p:cNvSpPr>
          <p:nvPr/>
        </p:nvSpPr>
        <p:spPr bwMode="auto">
          <a:xfrm>
            <a:off x="4191000" y="5715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115"/>
          <p:cNvSpPr>
            <a:spLocks noChangeShapeType="1"/>
          </p:cNvSpPr>
          <p:nvPr/>
        </p:nvSpPr>
        <p:spPr bwMode="auto">
          <a:xfrm flipH="1">
            <a:off x="2514600" y="52578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116"/>
          <p:cNvSpPr>
            <a:spLocks noChangeShapeType="1"/>
          </p:cNvSpPr>
          <p:nvPr/>
        </p:nvSpPr>
        <p:spPr bwMode="auto">
          <a:xfrm>
            <a:off x="2514600" y="525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83" name="Group 99"/>
          <p:cNvGrpSpPr>
            <a:grpSpLocks/>
          </p:cNvGrpSpPr>
          <p:nvPr/>
        </p:nvGrpSpPr>
        <p:grpSpPr bwMode="auto">
          <a:xfrm>
            <a:off x="3200400" y="5638800"/>
            <a:ext cx="762000" cy="838200"/>
            <a:chOff x="1008" y="1200"/>
            <a:chExt cx="480" cy="528"/>
          </a:xfrm>
          <a:noFill/>
        </p:grpSpPr>
        <p:sp>
          <p:nvSpPr>
            <p:cNvPr id="6221" name="Rectangle 100"/>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g</a:t>
              </a:r>
            </a:p>
          </p:txBody>
        </p:sp>
        <p:sp>
          <p:nvSpPr>
            <p:cNvPr id="6222" name="Line 101"/>
            <p:cNvSpPr>
              <a:spLocks noChangeShapeType="1"/>
            </p:cNvSpPr>
            <p:nvPr/>
          </p:nvSpPr>
          <p:spPr bwMode="auto">
            <a:xfrm>
              <a:off x="1008" y="134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3" name="Line 102"/>
            <p:cNvSpPr>
              <a:spLocks noChangeShapeType="1"/>
            </p:cNvSpPr>
            <p:nvPr/>
          </p:nvSpPr>
          <p:spPr bwMode="auto">
            <a:xfrm>
              <a:off x="1008" y="158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4" name="Line 103"/>
            <p:cNvSpPr>
              <a:spLocks noChangeShapeType="1"/>
            </p:cNvSpPr>
            <p:nvPr/>
          </p:nvSpPr>
          <p:spPr bwMode="auto">
            <a:xfrm>
              <a:off x="1200" y="1632"/>
              <a:ext cx="192"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5" name="Line 104"/>
            <p:cNvSpPr>
              <a:spLocks noChangeShapeType="1"/>
            </p:cNvSpPr>
            <p:nvPr/>
          </p:nvSpPr>
          <p:spPr bwMode="auto">
            <a:xfrm flipV="1">
              <a:off x="1392" y="1440"/>
              <a:ext cx="0" cy="192"/>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6" name="Line 105"/>
            <p:cNvSpPr>
              <a:spLocks noChangeShapeType="1"/>
            </p:cNvSpPr>
            <p:nvPr/>
          </p:nvSpPr>
          <p:spPr bwMode="auto">
            <a:xfrm>
              <a:off x="1392" y="1440"/>
              <a:ext cx="96" cy="0"/>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84" name="Line 117"/>
          <p:cNvSpPr>
            <a:spLocks noChangeShapeType="1"/>
          </p:cNvSpPr>
          <p:nvPr/>
        </p:nvSpPr>
        <p:spPr bwMode="auto">
          <a:xfrm>
            <a:off x="3505200" y="5715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5" name="Line 118"/>
          <p:cNvSpPr>
            <a:spLocks noChangeShapeType="1"/>
          </p:cNvSpPr>
          <p:nvPr/>
        </p:nvSpPr>
        <p:spPr bwMode="auto">
          <a:xfrm flipV="1">
            <a:off x="3733800" y="5410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119"/>
          <p:cNvSpPr>
            <a:spLocks noChangeShapeType="1"/>
          </p:cNvSpPr>
          <p:nvPr/>
        </p:nvSpPr>
        <p:spPr bwMode="auto">
          <a:xfrm flipH="1">
            <a:off x="2667000" y="5410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7" name="Line 121"/>
          <p:cNvSpPr>
            <a:spLocks noChangeShapeType="1"/>
          </p:cNvSpPr>
          <p:nvPr/>
        </p:nvSpPr>
        <p:spPr bwMode="auto">
          <a:xfrm>
            <a:off x="2743200" y="5715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8" name="Line 122"/>
          <p:cNvSpPr>
            <a:spLocks noChangeShapeType="1"/>
          </p:cNvSpPr>
          <p:nvPr/>
        </p:nvSpPr>
        <p:spPr bwMode="auto">
          <a:xfrm flipV="1">
            <a:off x="2971800" y="5486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9" name="Line 123"/>
          <p:cNvSpPr>
            <a:spLocks noChangeShapeType="1"/>
          </p:cNvSpPr>
          <p:nvPr/>
        </p:nvSpPr>
        <p:spPr bwMode="auto">
          <a:xfrm>
            <a:off x="2743200" y="5486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0" name="Line 124"/>
          <p:cNvSpPr>
            <a:spLocks noChangeShapeType="1"/>
          </p:cNvSpPr>
          <p:nvPr/>
        </p:nvSpPr>
        <p:spPr bwMode="auto">
          <a:xfrm>
            <a:off x="26670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91" name="Text Box 125"/>
          <p:cNvSpPr txBox="1">
            <a:spLocks noChangeArrowheads="1"/>
          </p:cNvSpPr>
          <p:nvPr/>
        </p:nvSpPr>
        <p:spPr bwMode="auto">
          <a:xfrm>
            <a:off x="990600" y="57912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t>head</a:t>
            </a:r>
          </a:p>
        </p:txBody>
      </p:sp>
      <p:sp>
        <p:nvSpPr>
          <p:cNvPr id="6192" name="Text Box 126"/>
          <p:cNvSpPr txBox="1">
            <a:spLocks noChangeArrowheads="1"/>
          </p:cNvSpPr>
          <p:nvPr/>
        </p:nvSpPr>
        <p:spPr bwMode="auto">
          <a:xfrm>
            <a:off x="898525" y="1717675"/>
            <a:ext cx="151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Set {</a:t>
            </a:r>
            <a:r>
              <a:rPr lang="en-US" i="1"/>
              <a:t>c</a:t>
            </a:r>
            <a:r>
              <a:rPr lang="en-US"/>
              <a:t>,</a:t>
            </a:r>
            <a:r>
              <a:rPr lang="en-US" i="1"/>
              <a:t>h</a:t>
            </a:r>
            <a:r>
              <a:rPr lang="en-US"/>
              <a:t>,</a:t>
            </a:r>
            <a:r>
              <a:rPr lang="en-US" i="1"/>
              <a:t>e</a:t>
            </a:r>
            <a:r>
              <a:rPr lang="en-US"/>
              <a:t>}</a:t>
            </a:r>
          </a:p>
        </p:txBody>
      </p:sp>
      <p:sp>
        <p:nvSpPr>
          <p:cNvPr id="6193" name="Text Box 127"/>
          <p:cNvSpPr txBox="1">
            <a:spLocks noChangeArrowheads="1"/>
          </p:cNvSpPr>
          <p:nvPr/>
        </p:nvSpPr>
        <p:spPr bwMode="auto">
          <a:xfrm>
            <a:off x="990600" y="3581400"/>
            <a:ext cx="133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Set {</a:t>
            </a:r>
            <a:r>
              <a:rPr lang="en-US" i="1"/>
              <a:t>f</a:t>
            </a:r>
            <a:r>
              <a:rPr lang="en-US"/>
              <a:t>, </a:t>
            </a:r>
            <a:r>
              <a:rPr lang="en-US" i="1"/>
              <a:t>g</a:t>
            </a:r>
            <a:r>
              <a:rPr lang="en-US"/>
              <a:t>}</a:t>
            </a:r>
          </a:p>
        </p:txBody>
      </p:sp>
      <p:sp>
        <p:nvSpPr>
          <p:cNvPr id="6194" name="Text Box 128"/>
          <p:cNvSpPr txBox="1">
            <a:spLocks noChangeArrowheads="1"/>
          </p:cNvSpPr>
          <p:nvPr/>
        </p:nvSpPr>
        <p:spPr bwMode="auto">
          <a:xfrm>
            <a:off x="304800" y="4953000"/>
            <a:ext cx="157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UNION of </a:t>
            </a:r>
          </a:p>
          <a:p>
            <a:pPr eaLnBrk="1" hangingPunct="1"/>
            <a:r>
              <a:rPr lang="en-US"/>
              <a:t>two Sets</a:t>
            </a:r>
          </a:p>
        </p:txBody>
      </p:sp>
      <p:grpSp>
        <p:nvGrpSpPr>
          <p:cNvPr id="6195" name="Group 130"/>
          <p:cNvGrpSpPr>
            <a:grpSpLocks/>
          </p:cNvGrpSpPr>
          <p:nvPr/>
        </p:nvGrpSpPr>
        <p:grpSpPr bwMode="auto">
          <a:xfrm>
            <a:off x="4724400" y="5638800"/>
            <a:ext cx="762000" cy="838200"/>
            <a:chOff x="2016" y="3552"/>
            <a:chExt cx="480" cy="528"/>
          </a:xfrm>
          <a:noFill/>
        </p:grpSpPr>
        <p:grpSp>
          <p:nvGrpSpPr>
            <p:cNvPr id="6213" name="Group 131"/>
            <p:cNvGrpSpPr>
              <a:grpSpLocks/>
            </p:cNvGrpSpPr>
            <p:nvPr/>
          </p:nvGrpSpPr>
          <p:grpSpPr bwMode="auto">
            <a:xfrm>
              <a:off x="2016" y="3552"/>
              <a:ext cx="480" cy="528"/>
              <a:chOff x="1008" y="1200"/>
              <a:chExt cx="480" cy="528"/>
            </a:xfrm>
            <a:grpFill/>
          </p:grpSpPr>
          <p:sp>
            <p:nvSpPr>
              <p:cNvPr id="6215" name="Rectangle 132"/>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h</a:t>
                </a:r>
              </a:p>
            </p:txBody>
          </p:sp>
          <p:sp>
            <p:nvSpPr>
              <p:cNvPr id="6216" name="Line 133"/>
              <p:cNvSpPr>
                <a:spLocks noChangeShapeType="1"/>
              </p:cNvSpPr>
              <p:nvPr/>
            </p:nvSpPr>
            <p:spPr bwMode="auto">
              <a:xfrm>
                <a:off x="1008" y="134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7" name="Line 134"/>
              <p:cNvSpPr>
                <a:spLocks noChangeShapeType="1"/>
              </p:cNvSpPr>
              <p:nvPr/>
            </p:nvSpPr>
            <p:spPr bwMode="auto">
              <a:xfrm>
                <a:off x="1008" y="1584"/>
                <a:ext cx="240"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8" name="Line 135"/>
              <p:cNvSpPr>
                <a:spLocks noChangeShapeType="1"/>
              </p:cNvSpPr>
              <p:nvPr/>
            </p:nvSpPr>
            <p:spPr bwMode="auto">
              <a:xfrm>
                <a:off x="1200" y="1632"/>
                <a:ext cx="192"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9" name="Line 136"/>
              <p:cNvSpPr>
                <a:spLocks noChangeShapeType="1"/>
              </p:cNvSpPr>
              <p:nvPr/>
            </p:nvSpPr>
            <p:spPr bwMode="auto">
              <a:xfrm flipV="1">
                <a:off x="1392" y="1440"/>
                <a:ext cx="0" cy="192"/>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0" name="Line 137"/>
              <p:cNvSpPr>
                <a:spLocks noChangeShapeType="1"/>
              </p:cNvSpPr>
              <p:nvPr/>
            </p:nvSpPr>
            <p:spPr bwMode="auto">
              <a:xfrm>
                <a:off x="1392" y="1440"/>
                <a:ext cx="96" cy="0"/>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214" name="Line 138"/>
            <p:cNvSpPr>
              <a:spLocks noChangeShapeType="1"/>
            </p:cNvSpPr>
            <p:nvPr/>
          </p:nvSpPr>
          <p:spPr bwMode="auto">
            <a:xfrm>
              <a:off x="2208" y="3600"/>
              <a:ext cx="144" cy="0"/>
            </a:xfrm>
            <a:prstGeom prst="line">
              <a:avLst/>
            </a:prstGeom>
            <a:grp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96" name="Rectangle 141"/>
          <p:cNvSpPr>
            <a:spLocks noChangeArrowheads="1"/>
          </p:cNvSpPr>
          <p:nvPr/>
        </p:nvSpPr>
        <p:spPr bwMode="auto">
          <a:xfrm>
            <a:off x="5486400" y="5638800"/>
            <a:ext cx="381000" cy="838200"/>
          </a:xfrm>
          <a:prstGeom prst="rect">
            <a:avLst/>
          </a:prstGeom>
          <a:noFill/>
          <a:ln w="9525">
            <a:solidFill>
              <a:schemeClr val="tx1"/>
            </a:solidFill>
            <a:miter lim="800000"/>
            <a:headEnd/>
            <a:tailEnd/>
          </a:ln>
        </p:spPr>
        <p:txBody>
          <a:bodyPr wrap="none" anchor="ctr"/>
          <a:lstStyle/>
          <a:p>
            <a:pPr algn="ctr"/>
            <a:r>
              <a:rPr lang="en-US" i="1"/>
              <a:t>e</a:t>
            </a:r>
          </a:p>
        </p:txBody>
      </p:sp>
      <p:sp>
        <p:nvSpPr>
          <p:cNvPr id="6197" name="Line 142"/>
          <p:cNvSpPr>
            <a:spLocks noChangeShapeType="1"/>
          </p:cNvSpPr>
          <p:nvPr/>
        </p:nvSpPr>
        <p:spPr bwMode="auto">
          <a:xfrm>
            <a:off x="5486400" y="5867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8" name="Line 143"/>
          <p:cNvSpPr>
            <a:spLocks noChangeShapeType="1"/>
          </p:cNvSpPr>
          <p:nvPr/>
        </p:nvSpPr>
        <p:spPr bwMode="auto">
          <a:xfrm>
            <a:off x="5486400" y="6248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9" name="Line 147"/>
          <p:cNvSpPr>
            <a:spLocks noChangeShapeType="1"/>
          </p:cNvSpPr>
          <p:nvPr/>
        </p:nvSpPr>
        <p:spPr bwMode="auto">
          <a:xfrm>
            <a:off x="5791200" y="5715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00" name="Group 164"/>
          <p:cNvGrpSpPr>
            <a:grpSpLocks/>
          </p:cNvGrpSpPr>
          <p:nvPr/>
        </p:nvGrpSpPr>
        <p:grpSpPr bwMode="auto">
          <a:xfrm>
            <a:off x="4267200" y="6019800"/>
            <a:ext cx="457200" cy="304800"/>
            <a:chOff x="4848" y="2784"/>
            <a:chExt cx="288" cy="192"/>
          </a:xfrm>
        </p:grpSpPr>
        <p:sp>
          <p:nvSpPr>
            <p:cNvPr id="6210" name="Line 160"/>
            <p:cNvSpPr>
              <a:spLocks noChangeShapeType="1"/>
            </p:cNvSpPr>
            <p:nvPr/>
          </p:nvSpPr>
          <p:spPr bwMode="auto">
            <a:xfrm>
              <a:off x="4848" y="297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1" name="Line 161"/>
            <p:cNvSpPr>
              <a:spLocks noChangeShapeType="1"/>
            </p:cNvSpPr>
            <p:nvPr/>
          </p:nvSpPr>
          <p:spPr bwMode="auto">
            <a:xfrm flipV="1">
              <a:off x="5040"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2" name="Line 162"/>
            <p:cNvSpPr>
              <a:spLocks noChangeShapeType="1"/>
            </p:cNvSpPr>
            <p:nvPr/>
          </p:nvSpPr>
          <p:spPr bwMode="auto">
            <a:xfrm>
              <a:off x="5040" y="278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201" name="Line 165"/>
          <p:cNvSpPr>
            <a:spLocks noChangeShapeType="1"/>
          </p:cNvSpPr>
          <p:nvPr/>
        </p:nvSpPr>
        <p:spPr bwMode="auto">
          <a:xfrm flipV="1">
            <a:off x="5562600" y="6324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2" name="Line 166"/>
          <p:cNvSpPr>
            <a:spLocks noChangeShapeType="1"/>
          </p:cNvSpPr>
          <p:nvPr/>
        </p:nvSpPr>
        <p:spPr bwMode="auto">
          <a:xfrm>
            <a:off x="2743200" y="5486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03" name="Line 167"/>
          <p:cNvSpPr>
            <a:spLocks noChangeShapeType="1"/>
          </p:cNvSpPr>
          <p:nvPr/>
        </p:nvSpPr>
        <p:spPr bwMode="auto">
          <a:xfrm>
            <a:off x="52578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4" name="Line 168"/>
          <p:cNvSpPr>
            <a:spLocks noChangeShapeType="1"/>
          </p:cNvSpPr>
          <p:nvPr/>
        </p:nvSpPr>
        <p:spPr bwMode="auto">
          <a:xfrm>
            <a:off x="2590800" y="53340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 name="Line 169"/>
          <p:cNvSpPr>
            <a:spLocks noChangeShapeType="1"/>
          </p:cNvSpPr>
          <p:nvPr/>
        </p:nvSpPr>
        <p:spPr bwMode="auto">
          <a:xfrm>
            <a:off x="4572000" y="5334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6" name="Line 170"/>
          <p:cNvSpPr>
            <a:spLocks noChangeShapeType="1"/>
          </p:cNvSpPr>
          <p:nvPr/>
        </p:nvSpPr>
        <p:spPr bwMode="auto">
          <a:xfrm>
            <a:off x="25908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07" name="Line 173"/>
          <p:cNvSpPr>
            <a:spLocks noChangeShapeType="1"/>
          </p:cNvSpPr>
          <p:nvPr/>
        </p:nvSpPr>
        <p:spPr bwMode="auto">
          <a:xfrm>
            <a:off x="2438400" y="5181600"/>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8" name="Line 174"/>
          <p:cNvSpPr>
            <a:spLocks noChangeShapeType="1"/>
          </p:cNvSpPr>
          <p:nvPr/>
        </p:nvSpPr>
        <p:spPr bwMode="auto">
          <a:xfrm>
            <a:off x="6019800" y="5181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9" name="Line 175"/>
          <p:cNvSpPr>
            <a:spLocks noChangeShapeType="1"/>
          </p:cNvSpPr>
          <p:nvPr/>
        </p:nvSpPr>
        <p:spPr bwMode="auto">
          <a:xfrm>
            <a:off x="2438400" y="5181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lstStyle/>
          <a:p>
            <a:pPr eaLnBrk="1" hangingPunct="1"/>
            <a:r>
              <a:rPr lang="en-US" smtClean="0"/>
              <a:t>UNION Implementation</a:t>
            </a:r>
          </a:p>
        </p:txBody>
      </p:sp>
      <p:sp>
        <p:nvSpPr>
          <p:cNvPr id="7171" name="Rectangle 3"/>
          <p:cNvSpPr>
            <a:spLocks noGrp="1" noChangeArrowheads="1"/>
          </p:cNvSpPr>
          <p:nvPr>
            <p:ph type="body" idx="1"/>
          </p:nvPr>
        </p:nvSpPr>
        <p:spPr>
          <a:xfrm>
            <a:off x="762000" y="1066800"/>
            <a:ext cx="8001000" cy="5257800"/>
          </a:xfrm>
        </p:spPr>
        <p:txBody>
          <a:bodyPr>
            <a:normAutofit lnSpcReduction="10000"/>
          </a:bodyPr>
          <a:lstStyle/>
          <a:p>
            <a:pPr eaLnBrk="1" hangingPunct="1">
              <a:lnSpc>
                <a:spcPct val="90000"/>
              </a:lnSpc>
            </a:pPr>
            <a:r>
              <a:rPr lang="en-US" sz="2800" smtClean="0"/>
              <a:t>A simple implementation: UNION(</a:t>
            </a:r>
            <a:r>
              <a:rPr lang="en-US" sz="2800" i="1" smtClean="0"/>
              <a:t>x</a:t>
            </a:r>
            <a:r>
              <a:rPr lang="en-US" sz="2800" smtClean="0"/>
              <a:t>,</a:t>
            </a:r>
            <a:r>
              <a:rPr lang="en-US" sz="2800" i="1" smtClean="0"/>
              <a:t>y</a:t>
            </a:r>
            <a:r>
              <a:rPr lang="en-US" sz="2800" smtClean="0"/>
              <a:t>) just appends </a:t>
            </a:r>
            <a:r>
              <a:rPr lang="en-US" sz="2800" i="1" smtClean="0"/>
              <a:t>x</a:t>
            </a:r>
            <a:r>
              <a:rPr lang="en-US" sz="2800" smtClean="0"/>
              <a:t> to the end of </a:t>
            </a:r>
            <a:r>
              <a:rPr lang="en-US" sz="2800" i="1" smtClean="0"/>
              <a:t>y</a:t>
            </a:r>
            <a:r>
              <a:rPr lang="en-US" sz="2800" smtClean="0"/>
              <a:t>, updates all back-to-representative pointers in </a:t>
            </a:r>
            <a:r>
              <a:rPr lang="en-US" sz="2800" i="1" smtClean="0"/>
              <a:t>x</a:t>
            </a:r>
            <a:r>
              <a:rPr lang="en-US" sz="2800" smtClean="0"/>
              <a:t> to the head of </a:t>
            </a:r>
            <a:r>
              <a:rPr lang="en-US" sz="2800" i="1" smtClean="0"/>
              <a:t>y</a:t>
            </a:r>
            <a:r>
              <a:rPr lang="en-US" sz="2800" smtClean="0"/>
              <a:t>.</a:t>
            </a:r>
          </a:p>
          <a:p>
            <a:pPr eaLnBrk="1" hangingPunct="1">
              <a:lnSpc>
                <a:spcPct val="90000"/>
              </a:lnSpc>
            </a:pPr>
            <a:r>
              <a:rPr lang="en-US" sz="2800" smtClean="0"/>
              <a:t>Each UNION takes time linear in the </a:t>
            </a:r>
            <a:r>
              <a:rPr lang="en-US" sz="2800" i="1" smtClean="0"/>
              <a:t>x</a:t>
            </a:r>
            <a:r>
              <a:rPr lang="en-US" sz="2800" smtClean="0"/>
              <a:t>’s length.</a:t>
            </a:r>
          </a:p>
          <a:p>
            <a:pPr eaLnBrk="1" hangingPunct="1">
              <a:lnSpc>
                <a:spcPct val="90000"/>
              </a:lnSpc>
            </a:pPr>
            <a:r>
              <a:rPr lang="en-US" sz="2800" smtClean="0"/>
              <a:t>Suppose </a:t>
            </a:r>
            <a:r>
              <a:rPr lang="en-US" sz="2800" i="1" smtClean="0"/>
              <a:t>n</a:t>
            </a:r>
            <a:r>
              <a:rPr lang="en-US" sz="2800" smtClean="0"/>
              <a:t> MAKE-SET(</a:t>
            </a:r>
            <a:r>
              <a:rPr lang="en-US" sz="2800" i="1" smtClean="0"/>
              <a:t>x</a:t>
            </a:r>
            <a:r>
              <a:rPr lang="en-US" sz="2800" i="1" baseline="-25000" smtClean="0"/>
              <a:t>i</a:t>
            </a:r>
            <a:r>
              <a:rPr lang="en-US" sz="2800" smtClean="0"/>
              <a:t>) operations (</a:t>
            </a:r>
            <a:r>
              <a:rPr lang="en-US" sz="2800" i="1" smtClean="0"/>
              <a:t>O</a:t>
            </a:r>
            <a:r>
              <a:rPr lang="en-US" sz="2800" smtClean="0"/>
              <a:t>(1) each) followed by </a:t>
            </a:r>
            <a:r>
              <a:rPr lang="en-US" sz="2800" i="1" smtClean="0"/>
              <a:t>n</a:t>
            </a:r>
            <a:r>
              <a:rPr lang="en-US" sz="2800" smtClean="0"/>
              <a:t>-1 UNION</a:t>
            </a:r>
          </a:p>
          <a:p>
            <a:pPr lvl="1" eaLnBrk="1" hangingPunct="1">
              <a:lnSpc>
                <a:spcPct val="90000"/>
              </a:lnSpc>
            </a:pPr>
            <a:r>
              <a:rPr lang="en-US" sz="2400" smtClean="0"/>
              <a:t> UNION(</a:t>
            </a:r>
            <a:r>
              <a:rPr lang="en-US" sz="2400" i="1" smtClean="0"/>
              <a:t>x</a:t>
            </a:r>
            <a:r>
              <a:rPr lang="en-US" sz="2400" baseline="-25000" smtClean="0"/>
              <a:t>1</a:t>
            </a:r>
            <a:r>
              <a:rPr lang="en-US" sz="2400" smtClean="0"/>
              <a:t>, </a:t>
            </a:r>
            <a:r>
              <a:rPr lang="en-US" sz="2400" i="1" smtClean="0"/>
              <a:t>x</a:t>
            </a:r>
            <a:r>
              <a:rPr lang="en-US" sz="2400" baseline="-25000" smtClean="0"/>
              <a:t>2</a:t>
            </a:r>
            <a:r>
              <a:rPr lang="en-US" sz="2400" smtClean="0"/>
              <a:t>), </a:t>
            </a:r>
            <a:r>
              <a:rPr lang="en-US" sz="2400" i="1" smtClean="0"/>
              <a:t>O</a:t>
            </a:r>
            <a:r>
              <a:rPr lang="en-US" sz="2400" smtClean="0"/>
              <a:t>(1), </a:t>
            </a:r>
          </a:p>
          <a:p>
            <a:pPr lvl="1" eaLnBrk="1" hangingPunct="1">
              <a:lnSpc>
                <a:spcPct val="90000"/>
              </a:lnSpc>
            </a:pPr>
            <a:r>
              <a:rPr lang="en-US" sz="2400" smtClean="0"/>
              <a:t>UNION(</a:t>
            </a:r>
            <a:r>
              <a:rPr lang="en-US" sz="2400" i="1" smtClean="0"/>
              <a:t>x</a:t>
            </a:r>
            <a:r>
              <a:rPr lang="en-US" sz="2400" baseline="-25000" smtClean="0"/>
              <a:t>2</a:t>
            </a:r>
            <a:r>
              <a:rPr lang="en-US" sz="2400" smtClean="0"/>
              <a:t>, </a:t>
            </a:r>
            <a:r>
              <a:rPr lang="en-US" sz="2400" i="1" smtClean="0"/>
              <a:t>x</a:t>
            </a:r>
            <a:r>
              <a:rPr lang="en-US" sz="2400" baseline="-25000" smtClean="0"/>
              <a:t>3</a:t>
            </a:r>
            <a:r>
              <a:rPr lang="en-US" sz="2400" smtClean="0"/>
              <a:t>), </a:t>
            </a:r>
            <a:r>
              <a:rPr lang="en-US" sz="2400" i="1" smtClean="0"/>
              <a:t>O</a:t>
            </a:r>
            <a:r>
              <a:rPr lang="en-US" sz="2400" smtClean="0"/>
              <a:t>(2),</a:t>
            </a:r>
          </a:p>
          <a:p>
            <a:pPr lvl="1" eaLnBrk="1" hangingPunct="1">
              <a:lnSpc>
                <a:spcPct val="90000"/>
              </a:lnSpc>
            </a:pPr>
            <a:r>
              <a:rPr lang="en-US" sz="2400" smtClean="0"/>
              <a:t>…..</a:t>
            </a:r>
          </a:p>
          <a:p>
            <a:pPr lvl="1" eaLnBrk="1" hangingPunct="1">
              <a:lnSpc>
                <a:spcPct val="90000"/>
              </a:lnSpc>
            </a:pPr>
            <a:r>
              <a:rPr lang="en-US" sz="2400" smtClean="0"/>
              <a:t>UNION(</a:t>
            </a:r>
            <a:r>
              <a:rPr lang="en-US" sz="2400" i="1" smtClean="0"/>
              <a:t>x</a:t>
            </a:r>
            <a:r>
              <a:rPr lang="en-US" sz="2400" i="1" baseline="-25000" smtClean="0"/>
              <a:t>n-</a:t>
            </a:r>
            <a:r>
              <a:rPr lang="en-US" sz="2400" baseline="-25000" smtClean="0"/>
              <a:t>1</a:t>
            </a:r>
            <a:r>
              <a:rPr lang="en-US" sz="2400" smtClean="0"/>
              <a:t>, </a:t>
            </a:r>
            <a:r>
              <a:rPr lang="en-US" sz="2400" i="1" smtClean="0"/>
              <a:t>x</a:t>
            </a:r>
            <a:r>
              <a:rPr lang="en-US" sz="2400" i="1" baseline="-25000" smtClean="0"/>
              <a:t>n</a:t>
            </a:r>
            <a:r>
              <a:rPr lang="en-US" sz="2400" smtClean="0"/>
              <a:t>), </a:t>
            </a:r>
            <a:r>
              <a:rPr lang="en-US" sz="2400" i="1" smtClean="0"/>
              <a:t>O</a:t>
            </a:r>
            <a:r>
              <a:rPr lang="en-US" sz="2400" smtClean="0"/>
              <a:t>(</a:t>
            </a:r>
            <a:r>
              <a:rPr lang="en-US" sz="2400" i="1" smtClean="0"/>
              <a:t>n</a:t>
            </a:r>
            <a:r>
              <a:rPr lang="en-US" sz="2400" smtClean="0"/>
              <a:t>-1)</a:t>
            </a:r>
          </a:p>
          <a:p>
            <a:pPr eaLnBrk="1" hangingPunct="1">
              <a:lnSpc>
                <a:spcPct val="90000"/>
              </a:lnSpc>
            </a:pPr>
            <a:r>
              <a:rPr lang="en-US" sz="2800" smtClean="0"/>
              <a:t>The UNIONs cost 1+2+…+</a:t>
            </a:r>
            <a:r>
              <a:rPr lang="en-US" sz="2800" i="1" smtClean="0"/>
              <a:t>n</a:t>
            </a:r>
            <a:r>
              <a:rPr lang="en-US" sz="2800" smtClean="0"/>
              <a:t>-1=</a:t>
            </a:r>
            <a:r>
              <a:rPr lang="en-US" sz="2800" smtClean="0">
                <a:sym typeface="Symbol" pitchFamily="18" charset="2"/>
              </a:rPr>
              <a:t></a:t>
            </a:r>
            <a:r>
              <a:rPr lang="en-US" sz="2800" smtClean="0"/>
              <a:t>(</a:t>
            </a:r>
            <a:r>
              <a:rPr lang="en-US" sz="2800" i="1" smtClean="0"/>
              <a:t>n</a:t>
            </a:r>
            <a:r>
              <a:rPr lang="en-US" sz="2800" baseline="30000" smtClean="0"/>
              <a:t>2</a:t>
            </a:r>
            <a:r>
              <a:rPr lang="en-US" sz="2800" smtClean="0"/>
              <a:t>)</a:t>
            </a:r>
          </a:p>
          <a:p>
            <a:pPr eaLnBrk="1" hangingPunct="1">
              <a:lnSpc>
                <a:spcPct val="90000"/>
              </a:lnSpc>
            </a:pPr>
            <a:r>
              <a:rPr lang="en-US" sz="2800" smtClean="0"/>
              <a:t>So 2</a:t>
            </a:r>
            <a:r>
              <a:rPr lang="en-US" sz="2800" i="1" smtClean="0"/>
              <a:t>n</a:t>
            </a:r>
            <a:r>
              <a:rPr lang="en-US" sz="2800" smtClean="0"/>
              <a:t>-1 operations cost </a:t>
            </a:r>
            <a:r>
              <a:rPr lang="en-US" sz="2800" smtClean="0">
                <a:sym typeface="Symbol" pitchFamily="18" charset="2"/>
              </a:rPr>
              <a:t></a:t>
            </a:r>
            <a:r>
              <a:rPr lang="en-US" sz="2800" smtClean="0"/>
              <a:t>(</a:t>
            </a:r>
            <a:r>
              <a:rPr lang="en-US" sz="2800" i="1" smtClean="0"/>
              <a:t>n</a:t>
            </a:r>
            <a:r>
              <a:rPr lang="en-US" sz="2800" baseline="30000" smtClean="0"/>
              <a:t>2</a:t>
            </a:r>
            <a:r>
              <a:rPr lang="en-US" sz="2800" smtClean="0"/>
              <a:t>), average </a:t>
            </a:r>
            <a:r>
              <a:rPr lang="en-US" sz="2800" smtClean="0">
                <a:sym typeface="Symbol" pitchFamily="18" charset="2"/>
              </a:rPr>
              <a:t></a:t>
            </a:r>
            <a:r>
              <a:rPr lang="en-US" sz="2800" smtClean="0"/>
              <a:t>(</a:t>
            </a:r>
            <a:r>
              <a:rPr lang="en-US" sz="2800" i="1" smtClean="0"/>
              <a:t>n</a:t>
            </a:r>
            <a:r>
              <a:rPr lang="en-US" sz="2800" smtClean="0"/>
              <a:t>) each.</a:t>
            </a:r>
          </a:p>
          <a:p>
            <a:pPr eaLnBrk="1" hangingPunct="1">
              <a:lnSpc>
                <a:spcPct val="90000"/>
              </a:lnSpc>
            </a:pPr>
            <a:r>
              <a:rPr lang="en-US" sz="2800" smtClean="0"/>
              <a:t>Not good!! How to solve it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1143000"/>
          </a:xfrm>
        </p:spPr>
        <p:txBody>
          <a:bodyPr/>
          <a:lstStyle/>
          <a:p>
            <a:pPr eaLnBrk="1" hangingPunct="1"/>
            <a:r>
              <a:rPr lang="en-US" smtClean="0"/>
              <a:t>Weighted-Union Heuristic</a:t>
            </a:r>
          </a:p>
        </p:txBody>
      </p:sp>
      <p:sp>
        <p:nvSpPr>
          <p:cNvPr id="8195" name="Rectangle 3"/>
          <p:cNvSpPr>
            <a:spLocks noGrp="1" noChangeArrowheads="1"/>
          </p:cNvSpPr>
          <p:nvPr>
            <p:ph type="body" idx="1"/>
          </p:nvPr>
        </p:nvSpPr>
        <p:spPr>
          <a:xfrm>
            <a:off x="0" y="1066800"/>
            <a:ext cx="9144000" cy="4038600"/>
          </a:xfrm>
        </p:spPr>
        <p:txBody>
          <a:bodyPr/>
          <a:lstStyle/>
          <a:p>
            <a:pPr eaLnBrk="1" hangingPunct="1"/>
            <a:r>
              <a:rPr lang="en-US" sz="2800" dirty="0" smtClean="0"/>
              <a:t>Instead appending </a:t>
            </a:r>
            <a:r>
              <a:rPr lang="en-US" sz="2800" i="1" dirty="0" smtClean="0"/>
              <a:t>x</a:t>
            </a:r>
            <a:r>
              <a:rPr lang="en-US" sz="2800" dirty="0" smtClean="0"/>
              <a:t> to </a:t>
            </a:r>
            <a:r>
              <a:rPr lang="en-US" sz="2800" i="1" dirty="0" smtClean="0"/>
              <a:t>y</a:t>
            </a:r>
            <a:r>
              <a:rPr lang="en-US" sz="2800" dirty="0" smtClean="0"/>
              <a:t>, appending the shorter list to the longer list.</a:t>
            </a:r>
          </a:p>
          <a:p>
            <a:pPr eaLnBrk="1" hangingPunct="1"/>
            <a:r>
              <a:rPr lang="en-US" sz="2800" dirty="0" smtClean="0"/>
              <a:t>Associated a length with each list, which indicates how many elements in the list.</a:t>
            </a:r>
          </a:p>
          <a:p>
            <a:pPr eaLnBrk="1" hangingPunct="1"/>
            <a:r>
              <a:rPr lang="en-US" sz="2800" dirty="0" smtClean="0"/>
              <a:t>Result: a sequence of </a:t>
            </a:r>
            <a:r>
              <a:rPr lang="en-US" sz="2800" i="1" dirty="0" smtClean="0"/>
              <a:t>m</a:t>
            </a:r>
            <a:r>
              <a:rPr lang="en-US" sz="2800" dirty="0" smtClean="0"/>
              <a:t> MAKE-SET, UNION, FIND-SET operations, </a:t>
            </a:r>
            <a:r>
              <a:rPr lang="en-US" sz="2800" i="1" dirty="0" smtClean="0"/>
              <a:t>n</a:t>
            </a:r>
            <a:r>
              <a:rPr lang="en-US" sz="2800" dirty="0" smtClean="0"/>
              <a:t> of which are MAKE-SET operations, the running time is O(</a:t>
            </a:r>
            <a:r>
              <a:rPr lang="en-US" sz="2800" i="1" dirty="0" err="1" smtClean="0"/>
              <a:t>m</a:t>
            </a:r>
            <a:r>
              <a:rPr lang="en-US" sz="2800" dirty="0" err="1" smtClean="0"/>
              <a:t>+</a:t>
            </a:r>
            <a:r>
              <a:rPr lang="en-US" sz="2800" i="1" dirty="0" err="1" smtClean="0"/>
              <a:t>n</a:t>
            </a:r>
            <a:r>
              <a:rPr lang="en-US" sz="2800" dirty="0" err="1" smtClean="0"/>
              <a:t>lg</a:t>
            </a:r>
            <a:r>
              <a:rPr lang="en-US" sz="2800" dirty="0" smtClean="0"/>
              <a:t> </a:t>
            </a:r>
            <a:r>
              <a:rPr lang="en-US" sz="2800" i="1" dirty="0" smtClean="0"/>
              <a:t>n</a:t>
            </a:r>
            <a:r>
              <a:rPr lang="en-US" sz="2800" dirty="0" smtClean="0"/>
              <a:t>).   Why???</a:t>
            </a:r>
          </a:p>
        </p:txBody>
      </p:sp>
      <p:sp>
        <p:nvSpPr>
          <p:cNvPr id="8196" name="Text Box 4"/>
          <p:cNvSpPr txBox="1">
            <a:spLocks noChangeArrowheads="1"/>
          </p:cNvSpPr>
          <p:nvPr/>
        </p:nvSpPr>
        <p:spPr bwMode="auto">
          <a:xfrm>
            <a:off x="0" y="4616450"/>
            <a:ext cx="9072563"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FontTx/>
              <a:buChar char="•"/>
            </a:pPr>
            <a:r>
              <a:rPr lang="en-US" dirty="0"/>
              <a:t>Hints: Count the number of updates to back-to-representative pointer </a:t>
            </a:r>
          </a:p>
          <a:p>
            <a:pPr eaLnBrk="1" hangingPunct="1">
              <a:lnSpc>
                <a:spcPct val="90000"/>
              </a:lnSpc>
              <a:spcBef>
                <a:spcPct val="20000"/>
              </a:spcBef>
            </a:pPr>
            <a:r>
              <a:rPr lang="en-US" dirty="0"/>
              <a:t>for any </a:t>
            </a:r>
            <a:r>
              <a:rPr lang="en-US" i="1" dirty="0"/>
              <a:t>x</a:t>
            </a:r>
            <a:r>
              <a:rPr lang="en-US" dirty="0"/>
              <a:t> in a set of </a:t>
            </a:r>
            <a:r>
              <a:rPr lang="en-US" i="1" dirty="0"/>
              <a:t>n</a:t>
            </a:r>
            <a:r>
              <a:rPr lang="en-US" dirty="0"/>
              <a:t> elements. Consider that each time, the UNION </a:t>
            </a:r>
          </a:p>
          <a:p>
            <a:pPr eaLnBrk="1" hangingPunct="1">
              <a:lnSpc>
                <a:spcPct val="90000"/>
              </a:lnSpc>
              <a:spcBef>
                <a:spcPct val="20000"/>
              </a:spcBef>
            </a:pPr>
            <a:r>
              <a:rPr lang="en-US" dirty="0"/>
              <a:t>will at least double the length of  united set, it will take at most </a:t>
            </a:r>
            <a:r>
              <a:rPr lang="en-US" dirty="0" err="1"/>
              <a:t>lg</a:t>
            </a:r>
            <a:r>
              <a:rPr lang="en-US" dirty="0"/>
              <a:t> </a:t>
            </a:r>
            <a:r>
              <a:rPr lang="en-US" i="1" dirty="0"/>
              <a:t>n</a:t>
            </a:r>
            <a:r>
              <a:rPr lang="en-US" dirty="0"/>
              <a:t> </a:t>
            </a:r>
          </a:p>
          <a:p>
            <a:pPr eaLnBrk="1" hangingPunct="1">
              <a:lnSpc>
                <a:spcPct val="90000"/>
              </a:lnSpc>
              <a:spcBef>
                <a:spcPct val="20000"/>
              </a:spcBef>
            </a:pPr>
            <a:r>
              <a:rPr lang="en-US" dirty="0"/>
              <a:t>UNIONS to unite </a:t>
            </a:r>
            <a:r>
              <a:rPr lang="en-US" i="1" dirty="0"/>
              <a:t>n</a:t>
            </a:r>
            <a:r>
              <a:rPr lang="en-US" dirty="0"/>
              <a:t> elements. So each </a:t>
            </a:r>
            <a:r>
              <a:rPr lang="en-US" i="1" dirty="0"/>
              <a:t>x</a:t>
            </a:r>
            <a:r>
              <a:rPr lang="en-US" dirty="0"/>
              <a:t>’s back-to-representative pointer </a:t>
            </a:r>
          </a:p>
          <a:p>
            <a:pPr eaLnBrk="1" hangingPunct="1">
              <a:lnSpc>
                <a:spcPct val="90000"/>
              </a:lnSpc>
              <a:spcBef>
                <a:spcPct val="20000"/>
              </a:spcBef>
            </a:pPr>
            <a:r>
              <a:rPr lang="en-US" dirty="0"/>
              <a:t>can be updated at most </a:t>
            </a:r>
            <a:r>
              <a:rPr lang="en-US" dirty="0" err="1"/>
              <a:t>lg</a:t>
            </a:r>
            <a:r>
              <a:rPr lang="en-US" dirty="0"/>
              <a:t> </a:t>
            </a:r>
            <a:r>
              <a:rPr lang="en-US" i="1" dirty="0"/>
              <a:t>n</a:t>
            </a:r>
            <a:r>
              <a:rPr lang="en-US" dirty="0"/>
              <a:t> times.</a:t>
            </a: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checkerboard(across)">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0"/>
            <a:ext cx="7772400" cy="1143000"/>
          </a:xfrm>
        </p:spPr>
        <p:txBody>
          <a:bodyPr/>
          <a:lstStyle/>
          <a:p>
            <a:pPr eaLnBrk="1" hangingPunct="1"/>
            <a:r>
              <a:rPr lang="en-US" sz="4000" smtClean="0"/>
              <a:t>Disjoint-set Implementation: Forests </a:t>
            </a:r>
          </a:p>
        </p:txBody>
      </p:sp>
      <p:sp>
        <p:nvSpPr>
          <p:cNvPr id="9219" name="Rectangle 3"/>
          <p:cNvSpPr>
            <a:spLocks noGrp="1" noChangeArrowheads="1"/>
          </p:cNvSpPr>
          <p:nvPr>
            <p:ph type="body" idx="1"/>
          </p:nvPr>
        </p:nvSpPr>
        <p:spPr>
          <a:xfrm>
            <a:off x="762000" y="1066800"/>
            <a:ext cx="7772400" cy="1676400"/>
          </a:xfrm>
        </p:spPr>
        <p:txBody>
          <a:bodyPr/>
          <a:lstStyle/>
          <a:p>
            <a:pPr eaLnBrk="1" hangingPunct="1"/>
            <a:r>
              <a:rPr lang="en-US" smtClean="0"/>
              <a:t>Rooted trees, each tree is a set, root is the representative. Each node points to its parent. Root points to itself.</a:t>
            </a:r>
          </a:p>
        </p:txBody>
      </p:sp>
      <p:grpSp>
        <p:nvGrpSpPr>
          <p:cNvPr id="9220" name="Group 16"/>
          <p:cNvGrpSpPr>
            <a:grpSpLocks/>
          </p:cNvGrpSpPr>
          <p:nvPr/>
        </p:nvGrpSpPr>
        <p:grpSpPr bwMode="auto">
          <a:xfrm>
            <a:off x="3048000" y="3124200"/>
            <a:ext cx="482600" cy="533400"/>
            <a:chOff x="952" y="1952"/>
            <a:chExt cx="304" cy="352"/>
          </a:xfrm>
          <a:noFill/>
        </p:grpSpPr>
        <p:sp>
          <p:nvSpPr>
            <p:cNvPr id="9250" name="Oval 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51" name="Oval 6"/>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52" name="Freeform 14"/>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3" name="Line 15"/>
            <p:cNvSpPr>
              <a:spLocks noChangeShapeType="1"/>
            </p:cNvSpPr>
            <p:nvPr/>
          </p:nvSpPr>
          <p:spPr bwMode="auto">
            <a:xfrm>
              <a:off x="1008" y="2064"/>
              <a:ext cx="48" cy="48"/>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21" name="Freeform 20"/>
          <p:cNvSpPr>
            <a:spLocks/>
          </p:cNvSpPr>
          <p:nvPr/>
        </p:nvSpPr>
        <p:spPr bwMode="auto">
          <a:xfrm>
            <a:off x="1524000" y="3124200"/>
            <a:ext cx="482600" cy="242888"/>
          </a:xfrm>
          <a:custGeom>
            <a:avLst/>
            <a:gdLst>
              <a:gd name="T0" fmla="*/ 2147483647 w 304"/>
              <a:gd name="T1" fmla="*/ 2147483647 h 160"/>
              <a:gd name="T2" fmla="*/ 2147483647 w 304"/>
              <a:gd name="T3" fmla="*/ 2147483647 h 160"/>
              <a:gd name="T4" fmla="*/ 2147483647 w 304"/>
              <a:gd name="T5" fmla="*/ 2147483647 h 160"/>
              <a:gd name="T6" fmla="*/ 2147483647 w 304"/>
              <a:gd name="T7" fmla="*/ 2147483647 h 160"/>
              <a:gd name="T8" fmla="*/ 2147483647 w 304"/>
              <a:gd name="T9" fmla="*/ 2147483647 h 160"/>
              <a:gd name="T10" fmla="*/ 2147483647 w 304"/>
              <a:gd name="T11" fmla="*/ 2147483647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222" name="Group 31"/>
          <p:cNvGrpSpPr>
            <a:grpSpLocks/>
          </p:cNvGrpSpPr>
          <p:nvPr/>
        </p:nvGrpSpPr>
        <p:grpSpPr bwMode="auto">
          <a:xfrm>
            <a:off x="1143000" y="3294063"/>
            <a:ext cx="1219200" cy="973137"/>
            <a:chOff x="720" y="2075"/>
            <a:chExt cx="768" cy="613"/>
          </a:xfrm>
          <a:noFill/>
        </p:grpSpPr>
        <p:sp>
          <p:nvSpPr>
            <p:cNvPr id="9243" name="Oval 8"/>
            <p:cNvSpPr>
              <a:spLocks noChangeArrowheads="1"/>
            </p:cNvSpPr>
            <p:nvPr/>
          </p:nvSpPr>
          <p:spPr bwMode="auto">
            <a:xfrm>
              <a:off x="720" y="2496"/>
              <a:ext cx="240" cy="192"/>
            </a:xfrm>
            <a:prstGeom prst="ellipse">
              <a:avLst/>
            </a:prstGeom>
            <a:grpFill/>
            <a:ln w="9525">
              <a:solidFill>
                <a:schemeClr val="tx1"/>
              </a:solidFill>
              <a:round/>
              <a:headEnd/>
              <a:tailEnd/>
            </a:ln>
          </p:spPr>
          <p:txBody>
            <a:bodyPr wrap="none" anchor="ctr"/>
            <a:lstStyle/>
            <a:p>
              <a:pPr algn="ctr"/>
              <a:r>
                <a:rPr lang="en-US" i="1"/>
                <a:t>h</a:t>
              </a:r>
            </a:p>
          </p:txBody>
        </p:sp>
        <p:sp>
          <p:nvSpPr>
            <p:cNvPr id="9244" name="Oval 9"/>
            <p:cNvSpPr>
              <a:spLocks noChangeArrowheads="1"/>
            </p:cNvSpPr>
            <p:nvPr/>
          </p:nvSpPr>
          <p:spPr bwMode="auto">
            <a:xfrm>
              <a:off x="1248" y="2496"/>
              <a:ext cx="240" cy="192"/>
            </a:xfrm>
            <a:prstGeom prst="ellipse">
              <a:avLst/>
            </a:prstGeom>
            <a:grpFill/>
            <a:ln w="9525">
              <a:solidFill>
                <a:schemeClr val="tx1"/>
              </a:solidFill>
              <a:round/>
              <a:headEnd/>
              <a:tailEnd/>
            </a:ln>
          </p:spPr>
          <p:txBody>
            <a:bodyPr wrap="none" anchor="ctr"/>
            <a:lstStyle/>
            <a:p>
              <a:pPr algn="ctr"/>
              <a:r>
                <a:rPr lang="en-US" i="1"/>
                <a:t>e</a:t>
              </a:r>
            </a:p>
          </p:txBody>
        </p:sp>
        <p:sp>
          <p:nvSpPr>
            <p:cNvPr id="9245" name="Line 10"/>
            <p:cNvSpPr>
              <a:spLocks noChangeShapeType="1"/>
            </p:cNvSpPr>
            <p:nvPr/>
          </p:nvSpPr>
          <p:spPr bwMode="auto">
            <a:xfrm flipV="1">
              <a:off x="864" y="2304"/>
              <a:ext cx="192" cy="192"/>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6" name="Line 12"/>
            <p:cNvSpPr>
              <a:spLocks noChangeShapeType="1"/>
            </p:cNvSpPr>
            <p:nvPr/>
          </p:nvSpPr>
          <p:spPr bwMode="auto">
            <a:xfrm flipH="1" flipV="1">
              <a:off x="1104" y="2304"/>
              <a:ext cx="192" cy="192"/>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7" name="Oval 18"/>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a:t>c</a:t>
              </a:r>
            </a:p>
          </p:txBody>
        </p:sp>
        <p:sp>
          <p:nvSpPr>
            <p:cNvPr id="9248" name="Oval 19"/>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dirty="0"/>
                <a:t>c</a:t>
              </a:r>
            </a:p>
          </p:txBody>
        </p:sp>
        <p:sp>
          <p:nvSpPr>
            <p:cNvPr id="9249" name="Line 21"/>
            <p:cNvSpPr>
              <a:spLocks noChangeShapeType="1"/>
            </p:cNvSpPr>
            <p:nvPr/>
          </p:nvSpPr>
          <p:spPr bwMode="auto">
            <a:xfrm>
              <a:off x="1016" y="2075"/>
              <a:ext cx="48" cy="46"/>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23" name="Line 22"/>
          <p:cNvSpPr>
            <a:spLocks noChangeShapeType="1"/>
          </p:cNvSpPr>
          <p:nvPr/>
        </p:nvSpPr>
        <p:spPr bwMode="auto">
          <a:xfrm>
            <a:off x="1228213" y="2819400"/>
            <a:ext cx="601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24" name="Group 23"/>
          <p:cNvGrpSpPr>
            <a:grpSpLocks/>
          </p:cNvGrpSpPr>
          <p:nvPr/>
        </p:nvGrpSpPr>
        <p:grpSpPr bwMode="auto">
          <a:xfrm>
            <a:off x="5257800" y="3124200"/>
            <a:ext cx="482600" cy="533400"/>
            <a:chOff x="952" y="1952"/>
            <a:chExt cx="304" cy="352"/>
          </a:xfrm>
          <a:noFill/>
        </p:grpSpPr>
        <p:sp>
          <p:nvSpPr>
            <p:cNvPr id="9239" name="Oval 2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40" name="Oval 25"/>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41" name="Freeform 26"/>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2" name="Line 27"/>
            <p:cNvSpPr>
              <a:spLocks noChangeShapeType="1"/>
            </p:cNvSpPr>
            <p:nvPr/>
          </p:nvSpPr>
          <p:spPr bwMode="auto">
            <a:xfrm>
              <a:off x="1008" y="2064"/>
              <a:ext cx="48" cy="48"/>
            </a:xfrm>
            <a:prstGeom prst="line">
              <a:avLst/>
            </a:prstGeom>
            <a:grp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25" name="Oval 28"/>
          <p:cNvSpPr>
            <a:spLocks noChangeArrowheads="1"/>
          </p:cNvSpPr>
          <p:nvPr/>
        </p:nvSpPr>
        <p:spPr bwMode="auto">
          <a:xfrm>
            <a:off x="3048000" y="39624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6" name="Line 29"/>
          <p:cNvSpPr>
            <a:spLocks noChangeShapeType="1"/>
          </p:cNvSpPr>
          <p:nvPr/>
        </p:nvSpPr>
        <p:spPr bwMode="auto">
          <a:xfrm flipV="1">
            <a:off x="3200400" y="3657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7" name="Oval 30"/>
          <p:cNvSpPr>
            <a:spLocks noChangeArrowheads="1"/>
          </p:cNvSpPr>
          <p:nvPr/>
        </p:nvSpPr>
        <p:spPr bwMode="auto">
          <a:xfrm>
            <a:off x="5867400" y="38862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8" name="Oval 33"/>
          <p:cNvSpPr>
            <a:spLocks noChangeArrowheads="1"/>
          </p:cNvSpPr>
          <p:nvPr/>
        </p:nvSpPr>
        <p:spPr bwMode="auto">
          <a:xfrm>
            <a:off x="4419600" y="4467225"/>
            <a:ext cx="381000" cy="333375"/>
          </a:xfrm>
          <a:prstGeom prst="ellipse">
            <a:avLst/>
          </a:prstGeom>
          <a:noFill/>
          <a:ln w="9525">
            <a:solidFill>
              <a:schemeClr val="tx1"/>
            </a:solidFill>
            <a:round/>
            <a:headEnd/>
            <a:tailEnd/>
          </a:ln>
        </p:spPr>
        <p:txBody>
          <a:bodyPr wrap="none" anchor="ctr"/>
          <a:lstStyle/>
          <a:p>
            <a:pPr algn="ctr"/>
            <a:r>
              <a:rPr lang="en-US" i="1"/>
              <a:t>h</a:t>
            </a:r>
          </a:p>
        </p:txBody>
      </p:sp>
      <p:sp>
        <p:nvSpPr>
          <p:cNvPr id="9229" name="Oval 34"/>
          <p:cNvSpPr>
            <a:spLocks noChangeArrowheads="1"/>
          </p:cNvSpPr>
          <p:nvPr/>
        </p:nvSpPr>
        <p:spPr bwMode="auto">
          <a:xfrm>
            <a:off x="5257800" y="4467225"/>
            <a:ext cx="381000" cy="333375"/>
          </a:xfrm>
          <a:prstGeom prst="ellipse">
            <a:avLst/>
          </a:prstGeom>
          <a:noFill/>
          <a:ln w="9525">
            <a:solidFill>
              <a:schemeClr val="tx1"/>
            </a:solidFill>
            <a:round/>
            <a:headEnd/>
            <a:tailEnd/>
          </a:ln>
        </p:spPr>
        <p:txBody>
          <a:bodyPr wrap="none" anchor="ctr"/>
          <a:lstStyle/>
          <a:p>
            <a:pPr algn="ctr"/>
            <a:r>
              <a:rPr lang="en-US" i="1"/>
              <a:t>e</a:t>
            </a:r>
          </a:p>
        </p:txBody>
      </p:sp>
      <p:sp>
        <p:nvSpPr>
          <p:cNvPr id="9230" name="Line 35"/>
          <p:cNvSpPr>
            <a:spLocks noChangeShapeType="1"/>
          </p:cNvSpPr>
          <p:nvPr/>
        </p:nvSpPr>
        <p:spPr bwMode="auto">
          <a:xfrm flipV="1">
            <a:off x="4648200" y="4132263"/>
            <a:ext cx="304800" cy="334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Line 36"/>
          <p:cNvSpPr>
            <a:spLocks noChangeShapeType="1"/>
          </p:cNvSpPr>
          <p:nvPr/>
        </p:nvSpPr>
        <p:spPr bwMode="auto">
          <a:xfrm flipH="1" flipV="1">
            <a:off x="5029200" y="4132263"/>
            <a:ext cx="304800" cy="334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2" name="Oval 37"/>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a:t>c</a:t>
            </a:r>
          </a:p>
        </p:txBody>
      </p:sp>
      <p:sp>
        <p:nvSpPr>
          <p:cNvPr id="9233" name="Oval 38"/>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dirty="0"/>
              <a:t>c</a:t>
            </a:r>
          </a:p>
        </p:txBody>
      </p:sp>
      <p:sp>
        <p:nvSpPr>
          <p:cNvPr id="9234" name="Line 40"/>
          <p:cNvSpPr>
            <a:spLocks noChangeShapeType="1"/>
          </p:cNvSpPr>
          <p:nvPr/>
        </p:nvSpPr>
        <p:spPr bwMode="auto">
          <a:xfrm flipV="1">
            <a:off x="5105400" y="36576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5" name="Line 41"/>
          <p:cNvSpPr>
            <a:spLocks noChangeShapeType="1"/>
          </p:cNvSpPr>
          <p:nvPr/>
        </p:nvSpPr>
        <p:spPr bwMode="auto">
          <a:xfrm flipH="1" flipV="1">
            <a:off x="5486400" y="36576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6" name="Text Box 42"/>
          <p:cNvSpPr txBox="1">
            <a:spLocks noChangeArrowheads="1"/>
          </p:cNvSpPr>
          <p:nvPr/>
        </p:nvSpPr>
        <p:spPr bwMode="auto">
          <a:xfrm>
            <a:off x="1066800" y="4495800"/>
            <a:ext cx="151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Set {</a:t>
            </a:r>
            <a:r>
              <a:rPr lang="en-US" i="1"/>
              <a:t>c</a:t>
            </a:r>
            <a:r>
              <a:rPr lang="en-US"/>
              <a:t>,</a:t>
            </a:r>
            <a:r>
              <a:rPr lang="en-US" i="1"/>
              <a:t>h</a:t>
            </a:r>
            <a:r>
              <a:rPr lang="en-US"/>
              <a:t>,</a:t>
            </a:r>
            <a:r>
              <a:rPr lang="en-US" i="1"/>
              <a:t>e</a:t>
            </a:r>
            <a:r>
              <a:rPr lang="en-US"/>
              <a:t>}</a:t>
            </a:r>
          </a:p>
        </p:txBody>
      </p:sp>
      <p:sp>
        <p:nvSpPr>
          <p:cNvPr id="9237" name="Text Box 43"/>
          <p:cNvSpPr txBox="1">
            <a:spLocks noChangeArrowheads="1"/>
          </p:cNvSpPr>
          <p:nvPr/>
        </p:nvSpPr>
        <p:spPr bwMode="auto">
          <a:xfrm>
            <a:off x="2590800" y="4495800"/>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Set {</a:t>
            </a:r>
            <a:r>
              <a:rPr lang="en-US" i="1"/>
              <a:t>f</a:t>
            </a:r>
            <a:r>
              <a:rPr lang="en-US"/>
              <a:t>,</a:t>
            </a:r>
            <a:r>
              <a:rPr lang="en-US" i="1"/>
              <a:t>d</a:t>
            </a:r>
            <a:r>
              <a:rPr lang="en-US"/>
              <a:t>}</a:t>
            </a:r>
          </a:p>
        </p:txBody>
      </p:sp>
      <p:sp>
        <p:nvSpPr>
          <p:cNvPr id="9238" name="Text Box 44"/>
          <p:cNvSpPr txBox="1">
            <a:spLocks noChangeArrowheads="1"/>
          </p:cNvSpPr>
          <p:nvPr/>
        </p:nvSpPr>
        <p:spPr bwMode="auto">
          <a:xfrm>
            <a:off x="6384925" y="4384675"/>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UNION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Union by Rank &amp; Path Compression</a:t>
            </a:r>
          </a:p>
        </p:txBody>
      </p:sp>
      <p:sp>
        <p:nvSpPr>
          <p:cNvPr id="11267" name="Rectangle 3"/>
          <p:cNvSpPr>
            <a:spLocks noGrp="1" noChangeArrowheads="1"/>
          </p:cNvSpPr>
          <p:nvPr>
            <p:ph type="body" idx="1"/>
          </p:nvPr>
        </p:nvSpPr>
        <p:spPr>
          <a:xfrm>
            <a:off x="304800" y="1752600"/>
            <a:ext cx="8839200" cy="4114800"/>
          </a:xfrm>
        </p:spPr>
        <p:txBody>
          <a:bodyPr/>
          <a:lstStyle/>
          <a:p>
            <a:pPr eaLnBrk="1" hangingPunct="1"/>
            <a:r>
              <a:rPr lang="en-US" sz="2800" smtClean="0"/>
              <a:t>Union by Rank: Each node is associated with a rank, which is the upper bound on the height of the node (i.e., the height of subtree rooted at the node), then when UNION, let the root with smaller rank point to the root with larger rank. </a:t>
            </a:r>
          </a:p>
          <a:p>
            <a:pPr eaLnBrk="1" hangingPunct="1"/>
            <a:r>
              <a:rPr lang="en-US" sz="2800" smtClean="0"/>
              <a:t>Path Compression: used in FIND-SET(</a:t>
            </a:r>
            <a:r>
              <a:rPr lang="en-US" sz="2800" i="1" smtClean="0"/>
              <a:t>x</a:t>
            </a:r>
            <a:r>
              <a:rPr lang="en-US" sz="2800" smtClean="0"/>
              <a:t>) operation, make each node in the path from </a:t>
            </a:r>
            <a:r>
              <a:rPr lang="en-US" sz="2800" i="1" smtClean="0"/>
              <a:t>x</a:t>
            </a:r>
            <a:r>
              <a:rPr lang="en-US" sz="2800" smtClean="0"/>
              <a:t> to the root  directly point to the root. Thus reduce the tree height.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2956</Words>
  <Application>Microsoft Office PowerPoint</Application>
  <PresentationFormat>On-screen Show (4:3)</PresentationFormat>
  <Paragraphs>296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Data Structures for Disjoint Sets</vt:lpstr>
      <vt:lpstr>Disjoint Sets Data Structure </vt:lpstr>
      <vt:lpstr>An Application of Disjoint-Set</vt:lpstr>
      <vt:lpstr>Linked-List Implementation</vt:lpstr>
      <vt:lpstr>Linked-lists for two sets</vt:lpstr>
      <vt:lpstr>UNION Implementation</vt:lpstr>
      <vt:lpstr>Weighted-Union Heuristic</vt:lpstr>
      <vt:lpstr>Disjoint-set Implementation: Forests </vt:lpstr>
      <vt:lpstr>Union by Rank &amp; Path Compression</vt:lpstr>
      <vt:lpstr>Path Compression</vt:lpstr>
      <vt:lpstr>Algorithm for Disjoint-Set Forest</vt:lpstr>
      <vt:lpstr>Analysis of Union by Rank with Path Compression (by amortized analysis)</vt:lpstr>
      <vt:lpstr>A very quickly growing function and its inverse</vt:lpstr>
      <vt:lpstr>Quickness of Function Ak(j)’s Increase</vt:lpstr>
      <vt:lpstr>How Quick Ak(j) Increase</vt:lpstr>
      <vt:lpstr>Inverse of Ak(n):(n) </vt:lpstr>
      <vt:lpstr>O(m(n)) bound: Property of Ranks</vt:lpstr>
      <vt:lpstr>O(m(n)) bound proof</vt:lpstr>
      <vt:lpstr>Potential Function</vt:lpstr>
      <vt:lpstr>level(x) and iter(x)</vt:lpstr>
      <vt:lpstr>Relations among rank[p[x]], level(x) and iter(x)</vt:lpstr>
      <vt:lpstr>Properties for Potential Function q(x) </vt:lpstr>
      <vt:lpstr>Potential Changes of Operations</vt:lpstr>
      <vt:lpstr>Amortized Costs of Operations</vt:lpstr>
      <vt:lpstr>Amortized Costs of Operations (cont.)</vt:lpstr>
      <vt:lpstr>Amortized Costs of Operations (cont.)</vt:lpstr>
      <vt:lpstr>Proof of Lemma 21.12 (cont.)</vt:lpstr>
      <vt:lpstr>Proof of Lemma 21.12 (cont.)</vt:lpstr>
      <vt:lpstr>Upper bound for Disjoint-sets</vt:lpstr>
      <vt:lpstr>Summary </vt:lpstr>
      <vt:lpstr>A typical example using Disjoint Set</vt:lpstr>
      <vt:lpstr>Straightforward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sastra</dc:creator>
  <cp:lastModifiedBy>sastra</cp:lastModifiedBy>
  <cp:revision>5</cp:revision>
  <dcterms:created xsi:type="dcterms:W3CDTF">2015-09-16T05:25:53Z</dcterms:created>
  <dcterms:modified xsi:type="dcterms:W3CDTF">2015-09-16T05:43:42Z</dcterms:modified>
</cp:coreProperties>
</file>