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slideLayouts/slideLayout37.xml" ContentType="application/vnd.openxmlformats-officedocument.presentationml.slideLayout+xml"/>
  <Override PartName="/ppt/theme/theme37.xml" ContentType="application/vnd.openxmlformats-officedocument.theme+xml"/>
  <Override PartName="/ppt/slideLayouts/slideLayout38.xml" ContentType="application/vnd.openxmlformats-officedocument.presentationml.slideLayout+xml"/>
  <Override PartName="/ppt/theme/theme38.xml" ContentType="application/vnd.openxmlformats-officedocument.theme+xml"/>
  <Override PartName="/ppt/slideLayouts/slideLayout39.xml" ContentType="application/vnd.openxmlformats-officedocument.presentationml.slideLayout+xml"/>
  <Override PartName="/ppt/theme/theme39.xml" ContentType="application/vnd.openxmlformats-officedocument.theme+xml"/>
  <Override PartName="/ppt/slideLayouts/slideLayout40.xml" ContentType="application/vnd.openxmlformats-officedocument.presentationml.slideLayout+xml"/>
  <Override PartName="/ppt/theme/theme40.xml" ContentType="application/vnd.openxmlformats-officedocument.theme+xml"/>
  <Override PartName="/ppt/slideLayouts/slideLayout41.xml" ContentType="application/vnd.openxmlformats-officedocument.presentationml.slideLayout+xml"/>
  <Override PartName="/ppt/theme/theme41.xml" ContentType="application/vnd.openxmlformats-officedocument.theme+xml"/>
  <Override PartName="/ppt/slideLayouts/slideLayout42.xml" ContentType="application/vnd.openxmlformats-officedocument.presentationml.slideLayout+xml"/>
  <Override PartName="/ppt/theme/theme42.xml" ContentType="application/vnd.openxmlformats-officedocument.theme+xml"/>
  <Override PartName="/ppt/slideLayouts/slideLayout43.xml" ContentType="application/vnd.openxmlformats-officedocument.presentationml.slideLayout+xml"/>
  <Override PartName="/ppt/theme/theme43.xml" ContentType="application/vnd.openxmlformats-officedocument.theme+xml"/>
  <Override PartName="/ppt/slideLayouts/slideLayout44.xml" ContentType="application/vnd.openxmlformats-officedocument.presentationml.slideLayout+xml"/>
  <Override PartName="/ppt/theme/theme44.xml" ContentType="application/vnd.openxmlformats-officedocument.theme+xml"/>
  <Override PartName="/ppt/slideLayouts/slideLayout45.xml" ContentType="application/vnd.openxmlformats-officedocument.presentationml.slideLayout+xml"/>
  <Override PartName="/ppt/theme/theme45.xml" ContentType="application/vnd.openxmlformats-officedocument.theme+xml"/>
  <Override PartName="/ppt/slideLayouts/slideLayout46.xml" ContentType="application/vnd.openxmlformats-officedocument.presentationml.slideLayout+xml"/>
  <Override PartName="/ppt/theme/theme46.xml" ContentType="application/vnd.openxmlformats-officedocument.theme+xml"/>
  <Override PartName="/ppt/slideLayouts/slideLayout47.xml" ContentType="application/vnd.openxmlformats-officedocument.presentationml.slideLayout+xml"/>
  <Override PartName="/ppt/theme/theme47.xml" ContentType="application/vnd.openxmlformats-officedocument.theme+xml"/>
  <Override PartName="/ppt/slideLayouts/slideLayout48.xml" ContentType="application/vnd.openxmlformats-officedocument.presentationml.slideLayout+xml"/>
  <Override PartName="/ppt/theme/theme48.xml" ContentType="application/vnd.openxmlformats-officedocument.theme+xml"/>
  <Override PartName="/ppt/slideLayouts/slideLayout49.xml" ContentType="application/vnd.openxmlformats-officedocument.presentationml.slideLayout+xml"/>
  <Override PartName="/ppt/theme/theme49.xml" ContentType="application/vnd.openxmlformats-officedocument.theme+xml"/>
  <Override PartName="/ppt/slideLayouts/slideLayout50.xml" ContentType="application/vnd.openxmlformats-officedocument.presentationml.slideLayout+xml"/>
  <Override PartName="/ppt/theme/theme50.xml" ContentType="application/vnd.openxmlformats-officedocument.theme+xml"/>
  <Override PartName="/ppt/slideLayouts/slideLayout51.xml" ContentType="application/vnd.openxmlformats-officedocument.presentationml.slideLayout+xml"/>
  <Override PartName="/ppt/theme/theme51.xml" ContentType="application/vnd.openxmlformats-officedocument.theme+xml"/>
  <Override PartName="/ppt/slideLayouts/slideLayout52.xml" ContentType="application/vnd.openxmlformats-officedocument.presentationml.slideLayout+xml"/>
  <Override PartName="/ppt/theme/theme52.xml" ContentType="application/vnd.openxmlformats-officedocument.theme+xml"/>
  <Override PartName="/ppt/slideLayouts/slideLayout53.xml" ContentType="application/vnd.openxmlformats-officedocument.presentationml.slideLayout+xml"/>
  <Override PartName="/ppt/theme/theme53.xml" ContentType="application/vnd.openxmlformats-officedocument.theme+xml"/>
  <Override PartName="/ppt/slideLayouts/slideLayout54.xml" ContentType="application/vnd.openxmlformats-officedocument.presentationml.slideLayout+xml"/>
  <Override PartName="/ppt/theme/theme54.xml" ContentType="application/vnd.openxmlformats-officedocument.theme+xml"/>
  <Override PartName="/ppt/slideLayouts/slideLayout55.xml" ContentType="application/vnd.openxmlformats-officedocument.presentationml.slideLayout+xml"/>
  <Override PartName="/ppt/theme/theme55.xml" ContentType="application/vnd.openxmlformats-officedocument.theme+xml"/>
  <Override PartName="/ppt/slideLayouts/slideLayout56.xml" ContentType="application/vnd.openxmlformats-officedocument.presentationml.slideLayout+xml"/>
  <Override PartName="/ppt/theme/theme56.xml" ContentType="application/vnd.openxmlformats-officedocument.theme+xml"/>
  <Override PartName="/ppt/slideLayouts/slideLayout57.xml" ContentType="application/vnd.openxmlformats-officedocument.presentationml.slideLayout+xml"/>
  <Override PartName="/ppt/theme/theme57.xml" ContentType="application/vnd.openxmlformats-officedocument.theme+xml"/>
  <Override PartName="/ppt/slideLayouts/slideLayout58.xml" ContentType="application/vnd.openxmlformats-officedocument.presentationml.slideLayout+xml"/>
  <Override PartName="/ppt/theme/theme58.xml" ContentType="application/vnd.openxmlformats-officedocument.theme+xml"/>
  <Override PartName="/ppt/slideLayouts/slideLayout59.xml" ContentType="application/vnd.openxmlformats-officedocument.presentationml.slideLayout+xml"/>
  <Override PartName="/ppt/theme/theme59.xml" ContentType="application/vnd.openxmlformats-officedocument.theme+xml"/>
  <Override PartName="/ppt/slideLayouts/slideLayout60.xml" ContentType="application/vnd.openxmlformats-officedocument.presentationml.slideLayout+xml"/>
  <Override PartName="/ppt/theme/theme60.xml" ContentType="application/vnd.openxmlformats-officedocument.theme+xml"/>
  <Override PartName="/ppt/theme/theme6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8" r:id="rId2"/>
    <p:sldMasterId id="2147483670" r:id="rId3"/>
    <p:sldMasterId id="2147483672" r:id="rId4"/>
    <p:sldMasterId id="2147483674" r:id="rId5"/>
    <p:sldMasterId id="2147483676" r:id="rId6"/>
    <p:sldMasterId id="2147483678" r:id="rId7"/>
    <p:sldMasterId id="2147483680" r:id="rId8"/>
    <p:sldMasterId id="2147483682" r:id="rId9"/>
    <p:sldMasterId id="2147483684" r:id="rId10"/>
    <p:sldMasterId id="2147483686" r:id="rId11"/>
    <p:sldMasterId id="2147483688" r:id="rId12"/>
    <p:sldMasterId id="2147483690" r:id="rId13"/>
    <p:sldMasterId id="2147483692" r:id="rId14"/>
    <p:sldMasterId id="2147483694" r:id="rId15"/>
    <p:sldMasterId id="2147483696" r:id="rId16"/>
    <p:sldMasterId id="2147483698" r:id="rId17"/>
    <p:sldMasterId id="2147483700" r:id="rId18"/>
    <p:sldMasterId id="2147483702" r:id="rId19"/>
    <p:sldMasterId id="2147483704" r:id="rId20"/>
    <p:sldMasterId id="2147483706" r:id="rId21"/>
    <p:sldMasterId id="2147483708" r:id="rId22"/>
    <p:sldMasterId id="2147483710" r:id="rId23"/>
    <p:sldMasterId id="2147483712" r:id="rId24"/>
    <p:sldMasterId id="2147483714" r:id="rId25"/>
    <p:sldMasterId id="2147483716" r:id="rId26"/>
    <p:sldMasterId id="2147483718" r:id="rId27"/>
    <p:sldMasterId id="2147483720" r:id="rId28"/>
    <p:sldMasterId id="2147483722" r:id="rId29"/>
    <p:sldMasterId id="2147483724" r:id="rId30"/>
    <p:sldMasterId id="2147483726" r:id="rId31"/>
    <p:sldMasterId id="2147483728" r:id="rId32"/>
    <p:sldMasterId id="2147483730" r:id="rId33"/>
    <p:sldMasterId id="2147483732" r:id="rId34"/>
    <p:sldMasterId id="2147483734" r:id="rId35"/>
    <p:sldMasterId id="2147483736" r:id="rId36"/>
    <p:sldMasterId id="2147483738" r:id="rId37"/>
    <p:sldMasterId id="2147483740" r:id="rId38"/>
    <p:sldMasterId id="2147483742" r:id="rId39"/>
    <p:sldMasterId id="2147483744" r:id="rId40"/>
    <p:sldMasterId id="2147483746" r:id="rId41"/>
    <p:sldMasterId id="2147483748" r:id="rId42"/>
    <p:sldMasterId id="2147483750" r:id="rId43"/>
    <p:sldMasterId id="2147483752" r:id="rId44"/>
    <p:sldMasterId id="2147483754" r:id="rId45"/>
    <p:sldMasterId id="2147483756" r:id="rId46"/>
    <p:sldMasterId id="2147483758" r:id="rId47"/>
    <p:sldMasterId id="2147483760" r:id="rId48"/>
    <p:sldMasterId id="2147483762" r:id="rId49"/>
    <p:sldMasterId id="2147483764" r:id="rId50"/>
    <p:sldMasterId id="2147483766" r:id="rId51"/>
    <p:sldMasterId id="2147483768" r:id="rId52"/>
    <p:sldMasterId id="2147483770" r:id="rId53"/>
    <p:sldMasterId id="2147483772" r:id="rId54"/>
    <p:sldMasterId id="2147483776" r:id="rId55"/>
    <p:sldMasterId id="2147483778" r:id="rId56"/>
    <p:sldMasterId id="2147483780" r:id="rId57"/>
    <p:sldMasterId id="2147483782" r:id="rId58"/>
    <p:sldMasterId id="2147483784" r:id="rId59"/>
    <p:sldMasterId id="2147483786" r:id="rId60"/>
  </p:sldMasterIdLst>
  <p:notesMasterIdLst>
    <p:notesMasterId r:id="rId130"/>
  </p:notesMasterIdLst>
  <p:sldIdLst>
    <p:sldId id="260" r:id="rId61"/>
    <p:sldId id="261" r:id="rId62"/>
    <p:sldId id="262" r:id="rId63"/>
    <p:sldId id="263" r:id="rId64"/>
    <p:sldId id="264" r:id="rId65"/>
    <p:sldId id="265" r:id="rId66"/>
    <p:sldId id="266" r:id="rId67"/>
    <p:sldId id="267" r:id="rId68"/>
    <p:sldId id="268" r:id="rId69"/>
    <p:sldId id="269" r:id="rId70"/>
    <p:sldId id="270" r:id="rId71"/>
    <p:sldId id="271" r:id="rId72"/>
    <p:sldId id="272" r:id="rId73"/>
    <p:sldId id="273" r:id="rId74"/>
    <p:sldId id="274" r:id="rId75"/>
    <p:sldId id="275" r:id="rId76"/>
    <p:sldId id="276" r:id="rId77"/>
    <p:sldId id="277" r:id="rId78"/>
    <p:sldId id="278" r:id="rId79"/>
    <p:sldId id="279" r:id="rId80"/>
    <p:sldId id="280" r:id="rId81"/>
    <p:sldId id="281" r:id="rId82"/>
    <p:sldId id="282" r:id="rId83"/>
    <p:sldId id="283" r:id="rId84"/>
    <p:sldId id="284" r:id="rId85"/>
    <p:sldId id="285" r:id="rId86"/>
    <p:sldId id="286" r:id="rId87"/>
    <p:sldId id="287" r:id="rId88"/>
    <p:sldId id="288" r:id="rId89"/>
    <p:sldId id="289" r:id="rId90"/>
    <p:sldId id="290" r:id="rId91"/>
    <p:sldId id="291" r:id="rId92"/>
    <p:sldId id="292" r:id="rId93"/>
    <p:sldId id="293" r:id="rId94"/>
    <p:sldId id="294" r:id="rId95"/>
    <p:sldId id="295" r:id="rId96"/>
    <p:sldId id="296" r:id="rId97"/>
    <p:sldId id="297" r:id="rId98"/>
    <p:sldId id="298" r:id="rId99"/>
    <p:sldId id="299" r:id="rId100"/>
    <p:sldId id="300" r:id="rId101"/>
    <p:sldId id="301" r:id="rId102"/>
    <p:sldId id="302" r:id="rId103"/>
    <p:sldId id="303" r:id="rId104"/>
    <p:sldId id="304" r:id="rId105"/>
    <p:sldId id="305" r:id="rId106"/>
    <p:sldId id="306" r:id="rId107"/>
    <p:sldId id="307" r:id="rId108"/>
    <p:sldId id="308" r:id="rId109"/>
    <p:sldId id="309" r:id="rId110"/>
    <p:sldId id="310" r:id="rId111"/>
    <p:sldId id="311" r:id="rId112"/>
    <p:sldId id="312" r:id="rId113"/>
    <p:sldId id="313" r:id="rId114"/>
    <p:sldId id="315" r:id="rId115"/>
    <p:sldId id="321" r:id="rId116"/>
    <p:sldId id="316" r:id="rId117"/>
    <p:sldId id="317" r:id="rId118"/>
    <p:sldId id="318" r:id="rId119"/>
    <p:sldId id="319" r:id="rId120"/>
    <p:sldId id="320" r:id="rId121"/>
    <p:sldId id="322" r:id="rId122"/>
    <p:sldId id="324" r:id="rId123"/>
    <p:sldId id="325" r:id="rId124"/>
    <p:sldId id="328" r:id="rId125"/>
    <p:sldId id="326" r:id="rId126"/>
    <p:sldId id="327" r:id="rId127"/>
    <p:sldId id="323" r:id="rId128"/>
    <p:sldId id="329" r:id="rId1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117" Type="http://schemas.openxmlformats.org/officeDocument/2006/relationships/slide" Target="slides/slide57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3.xml"/><Relationship Id="rId68" Type="http://schemas.openxmlformats.org/officeDocument/2006/relationships/slide" Target="slides/slide8.xml"/><Relationship Id="rId84" Type="http://schemas.openxmlformats.org/officeDocument/2006/relationships/slide" Target="slides/slide24.xml"/><Relationship Id="rId89" Type="http://schemas.openxmlformats.org/officeDocument/2006/relationships/slide" Target="slides/slide29.xml"/><Relationship Id="rId112" Type="http://schemas.openxmlformats.org/officeDocument/2006/relationships/slide" Target="slides/slide52.xml"/><Relationship Id="rId133" Type="http://schemas.openxmlformats.org/officeDocument/2006/relationships/theme" Target="theme/theme1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47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74" Type="http://schemas.openxmlformats.org/officeDocument/2006/relationships/slide" Target="slides/slide14.xml"/><Relationship Id="rId79" Type="http://schemas.openxmlformats.org/officeDocument/2006/relationships/slide" Target="slides/slide19.xml"/><Relationship Id="rId102" Type="http://schemas.openxmlformats.org/officeDocument/2006/relationships/slide" Target="slides/slide42.xml"/><Relationship Id="rId123" Type="http://schemas.openxmlformats.org/officeDocument/2006/relationships/slide" Target="slides/slide63.xml"/><Relationship Id="rId128" Type="http://schemas.openxmlformats.org/officeDocument/2006/relationships/slide" Target="slides/slide68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30.xml"/><Relationship Id="rId95" Type="http://schemas.openxmlformats.org/officeDocument/2006/relationships/slide" Target="slides/slide35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Master" Target="slideMasters/slideMaster56.xml"/><Relationship Id="rId64" Type="http://schemas.openxmlformats.org/officeDocument/2006/relationships/slide" Target="slides/slide4.xml"/><Relationship Id="rId69" Type="http://schemas.openxmlformats.org/officeDocument/2006/relationships/slide" Target="slides/slide9.xml"/><Relationship Id="rId77" Type="http://schemas.openxmlformats.org/officeDocument/2006/relationships/slide" Target="slides/slide17.xml"/><Relationship Id="rId100" Type="http://schemas.openxmlformats.org/officeDocument/2006/relationships/slide" Target="slides/slide40.xml"/><Relationship Id="rId105" Type="http://schemas.openxmlformats.org/officeDocument/2006/relationships/slide" Target="slides/slide45.xml"/><Relationship Id="rId113" Type="http://schemas.openxmlformats.org/officeDocument/2006/relationships/slide" Target="slides/slide53.xml"/><Relationship Id="rId118" Type="http://schemas.openxmlformats.org/officeDocument/2006/relationships/slide" Target="slides/slide58.xml"/><Relationship Id="rId126" Type="http://schemas.openxmlformats.org/officeDocument/2006/relationships/slide" Target="slides/slide66.xml"/><Relationship Id="rId13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12.xml"/><Relationship Id="rId80" Type="http://schemas.openxmlformats.org/officeDocument/2006/relationships/slide" Target="slides/slide20.xml"/><Relationship Id="rId85" Type="http://schemas.openxmlformats.org/officeDocument/2006/relationships/slide" Target="slides/slide25.xml"/><Relationship Id="rId93" Type="http://schemas.openxmlformats.org/officeDocument/2006/relationships/slide" Target="slides/slide33.xml"/><Relationship Id="rId98" Type="http://schemas.openxmlformats.org/officeDocument/2006/relationships/slide" Target="slides/slide38.xml"/><Relationship Id="rId121" Type="http://schemas.openxmlformats.org/officeDocument/2006/relationships/slide" Target="slides/slide6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" Target="slides/slide7.xml"/><Relationship Id="rId103" Type="http://schemas.openxmlformats.org/officeDocument/2006/relationships/slide" Target="slides/slide43.xml"/><Relationship Id="rId108" Type="http://schemas.openxmlformats.org/officeDocument/2006/relationships/slide" Target="slides/slide48.xml"/><Relationship Id="rId116" Type="http://schemas.openxmlformats.org/officeDocument/2006/relationships/slide" Target="slides/slide56.xml"/><Relationship Id="rId124" Type="http://schemas.openxmlformats.org/officeDocument/2006/relationships/slide" Target="slides/slide64.xml"/><Relationship Id="rId129" Type="http://schemas.openxmlformats.org/officeDocument/2006/relationships/slide" Target="slides/slide69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" Target="slides/slide2.xml"/><Relationship Id="rId70" Type="http://schemas.openxmlformats.org/officeDocument/2006/relationships/slide" Target="slides/slide10.xml"/><Relationship Id="rId75" Type="http://schemas.openxmlformats.org/officeDocument/2006/relationships/slide" Target="slides/slide15.xml"/><Relationship Id="rId83" Type="http://schemas.openxmlformats.org/officeDocument/2006/relationships/slide" Target="slides/slide23.xml"/><Relationship Id="rId88" Type="http://schemas.openxmlformats.org/officeDocument/2006/relationships/slide" Target="slides/slide28.xml"/><Relationship Id="rId91" Type="http://schemas.openxmlformats.org/officeDocument/2006/relationships/slide" Target="slides/slide31.xml"/><Relationship Id="rId96" Type="http://schemas.openxmlformats.org/officeDocument/2006/relationships/slide" Target="slides/slide36.xml"/><Relationship Id="rId111" Type="http://schemas.openxmlformats.org/officeDocument/2006/relationships/slide" Target="slides/slide51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6" Type="http://schemas.openxmlformats.org/officeDocument/2006/relationships/slide" Target="slides/slide46.xml"/><Relationship Id="rId114" Type="http://schemas.openxmlformats.org/officeDocument/2006/relationships/slide" Target="slides/slide54.xml"/><Relationship Id="rId119" Type="http://schemas.openxmlformats.org/officeDocument/2006/relationships/slide" Target="slides/slide59.xml"/><Relationship Id="rId127" Type="http://schemas.openxmlformats.org/officeDocument/2006/relationships/slide" Target="slides/slide6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" Target="slides/slide5.xml"/><Relationship Id="rId73" Type="http://schemas.openxmlformats.org/officeDocument/2006/relationships/slide" Target="slides/slide13.xml"/><Relationship Id="rId78" Type="http://schemas.openxmlformats.org/officeDocument/2006/relationships/slide" Target="slides/slide18.xml"/><Relationship Id="rId81" Type="http://schemas.openxmlformats.org/officeDocument/2006/relationships/slide" Target="slides/slide21.xml"/><Relationship Id="rId86" Type="http://schemas.openxmlformats.org/officeDocument/2006/relationships/slide" Target="slides/slide26.xml"/><Relationship Id="rId94" Type="http://schemas.openxmlformats.org/officeDocument/2006/relationships/slide" Target="slides/slide34.xml"/><Relationship Id="rId99" Type="http://schemas.openxmlformats.org/officeDocument/2006/relationships/slide" Target="slides/slide39.xml"/><Relationship Id="rId101" Type="http://schemas.openxmlformats.org/officeDocument/2006/relationships/slide" Target="slides/slide41.xml"/><Relationship Id="rId122" Type="http://schemas.openxmlformats.org/officeDocument/2006/relationships/slide" Target="slides/slide62.xml"/><Relationship Id="rId13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49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16.xml"/><Relationship Id="rId97" Type="http://schemas.openxmlformats.org/officeDocument/2006/relationships/slide" Target="slides/slide37.xml"/><Relationship Id="rId104" Type="http://schemas.openxmlformats.org/officeDocument/2006/relationships/slide" Target="slides/slide44.xml"/><Relationship Id="rId120" Type="http://schemas.openxmlformats.org/officeDocument/2006/relationships/slide" Target="slides/slide60.xml"/><Relationship Id="rId125" Type="http://schemas.openxmlformats.org/officeDocument/2006/relationships/slide" Target="slides/slide65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11.xml"/><Relationship Id="rId92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" Target="slides/slide6.xml"/><Relationship Id="rId87" Type="http://schemas.openxmlformats.org/officeDocument/2006/relationships/slide" Target="slides/slide27.xml"/><Relationship Id="rId110" Type="http://schemas.openxmlformats.org/officeDocument/2006/relationships/slide" Target="slides/slide50.xml"/><Relationship Id="rId115" Type="http://schemas.openxmlformats.org/officeDocument/2006/relationships/slide" Target="slides/slide55.xml"/><Relationship Id="rId131" Type="http://schemas.openxmlformats.org/officeDocument/2006/relationships/presProps" Target="presProps.xml"/><Relationship Id="rId61" Type="http://schemas.openxmlformats.org/officeDocument/2006/relationships/slide" Target="slides/slide1.xml"/><Relationship Id="rId82" Type="http://schemas.openxmlformats.org/officeDocument/2006/relationships/slide" Target="slides/slide22.xml"/><Relationship Id="rId19" Type="http://schemas.openxmlformats.org/officeDocument/2006/relationships/slideMaster" Target="slideMasters/slideMaster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37B04-5631-4F65-B0C8-0059F4E5ABE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692E5-AAE0-45F0-BAD8-B87FE6AF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E2D61-18E6-4216-B09C-3F8A7D479D86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also led to faster algorithms for Prim's MST algorithm and weighted bipartite matching (assignment problem)</a:t>
            </a:r>
          </a:p>
          <a:p>
            <a:r>
              <a:rPr lang="en-US"/>
              <a:t>less rigid structure to support more efficient delete-min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D86AF-4A17-4C14-8DAB-7B7F6B3A6A0D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0A0FB-2DE9-4647-AB51-29F250871DE0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/>
              <a:t>extracting min is where the deferred work of consolidating the roots takes place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5502A-DCD6-4E35-A6D3-74B33A153F1E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E00B3-8648-440C-AF51-E321F18F5052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603A5-05A3-49D8-B4BD-152D1B8B7333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58E3A-5C28-468C-B764-66FF0416C934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98437-7CD9-4715-9ED6-DB914201DBA7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2622B-874E-4478-87E1-894ACB00A023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0E0AC-02EF-477A-A261-2F965ED3D667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1C71F-182F-44F5-A12C-F322331590D3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E58BD-FD22-4C78-A992-789A03861147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set -&gt; unordered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54D78-6522-4989-90E4-BDCE96AF1709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C2636-16C4-4757-B439-67276BB2580E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56D7E-9B62-496D-BA9A-119B78BA9DC0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CFD76-F854-4B3D-8BB6-0DB46B6676B1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53BBC-B556-4FF7-BDB5-9B4955DF0071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E3A3F-43DB-43BF-BBA1-F04075322947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5A5C5-B26B-4210-8F74-169C61112011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3A910-4059-42BD-8220-CDFE30C0D285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97B39-CD5B-4552-9FF2-ED13D2D6216D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2BCBA-7486-4B1C-806F-C2DEC5BFBAE4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O(rank(H)) work adding min's children since at most rank(H) children of min</a:t>
            </a:r>
          </a:p>
          <a:p>
            <a:r>
              <a:rPr lang="en-US"/>
              <a:t>O(rank(H) + trees(H)) work updating min since at most this many resulting root nodes</a:t>
            </a:r>
          </a:p>
          <a:p>
            <a:r>
              <a:rPr lang="en-US"/>
              <a:t>O(rank(H) + trees(H)) to consolidate trees since number of roots decreases by 1 after each merging, and there at most rank(H) + trees(H) roots at beginning</a:t>
            </a:r>
          </a:p>
          <a:p>
            <a:r>
              <a:rPr lang="en-US"/>
              <a:t>trees(H') &lt;= rank(H) + 1 since at worst the roots have degrees 0, 1, 2, …, rank(H)</a:t>
            </a:r>
          </a:p>
          <a:p>
            <a:r>
              <a:rPr lang="en-US"/>
              <a:t>can scale units in potential function to dominate cost hidden in O(trees(H))</a:t>
            </a:r>
          </a:p>
          <a:p>
            <a:r>
              <a:rPr lang="en-US"/>
              <a:t>number of marked nodes marked(H) does not increase  [Note: you unmark a root y when it is linked to another root, though this case does not arise in the example]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FCE39-401C-4CD1-AD91-7E9A132EBC8D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set -&gt; unordered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BBED-E37C-41D6-9801-E19F0256D6CA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if no decrease-key, our data structure is a lazy version of a binomial queue</a:t>
            </a:r>
          </a:p>
          <a:p>
            <a:r>
              <a:rPr lang="en-US" b="1"/>
              <a:t>decrease key will not preserve property that all trees are binomial trees, but it will be close enough to bound maximum degree by O(log n)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3DFEE-E135-4342-A794-2BE8B42524FF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16903-A83E-4545-8081-36523B47FEF9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If decreasing the key of node i makes it violate heap order property, we can cutout subtree rooted at i and </a:t>
            </a:r>
            <a:r>
              <a:rPr lang="en-US">
                <a:latin typeface="Lucida Sans Italic" pitchFamily="1" charset="0"/>
              </a:rPr>
              <a:t>meld</a:t>
            </a:r>
            <a:r>
              <a:rPr lang="en-US"/>
              <a:t> it into heap.</a:t>
            </a:r>
          </a:p>
          <a:p>
            <a:r>
              <a:rPr lang="en-US"/>
              <a:t>To keep trees bushy, we limit the number of cuts among the children of any vertex to 2.</a:t>
            </a:r>
          </a:p>
          <a:p>
            <a:endParaRPr lang="en-US"/>
          </a:p>
          <a:p>
            <a:r>
              <a:rPr lang="en-US"/>
              <a:t>Use the mark of a node to designate whether or not it has had one child cut off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0902A-BF2D-47EB-9922-EF32B2C791C4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6197A-217E-42D9-B3EF-4EBC664FD8A0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5341C-B553-4F34-9B9F-DC0768646B0C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3B160-2C22-4188-84BC-D7FC448A124A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8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6D549-97E7-48B1-9DA3-7E7464B183B7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1B6D5-1B27-4FF0-ABA5-FB49B193B706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A87E9-719A-4433-9B4E-A03265B11ACB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9DA32-DC68-44E0-AEDB-E0596C666CC2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set -&gt; unordered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23A7F-5A5E-4FB9-B61B-032EC48579C2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AC797-9EFB-4BF6-8954-36986DDFE7FB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6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DFE65-5516-4D7C-A3AF-9468CDCA4EA8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8DC0B-2C60-4FFA-8CD1-B6265B8194D4}" type="slidenum">
              <a:rPr lang="en-US">
                <a:solidFill>
                  <a:srgbClr val="000000"/>
                </a:solidFill>
              </a:rPr>
              <a:pPr/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31388-463D-4EAF-9724-940A95ED59AA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C59DE-BD57-4EE6-A349-9521CBEB3552}" type="slidenum">
              <a:rPr lang="en-US">
                <a:solidFill>
                  <a:srgbClr val="000000"/>
                </a:solidFill>
              </a:rPr>
              <a:pPr/>
              <a:t>45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Note: when a root is linked into another root (in delete-min consolidation phase), we unmark it</a:t>
            </a:r>
          </a:p>
          <a:p>
            <a:endParaRPr lang="en-US"/>
          </a:p>
          <a:p>
            <a:r>
              <a:rPr lang="en-US"/>
              <a:t>Q. How can a root node ever be marked?</a:t>
            </a:r>
          </a:p>
          <a:p>
            <a:r>
              <a:rPr lang="en-US"/>
              <a:t>A. In delete-min we delete a root node, but promote all of its (potentially) marked children to be roots.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FEEFB-7106-4464-9E11-2A304EE12372}" type="slidenum">
              <a:rPr lang="en-US">
                <a:solidFill>
                  <a:srgbClr val="000000"/>
                </a:solidFill>
              </a:rPr>
              <a:pPr/>
              <a:t>46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When marked node y is cut by cascading cut, its mark bit is cleared (2 units of potential).</a:t>
            </a:r>
          </a:p>
          <a:p>
            <a:r>
              <a:rPr lang="en-US"/>
              <a:t>One unit pays for cut, the other for unit increase in potential due to y becoming a root.</a:t>
            </a:r>
          </a:p>
          <a:p>
            <a:r>
              <a:rPr lang="en-US"/>
              <a:t>marks(H') &lt;= marks(H) - c + 2:  each cut (except first) unmarks a node; last cut may or may not mark a node</a:t>
            </a:r>
          </a:p>
          <a:p>
            <a:r>
              <a:rPr lang="en-US"/>
              <a:t>Can scale units of potential to dominate cost hidden in O(c) term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9E0FB-C394-4083-9BEB-940A3DC269E5}" type="slidenum">
              <a:rPr lang="en-US">
                <a:solidFill>
                  <a:srgbClr val="000000"/>
                </a:solidFill>
              </a:rPr>
              <a:pPr/>
              <a:t>47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BBABD-161A-48C9-86F7-987F4CC11887}" type="slidenum">
              <a:rPr lang="en-US">
                <a:solidFill>
                  <a:srgbClr val="000000"/>
                </a:solidFill>
              </a:rPr>
              <a:pPr/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1BFD7-2F38-4E2E-8162-A9ECA79AB56C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when yi was linked into x, x could have had more than i-1 children since some of them may have since been cut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419C4-D1CA-4F29-9988-61D10E42800C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006600"/>
              </a:buClr>
              <a:buSzPct val="80000"/>
            </a:pPr>
            <a:r>
              <a:rPr lang="en-US" sz="1800">
                <a:solidFill>
                  <a:srgbClr val="004000"/>
                </a:solidFill>
              </a:rPr>
              <a:t>recall: with binomial heap, at most one tree of rank 0, 1, 2, 3, 4, …</a:t>
            </a:r>
          </a:p>
          <a:p>
            <a:pPr>
              <a:spcBef>
                <a:spcPct val="50000"/>
              </a:spcBef>
              <a:buClr>
                <a:srgbClr val="006600"/>
              </a:buClr>
              <a:buSzPct val="80000"/>
            </a:pPr>
            <a:r>
              <a:rPr lang="en-US" sz="1800">
                <a:solidFill>
                  <a:srgbClr val="004000"/>
                </a:solidFill>
              </a:rPr>
              <a:t>nodes only change mark in Decrease-Key Can basically ignore marks until then.</a:t>
            </a:r>
          </a:p>
          <a:p>
            <a:pPr eaLnBrk="0" hangingPunct="0">
              <a:spcBef>
                <a:spcPct val="0"/>
              </a:spcBef>
            </a:pPr>
            <a:r>
              <a:rPr lang="en-US"/>
              <a:t>marks are used to ensure size of heap is exponential in rank</a:t>
            </a:r>
          </a:p>
          <a:p>
            <a:pPr>
              <a:spcBef>
                <a:spcPct val="50000"/>
              </a:spcBef>
              <a:buClr>
                <a:srgbClr val="006600"/>
              </a:buClr>
              <a:buSzPct val="80000"/>
            </a:pPr>
            <a:endParaRPr lang="en-US" sz="1800"/>
          </a:p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7FDBA-E3EC-4E4E-BEF1-DBB3C7C7313E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slightly non-standard definition of fibonacci with f0 = 1, f1 = 2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6DA41-94DB-4C5A-9BFE-F4A8121F39FD}" type="slidenum">
              <a:rPr lang="en-US">
                <a:solidFill>
                  <a:srgbClr val="000000"/>
                </a:solidFill>
              </a:rPr>
              <a:pPr/>
              <a:t>51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slightly non-standard definition of fibonacci with f0 = 1, f1 = 2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735A6-05D1-4786-B795-194BE69C1BF5}" type="slidenum">
              <a:rPr lang="en-US">
                <a:solidFill>
                  <a:srgbClr val="000000"/>
                </a:solidFill>
              </a:rPr>
              <a:pPr/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D45DB-5037-4EBA-B3AC-2B26C145E933}" type="slidenum">
              <a:rPr lang="en-US">
                <a:solidFill>
                  <a:srgbClr val="000000"/>
                </a:solidFill>
              </a:rPr>
              <a:pPr/>
              <a:t>53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5437A-3C4D-403E-8281-1A0736D70D3F}" type="slidenum">
              <a:rPr lang="en-US">
                <a:solidFill>
                  <a:srgbClr val="000000"/>
                </a:solidFill>
              </a:rPr>
              <a:pPr/>
              <a:t>54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33025-7D6C-41DA-B104-303E7920E3E7}" type="slidenum">
              <a:rPr lang="en-US">
                <a:solidFill>
                  <a:srgbClr val="000000"/>
                </a:solidFill>
              </a:rPr>
              <a:pPr/>
              <a:t>55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33025-7D6C-41DA-B104-303E7920E3E7}" type="slidenum">
              <a:rPr lang="en-US">
                <a:solidFill>
                  <a:srgbClr val="000000"/>
                </a:solidFill>
              </a:rPr>
              <a:pPr/>
              <a:t>56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50660-0B7B-431C-B257-66E3AEB5B363}" type="slidenum">
              <a:rPr lang="en-US">
                <a:solidFill>
                  <a:srgbClr val="000000"/>
                </a:solidFill>
              </a:rPr>
              <a:pPr/>
              <a:t>57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327E3-C440-48BC-97D7-C8A86FD51F5D}" type="slidenum">
              <a:rPr lang="en-US">
                <a:solidFill>
                  <a:srgbClr val="000000"/>
                </a:solidFill>
              </a:rPr>
              <a:pPr/>
              <a:t>58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3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6FA8B-1CF9-4EF5-951E-EF6171A2B0D3}" type="slidenum">
              <a:rPr lang="en-US">
                <a:solidFill>
                  <a:srgbClr val="000000"/>
                </a:solidFill>
              </a:rPr>
              <a:pPr/>
              <a:t>59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5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3732A-46B5-4569-AFCF-289D7FA92BC4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5CA43-93BA-46E7-802A-D352719E2209}" type="slidenum">
              <a:rPr lang="en-US">
                <a:solidFill>
                  <a:srgbClr val="000000"/>
                </a:solidFill>
              </a:rPr>
              <a:pPr/>
              <a:t>60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4ABFC-3223-4F64-A505-873D934BC04F}" type="slidenum">
              <a:rPr lang="en-US">
                <a:solidFill>
                  <a:srgbClr val="000000"/>
                </a:solidFill>
              </a:rPr>
              <a:pPr/>
              <a:t>61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38885-965B-4DE4-89B0-834BA41F4807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0C45C-2FBF-461C-B8B4-6ED13886159F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7EF20-691C-46BB-8D57-9FEF6820B34B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lazy insert - don't consolidate trees when inserting into Fibonacci heap. If k consecutive inserts, the k 1-node trees are created.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627463-C65F-40E4-9912-4CBC09B76DB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627463-C65F-40E4-9912-4CBC09B76DB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9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627463-C65F-40E4-9912-4CBC09B76DB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9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627463-C65F-40E4-9912-4CBC09B76DB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96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627463-C65F-40E4-9912-4CBC09B76DB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96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627463-C65F-40E4-9912-4CBC09B76DB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627463-C65F-40E4-9912-4CBC09B76DB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0318B4-E7A0-44E9-9FCB-B98FAA6D81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5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0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1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2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3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44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45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46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47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48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0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51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52.xml"/></Relationships>
</file>

<file path=ppt/slideMasters/_rels/slideMaster53.xml.rels><?xml version="1.0" encoding="UTF-8" standalone="yes"?>
<Relationships xmlns="http://schemas.openxmlformats.org/package/2006/relationships"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53.xml"/></Relationships>
</file>

<file path=ppt/slideMasters/_rels/slideMaster5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54.xml"/></Relationships>
</file>

<file path=ppt/slideMasters/_rels/slideMaster5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55.xml"/></Relationships>
</file>

<file path=ppt/slideMasters/_rels/slideMaster56.xml.rels><?xml version="1.0" encoding="UTF-8" standalone="yes"?>
<Relationships xmlns="http://schemas.openxmlformats.org/package/2006/relationships"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56.xml"/></Relationships>
</file>

<file path=ppt/slideMasters/_rels/slideMaster57.xml.rels><?xml version="1.0" encoding="UTF-8" standalone="yes"?>
<Relationships xmlns="http://schemas.openxmlformats.org/package/2006/relationships"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57.xml"/></Relationships>
</file>

<file path=ppt/slideMasters/_rels/slideMaster58.xml.rels><?xml version="1.0" encoding="UTF-8" standalone="yes"?>
<Relationships xmlns="http://schemas.openxmlformats.org/package/2006/relationships"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58.xml"/></Relationships>
</file>

<file path=ppt/slideMasters/_rels/slideMaster59.xml.rels><?xml version="1.0" encoding="UTF-8" standalone="yes"?>
<Relationships xmlns="http://schemas.openxmlformats.org/package/2006/relationships"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60.xml.rels><?xml version="1.0" encoding="UTF-8" standalone="yes"?>
<Relationships xmlns="http://schemas.openxmlformats.org/package/2006/relationships"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FB85F5-6C4F-47BE-9E04-94200D51A3A7}" type="slidenum">
              <a:rPr lang="en-US">
                <a:solidFill>
                  <a:srgbClr val="000000"/>
                </a:solidFill>
                <a:ea typeface="ＭＳ Ｐゴシック" pitchFamily="1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1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6F16-78F0-449C-938A-D740A858D22C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027" y="1234462"/>
            <a:ext cx="8001000" cy="5410200"/>
          </a:xfrm>
        </p:spPr>
        <p:txBody>
          <a:bodyPr/>
          <a:lstStyle/>
          <a:p>
            <a:pPr lvl="1"/>
            <a:endParaRPr kumimoji="0" lang="en-US" dirty="0"/>
          </a:p>
          <a:p>
            <a:pPr lvl="1"/>
            <a:endParaRPr kumimoji="0" lang="en-US" dirty="0"/>
          </a:p>
          <a:p>
            <a:r>
              <a:rPr kumimoji="0" lang="en-US" dirty="0"/>
              <a:t>Basic idea.</a:t>
            </a:r>
          </a:p>
          <a:p>
            <a:pPr lvl="1"/>
            <a:r>
              <a:rPr kumimoji="0" lang="en-US" dirty="0"/>
              <a:t>Similar to binomial heaps, but less rigid structure.</a:t>
            </a:r>
          </a:p>
          <a:p>
            <a:pPr lvl="1"/>
            <a:r>
              <a:rPr kumimoji="0" lang="en-US" dirty="0"/>
              <a:t>Binomial heap:  </a:t>
            </a:r>
            <a:r>
              <a:rPr kumimoji="0" lang="en-US" dirty="0">
                <a:solidFill>
                  <a:schemeClr val="accent1"/>
                </a:solidFill>
              </a:rPr>
              <a:t>eagerly</a:t>
            </a:r>
            <a:r>
              <a:rPr kumimoji="0" lang="en-US" dirty="0"/>
              <a:t> consolidate trees after each </a:t>
            </a:r>
            <a:r>
              <a:rPr kumimoji="0" lang="en-US" dirty="0">
                <a:latin typeface="Lucida Sans Italic" pitchFamily="1" charset="0"/>
              </a:rPr>
              <a:t>insert</a:t>
            </a:r>
            <a:r>
              <a:rPr kumimoji="0" lang="en-US" dirty="0"/>
              <a:t>.</a:t>
            </a:r>
          </a:p>
          <a:p>
            <a:pPr lvl="1"/>
            <a:endParaRPr kumimoji="0" lang="en-US" dirty="0"/>
          </a:p>
          <a:p>
            <a:pPr lvl="1"/>
            <a:endParaRPr kumimoji="0" lang="en-US" dirty="0"/>
          </a:p>
          <a:p>
            <a:pPr lvl="1"/>
            <a:endParaRPr kumimoji="0" lang="en-US" dirty="0"/>
          </a:p>
          <a:p>
            <a:pPr lvl="1"/>
            <a:endParaRPr kumimoji="0" lang="en-US" dirty="0"/>
          </a:p>
          <a:p>
            <a:pPr lvl="1"/>
            <a:endParaRPr kumimoji="0" lang="en-US" dirty="0"/>
          </a:p>
          <a:p>
            <a:pPr lvl="1"/>
            <a:r>
              <a:rPr kumimoji="0" lang="en-US" dirty="0"/>
              <a:t>Fibonacci heap:  </a:t>
            </a:r>
            <a:r>
              <a:rPr kumimoji="0" lang="en-US" dirty="0">
                <a:solidFill>
                  <a:schemeClr val="accent1"/>
                </a:solidFill>
              </a:rPr>
              <a:t>lazily</a:t>
            </a:r>
            <a:r>
              <a:rPr kumimoji="0" lang="en-US" dirty="0"/>
              <a:t> defer consolidation until next </a:t>
            </a:r>
            <a:r>
              <a:rPr kumimoji="0" lang="en-US" dirty="0">
                <a:latin typeface="Lucida Sans Italic" pitchFamily="1" charset="0"/>
              </a:rPr>
              <a:t>delete-min</a:t>
            </a:r>
            <a:r>
              <a:rPr kumimoji="0" lang="en-US" dirty="0"/>
              <a:t>.</a:t>
            </a:r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6112088" y="3405740"/>
            <a:ext cx="62975" cy="12272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8228" name="AutoShape 36"/>
          <p:cNvCxnSpPr>
            <a:cxnSpLocks noChangeShapeType="1"/>
            <a:stCxn id="8223" idx="4"/>
            <a:endCxn id="8227" idx="0"/>
          </p:cNvCxnSpPr>
          <p:nvPr/>
        </p:nvCxnSpPr>
        <p:spPr bwMode="auto">
          <a:xfrm>
            <a:off x="6464300" y="3887378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2595563" y="3057116"/>
            <a:ext cx="3906837" cy="1223962"/>
            <a:chOff x="2671763" y="4192588"/>
            <a:chExt cx="3906837" cy="1223962"/>
          </a:xfrm>
        </p:grpSpPr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3433763" y="4573588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4486275" y="4192588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4772025" y="4573588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4486275" y="4573588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8212" name="Oval 20"/>
            <p:cNvSpPr>
              <a:spLocks noChangeArrowheads="1"/>
            </p:cNvSpPr>
            <p:nvPr/>
          </p:nvSpPr>
          <p:spPr bwMode="auto">
            <a:xfrm>
              <a:off x="4772025" y="4967288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5524500" y="4192588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>
              <a:off x="5810250" y="4573588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5524500" y="4573588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5810250" y="4967288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6502400" y="4946650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6216650" y="4946650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8227" name="Oval 35"/>
            <p:cNvSpPr>
              <a:spLocks noChangeArrowheads="1"/>
            </p:cNvSpPr>
            <p:nvPr/>
          </p:nvSpPr>
          <p:spPr bwMode="auto">
            <a:xfrm>
              <a:off x="6502400" y="5340350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671763" y="4192588"/>
              <a:ext cx="3868737" cy="774700"/>
              <a:chOff x="2671763" y="4192588"/>
              <a:chExt cx="3868737" cy="774700"/>
            </a:xfrm>
          </p:grpSpPr>
          <p:sp>
            <p:nvSpPr>
              <p:cNvPr id="8200" name="Oval 8"/>
              <p:cNvSpPr>
                <a:spLocks noChangeArrowheads="1"/>
              </p:cNvSpPr>
              <p:nvPr/>
            </p:nvSpPr>
            <p:spPr bwMode="auto">
              <a:xfrm>
                <a:off x="2671763" y="4192588"/>
                <a:ext cx="76200" cy="762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8201" name="Oval 9"/>
              <p:cNvSpPr>
                <a:spLocks noChangeArrowheads="1"/>
              </p:cNvSpPr>
              <p:nvPr/>
            </p:nvSpPr>
            <p:spPr bwMode="auto">
              <a:xfrm>
                <a:off x="3433763" y="4192588"/>
                <a:ext cx="76200" cy="762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ea typeface="ＭＳ Ｐゴシック" pitchFamily="1" charset="-128"/>
                </a:endParaRPr>
              </a:p>
            </p:txBody>
          </p:sp>
          <p:cxnSp>
            <p:nvCxnSpPr>
              <p:cNvPr id="8203" name="AutoShape 11"/>
              <p:cNvCxnSpPr>
                <a:cxnSpLocks noChangeShapeType="1"/>
                <a:stCxn id="8201" idx="4"/>
                <a:endCxn id="8202" idx="0"/>
              </p:cNvCxnSpPr>
              <p:nvPr/>
            </p:nvCxnSpPr>
            <p:spPr bwMode="auto">
              <a:xfrm>
                <a:off x="3471863" y="4268788"/>
                <a:ext cx="0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06" name="AutoShape 14"/>
              <p:cNvCxnSpPr>
                <a:cxnSpLocks noChangeShapeType="1"/>
                <a:stCxn id="8204" idx="4"/>
                <a:endCxn id="8205" idx="0"/>
              </p:cNvCxnSpPr>
              <p:nvPr/>
            </p:nvCxnSpPr>
            <p:spPr bwMode="auto">
              <a:xfrm>
                <a:off x="4524375" y="4268788"/>
                <a:ext cx="285750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08" name="AutoShape 16"/>
              <p:cNvCxnSpPr>
                <a:cxnSpLocks noChangeShapeType="1"/>
                <a:stCxn id="8204" idx="4"/>
                <a:endCxn id="8207" idx="0"/>
              </p:cNvCxnSpPr>
              <p:nvPr/>
            </p:nvCxnSpPr>
            <p:spPr bwMode="auto">
              <a:xfrm>
                <a:off x="4524375" y="4268788"/>
                <a:ext cx="0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AutoShape 21"/>
              <p:cNvCxnSpPr>
                <a:cxnSpLocks noChangeShapeType="1"/>
                <a:stCxn id="8205" idx="4"/>
                <a:endCxn id="8212" idx="0"/>
              </p:cNvCxnSpPr>
              <p:nvPr/>
            </p:nvCxnSpPr>
            <p:spPr bwMode="auto">
              <a:xfrm>
                <a:off x="4810125" y="4649788"/>
                <a:ext cx="0" cy="3175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AutoShape 24"/>
              <p:cNvCxnSpPr>
                <a:cxnSpLocks noChangeShapeType="1"/>
                <a:stCxn id="8214" idx="4"/>
                <a:endCxn id="8215" idx="0"/>
              </p:cNvCxnSpPr>
              <p:nvPr/>
            </p:nvCxnSpPr>
            <p:spPr bwMode="auto">
              <a:xfrm>
                <a:off x="5562600" y="4268788"/>
                <a:ext cx="285750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8" name="AutoShape 26"/>
              <p:cNvCxnSpPr>
                <a:cxnSpLocks noChangeShapeType="1"/>
                <a:stCxn id="8214" idx="4"/>
                <a:endCxn id="8217" idx="0"/>
              </p:cNvCxnSpPr>
              <p:nvPr/>
            </p:nvCxnSpPr>
            <p:spPr bwMode="auto">
              <a:xfrm>
                <a:off x="5562600" y="4268788"/>
                <a:ext cx="0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1" name="AutoShape 29"/>
              <p:cNvCxnSpPr>
                <a:cxnSpLocks noChangeShapeType="1"/>
                <a:stCxn id="8215" idx="4"/>
                <a:endCxn id="8220" idx="0"/>
              </p:cNvCxnSpPr>
              <p:nvPr/>
            </p:nvCxnSpPr>
            <p:spPr bwMode="auto">
              <a:xfrm>
                <a:off x="5848350" y="4649788"/>
                <a:ext cx="0" cy="3175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4" name="AutoShape 32"/>
              <p:cNvCxnSpPr>
                <a:cxnSpLocks noChangeShapeType="1"/>
                <a:stCxn id="8222" idx="4"/>
                <a:endCxn id="8223" idx="0"/>
              </p:cNvCxnSpPr>
              <p:nvPr/>
            </p:nvCxnSpPr>
            <p:spPr bwMode="auto">
              <a:xfrm>
                <a:off x="6219776" y="4663932"/>
                <a:ext cx="320724" cy="2827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6" name="AutoShape 34"/>
              <p:cNvCxnSpPr>
                <a:cxnSpLocks noChangeShapeType="1"/>
                <a:stCxn id="8222" idx="4"/>
                <a:endCxn id="8225" idx="0"/>
              </p:cNvCxnSpPr>
              <p:nvPr/>
            </p:nvCxnSpPr>
            <p:spPr bwMode="auto">
              <a:xfrm>
                <a:off x="6219776" y="4663932"/>
                <a:ext cx="34974" cy="2827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9" name="AutoShape 37"/>
              <p:cNvCxnSpPr>
                <a:cxnSpLocks noChangeShapeType="1"/>
                <a:stCxn id="8214" idx="4"/>
                <a:endCxn id="8222" idx="1"/>
              </p:cNvCxnSpPr>
              <p:nvPr/>
            </p:nvCxnSpPr>
            <p:spPr bwMode="auto">
              <a:xfrm>
                <a:off x="5562600" y="4268788"/>
                <a:ext cx="634910" cy="2903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4224-CEAE-4F14-A2B1-E468F65A037F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Insert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Actual cost.  </a:t>
            </a:r>
            <a:r>
              <a:rPr kumimoji="0" lang="en-US">
                <a:solidFill>
                  <a:schemeClr val="hlink"/>
                </a:solidFill>
              </a:rPr>
              <a:t>O(1)</a:t>
            </a:r>
          </a:p>
          <a:p>
            <a:pPr lvl="1"/>
            <a:endParaRPr kumimoji="0" lang="en-US"/>
          </a:p>
          <a:p>
            <a:r>
              <a:rPr kumimoji="0" lang="en-US"/>
              <a:t>Change in potential.  </a:t>
            </a:r>
            <a:r>
              <a:rPr kumimoji="0" lang="en-US">
                <a:solidFill>
                  <a:schemeClr val="hlink"/>
                </a:solidFill>
              </a:rPr>
              <a:t>+1</a:t>
            </a:r>
          </a:p>
          <a:p>
            <a:pPr lvl="1"/>
            <a:endParaRPr kumimoji="0" lang="en-US"/>
          </a:p>
          <a:p>
            <a:r>
              <a:rPr kumimoji="0" lang="en-US"/>
              <a:t>Amortized cost.  </a:t>
            </a:r>
            <a:r>
              <a:rPr kumimoji="0" lang="en-US">
                <a:solidFill>
                  <a:schemeClr val="hlink"/>
                </a:solidFill>
              </a:rPr>
              <a:t>O(1)</a:t>
            </a:r>
          </a:p>
          <a:p>
            <a:pPr lvl="1"/>
            <a:endParaRPr kumimoji="0" lang="en-US"/>
          </a:p>
        </p:txBody>
      </p:sp>
      <p:sp>
        <p:nvSpPr>
          <p:cNvPr id="28676" name="Oval 4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28677" name="AutoShape 5"/>
          <p:cNvCxnSpPr>
            <a:cxnSpLocks noChangeShapeType="1"/>
            <a:stCxn id="28676" idx="0"/>
            <a:endCxn id="2868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78" name="Oval 6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28679" name="AutoShape 7"/>
          <p:cNvCxnSpPr>
            <a:cxnSpLocks noChangeShapeType="1"/>
            <a:stCxn id="28678" idx="0"/>
            <a:endCxn id="2868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0" name="Oval 8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28681" name="AutoShape 9"/>
          <p:cNvCxnSpPr>
            <a:cxnSpLocks noChangeShapeType="1"/>
            <a:stCxn id="28685" idx="2"/>
            <a:endCxn id="28680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2" name="AutoShape 10"/>
          <p:cNvCxnSpPr>
            <a:cxnSpLocks noChangeShapeType="1"/>
            <a:stCxn id="28680" idx="2"/>
            <a:endCxn id="28703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3" name="Oval 11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28684" name="Oval 12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28685" name="Oval 13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sp>
        <p:nvSpPr>
          <p:cNvPr id="28686" name="Oval 14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28687" name="Oval 15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28688" name="AutoShape 16"/>
          <p:cNvCxnSpPr>
            <a:cxnSpLocks noChangeShapeType="1"/>
            <a:stCxn id="28686" idx="0"/>
            <a:endCxn id="2868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9" name="AutoShape 17"/>
          <p:cNvCxnSpPr>
            <a:cxnSpLocks noChangeShapeType="1"/>
            <a:stCxn id="28696" idx="2"/>
            <a:endCxn id="2868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0" name="Oval 18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28691" name="Oval 19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28692" name="AutoShape 20"/>
          <p:cNvCxnSpPr>
            <a:cxnSpLocks noChangeShapeType="1"/>
            <a:stCxn id="28690" idx="0"/>
            <a:endCxn id="2869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3" name="Oval 21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28694" name="AutoShape 22"/>
          <p:cNvCxnSpPr>
            <a:cxnSpLocks noChangeShapeType="1"/>
            <a:stCxn id="28693" idx="0"/>
            <a:endCxn id="2869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5" name="AutoShape 23"/>
          <p:cNvCxnSpPr>
            <a:cxnSpLocks noChangeShapeType="1"/>
            <a:stCxn id="28691" idx="7"/>
            <a:endCxn id="2869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6" name="Oval 24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28697" name="AutoShape 25"/>
          <p:cNvCxnSpPr>
            <a:cxnSpLocks noChangeShapeType="1"/>
            <a:stCxn id="28696" idx="6"/>
            <a:endCxn id="28703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8" name="AutoShape 26"/>
          <p:cNvCxnSpPr>
            <a:cxnSpLocks noChangeShapeType="1"/>
            <a:stCxn id="28684" idx="0"/>
            <a:endCxn id="2868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9" name="AutoShape 27"/>
          <p:cNvCxnSpPr>
            <a:cxnSpLocks noChangeShapeType="1"/>
            <a:stCxn id="28683" idx="7"/>
            <a:endCxn id="2868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0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28701" name="AutoShape 29"/>
          <p:cNvCxnSpPr>
            <a:cxnSpLocks noChangeShapeType="1"/>
            <a:stCxn id="28700" idx="0"/>
            <a:endCxn id="2867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2" name="Oval 30"/>
          <p:cNvSpPr>
            <a:spLocks noChangeAspect="1" noChangeArrowheads="1"/>
          </p:cNvSpPr>
          <p:nvPr/>
        </p:nvSpPr>
        <p:spPr bwMode="auto">
          <a:xfrm>
            <a:off x="6019800" y="47244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28703" name="Oval 31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Heap H</a:t>
            </a:r>
            <a:endParaRPr kumimoji="1" lang="en-US" sz="1400">
              <a:solidFill>
                <a:srgbClr val="003399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>
                <a:solidFill>
                  <a:srgbClr val="003399"/>
                </a:solidFill>
                <a:ea typeface="ＭＳ Ｐゴシック" pitchFamily="1" charset="-128"/>
              </a:rPr>
              <a:t> 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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 </a:t>
            </a:r>
            <a:r>
              <a:rPr kumimoji="1" lang="en-US">
                <a:solidFill>
                  <a:srgbClr val="000000"/>
                </a:solidFill>
                <a:latin typeface="Lucida Grande" pitchFamily="1" charset="0"/>
                <a:ea typeface="ＭＳ Ｐゴシック" pitchFamily="1" charset="-128"/>
                <a:sym typeface="Symbol" pitchFamily="1" charset="2"/>
              </a:rPr>
              <a:t> = 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trees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 + 2</a:t>
            </a:r>
            <a:r>
              <a:rPr kumimoji="1" lang="en-US" baseline="30000">
                <a:solidFill>
                  <a:srgbClr val="000000"/>
                </a:solidFill>
                <a:ea typeface="ＭＳ Ｐゴシック" pitchFamily="1" charset="-128"/>
              </a:rPr>
              <a:t> 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</a:t>
            </a:r>
            <a:r>
              <a:rPr kumimoji="1" lang="en-US" baseline="30000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 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marks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6210300" y="1589088"/>
            <a:ext cx="1597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potential of heap H</a:t>
            </a:r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F7C67-A33B-4F5A-BBD7-323C015C092F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3399"/>
                </a:solidFill>
                <a:ea typeface="ＭＳ Ｐゴシック" pitchFamily="1" charset="-128"/>
              </a:rPr>
              <a:t>Delete Min</a:t>
            </a:r>
            <a:endParaRPr lang="en-US" sz="24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1119D-3A49-4CE3-8FA7-A109A2A287AC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Linking Operation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Linking operation.  </a:t>
            </a:r>
            <a:r>
              <a:rPr kumimoji="0" lang="en-US">
                <a:solidFill>
                  <a:schemeClr val="tx1"/>
                </a:solidFill>
              </a:rPr>
              <a:t>Make larger root be a child of smaller root.</a:t>
            </a:r>
          </a:p>
        </p:txBody>
      </p:sp>
      <p:sp>
        <p:nvSpPr>
          <p:cNvPr id="40964" name="Oval 4"/>
          <p:cNvSpPr>
            <a:spLocks noChangeAspect="1" noChangeArrowheads="1"/>
          </p:cNvSpPr>
          <p:nvPr/>
        </p:nvSpPr>
        <p:spPr bwMode="auto">
          <a:xfrm>
            <a:off x="2532063" y="48053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40965" name="AutoShape 5"/>
          <p:cNvCxnSpPr>
            <a:cxnSpLocks noChangeShapeType="1"/>
            <a:stCxn id="40964" idx="0"/>
            <a:endCxn id="40969" idx="4"/>
          </p:cNvCxnSpPr>
          <p:nvPr/>
        </p:nvCxnSpPr>
        <p:spPr bwMode="auto">
          <a:xfrm flipV="1">
            <a:off x="2714625" y="450056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66" name="Oval 6"/>
          <p:cNvSpPr>
            <a:spLocks noChangeAspect="1" noChangeArrowheads="1"/>
          </p:cNvSpPr>
          <p:nvPr/>
        </p:nvSpPr>
        <p:spPr bwMode="auto">
          <a:xfrm>
            <a:off x="3941763" y="41275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40967" name="AutoShape 7"/>
          <p:cNvCxnSpPr>
            <a:cxnSpLocks noChangeShapeType="1"/>
            <a:stCxn id="40966" idx="0"/>
            <a:endCxn id="40971" idx="5"/>
          </p:cNvCxnSpPr>
          <p:nvPr/>
        </p:nvCxnSpPr>
        <p:spPr bwMode="auto">
          <a:xfrm flipH="1" flipV="1">
            <a:off x="3570288" y="3589338"/>
            <a:ext cx="55403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69" name="Oval 9"/>
          <p:cNvSpPr>
            <a:spLocks noChangeAspect="1" noChangeArrowheads="1"/>
          </p:cNvSpPr>
          <p:nvPr/>
        </p:nvSpPr>
        <p:spPr bwMode="auto">
          <a:xfrm>
            <a:off x="2532063" y="41275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40970" name="Oval 10"/>
          <p:cNvSpPr>
            <a:spLocks noChangeAspect="1" noChangeArrowheads="1"/>
          </p:cNvSpPr>
          <p:nvPr/>
        </p:nvSpPr>
        <p:spPr bwMode="auto">
          <a:xfrm>
            <a:off x="3259138" y="41275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40971" name="Oval 11"/>
          <p:cNvSpPr>
            <a:spLocks noChangeAspect="1" noChangeArrowheads="1"/>
          </p:cNvSpPr>
          <p:nvPr/>
        </p:nvSpPr>
        <p:spPr bwMode="auto">
          <a:xfrm>
            <a:off x="3259138" y="327025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cxnSp>
        <p:nvCxnSpPr>
          <p:cNvPr id="40972" name="AutoShape 12"/>
          <p:cNvCxnSpPr>
            <a:cxnSpLocks noChangeShapeType="1"/>
            <a:stCxn id="40970" idx="0"/>
            <a:endCxn id="40971" idx="4"/>
          </p:cNvCxnSpPr>
          <p:nvPr/>
        </p:nvCxnSpPr>
        <p:spPr bwMode="auto">
          <a:xfrm flipV="1">
            <a:off x="3441700" y="3643313"/>
            <a:ext cx="0" cy="484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3" name="AutoShape 13"/>
          <p:cNvCxnSpPr>
            <a:cxnSpLocks noChangeShapeType="1"/>
            <a:stCxn id="40969" idx="7"/>
            <a:endCxn id="40971" idx="3"/>
          </p:cNvCxnSpPr>
          <p:nvPr/>
        </p:nvCxnSpPr>
        <p:spPr bwMode="auto">
          <a:xfrm flipV="1">
            <a:off x="2843213" y="3589338"/>
            <a:ext cx="469900" cy="592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74" name="Oval 14"/>
          <p:cNvSpPr>
            <a:spLocks noChangeAspect="1" noChangeArrowheads="1"/>
          </p:cNvSpPr>
          <p:nvPr/>
        </p:nvSpPr>
        <p:spPr bwMode="auto">
          <a:xfrm>
            <a:off x="3941763" y="48053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40975" name="AutoShape 15"/>
          <p:cNvCxnSpPr>
            <a:cxnSpLocks noChangeShapeType="1"/>
            <a:stCxn id="40974" idx="0"/>
            <a:endCxn id="40966" idx="4"/>
          </p:cNvCxnSpPr>
          <p:nvPr/>
        </p:nvCxnSpPr>
        <p:spPr bwMode="auto">
          <a:xfrm flipV="1">
            <a:off x="4124325" y="450056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97" name="Oval 37"/>
          <p:cNvSpPr>
            <a:spLocks noChangeAspect="1" noChangeArrowheads="1"/>
          </p:cNvSpPr>
          <p:nvPr/>
        </p:nvSpPr>
        <p:spPr bwMode="auto">
          <a:xfrm>
            <a:off x="630238" y="4826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77</a:t>
            </a:r>
          </a:p>
        </p:txBody>
      </p:sp>
      <p:cxnSp>
        <p:nvCxnSpPr>
          <p:cNvPr id="40998" name="AutoShape 38"/>
          <p:cNvCxnSpPr>
            <a:cxnSpLocks noChangeShapeType="1"/>
            <a:stCxn id="40997" idx="0"/>
            <a:endCxn id="41001" idx="4"/>
          </p:cNvCxnSpPr>
          <p:nvPr/>
        </p:nvCxnSpPr>
        <p:spPr bwMode="auto">
          <a:xfrm flipV="1">
            <a:off x="81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01" name="Oval 41"/>
          <p:cNvSpPr>
            <a:spLocks noChangeAspect="1" noChangeArrowheads="1"/>
          </p:cNvSpPr>
          <p:nvPr/>
        </p:nvSpPr>
        <p:spPr bwMode="auto">
          <a:xfrm>
            <a:off x="630238" y="414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56</a:t>
            </a:r>
          </a:p>
        </p:txBody>
      </p:sp>
      <p:sp>
        <p:nvSpPr>
          <p:cNvPr id="41002" name="Oval 42"/>
          <p:cNvSpPr>
            <a:spLocks noChangeAspect="1" noChangeArrowheads="1"/>
          </p:cNvSpPr>
          <p:nvPr/>
        </p:nvSpPr>
        <p:spPr bwMode="auto">
          <a:xfrm>
            <a:off x="1357313" y="414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41003" name="Oval 43"/>
          <p:cNvSpPr>
            <a:spLocks noChangeAspect="1" noChangeArrowheads="1"/>
          </p:cNvSpPr>
          <p:nvPr/>
        </p:nvSpPr>
        <p:spPr bwMode="auto">
          <a:xfrm>
            <a:off x="1357313" y="329088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cxnSp>
        <p:nvCxnSpPr>
          <p:cNvPr id="41004" name="AutoShape 44"/>
          <p:cNvCxnSpPr>
            <a:cxnSpLocks noChangeShapeType="1"/>
            <a:stCxn id="41002" idx="0"/>
            <a:endCxn id="41003" idx="4"/>
          </p:cNvCxnSpPr>
          <p:nvPr/>
        </p:nvCxnSpPr>
        <p:spPr bwMode="auto">
          <a:xfrm flipV="1">
            <a:off x="1539875" y="3663950"/>
            <a:ext cx="0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05" name="AutoShape 45"/>
          <p:cNvCxnSpPr>
            <a:cxnSpLocks noChangeShapeType="1"/>
            <a:stCxn id="41001" idx="7"/>
            <a:endCxn id="41003" idx="3"/>
          </p:cNvCxnSpPr>
          <p:nvPr/>
        </p:nvCxnSpPr>
        <p:spPr bwMode="auto">
          <a:xfrm flipV="1">
            <a:off x="941388" y="3609975"/>
            <a:ext cx="469900" cy="592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754063" y="539591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tree T</a:t>
            </a:r>
            <a:r>
              <a:rPr lang="en-US" sz="1400" baseline="-250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1</a:t>
            </a:r>
            <a:endParaRPr lang="en-US" sz="1400">
              <a:solidFill>
                <a:srgbClr val="4D4D4D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3175000" y="539591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tree T</a:t>
            </a:r>
            <a:r>
              <a:rPr lang="en-US" sz="1400" baseline="-250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2</a:t>
            </a:r>
            <a:endParaRPr lang="en-US" sz="1400">
              <a:solidFill>
                <a:srgbClr val="4D4D4D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41013" name="Oval 53"/>
          <p:cNvSpPr>
            <a:spLocks noChangeAspect="1" noChangeArrowheads="1"/>
          </p:cNvSpPr>
          <p:nvPr/>
        </p:nvSpPr>
        <p:spPr bwMode="auto">
          <a:xfrm>
            <a:off x="7026275" y="480377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41014" name="AutoShape 54"/>
          <p:cNvCxnSpPr>
            <a:cxnSpLocks noChangeShapeType="1"/>
            <a:stCxn id="41013" idx="0"/>
            <a:endCxn id="41017" idx="4"/>
          </p:cNvCxnSpPr>
          <p:nvPr/>
        </p:nvCxnSpPr>
        <p:spPr bwMode="auto">
          <a:xfrm flipV="1">
            <a:off x="7208838" y="44989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15" name="Oval 55"/>
          <p:cNvSpPr>
            <a:spLocks noChangeAspect="1" noChangeArrowheads="1"/>
          </p:cNvSpPr>
          <p:nvPr/>
        </p:nvSpPr>
        <p:spPr bwMode="auto">
          <a:xfrm>
            <a:off x="8435975" y="41259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41016" name="AutoShape 56"/>
          <p:cNvCxnSpPr>
            <a:cxnSpLocks noChangeShapeType="1"/>
            <a:stCxn id="41015" idx="0"/>
            <a:endCxn id="41019" idx="5"/>
          </p:cNvCxnSpPr>
          <p:nvPr/>
        </p:nvCxnSpPr>
        <p:spPr bwMode="auto">
          <a:xfrm flipH="1" flipV="1">
            <a:off x="8064500" y="3587750"/>
            <a:ext cx="554038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17" name="Oval 57"/>
          <p:cNvSpPr>
            <a:spLocks noChangeAspect="1" noChangeArrowheads="1"/>
          </p:cNvSpPr>
          <p:nvPr/>
        </p:nvSpPr>
        <p:spPr bwMode="auto">
          <a:xfrm>
            <a:off x="7026275" y="41259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41018" name="Oval 58"/>
          <p:cNvSpPr>
            <a:spLocks noChangeAspect="1" noChangeArrowheads="1"/>
          </p:cNvSpPr>
          <p:nvPr/>
        </p:nvSpPr>
        <p:spPr bwMode="auto">
          <a:xfrm>
            <a:off x="7753350" y="41259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41019" name="Oval 59"/>
          <p:cNvSpPr>
            <a:spLocks noChangeAspect="1" noChangeArrowheads="1"/>
          </p:cNvSpPr>
          <p:nvPr/>
        </p:nvSpPr>
        <p:spPr bwMode="auto">
          <a:xfrm>
            <a:off x="7753350" y="3268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cxnSp>
        <p:nvCxnSpPr>
          <p:cNvPr id="41020" name="AutoShape 60"/>
          <p:cNvCxnSpPr>
            <a:cxnSpLocks noChangeShapeType="1"/>
            <a:stCxn id="41018" idx="0"/>
            <a:endCxn id="41019" idx="4"/>
          </p:cNvCxnSpPr>
          <p:nvPr/>
        </p:nvCxnSpPr>
        <p:spPr bwMode="auto">
          <a:xfrm flipV="1">
            <a:off x="7935913" y="3641725"/>
            <a:ext cx="0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21" name="AutoShape 61"/>
          <p:cNvCxnSpPr>
            <a:cxnSpLocks noChangeShapeType="1"/>
            <a:stCxn id="41017" idx="7"/>
            <a:endCxn id="41019" idx="3"/>
          </p:cNvCxnSpPr>
          <p:nvPr/>
        </p:nvCxnSpPr>
        <p:spPr bwMode="auto">
          <a:xfrm flipV="1">
            <a:off x="7337425" y="3587750"/>
            <a:ext cx="469900" cy="592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22" name="Oval 62"/>
          <p:cNvSpPr>
            <a:spLocks noChangeAspect="1" noChangeArrowheads="1"/>
          </p:cNvSpPr>
          <p:nvPr/>
        </p:nvSpPr>
        <p:spPr bwMode="auto">
          <a:xfrm>
            <a:off x="8435975" y="480377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41023" name="AutoShape 63"/>
          <p:cNvCxnSpPr>
            <a:cxnSpLocks noChangeShapeType="1"/>
            <a:stCxn id="41022" idx="0"/>
            <a:endCxn id="41015" idx="4"/>
          </p:cNvCxnSpPr>
          <p:nvPr/>
        </p:nvCxnSpPr>
        <p:spPr bwMode="auto">
          <a:xfrm flipV="1">
            <a:off x="8618538" y="44989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32" name="Oval 72"/>
          <p:cNvSpPr>
            <a:spLocks noChangeAspect="1" noChangeArrowheads="1"/>
          </p:cNvSpPr>
          <p:nvPr/>
        </p:nvSpPr>
        <p:spPr bwMode="auto">
          <a:xfrm>
            <a:off x="5541963" y="54975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77</a:t>
            </a:r>
          </a:p>
        </p:txBody>
      </p:sp>
      <p:cxnSp>
        <p:nvCxnSpPr>
          <p:cNvPr id="41033" name="AutoShape 73"/>
          <p:cNvCxnSpPr>
            <a:cxnSpLocks noChangeShapeType="1"/>
            <a:stCxn id="41032" idx="0"/>
            <a:endCxn id="41034" idx="4"/>
          </p:cNvCxnSpPr>
          <p:nvPr/>
        </p:nvCxnSpPr>
        <p:spPr bwMode="auto">
          <a:xfrm flipV="1">
            <a:off x="5724525" y="51927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34" name="Oval 74"/>
          <p:cNvSpPr>
            <a:spLocks noChangeAspect="1" noChangeArrowheads="1"/>
          </p:cNvSpPr>
          <p:nvPr/>
        </p:nvSpPr>
        <p:spPr bwMode="auto">
          <a:xfrm>
            <a:off x="5541963" y="481965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56</a:t>
            </a:r>
          </a:p>
        </p:txBody>
      </p:sp>
      <p:sp>
        <p:nvSpPr>
          <p:cNvPr id="41035" name="Oval 75"/>
          <p:cNvSpPr>
            <a:spLocks noChangeAspect="1" noChangeArrowheads="1"/>
          </p:cNvSpPr>
          <p:nvPr/>
        </p:nvSpPr>
        <p:spPr bwMode="auto">
          <a:xfrm>
            <a:off x="6269038" y="481965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41036" name="Oval 76"/>
          <p:cNvSpPr>
            <a:spLocks noChangeAspect="1" noChangeArrowheads="1"/>
          </p:cNvSpPr>
          <p:nvPr/>
        </p:nvSpPr>
        <p:spPr bwMode="auto">
          <a:xfrm>
            <a:off x="6269038" y="412432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cxnSp>
        <p:nvCxnSpPr>
          <p:cNvPr id="41037" name="AutoShape 77"/>
          <p:cNvCxnSpPr>
            <a:cxnSpLocks noChangeShapeType="1"/>
            <a:stCxn id="41035" idx="0"/>
            <a:endCxn id="41036" idx="4"/>
          </p:cNvCxnSpPr>
          <p:nvPr/>
        </p:nvCxnSpPr>
        <p:spPr bwMode="auto">
          <a:xfrm flipV="1">
            <a:off x="6451600" y="4497388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38" name="AutoShape 78"/>
          <p:cNvCxnSpPr>
            <a:cxnSpLocks noChangeShapeType="1"/>
            <a:stCxn id="41034" idx="7"/>
            <a:endCxn id="41036" idx="3"/>
          </p:cNvCxnSpPr>
          <p:nvPr/>
        </p:nvCxnSpPr>
        <p:spPr bwMode="auto">
          <a:xfrm flipV="1">
            <a:off x="5853113" y="4443413"/>
            <a:ext cx="46990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40" name="AutoShape 80"/>
          <p:cNvCxnSpPr>
            <a:cxnSpLocks noChangeShapeType="1"/>
            <a:stCxn id="41036" idx="7"/>
            <a:endCxn id="41019" idx="2"/>
          </p:cNvCxnSpPr>
          <p:nvPr/>
        </p:nvCxnSpPr>
        <p:spPr bwMode="auto">
          <a:xfrm flipV="1">
            <a:off x="6580188" y="3455988"/>
            <a:ext cx="1173162" cy="722312"/>
          </a:xfrm>
          <a:prstGeom prst="straightConnector1">
            <a:avLst/>
          </a:prstGeom>
          <a:noFill/>
          <a:ln w="76200">
            <a:solidFill>
              <a:schemeClr val="accent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7378700" y="5854700"/>
            <a:ext cx="730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tree T'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3432175" y="2613025"/>
            <a:ext cx="1087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smaller root</a:t>
            </a:r>
          </a:p>
        </p:txBody>
      </p:sp>
      <p:sp>
        <p:nvSpPr>
          <p:cNvPr id="41043" name="Line 83"/>
          <p:cNvSpPr>
            <a:spLocks noChangeShapeType="1"/>
          </p:cNvSpPr>
          <p:nvPr/>
        </p:nvSpPr>
        <p:spPr bwMode="auto">
          <a:xfrm flipH="1">
            <a:off x="3533775" y="2909888"/>
            <a:ext cx="193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1044" name="Rectangle 84"/>
          <p:cNvSpPr>
            <a:spLocks noChangeArrowheads="1"/>
          </p:cNvSpPr>
          <p:nvPr/>
        </p:nvSpPr>
        <p:spPr bwMode="auto">
          <a:xfrm>
            <a:off x="1484313" y="2603500"/>
            <a:ext cx="992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larger root</a:t>
            </a:r>
          </a:p>
        </p:txBody>
      </p:sp>
      <p:sp>
        <p:nvSpPr>
          <p:cNvPr id="41045" name="Line 85"/>
          <p:cNvSpPr>
            <a:spLocks noChangeShapeType="1"/>
          </p:cNvSpPr>
          <p:nvPr/>
        </p:nvSpPr>
        <p:spPr bwMode="auto">
          <a:xfrm flipH="1">
            <a:off x="1585913" y="2900363"/>
            <a:ext cx="193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7446963" y="2603500"/>
            <a:ext cx="14843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still heap-ordered</a:t>
            </a:r>
          </a:p>
        </p:txBody>
      </p:sp>
      <p:sp>
        <p:nvSpPr>
          <p:cNvPr id="41047" name="Line 87"/>
          <p:cNvSpPr>
            <a:spLocks noChangeShapeType="1"/>
          </p:cNvSpPr>
          <p:nvPr/>
        </p:nvSpPr>
        <p:spPr bwMode="auto">
          <a:xfrm flipH="1">
            <a:off x="7996238" y="2900363"/>
            <a:ext cx="193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2EA79-7ECA-4E7A-A151-BFD0A01E0E4C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/>
              <a:t>Delete min; meld its children into root list; update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Consolidate trees so that no two roots have same rank.</a:t>
            </a:r>
          </a:p>
        </p:txBody>
      </p:sp>
      <p:sp>
        <p:nvSpPr>
          <p:cNvPr id="181252" name="Oval 4"/>
          <p:cNvSpPr>
            <a:spLocks noChangeAspect="1" noChangeArrowheads="1"/>
          </p:cNvSpPr>
          <p:nvPr/>
        </p:nvSpPr>
        <p:spPr bwMode="auto">
          <a:xfrm>
            <a:off x="5426075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181253" name="AutoShape 5"/>
          <p:cNvCxnSpPr>
            <a:cxnSpLocks noChangeShapeType="1"/>
            <a:stCxn id="181252" idx="0"/>
            <a:endCxn id="181257" idx="4"/>
          </p:cNvCxnSpPr>
          <p:nvPr/>
        </p:nvCxnSpPr>
        <p:spPr bwMode="auto">
          <a:xfrm flipV="1">
            <a:off x="5608638" y="5410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54" name="Oval 6"/>
          <p:cNvSpPr>
            <a:spLocks noChangeAspect="1" noChangeArrowheads="1"/>
          </p:cNvSpPr>
          <p:nvPr/>
        </p:nvSpPr>
        <p:spPr bwMode="auto">
          <a:xfrm>
            <a:off x="7026275" y="5037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181255" name="AutoShape 7"/>
          <p:cNvCxnSpPr>
            <a:cxnSpLocks noChangeShapeType="1"/>
            <a:stCxn id="181254" idx="0"/>
            <a:endCxn id="181259" idx="5"/>
          </p:cNvCxnSpPr>
          <p:nvPr/>
        </p:nvCxnSpPr>
        <p:spPr bwMode="auto">
          <a:xfrm flipH="1" flipV="1">
            <a:off x="6559550" y="4365625"/>
            <a:ext cx="649288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56" name="AutoShape 8"/>
          <p:cNvCxnSpPr>
            <a:cxnSpLocks noChangeShapeType="1"/>
            <a:stCxn id="181259" idx="2"/>
            <a:endCxn id="181264" idx="6"/>
          </p:cNvCxnSpPr>
          <p:nvPr/>
        </p:nvCxnSpPr>
        <p:spPr bwMode="auto">
          <a:xfrm flipH="1">
            <a:off x="5181600" y="4233863"/>
            <a:ext cx="10668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57" name="Oval 9"/>
          <p:cNvSpPr>
            <a:spLocks noChangeAspect="1" noChangeArrowheads="1"/>
          </p:cNvSpPr>
          <p:nvPr/>
        </p:nvSpPr>
        <p:spPr bwMode="auto">
          <a:xfrm>
            <a:off x="5426075" y="5037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181258" name="Oval 10"/>
          <p:cNvSpPr>
            <a:spLocks noChangeAspect="1" noChangeArrowheads="1"/>
          </p:cNvSpPr>
          <p:nvPr/>
        </p:nvSpPr>
        <p:spPr bwMode="auto">
          <a:xfrm>
            <a:off x="6248400" y="5037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181259" name="Oval 11"/>
          <p:cNvSpPr>
            <a:spLocks noChangeAspect="1" noChangeArrowheads="1"/>
          </p:cNvSpPr>
          <p:nvPr/>
        </p:nvSpPr>
        <p:spPr bwMode="auto">
          <a:xfrm>
            <a:off x="6248400" y="4046538"/>
            <a:ext cx="365125" cy="373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</a:t>
            </a:r>
          </a:p>
        </p:txBody>
      </p:sp>
      <p:cxnSp>
        <p:nvCxnSpPr>
          <p:cNvPr id="181260" name="AutoShape 12"/>
          <p:cNvCxnSpPr>
            <a:cxnSpLocks noChangeShapeType="1"/>
            <a:stCxn id="181258" idx="0"/>
            <a:endCxn id="181259" idx="4"/>
          </p:cNvCxnSpPr>
          <p:nvPr/>
        </p:nvCxnSpPr>
        <p:spPr bwMode="auto">
          <a:xfrm flipV="1">
            <a:off x="6430963" y="4419600"/>
            <a:ext cx="0" cy="617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61" name="AutoShape 13"/>
          <p:cNvCxnSpPr>
            <a:cxnSpLocks noChangeShapeType="1"/>
            <a:stCxn id="181257" idx="7"/>
            <a:endCxn id="181259" idx="3"/>
          </p:cNvCxnSpPr>
          <p:nvPr/>
        </p:nvCxnSpPr>
        <p:spPr bwMode="auto">
          <a:xfrm flipV="1">
            <a:off x="5737225" y="4365625"/>
            <a:ext cx="565150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62" name="Oval 14"/>
          <p:cNvSpPr>
            <a:spLocks noChangeAspect="1" noChangeArrowheads="1"/>
          </p:cNvSpPr>
          <p:nvPr/>
        </p:nvSpPr>
        <p:spPr bwMode="auto">
          <a:xfrm>
            <a:off x="7026275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181263" name="AutoShape 15"/>
          <p:cNvCxnSpPr>
            <a:cxnSpLocks noChangeShapeType="1"/>
            <a:stCxn id="181262" idx="0"/>
            <a:endCxn id="181254" idx="4"/>
          </p:cNvCxnSpPr>
          <p:nvPr/>
        </p:nvCxnSpPr>
        <p:spPr bwMode="auto">
          <a:xfrm flipV="1">
            <a:off x="7208838" y="5410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64" name="Oval 16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181265" name="Oval 17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181266" name="AutoShape 18"/>
          <p:cNvCxnSpPr>
            <a:cxnSpLocks noChangeShapeType="1"/>
            <a:stCxn id="181264" idx="2"/>
            <a:endCxn id="181265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67" name="Oval 19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181268" name="Oval 20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81269" name="AutoShape 21"/>
          <p:cNvCxnSpPr>
            <a:cxnSpLocks noChangeShapeType="1"/>
            <a:stCxn id="181267" idx="0"/>
            <a:endCxn id="181268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70" name="AutoShape 22"/>
          <p:cNvCxnSpPr>
            <a:cxnSpLocks noChangeShapeType="1"/>
            <a:stCxn id="181277" idx="2"/>
            <a:endCxn id="181268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1" name="Oval 23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181272" name="Oval 24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81273" name="AutoShape 25"/>
          <p:cNvCxnSpPr>
            <a:cxnSpLocks noChangeShapeType="1"/>
            <a:stCxn id="181271" idx="0"/>
            <a:endCxn id="181272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4" name="Oval 26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181275" name="AutoShape 27"/>
          <p:cNvCxnSpPr>
            <a:cxnSpLocks noChangeShapeType="1"/>
            <a:stCxn id="181274" idx="0"/>
            <a:endCxn id="181277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76" name="AutoShape 28"/>
          <p:cNvCxnSpPr>
            <a:cxnSpLocks noChangeShapeType="1"/>
            <a:stCxn id="181272" idx="7"/>
            <a:endCxn id="181277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7" name="Oval 29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181278" name="AutoShape 30"/>
          <p:cNvCxnSpPr>
            <a:cxnSpLocks noChangeShapeType="1"/>
            <a:stCxn id="181277" idx="6"/>
            <a:endCxn id="181265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6196013" y="3176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181280" name="Line 32"/>
          <p:cNvSpPr>
            <a:spLocks noChangeShapeType="1"/>
          </p:cNvSpPr>
          <p:nvPr/>
        </p:nvSpPr>
        <p:spPr bwMode="auto">
          <a:xfrm>
            <a:off x="6424613" y="3543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grpSp>
        <p:nvGrpSpPr>
          <p:cNvPr id="181281" name="Group 33"/>
          <p:cNvGrpSpPr>
            <a:grpSpLocks/>
          </p:cNvGrpSpPr>
          <p:nvPr/>
        </p:nvGrpSpPr>
        <p:grpSpPr bwMode="auto">
          <a:xfrm>
            <a:off x="5232400" y="4822825"/>
            <a:ext cx="2332038" cy="1519238"/>
            <a:chOff x="3296" y="3038"/>
            <a:chExt cx="1469" cy="957"/>
          </a:xfrm>
        </p:grpSpPr>
        <p:sp>
          <p:nvSpPr>
            <p:cNvPr id="181282" name="Freeform 34"/>
            <p:cNvSpPr>
              <a:spLocks/>
            </p:cNvSpPr>
            <p:nvPr/>
          </p:nvSpPr>
          <p:spPr bwMode="auto">
            <a:xfrm>
              <a:off x="3296" y="3038"/>
              <a:ext cx="477" cy="957"/>
            </a:xfrm>
            <a:custGeom>
              <a:avLst/>
              <a:gdLst>
                <a:gd name="T0" fmla="*/ 50 w 477"/>
                <a:gd name="T1" fmla="*/ 28 h 957"/>
                <a:gd name="T2" fmla="*/ 307 w 477"/>
                <a:gd name="T3" fmla="*/ 28 h 957"/>
                <a:gd name="T4" fmla="*/ 360 w 477"/>
                <a:gd name="T5" fmla="*/ 51 h 957"/>
                <a:gd name="T6" fmla="*/ 407 w 477"/>
                <a:gd name="T7" fmla="*/ 116 h 957"/>
                <a:gd name="T8" fmla="*/ 424 w 477"/>
                <a:gd name="T9" fmla="*/ 215 h 957"/>
                <a:gd name="T10" fmla="*/ 442 w 477"/>
                <a:gd name="T11" fmla="*/ 408 h 957"/>
                <a:gd name="T12" fmla="*/ 477 w 477"/>
                <a:gd name="T13" fmla="*/ 554 h 957"/>
                <a:gd name="T14" fmla="*/ 471 w 477"/>
                <a:gd name="T15" fmla="*/ 653 h 957"/>
                <a:gd name="T16" fmla="*/ 447 w 477"/>
                <a:gd name="T17" fmla="*/ 700 h 957"/>
                <a:gd name="T18" fmla="*/ 418 w 477"/>
                <a:gd name="T19" fmla="*/ 776 h 957"/>
                <a:gd name="T20" fmla="*/ 395 w 477"/>
                <a:gd name="T21" fmla="*/ 811 h 957"/>
                <a:gd name="T22" fmla="*/ 366 w 477"/>
                <a:gd name="T23" fmla="*/ 863 h 957"/>
                <a:gd name="T24" fmla="*/ 354 w 477"/>
                <a:gd name="T25" fmla="*/ 887 h 957"/>
                <a:gd name="T26" fmla="*/ 313 w 477"/>
                <a:gd name="T27" fmla="*/ 910 h 957"/>
                <a:gd name="T28" fmla="*/ 226 w 477"/>
                <a:gd name="T29" fmla="*/ 957 h 957"/>
                <a:gd name="T30" fmla="*/ 132 w 477"/>
                <a:gd name="T31" fmla="*/ 892 h 957"/>
                <a:gd name="T32" fmla="*/ 115 w 477"/>
                <a:gd name="T33" fmla="*/ 851 h 957"/>
                <a:gd name="T34" fmla="*/ 85 w 477"/>
                <a:gd name="T35" fmla="*/ 811 h 957"/>
                <a:gd name="T36" fmla="*/ 4 w 477"/>
                <a:gd name="T37" fmla="*/ 384 h 957"/>
                <a:gd name="T38" fmla="*/ 27 w 477"/>
                <a:gd name="T39" fmla="*/ 145 h 957"/>
                <a:gd name="T40" fmla="*/ 33 w 477"/>
                <a:gd name="T41" fmla="*/ 81 h 957"/>
                <a:gd name="T42" fmla="*/ 50 w 477"/>
                <a:gd name="T43" fmla="*/ 28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7" h="957">
                  <a:moveTo>
                    <a:pt x="50" y="28"/>
                  </a:moveTo>
                  <a:cubicBezTo>
                    <a:pt x="131" y="0"/>
                    <a:pt x="228" y="23"/>
                    <a:pt x="307" y="28"/>
                  </a:cubicBezTo>
                  <a:cubicBezTo>
                    <a:pt x="326" y="34"/>
                    <a:pt x="340" y="45"/>
                    <a:pt x="360" y="51"/>
                  </a:cubicBezTo>
                  <a:cubicBezTo>
                    <a:pt x="385" y="69"/>
                    <a:pt x="390" y="91"/>
                    <a:pt x="407" y="116"/>
                  </a:cubicBezTo>
                  <a:cubicBezTo>
                    <a:pt x="416" y="148"/>
                    <a:pt x="424" y="215"/>
                    <a:pt x="424" y="215"/>
                  </a:cubicBezTo>
                  <a:cubicBezTo>
                    <a:pt x="427" y="277"/>
                    <a:pt x="426" y="345"/>
                    <a:pt x="442" y="408"/>
                  </a:cubicBezTo>
                  <a:cubicBezTo>
                    <a:pt x="453" y="456"/>
                    <a:pt x="468" y="504"/>
                    <a:pt x="477" y="554"/>
                  </a:cubicBezTo>
                  <a:cubicBezTo>
                    <a:pt x="475" y="587"/>
                    <a:pt x="477" y="620"/>
                    <a:pt x="471" y="653"/>
                  </a:cubicBezTo>
                  <a:cubicBezTo>
                    <a:pt x="467" y="670"/>
                    <a:pt x="447" y="700"/>
                    <a:pt x="447" y="700"/>
                  </a:cubicBezTo>
                  <a:cubicBezTo>
                    <a:pt x="442" y="720"/>
                    <a:pt x="429" y="759"/>
                    <a:pt x="418" y="776"/>
                  </a:cubicBezTo>
                  <a:cubicBezTo>
                    <a:pt x="410" y="787"/>
                    <a:pt x="399" y="797"/>
                    <a:pt x="395" y="811"/>
                  </a:cubicBezTo>
                  <a:cubicBezTo>
                    <a:pt x="369" y="885"/>
                    <a:pt x="398" y="816"/>
                    <a:pt x="366" y="863"/>
                  </a:cubicBezTo>
                  <a:cubicBezTo>
                    <a:pt x="360" y="870"/>
                    <a:pt x="360" y="880"/>
                    <a:pt x="354" y="887"/>
                  </a:cubicBezTo>
                  <a:cubicBezTo>
                    <a:pt x="342" y="898"/>
                    <a:pt x="324" y="899"/>
                    <a:pt x="313" y="910"/>
                  </a:cubicBezTo>
                  <a:cubicBezTo>
                    <a:pt x="284" y="933"/>
                    <a:pt x="262" y="947"/>
                    <a:pt x="226" y="957"/>
                  </a:cubicBezTo>
                  <a:cubicBezTo>
                    <a:pt x="167" y="942"/>
                    <a:pt x="189" y="906"/>
                    <a:pt x="132" y="892"/>
                  </a:cubicBezTo>
                  <a:cubicBezTo>
                    <a:pt x="127" y="879"/>
                    <a:pt x="121" y="861"/>
                    <a:pt x="115" y="851"/>
                  </a:cubicBezTo>
                  <a:cubicBezTo>
                    <a:pt x="106" y="836"/>
                    <a:pt x="85" y="811"/>
                    <a:pt x="85" y="811"/>
                  </a:cubicBezTo>
                  <a:cubicBezTo>
                    <a:pt x="64" y="667"/>
                    <a:pt x="24" y="527"/>
                    <a:pt x="4" y="384"/>
                  </a:cubicBezTo>
                  <a:cubicBezTo>
                    <a:pt x="8" y="259"/>
                    <a:pt x="0" y="235"/>
                    <a:pt x="27" y="145"/>
                  </a:cubicBezTo>
                  <a:cubicBezTo>
                    <a:pt x="29" y="123"/>
                    <a:pt x="29" y="102"/>
                    <a:pt x="33" y="81"/>
                  </a:cubicBezTo>
                  <a:cubicBezTo>
                    <a:pt x="36" y="58"/>
                    <a:pt x="50" y="51"/>
                    <a:pt x="50" y="28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181283" name="Freeform 35"/>
            <p:cNvSpPr>
              <a:spLocks/>
            </p:cNvSpPr>
            <p:nvPr/>
          </p:nvSpPr>
          <p:spPr bwMode="auto">
            <a:xfrm>
              <a:off x="3865" y="3065"/>
              <a:ext cx="353" cy="491"/>
            </a:xfrm>
            <a:custGeom>
              <a:avLst/>
              <a:gdLst>
                <a:gd name="T0" fmla="*/ 12 w 353"/>
                <a:gd name="T1" fmla="*/ 53 h 491"/>
                <a:gd name="T2" fmla="*/ 158 w 353"/>
                <a:gd name="T3" fmla="*/ 18 h 491"/>
                <a:gd name="T4" fmla="*/ 316 w 353"/>
                <a:gd name="T5" fmla="*/ 53 h 491"/>
                <a:gd name="T6" fmla="*/ 345 w 353"/>
                <a:gd name="T7" fmla="*/ 152 h 491"/>
                <a:gd name="T8" fmla="*/ 351 w 353"/>
                <a:gd name="T9" fmla="*/ 217 h 491"/>
                <a:gd name="T10" fmla="*/ 345 w 353"/>
                <a:gd name="T11" fmla="*/ 409 h 491"/>
                <a:gd name="T12" fmla="*/ 205 w 353"/>
                <a:gd name="T13" fmla="*/ 491 h 491"/>
                <a:gd name="T14" fmla="*/ 106 w 353"/>
                <a:gd name="T15" fmla="*/ 474 h 491"/>
                <a:gd name="T16" fmla="*/ 59 w 353"/>
                <a:gd name="T17" fmla="*/ 439 h 491"/>
                <a:gd name="T18" fmla="*/ 30 w 353"/>
                <a:gd name="T19" fmla="*/ 368 h 491"/>
                <a:gd name="T20" fmla="*/ 12 w 353"/>
                <a:gd name="T21" fmla="*/ 316 h 491"/>
                <a:gd name="T22" fmla="*/ 12 w 353"/>
                <a:gd name="T23" fmla="*/ 5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491">
                  <a:moveTo>
                    <a:pt x="12" y="53"/>
                  </a:moveTo>
                  <a:cubicBezTo>
                    <a:pt x="40" y="12"/>
                    <a:pt x="117" y="20"/>
                    <a:pt x="158" y="18"/>
                  </a:cubicBezTo>
                  <a:cubicBezTo>
                    <a:pt x="224" y="21"/>
                    <a:pt x="278" y="0"/>
                    <a:pt x="316" y="53"/>
                  </a:cubicBezTo>
                  <a:cubicBezTo>
                    <a:pt x="326" y="85"/>
                    <a:pt x="336" y="118"/>
                    <a:pt x="345" y="152"/>
                  </a:cubicBezTo>
                  <a:cubicBezTo>
                    <a:pt x="347" y="173"/>
                    <a:pt x="351" y="195"/>
                    <a:pt x="351" y="217"/>
                  </a:cubicBezTo>
                  <a:cubicBezTo>
                    <a:pt x="351" y="281"/>
                    <a:pt x="353" y="345"/>
                    <a:pt x="345" y="409"/>
                  </a:cubicBezTo>
                  <a:cubicBezTo>
                    <a:pt x="337" y="467"/>
                    <a:pt x="247" y="485"/>
                    <a:pt x="205" y="491"/>
                  </a:cubicBezTo>
                  <a:cubicBezTo>
                    <a:pt x="161" y="486"/>
                    <a:pt x="142" y="484"/>
                    <a:pt x="106" y="474"/>
                  </a:cubicBezTo>
                  <a:cubicBezTo>
                    <a:pt x="97" y="448"/>
                    <a:pt x="83" y="445"/>
                    <a:pt x="59" y="439"/>
                  </a:cubicBezTo>
                  <a:cubicBezTo>
                    <a:pt x="49" y="415"/>
                    <a:pt x="39" y="391"/>
                    <a:pt x="30" y="368"/>
                  </a:cubicBezTo>
                  <a:cubicBezTo>
                    <a:pt x="23" y="350"/>
                    <a:pt x="12" y="316"/>
                    <a:pt x="12" y="316"/>
                  </a:cubicBezTo>
                  <a:cubicBezTo>
                    <a:pt x="0" y="227"/>
                    <a:pt x="26" y="138"/>
                    <a:pt x="12" y="5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  <p:sp>
          <p:nvSpPr>
            <p:cNvPr id="181284" name="Freeform 36"/>
            <p:cNvSpPr>
              <a:spLocks/>
            </p:cNvSpPr>
            <p:nvPr/>
          </p:nvSpPr>
          <p:spPr bwMode="auto">
            <a:xfrm>
              <a:off x="4338" y="3043"/>
              <a:ext cx="427" cy="908"/>
            </a:xfrm>
            <a:custGeom>
              <a:avLst/>
              <a:gdLst>
                <a:gd name="T0" fmla="*/ 6 w 427"/>
                <a:gd name="T1" fmla="*/ 105 h 908"/>
                <a:gd name="T2" fmla="*/ 30 w 427"/>
                <a:gd name="T3" fmla="*/ 81 h 908"/>
                <a:gd name="T4" fmla="*/ 76 w 427"/>
                <a:gd name="T5" fmla="*/ 46 h 908"/>
                <a:gd name="T6" fmla="*/ 164 w 427"/>
                <a:gd name="T7" fmla="*/ 29 h 908"/>
                <a:gd name="T8" fmla="*/ 240 w 427"/>
                <a:gd name="T9" fmla="*/ 5 h 908"/>
                <a:gd name="T10" fmla="*/ 327 w 427"/>
                <a:gd name="T11" fmla="*/ 11 h 908"/>
                <a:gd name="T12" fmla="*/ 374 w 427"/>
                <a:gd name="T13" fmla="*/ 87 h 908"/>
                <a:gd name="T14" fmla="*/ 397 w 427"/>
                <a:gd name="T15" fmla="*/ 151 h 908"/>
                <a:gd name="T16" fmla="*/ 427 w 427"/>
                <a:gd name="T17" fmla="*/ 327 h 908"/>
                <a:gd name="T18" fmla="*/ 403 w 427"/>
                <a:gd name="T19" fmla="*/ 718 h 908"/>
                <a:gd name="T20" fmla="*/ 380 w 427"/>
                <a:gd name="T21" fmla="*/ 817 h 908"/>
                <a:gd name="T22" fmla="*/ 234 w 427"/>
                <a:gd name="T23" fmla="*/ 893 h 908"/>
                <a:gd name="T24" fmla="*/ 30 w 427"/>
                <a:gd name="T25" fmla="*/ 852 h 908"/>
                <a:gd name="T26" fmla="*/ 0 w 427"/>
                <a:gd name="T27" fmla="*/ 770 h 908"/>
                <a:gd name="T28" fmla="*/ 18 w 427"/>
                <a:gd name="T29" fmla="*/ 438 h 908"/>
                <a:gd name="T30" fmla="*/ 0 w 427"/>
                <a:gd name="T31" fmla="*/ 134 h 908"/>
                <a:gd name="T32" fmla="*/ 6 w 427"/>
                <a:gd name="T33" fmla="*/ 1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7" h="908">
                  <a:moveTo>
                    <a:pt x="6" y="105"/>
                  </a:moveTo>
                  <a:cubicBezTo>
                    <a:pt x="17" y="69"/>
                    <a:pt x="2" y="100"/>
                    <a:pt x="30" y="81"/>
                  </a:cubicBezTo>
                  <a:cubicBezTo>
                    <a:pt x="67" y="54"/>
                    <a:pt x="36" y="61"/>
                    <a:pt x="76" y="46"/>
                  </a:cubicBezTo>
                  <a:cubicBezTo>
                    <a:pt x="104" y="35"/>
                    <a:pt x="135" y="38"/>
                    <a:pt x="164" y="29"/>
                  </a:cubicBezTo>
                  <a:cubicBezTo>
                    <a:pt x="191" y="19"/>
                    <a:pt x="211" y="10"/>
                    <a:pt x="240" y="5"/>
                  </a:cubicBezTo>
                  <a:cubicBezTo>
                    <a:pt x="269" y="7"/>
                    <a:pt x="299" y="0"/>
                    <a:pt x="327" y="11"/>
                  </a:cubicBezTo>
                  <a:cubicBezTo>
                    <a:pt x="342" y="16"/>
                    <a:pt x="364" y="73"/>
                    <a:pt x="374" y="87"/>
                  </a:cubicBezTo>
                  <a:cubicBezTo>
                    <a:pt x="380" y="110"/>
                    <a:pt x="386" y="129"/>
                    <a:pt x="397" y="151"/>
                  </a:cubicBezTo>
                  <a:cubicBezTo>
                    <a:pt x="407" y="210"/>
                    <a:pt x="415" y="268"/>
                    <a:pt x="427" y="327"/>
                  </a:cubicBezTo>
                  <a:cubicBezTo>
                    <a:pt x="423" y="463"/>
                    <a:pt x="422" y="586"/>
                    <a:pt x="403" y="718"/>
                  </a:cubicBezTo>
                  <a:cubicBezTo>
                    <a:pt x="399" y="741"/>
                    <a:pt x="401" y="795"/>
                    <a:pt x="380" y="817"/>
                  </a:cubicBezTo>
                  <a:cubicBezTo>
                    <a:pt x="357" y="838"/>
                    <a:pt x="264" y="882"/>
                    <a:pt x="234" y="893"/>
                  </a:cubicBezTo>
                  <a:cubicBezTo>
                    <a:pt x="79" y="886"/>
                    <a:pt x="110" y="908"/>
                    <a:pt x="30" y="852"/>
                  </a:cubicBezTo>
                  <a:cubicBezTo>
                    <a:pt x="16" y="825"/>
                    <a:pt x="9" y="798"/>
                    <a:pt x="0" y="770"/>
                  </a:cubicBezTo>
                  <a:cubicBezTo>
                    <a:pt x="3" y="634"/>
                    <a:pt x="7" y="557"/>
                    <a:pt x="18" y="438"/>
                  </a:cubicBezTo>
                  <a:cubicBezTo>
                    <a:pt x="20" y="370"/>
                    <a:pt x="51" y="206"/>
                    <a:pt x="0" y="134"/>
                  </a:cubicBezTo>
                  <a:cubicBezTo>
                    <a:pt x="6" y="97"/>
                    <a:pt x="6" y="87"/>
                    <a:pt x="6" y="105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ea typeface="ＭＳ Ｐゴシック" pitchFamily="1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AD7FD-8DCA-4B2A-9648-7DBEF3563F43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/>
              <a:t>Delete min; meld its children into root list; update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Consolidate trees so that no two roots have same rank.</a:t>
            </a:r>
          </a:p>
          <a:p>
            <a:pPr lvl="1"/>
            <a:endParaRPr kumimoji="0" lang="en-US">
              <a:solidFill>
                <a:schemeClr val="tx2"/>
              </a:solidFill>
            </a:endParaRPr>
          </a:p>
        </p:txBody>
      </p:sp>
      <p:sp>
        <p:nvSpPr>
          <p:cNvPr id="43012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43013" name="AutoShape 5"/>
          <p:cNvCxnSpPr>
            <a:cxnSpLocks noChangeShapeType="1"/>
            <a:stCxn id="43012" idx="0"/>
            <a:endCxn id="43019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4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43015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43016" name="AutoShape 8"/>
          <p:cNvCxnSpPr>
            <a:cxnSpLocks noChangeShapeType="1"/>
            <a:stCxn id="43019" idx="2"/>
            <a:endCxn id="43015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7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43018" name="AutoShape 10"/>
          <p:cNvCxnSpPr>
            <a:cxnSpLocks noChangeShapeType="1"/>
            <a:stCxn id="43015" idx="2"/>
            <a:endCxn id="43017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9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43020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43021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43022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43023" name="AutoShape 15"/>
          <p:cNvCxnSpPr>
            <a:cxnSpLocks noChangeShapeType="1"/>
            <a:stCxn id="43021" idx="0"/>
            <a:endCxn id="43022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4" name="AutoShape 16"/>
          <p:cNvCxnSpPr>
            <a:cxnSpLocks noChangeShapeType="1"/>
            <a:stCxn id="43031" idx="2"/>
            <a:endCxn id="43022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5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43026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43027" name="AutoShape 19"/>
          <p:cNvCxnSpPr>
            <a:cxnSpLocks noChangeShapeType="1"/>
            <a:stCxn id="43025" idx="0"/>
            <a:endCxn id="43026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8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43029" name="AutoShape 21"/>
          <p:cNvCxnSpPr>
            <a:cxnSpLocks noChangeShapeType="1"/>
            <a:stCxn id="43028" idx="0"/>
            <a:endCxn id="43031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0" name="AutoShape 22"/>
          <p:cNvCxnSpPr>
            <a:cxnSpLocks noChangeShapeType="1"/>
            <a:stCxn id="43026" idx="7"/>
            <a:endCxn id="43031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1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43032" name="AutoShape 24"/>
          <p:cNvCxnSpPr>
            <a:cxnSpLocks noChangeShapeType="1"/>
            <a:stCxn id="43031" idx="6"/>
            <a:endCxn id="43017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3" name="AutoShape 25"/>
          <p:cNvCxnSpPr>
            <a:cxnSpLocks noChangeShapeType="1"/>
            <a:stCxn id="43020" idx="6"/>
            <a:endCxn id="43014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4" name="AutoShape 26"/>
          <p:cNvCxnSpPr>
            <a:cxnSpLocks noChangeShapeType="1"/>
            <a:stCxn id="43019" idx="6"/>
            <a:endCxn id="43020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5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43036" name="AutoShape 28"/>
          <p:cNvCxnSpPr>
            <a:cxnSpLocks noChangeShapeType="1"/>
            <a:stCxn id="43035" idx="0"/>
            <a:endCxn id="43014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3039" name="Freeform 31"/>
          <p:cNvSpPr>
            <a:spLocks/>
          </p:cNvSpPr>
          <p:nvPr/>
        </p:nvSpPr>
        <p:spPr bwMode="auto">
          <a:xfrm>
            <a:off x="5848350" y="3962400"/>
            <a:ext cx="757238" cy="1519238"/>
          </a:xfrm>
          <a:custGeom>
            <a:avLst/>
            <a:gdLst>
              <a:gd name="T0" fmla="*/ 50 w 477"/>
              <a:gd name="T1" fmla="*/ 28 h 957"/>
              <a:gd name="T2" fmla="*/ 307 w 477"/>
              <a:gd name="T3" fmla="*/ 28 h 957"/>
              <a:gd name="T4" fmla="*/ 360 w 477"/>
              <a:gd name="T5" fmla="*/ 51 h 957"/>
              <a:gd name="T6" fmla="*/ 407 w 477"/>
              <a:gd name="T7" fmla="*/ 116 h 957"/>
              <a:gd name="T8" fmla="*/ 424 w 477"/>
              <a:gd name="T9" fmla="*/ 215 h 957"/>
              <a:gd name="T10" fmla="*/ 442 w 477"/>
              <a:gd name="T11" fmla="*/ 408 h 957"/>
              <a:gd name="T12" fmla="*/ 477 w 477"/>
              <a:gd name="T13" fmla="*/ 554 h 957"/>
              <a:gd name="T14" fmla="*/ 471 w 477"/>
              <a:gd name="T15" fmla="*/ 653 h 957"/>
              <a:gd name="T16" fmla="*/ 447 w 477"/>
              <a:gd name="T17" fmla="*/ 700 h 957"/>
              <a:gd name="T18" fmla="*/ 418 w 477"/>
              <a:gd name="T19" fmla="*/ 776 h 957"/>
              <a:gd name="T20" fmla="*/ 395 w 477"/>
              <a:gd name="T21" fmla="*/ 811 h 957"/>
              <a:gd name="T22" fmla="*/ 366 w 477"/>
              <a:gd name="T23" fmla="*/ 863 h 957"/>
              <a:gd name="T24" fmla="*/ 354 w 477"/>
              <a:gd name="T25" fmla="*/ 887 h 957"/>
              <a:gd name="T26" fmla="*/ 313 w 477"/>
              <a:gd name="T27" fmla="*/ 910 h 957"/>
              <a:gd name="T28" fmla="*/ 226 w 477"/>
              <a:gd name="T29" fmla="*/ 957 h 957"/>
              <a:gd name="T30" fmla="*/ 132 w 477"/>
              <a:gd name="T31" fmla="*/ 892 h 957"/>
              <a:gd name="T32" fmla="*/ 115 w 477"/>
              <a:gd name="T33" fmla="*/ 851 h 957"/>
              <a:gd name="T34" fmla="*/ 85 w 477"/>
              <a:gd name="T35" fmla="*/ 811 h 957"/>
              <a:gd name="T36" fmla="*/ 4 w 477"/>
              <a:gd name="T37" fmla="*/ 384 h 957"/>
              <a:gd name="T38" fmla="*/ 27 w 477"/>
              <a:gd name="T39" fmla="*/ 145 h 957"/>
              <a:gd name="T40" fmla="*/ 33 w 477"/>
              <a:gd name="T41" fmla="*/ 81 h 957"/>
              <a:gd name="T42" fmla="*/ 50 w 477"/>
              <a:gd name="T43" fmla="*/ 28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7" h="957">
                <a:moveTo>
                  <a:pt x="50" y="28"/>
                </a:moveTo>
                <a:cubicBezTo>
                  <a:pt x="131" y="0"/>
                  <a:pt x="228" y="23"/>
                  <a:pt x="307" y="28"/>
                </a:cubicBezTo>
                <a:cubicBezTo>
                  <a:pt x="326" y="34"/>
                  <a:pt x="340" y="45"/>
                  <a:pt x="360" y="51"/>
                </a:cubicBezTo>
                <a:cubicBezTo>
                  <a:pt x="385" y="69"/>
                  <a:pt x="390" y="91"/>
                  <a:pt x="407" y="116"/>
                </a:cubicBezTo>
                <a:cubicBezTo>
                  <a:pt x="416" y="148"/>
                  <a:pt x="424" y="215"/>
                  <a:pt x="424" y="215"/>
                </a:cubicBezTo>
                <a:cubicBezTo>
                  <a:pt x="427" y="277"/>
                  <a:pt x="426" y="345"/>
                  <a:pt x="442" y="408"/>
                </a:cubicBezTo>
                <a:cubicBezTo>
                  <a:pt x="453" y="456"/>
                  <a:pt x="468" y="504"/>
                  <a:pt x="477" y="554"/>
                </a:cubicBezTo>
                <a:cubicBezTo>
                  <a:pt x="475" y="587"/>
                  <a:pt x="477" y="620"/>
                  <a:pt x="471" y="653"/>
                </a:cubicBezTo>
                <a:cubicBezTo>
                  <a:pt x="467" y="670"/>
                  <a:pt x="447" y="700"/>
                  <a:pt x="447" y="700"/>
                </a:cubicBezTo>
                <a:cubicBezTo>
                  <a:pt x="442" y="720"/>
                  <a:pt x="429" y="759"/>
                  <a:pt x="418" y="776"/>
                </a:cubicBezTo>
                <a:cubicBezTo>
                  <a:pt x="410" y="787"/>
                  <a:pt x="399" y="797"/>
                  <a:pt x="395" y="811"/>
                </a:cubicBezTo>
                <a:cubicBezTo>
                  <a:pt x="369" y="885"/>
                  <a:pt x="398" y="816"/>
                  <a:pt x="366" y="863"/>
                </a:cubicBezTo>
                <a:cubicBezTo>
                  <a:pt x="360" y="870"/>
                  <a:pt x="360" y="880"/>
                  <a:pt x="354" y="887"/>
                </a:cubicBezTo>
                <a:cubicBezTo>
                  <a:pt x="342" y="898"/>
                  <a:pt x="324" y="899"/>
                  <a:pt x="313" y="910"/>
                </a:cubicBezTo>
                <a:cubicBezTo>
                  <a:pt x="284" y="933"/>
                  <a:pt x="262" y="947"/>
                  <a:pt x="226" y="957"/>
                </a:cubicBezTo>
                <a:cubicBezTo>
                  <a:pt x="167" y="942"/>
                  <a:pt x="189" y="906"/>
                  <a:pt x="132" y="892"/>
                </a:cubicBezTo>
                <a:cubicBezTo>
                  <a:pt x="127" y="879"/>
                  <a:pt x="121" y="861"/>
                  <a:pt x="115" y="851"/>
                </a:cubicBezTo>
                <a:cubicBezTo>
                  <a:pt x="106" y="836"/>
                  <a:pt x="85" y="811"/>
                  <a:pt x="85" y="811"/>
                </a:cubicBezTo>
                <a:cubicBezTo>
                  <a:pt x="64" y="667"/>
                  <a:pt x="24" y="527"/>
                  <a:pt x="4" y="384"/>
                </a:cubicBezTo>
                <a:cubicBezTo>
                  <a:pt x="8" y="259"/>
                  <a:pt x="0" y="235"/>
                  <a:pt x="27" y="145"/>
                </a:cubicBezTo>
                <a:cubicBezTo>
                  <a:pt x="29" y="123"/>
                  <a:pt x="29" y="102"/>
                  <a:pt x="33" y="81"/>
                </a:cubicBezTo>
                <a:cubicBezTo>
                  <a:pt x="36" y="58"/>
                  <a:pt x="50" y="51"/>
                  <a:pt x="50" y="28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3040" name="Freeform 32"/>
          <p:cNvSpPr>
            <a:spLocks/>
          </p:cNvSpPr>
          <p:nvPr/>
        </p:nvSpPr>
        <p:spPr bwMode="auto">
          <a:xfrm>
            <a:off x="6972300" y="3886200"/>
            <a:ext cx="560388" cy="779463"/>
          </a:xfrm>
          <a:custGeom>
            <a:avLst/>
            <a:gdLst>
              <a:gd name="T0" fmla="*/ 12 w 353"/>
              <a:gd name="T1" fmla="*/ 53 h 491"/>
              <a:gd name="T2" fmla="*/ 158 w 353"/>
              <a:gd name="T3" fmla="*/ 18 h 491"/>
              <a:gd name="T4" fmla="*/ 316 w 353"/>
              <a:gd name="T5" fmla="*/ 53 h 491"/>
              <a:gd name="T6" fmla="*/ 345 w 353"/>
              <a:gd name="T7" fmla="*/ 152 h 491"/>
              <a:gd name="T8" fmla="*/ 351 w 353"/>
              <a:gd name="T9" fmla="*/ 217 h 491"/>
              <a:gd name="T10" fmla="*/ 345 w 353"/>
              <a:gd name="T11" fmla="*/ 409 h 491"/>
              <a:gd name="T12" fmla="*/ 205 w 353"/>
              <a:gd name="T13" fmla="*/ 491 h 491"/>
              <a:gd name="T14" fmla="*/ 106 w 353"/>
              <a:gd name="T15" fmla="*/ 474 h 491"/>
              <a:gd name="T16" fmla="*/ 59 w 353"/>
              <a:gd name="T17" fmla="*/ 439 h 491"/>
              <a:gd name="T18" fmla="*/ 30 w 353"/>
              <a:gd name="T19" fmla="*/ 368 h 491"/>
              <a:gd name="T20" fmla="*/ 12 w 353"/>
              <a:gd name="T21" fmla="*/ 316 h 491"/>
              <a:gd name="T22" fmla="*/ 12 w 353"/>
              <a:gd name="T23" fmla="*/ 5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3" h="491">
                <a:moveTo>
                  <a:pt x="12" y="53"/>
                </a:moveTo>
                <a:cubicBezTo>
                  <a:pt x="40" y="12"/>
                  <a:pt x="117" y="20"/>
                  <a:pt x="158" y="18"/>
                </a:cubicBezTo>
                <a:cubicBezTo>
                  <a:pt x="224" y="21"/>
                  <a:pt x="278" y="0"/>
                  <a:pt x="316" y="53"/>
                </a:cubicBezTo>
                <a:cubicBezTo>
                  <a:pt x="326" y="85"/>
                  <a:pt x="336" y="118"/>
                  <a:pt x="345" y="152"/>
                </a:cubicBezTo>
                <a:cubicBezTo>
                  <a:pt x="347" y="173"/>
                  <a:pt x="351" y="195"/>
                  <a:pt x="351" y="217"/>
                </a:cubicBezTo>
                <a:cubicBezTo>
                  <a:pt x="351" y="281"/>
                  <a:pt x="353" y="345"/>
                  <a:pt x="345" y="409"/>
                </a:cubicBezTo>
                <a:cubicBezTo>
                  <a:pt x="337" y="467"/>
                  <a:pt x="247" y="485"/>
                  <a:pt x="205" y="491"/>
                </a:cubicBezTo>
                <a:cubicBezTo>
                  <a:pt x="161" y="486"/>
                  <a:pt x="142" y="484"/>
                  <a:pt x="106" y="474"/>
                </a:cubicBezTo>
                <a:cubicBezTo>
                  <a:pt x="97" y="448"/>
                  <a:pt x="83" y="445"/>
                  <a:pt x="59" y="439"/>
                </a:cubicBezTo>
                <a:cubicBezTo>
                  <a:pt x="49" y="415"/>
                  <a:pt x="39" y="391"/>
                  <a:pt x="30" y="368"/>
                </a:cubicBezTo>
                <a:cubicBezTo>
                  <a:pt x="23" y="350"/>
                  <a:pt x="12" y="316"/>
                  <a:pt x="12" y="316"/>
                </a:cubicBezTo>
                <a:cubicBezTo>
                  <a:pt x="0" y="227"/>
                  <a:pt x="26" y="138"/>
                  <a:pt x="12" y="53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3041" name="Freeform 33"/>
          <p:cNvSpPr>
            <a:spLocks/>
          </p:cNvSpPr>
          <p:nvPr/>
        </p:nvSpPr>
        <p:spPr bwMode="auto">
          <a:xfrm>
            <a:off x="7924800" y="3951288"/>
            <a:ext cx="677863" cy="1441450"/>
          </a:xfrm>
          <a:custGeom>
            <a:avLst/>
            <a:gdLst>
              <a:gd name="T0" fmla="*/ 6 w 427"/>
              <a:gd name="T1" fmla="*/ 105 h 908"/>
              <a:gd name="T2" fmla="*/ 30 w 427"/>
              <a:gd name="T3" fmla="*/ 81 h 908"/>
              <a:gd name="T4" fmla="*/ 76 w 427"/>
              <a:gd name="T5" fmla="*/ 46 h 908"/>
              <a:gd name="T6" fmla="*/ 164 w 427"/>
              <a:gd name="T7" fmla="*/ 29 h 908"/>
              <a:gd name="T8" fmla="*/ 240 w 427"/>
              <a:gd name="T9" fmla="*/ 5 h 908"/>
              <a:gd name="T10" fmla="*/ 327 w 427"/>
              <a:gd name="T11" fmla="*/ 11 h 908"/>
              <a:gd name="T12" fmla="*/ 374 w 427"/>
              <a:gd name="T13" fmla="*/ 87 h 908"/>
              <a:gd name="T14" fmla="*/ 397 w 427"/>
              <a:gd name="T15" fmla="*/ 151 h 908"/>
              <a:gd name="T16" fmla="*/ 427 w 427"/>
              <a:gd name="T17" fmla="*/ 327 h 908"/>
              <a:gd name="T18" fmla="*/ 403 w 427"/>
              <a:gd name="T19" fmla="*/ 718 h 908"/>
              <a:gd name="T20" fmla="*/ 380 w 427"/>
              <a:gd name="T21" fmla="*/ 817 h 908"/>
              <a:gd name="T22" fmla="*/ 234 w 427"/>
              <a:gd name="T23" fmla="*/ 893 h 908"/>
              <a:gd name="T24" fmla="*/ 30 w 427"/>
              <a:gd name="T25" fmla="*/ 852 h 908"/>
              <a:gd name="T26" fmla="*/ 0 w 427"/>
              <a:gd name="T27" fmla="*/ 770 h 908"/>
              <a:gd name="T28" fmla="*/ 18 w 427"/>
              <a:gd name="T29" fmla="*/ 438 h 908"/>
              <a:gd name="T30" fmla="*/ 0 w 427"/>
              <a:gd name="T31" fmla="*/ 134 h 908"/>
              <a:gd name="T32" fmla="*/ 6 w 427"/>
              <a:gd name="T33" fmla="*/ 1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7" h="908">
                <a:moveTo>
                  <a:pt x="6" y="105"/>
                </a:moveTo>
                <a:cubicBezTo>
                  <a:pt x="17" y="69"/>
                  <a:pt x="2" y="100"/>
                  <a:pt x="30" y="81"/>
                </a:cubicBezTo>
                <a:cubicBezTo>
                  <a:pt x="67" y="54"/>
                  <a:pt x="36" y="61"/>
                  <a:pt x="76" y="46"/>
                </a:cubicBezTo>
                <a:cubicBezTo>
                  <a:pt x="104" y="35"/>
                  <a:pt x="135" y="38"/>
                  <a:pt x="164" y="29"/>
                </a:cubicBezTo>
                <a:cubicBezTo>
                  <a:pt x="191" y="19"/>
                  <a:pt x="211" y="10"/>
                  <a:pt x="240" y="5"/>
                </a:cubicBezTo>
                <a:cubicBezTo>
                  <a:pt x="269" y="7"/>
                  <a:pt x="299" y="0"/>
                  <a:pt x="327" y="11"/>
                </a:cubicBezTo>
                <a:cubicBezTo>
                  <a:pt x="342" y="16"/>
                  <a:pt x="364" y="73"/>
                  <a:pt x="374" y="87"/>
                </a:cubicBezTo>
                <a:cubicBezTo>
                  <a:pt x="380" y="110"/>
                  <a:pt x="386" y="129"/>
                  <a:pt x="397" y="151"/>
                </a:cubicBezTo>
                <a:cubicBezTo>
                  <a:pt x="407" y="210"/>
                  <a:pt x="415" y="268"/>
                  <a:pt x="427" y="327"/>
                </a:cubicBezTo>
                <a:cubicBezTo>
                  <a:pt x="423" y="463"/>
                  <a:pt x="422" y="586"/>
                  <a:pt x="403" y="718"/>
                </a:cubicBezTo>
                <a:cubicBezTo>
                  <a:pt x="399" y="741"/>
                  <a:pt x="401" y="795"/>
                  <a:pt x="380" y="817"/>
                </a:cubicBezTo>
                <a:cubicBezTo>
                  <a:pt x="357" y="838"/>
                  <a:pt x="264" y="882"/>
                  <a:pt x="234" y="893"/>
                </a:cubicBezTo>
                <a:cubicBezTo>
                  <a:pt x="79" y="886"/>
                  <a:pt x="110" y="908"/>
                  <a:pt x="30" y="852"/>
                </a:cubicBezTo>
                <a:cubicBezTo>
                  <a:pt x="16" y="825"/>
                  <a:pt x="9" y="798"/>
                  <a:pt x="0" y="770"/>
                </a:cubicBezTo>
                <a:cubicBezTo>
                  <a:pt x="3" y="634"/>
                  <a:pt x="7" y="557"/>
                  <a:pt x="18" y="438"/>
                </a:cubicBezTo>
                <a:cubicBezTo>
                  <a:pt x="20" y="370"/>
                  <a:pt x="51" y="206"/>
                  <a:pt x="0" y="134"/>
                </a:cubicBezTo>
                <a:cubicBezTo>
                  <a:pt x="6" y="97"/>
                  <a:pt x="6" y="87"/>
                  <a:pt x="6" y="105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6EC1-0C1A-4FFE-AEE1-E4D85B90EA29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</p:txBody>
      </p:sp>
      <p:sp>
        <p:nvSpPr>
          <p:cNvPr id="45060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45061" name="AutoShape 5"/>
          <p:cNvCxnSpPr>
            <a:cxnSpLocks noChangeShapeType="1"/>
            <a:stCxn id="45060" idx="0"/>
            <a:endCxn id="45067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2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45063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45064" name="AutoShape 8"/>
          <p:cNvCxnSpPr>
            <a:cxnSpLocks noChangeShapeType="1"/>
            <a:stCxn id="45067" idx="2"/>
            <a:endCxn id="45063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5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45066" name="AutoShape 10"/>
          <p:cNvCxnSpPr>
            <a:cxnSpLocks noChangeShapeType="1"/>
            <a:stCxn id="45063" idx="2"/>
            <a:endCxn id="45065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7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45068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45069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45070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45071" name="AutoShape 15"/>
          <p:cNvCxnSpPr>
            <a:cxnSpLocks noChangeShapeType="1"/>
            <a:stCxn id="45069" idx="0"/>
            <a:endCxn id="45070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2" name="AutoShape 16"/>
          <p:cNvCxnSpPr>
            <a:cxnSpLocks noChangeShapeType="1"/>
            <a:stCxn id="45079" idx="2"/>
            <a:endCxn id="45070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3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45074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45075" name="AutoShape 19"/>
          <p:cNvCxnSpPr>
            <a:cxnSpLocks noChangeShapeType="1"/>
            <a:stCxn id="45073" idx="0"/>
            <a:endCxn id="45074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6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45077" name="AutoShape 21"/>
          <p:cNvCxnSpPr>
            <a:cxnSpLocks noChangeShapeType="1"/>
            <a:stCxn id="45076" idx="0"/>
            <a:endCxn id="45079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2"/>
          <p:cNvCxnSpPr>
            <a:cxnSpLocks noChangeShapeType="1"/>
            <a:stCxn id="45074" idx="7"/>
            <a:endCxn id="45079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45080" name="AutoShape 24"/>
          <p:cNvCxnSpPr>
            <a:cxnSpLocks noChangeShapeType="1"/>
            <a:stCxn id="45079" idx="6"/>
            <a:endCxn id="45065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5"/>
          <p:cNvCxnSpPr>
            <a:cxnSpLocks noChangeShapeType="1"/>
            <a:stCxn id="45068" idx="6"/>
            <a:endCxn id="45062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6"/>
          <p:cNvCxnSpPr>
            <a:cxnSpLocks noChangeShapeType="1"/>
            <a:stCxn id="45067" idx="6"/>
            <a:endCxn id="45068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3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45084" name="AutoShape 28"/>
          <p:cNvCxnSpPr>
            <a:cxnSpLocks noChangeShapeType="1"/>
            <a:stCxn id="45083" idx="0"/>
            <a:endCxn id="4506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5087" name="Oval 31"/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 flipH="1">
            <a:off x="1271588" y="3851275"/>
            <a:ext cx="390525" cy="2143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00379-46FD-4893-A744-A7DA438D9964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47108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47109" name="AutoShape 5"/>
          <p:cNvCxnSpPr>
            <a:cxnSpLocks noChangeShapeType="1"/>
            <a:stCxn id="47108" idx="0"/>
            <a:endCxn id="47115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0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47111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47112" name="AutoShape 8"/>
          <p:cNvCxnSpPr>
            <a:cxnSpLocks noChangeShapeType="1"/>
            <a:stCxn id="47115" idx="2"/>
            <a:endCxn id="47111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3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47114" name="AutoShape 10"/>
          <p:cNvCxnSpPr>
            <a:cxnSpLocks noChangeShapeType="1"/>
            <a:stCxn id="47111" idx="2"/>
            <a:endCxn id="47113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5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47116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47117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47118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47119" name="AutoShape 15"/>
          <p:cNvCxnSpPr>
            <a:cxnSpLocks noChangeShapeType="1"/>
            <a:stCxn id="47117" idx="0"/>
            <a:endCxn id="47118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0" name="AutoShape 16"/>
          <p:cNvCxnSpPr>
            <a:cxnSpLocks noChangeShapeType="1"/>
            <a:stCxn id="47127" idx="2"/>
            <a:endCxn id="47118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1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47122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47123" name="AutoShape 19"/>
          <p:cNvCxnSpPr>
            <a:cxnSpLocks noChangeShapeType="1"/>
            <a:stCxn id="47121" idx="0"/>
            <a:endCxn id="47122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4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47125" name="AutoShape 21"/>
          <p:cNvCxnSpPr>
            <a:cxnSpLocks noChangeShapeType="1"/>
            <a:stCxn id="47124" idx="0"/>
            <a:endCxn id="47127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6" name="AutoShape 22"/>
          <p:cNvCxnSpPr>
            <a:cxnSpLocks noChangeShapeType="1"/>
            <a:stCxn id="47122" idx="7"/>
            <a:endCxn id="47127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7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47128" name="AutoShape 24"/>
          <p:cNvCxnSpPr>
            <a:cxnSpLocks noChangeShapeType="1"/>
            <a:stCxn id="47127" idx="6"/>
            <a:endCxn id="47113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9" name="AutoShape 25"/>
          <p:cNvCxnSpPr>
            <a:cxnSpLocks noChangeShapeType="1"/>
            <a:stCxn id="47116" idx="6"/>
            <a:endCxn id="47110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30" name="AutoShape 26"/>
          <p:cNvCxnSpPr>
            <a:cxnSpLocks noChangeShapeType="1"/>
            <a:stCxn id="47115" idx="6"/>
            <a:endCxn id="47116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1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47132" name="AutoShape 28"/>
          <p:cNvCxnSpPr>
            <a:cxnSpLocks noChangeShapeType="1"/>
            <a:stCxn id="47131" idx="0"/>
            <a:endCxn id="47110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47134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47135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47137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3</a:t>
              </a:r>
            </a:p>
          </p:txBody>
        </p:sp>
      </p:grpSp>
      <p:grpSp>
        <p:nvGrpSpPr>
          <p:cNvPr id="47138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47139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ea typeface="ＭＳ Ｐゴシック" pitchFamily="1" charset="-128"/>
              </a:endParaRPr>
            </a:p>
          </p:txBody>
        </p:sp>
        <p:sp>
          <p:nvSpPr>
            <p:cNvPr id="47140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ea typeface="ＭＳ Ｐゴシック" pitchFamily="1" charset="-128"/>
              </a:endParaRPr>
            </a:p>
          </p:txBody>
        </p:sp>
        <p:sp>
          <p:nvSpPr>
            <p:cNvPr id="47141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ea typeface="ＭＳ Ｐゴシック" pitchFamily="1" charset="-128"/>
              </a:endParaRPr>
            </a:p>
          </p:txBody>
        </p:sp>
        <p:sp>
          <p:nvSpPr>
            <p:cNvPr id="47142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ea typeface="ＭＳ Ｐゴシック" pitchFamily="1" charset="-128"/>
              </a:endParaRPr>
            </a:p>
          </p:txBody>
        </p:sp>
      </p:grpSp>
      <p:sp>
        <p:nvSpPr>
          <p:cNvPr id="47143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47144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47145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47146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47147" name="Oval 43"/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1271588" y="3851275"/>
            <a:ext cx="390525" cy="2143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47149" name="AutoShape 45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50" name="Rectangle 46"/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7154" name="Rectangle 50"/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rank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B2120-1B79-4CE5-A0C2-35C777A63B9E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49156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49157" name="AutoShape 5"/>
          <p:cNvCxnSpPr>
            <a:cxnSpLocks noChangeShapeType="1"/>
            <a:stCxn id="49156" idx="0"/>
            <a:endCxn id="49163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58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49159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49160" name="AutoShape 8"/>
          <p:cNvCxnSpPr>
            <a:cxnSpLocks noChangeShapeType="1"/>
            <a:stCxn id="49163" idx="2"/>
            <a:endCxn id="49159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1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49162" name="AutoShape 10"/>
          <p:cNvCxnSpPr>
            <a:cxnSpLocks noChangeShapeType="1"/>
            <a:stCxn id="49159" idx="2"/>
            <a:endCxn id="49161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3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49164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49165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49166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49167" name="AutoShape 15"/>
          <p:cNvCxnSpPr>
            <a:cxnSpLocks noChangeShapeType="1"/>
            <a:stCxn id="49165" idx="0"/>
            <a:endCxn id="49166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6"/>
          <p:cNvCxnSpPr>
            <a:cxnSpLocks noChangeShapeType="1"/>
            <a:stCxn id="49175" idx="2"/>
            <a:endCxn id="49166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9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49170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49171" name="AutoShape 19"/>
          <p:cNvCxnSpPr>
            <a:cxnSpLocks noChangeShapeType="1"/>
            <a:stCxn id="49169" idx="0"/>
            <a:endCxn id="49170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2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49173" name="AutoShape 21"/>
          <p:cNvCxnSpPr>
            <a:cxnSpLocks noChangeShapeType="1"/>
            <a:stCxn id="49172" idx="0"/>
            <a:endCxn id="49175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4" name="AutoShape 22"/>
          <p:cNvCxnSpPr>
            <a:cxnSpLocks noChangeShapeType="1"/>
            <a:stCxn id="49170" idx="7"/>
            <a:endCxn id="49175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5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49176" name="AutoShape 24"/>
          <p:cNvCxnSpPr>
            <a:cxnSpLocks noChangeShapeType="1"/>
            <a:stCxn id="49175" idx="6"/>
            <a:endCxn id="49161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7" name="AutoShape 25"/>
          <p:cNvCxnSpPr>
            <a:cxnSpLocks noChangeShapeType="1"/>
            <a:stCxn id="49164" idx="6"/>
            <a:endCxn id="49158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26"/>
          <p:cNvCxnSpPr>
            <a:cxnSpLocks noChangeShapeType="1"/>
            <a:stCxn id="49163" idx="6"/>
            <a:endCxn id="49164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9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49180" name="AutoShape 28"/>
          <p:cNvCxnSpPr>
            <a:cxnSpLocks noChangeShapeType="1"/>
            <a:stCxn id="49179" idx="0"/>
            <a:endCxn id="49158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9181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49182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49183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49184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49185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3</a:t>
              </a:r>
            </a:p>
          </p:txBody>
        </p:sp>
      </p:grpSp>
      <p:grpSp>
        <p:nvGrpSpPr>
          <p:cNvPr id="49186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49187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49188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49189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49190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49191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49192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49193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49194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49197" name="AutoShape 45"/>
          <p:cNvCxnSpPr>
            <a:cxnSpLocks noChangeShapeType="1"/>
            <a:stCxn id="49191" idx="4"/>
            <a:endCxn id="49175" idx="0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98" name="AutoShape 46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99" name="Oval 47"/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>
            <a:off x="1898650" y="3830638"/>
            <a:ext cx="295275" cy="2349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49202" name="Rectangle 50"/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rank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7398-6471-4E7E-80D5-892D2EE87298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51204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51205" name="AutoShape 5"/>
          <p:cNvCxnSpPr>
            <a:cxnSpLocks noChangeShapeType="1"/>
            <a:stCxn id="51204" idx="0"/>
            <a:endCxn id="51211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06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51207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51208" name="AutoShape 8"/>
          <p:cNvCxnSpPr>
            <a:cxnSpLocks noChangeShapeType="1"/>
            <a:stCxn id="51211" idx="2"/>
            <a:endCxn id="51207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09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51210" name="AutoShape 10"/>
          <p:cNvCxnSpPr>
            <a:cxnSpLocks noChangeShapeType="1"/>
            <a:stCxn id="51207" idx="2"/>
            <a:endCxn id="51209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1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51212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51213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51214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51215" name="AutoShape 15"/>
          <p:cNvCxnSpPr>
            <a:cxnSpLocks noChangeShapeType="1"/>
            <a:stCxn id="51213" idx="0"/>
            <a:endCxn id="51214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6" name="AutoShape 16"/>
          <p:cNvCxnSpPr>
            <a:cxnSpLocks noChangeShapeType="1"/>
            <a:stCxn id="51223" idx="2"/>
            <a:endCxn id="51214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7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51218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51219" name="AutoShape 19"/>
          <p:cNvCxnSpPr>
            <a:cxnSpLocks noChangeShapeType="1"/>
            <a:stCxn id="51217" idx="0"/>
            <a:endCxn id="51218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0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51221" name="AutoShape 21"/>
          <p:cNvCxnSpPr>
            <a:cxnSpLocks noChangeShapeType="1"/>
            <a:stCxn id="51220" idx="0"/>
            <a:endCxn id="51223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2" name="AutoShape 22"/>
          <p:cNvCxnSpPr>
            <a:cxnSpLocks noChangeShapeType="1"/>
            <a:stCxn id="51218" idx="7"/>
            <a:endCxn id="51223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3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51224" name="AutoShape 24"/>
          <p:cNvCxnSpPr>
            <a:cxnSpLocks noChangeShapeType="1"/>
            <a:stCxn id="51223" idx="6"/>
            <a:endCxn id="51209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5" name="AutoShape 25"/>
          <p:cNvCxnSpPr>
            <a:cxnSpLocks noChangeShapeType="1"/>
            <a:stCxn id="51212" idx="6"/>
            <a:endCxn id="51206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6" name="AutoShape 26"/>
          <p:cNvCxnSpPr>
            <a:cxnSpLocks noChangeShapeType="1"/>
            <a:stCxn id="51211" idx="6"/>
            <a:endCxn id="51212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7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51228" name="AutoShape 28"/>
          <p:cNvCxnSpPr>
            <a:cxnSpLocks noChangeShapeType="1"/>
            <a:stCxn id="51227" idx="0"/>
            <a:endCxn id="51206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51231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51232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3</a:t>
              </a:r>
            </a:p>
          </p:txBody>
        </p:sp>
      </p:grpSp>
      <p:grpSp>
        <p:nvGrpSpPr>
          <p:cNvPr id="51234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1235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51236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51237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51238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51239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51240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51241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51242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51243" name="AutoShape 43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44" name="AutoShape 44"/>
          <p:cNvCxnSpPr>
            <a:cxnSpLocks noChangeShapeType="1"/>
            <a:stCxn id="51241" idx="4"/>
            <a:endCxn id="51209" idx="0"/>
          </p:cNvCxnSpPr>
          <p:nvPr/>
        </p:nvCxnSpPr>
        <p:spPr bwMode="auto">
          <a:xfrm rot="5400000">
            <a:off x="3343275" y="3408363"/>
            <a:ext cx="1058863" cy="217487"/>
          </a:xfrm>
          <a:prstGeom prst="bentConnector3">
            <a:avLst>
              <a:gd name="adj1" fmla="val 27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45" name="AutoShape 45"/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51248" name="Oval 48"/>
          <p:cNvSpPr>
            <a:spLocks noChangeAspect="1" noChangeArrowheads="1"/>
          </p:cNvSpPr>
          <p:nvPr/>
        </p:nvSpPr>
        <p:spPr bwMode="auto">
          <a:xfrm>
            <a:off x="3278188" y="489585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 flipV="1">
            <a:off x="3505200" y="4506913"/>
            <a:ext cx="182563" cy="3571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51251" name="Rectangle 51"/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rank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F07D8-5755-4F14-A3F8-3E3A76FC6580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53252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53253" name="AutoShape 5"/>
          <p:cNvCxnSpPr>
            <a:cxnSpLocks noChangeShapeType="1"/>
            <a:stCxn id="53252" idx="0"/>
            <a:endCxn id="53259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4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53255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53256" name="AutoShape 8"/>
          <p:cNvCxnSpPr>
            <a:cxnSpLocks noChangeShapeType="1"/>
            <a:stCxn id="53259" idx="2"/>
            <a:endCxn id="53255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7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53258" name="AutoShape 10"/>
          <p:cNvCxnSpPr>
            <a:cxnSpLocks noChangeShapeType="1"/>
            <a:stCxn id="53255" idx="2"/>
            <a:endCxn id="53257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9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53260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53261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53262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53263" name="AutoShape 15"/>
          <p:cNvCxnSpPr>
            <a:cxnSpLocks noChangeShapeType="1"/>
            <a:stCxn id="53261" idx="0"/>
            <a:endCxn id="53262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4" name="AutoShape 16"/>
          <p:cNvCxnSpPr>
            <a:cxnSpLocks noChangeShapeType="1"/>
            <a:stCxn id="53271" idx="2"/>
            <a:endCxn id="53262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5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53266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53267" name="AutoShape 19"/>
          <p:cNvCxnSpPr>
            <a:cxnSpLocks noChangeShapeType="1"/>
            <a:stCxn id="53265" idx="0"/>
            <a:endCxn id="53266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8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53269" name="AutoShape 21"/>
          <p:cNvCxnSpPr>
            <a:cxnSpLocks noChangeShapeType="1"/>
            <a:stCxn id="53268" idx="0"/>
            <a:endCxn id="53271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0" name="AutoShape 22"/>
          <p:cNvCxnSpPr>
            <a:cxnSpLocks noChangeShapeType="1"/>
            <a:stCxn id="53266" idx="7"/>
            <a:endCxn id="53271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1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53272" name="AutoShape 24"/>
          <p:cNvCxnSpPr>
            <a:cxnSpLocks noChangeShapeType="1"/>
            <a:stCxn id="53271" idx="6"/>
            <a:endCxn id="53257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3" name="AutoShape 25"/>
          <p:cNvCxnSpPr>
            <a:cxnSpLocks noChangeShapeType="1"/>
            <a:stCxn id="53260" idx="6"/>
            <a:endCxn id="53254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4" name="AutoShape 26"/>
          <p:cNvCxnSpPr>
            <a:cxnSpLocks noChangeShapeType="1"/>
            <a:stCxn id="53259" idx="6"/>
            <a:endCxn id="53260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5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53276" name="AutoShape 28"/>
          <p:cNvCxnSpPr>
            <a:cxnSpLocks noChangeShapeType="1"/>
            <a:stCxn id="53275" idx="0"/>
            <a:endCxn id="53254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3277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3278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53279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53280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53281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3</a:t>
              </a:r>
            </a:p>
          </p:txBody>
        </p:sp>
      </p:grpSp>
      <p:grpSp>
        <p:nvGrpSpPr>
          <p:cNvPr id="53282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53284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53287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53288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53289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53291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53292" name="AutoShape 44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93" name="AutoShape 45"/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94" name="AutoShape 46"/>
          <p:cNvCxnSpPr>
            <a:cxnSpLocks noChangeShapeType="1"/>
          </p:cNvCxnSpPr>
          <p:nvPr/>
        </p:nvCxnSpPr>
        <p:spPr bwMode="auto">
          <a:xfrm rot="5400000">
            <a:off x="3343275" y="3408363"/>
            <a:ext cx="1058863" cy="217487"/>
          </a:xfrm>
          <a:prstGeom prst="bentConnector3">
            <a:avLst>
              <a:gd name="adj1" fmla="val 27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53297" name="Oval 49"/>
          <p:cNvSpPr>
            <a:spLocks noChangeAspect="1"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 flipV="1">
            <a:off x="4376738" y="4414838"/>
            <a:ext cx="409575" cy="4714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rank</a:t>
            </a:r>
          </a:p>
        </p:txBody>
      </p:sp>
      <p:sp>
        <p:nvSpPr>
          <p:cNvPr id="53301" name="Rectangle 53"/>
          <p:cNvSpPr>
            <a:spLocks noChangeArrowheads="1"/>
          </p:cNvSpPr>
          <p:nvPr/>
        </p:nvSpPr>
        <p:spPr bwMode="auto">
          <a:xfrm>
            <a:off x="6484938" y="6118225"/>
            <a:ext cx="162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CC0000"/>
                </a:solidFill>
                <a:ea typeface="ＭＳ Ｐゴシック" pitchFamily="1" charset="-128"/>
              </a:rPr>
              <a:t>link 23 into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0D913-6471-458B-B176-86E74FF384B5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42" name="Oval 2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0243" name="AutoShape 3"/>
          <p:cNvCxnSpPr>
            <a:cxnSpLocks noChangeShapeType="1"/>
            <a:stCxn id="10265" idx="2"/>
            <a:endCxn id="1024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4" name="Oval 4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10245" name="AutoShape 5"/>
          <p:cNvCxnSpPr>
            <a:cxnSpLocks noChangeShapeType="1"/>
            <a:stCxn id="10242" idx="2"/>
            <a:endCxn id="1024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6" name="Oval 6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10247" name="Oval 7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10248" name="AutoShape 8"/>
          <p:cNvCxnSpPr>
            <a:cxnSpLocks noChangeShapeType="1"/>
            <a:stCxn id="10246" idx="0"/>
            <a:endCxn id="1024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9" name="AutoShape 9"/>
          <p:cNvCxnSpPr>
            <a:cxnSpLocks noChangeShapeType="1"/>
            <a:stCxn id="10256" idx="2"/>
            <a:endCxn id="1024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0" name="Oval 10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10251" name="Oval 11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0252" name="AutoShape 12"/>
          <p:cNvCxnSpPr>
            <a:cxnSpLocks noChangeShapeType="1"/>
            <a:stCxn id="10250" idx="0"/>
            <a:endCxn id="1025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3" name="Oval 13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10254" name="AutoShape 14"/>
          <p:cNvCxnSpPr>
            <a:cxnSpLocks noChangeShapeType="1"/>
            <a:stCxn id="10253" idx="0"/>
            <a:endCxn id="1025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5" name="AutoShape 15"/>
          <p:cNvCxnSpPr>
            <a:cxnSpLocks noChangeShapeType="1"/>
            <a:stCxn id="10251" idx="7"/>
            <a:endCxn id="1025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6" name="Oval 16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10257" name="AutoShape 17"/>
          <p:cNvCxnSpPr>
            <a:cxnSpLocks noChangeShapeType="1"/>
            <a:stCxn id="10256" idx="6"/>
            <a:endCxn id="1024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Heap H</a:t>
            </a:r>
            <a:endParaRPr kumimoji="1" lang="en-US" sz="1400">
              <a:solidFill>
                <a:srgbClr val="003399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10259" name="Oval 19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10260" name="AutoShape 20"/>
          <p:cNvCxnSpPr>
            <a:cxnSpLocks noChangeShapeType="1"/>
            <a:stCxn id="10259" idx="0"/>
            <a:endCxn id="1026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1" name="Oval 21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10262" name="AutoShape 22"/>
          <p:cNvCxnSpPr>
            <a:cxnSpLocks noChangeShapeType="1"/>
            <a:stCxn id="10261" idx="0"/>
            <a:endCxn id="1026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3" name="Oval 23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10264" name="Oval 24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10265" name="Oval 25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cxnSp>
        <p:nvCxnSpPr>
          <p:cNvPr id="10266" name="AutoShape 26"/>
          <p:cNvCxnSpPr>
            <a:cxnSpLocks noChangeShapeType="1"/>
            <a:stCxn id="10264" idx="0"/>
            <a:endCxn id="1026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7" name="AutoShape 27"/>
          <p:cNvCxnSpPr>
            <a:cxnSpLocks noChangeShapeType="1"/>
            <a:stCxn id="10263" idx="7"/>
            <a:endCxn id="1026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8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10269" name="AutoShape 29"/>
          <p:cNvCxnSpPr>
            <a:cxnSpLocks noChangeShapeType="1"/>
            <a:stCxn id="10268" idx="0"/>
            <a:endCxn id="10261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7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Structure</a:t>
            </a:r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Fibonacci heap.</a:t>
            </a:r>
          </a:p>
          <a:p>
            <a:pPr lvl="1"/>
            <a:r>
              <a:rPr kumimoji="0" lang="en-US"/>
              <a:t>Set of </a:t>
            </a:r>
            <a:r>
              <a:rPr kumimoji="0" lang="en-US">
                <a:solidFill>
                  <a:schemeClr val="accent1"/>
                </a:solidFill>
              </a:rPr>
              <a:t>heap-ordered</a:t>
            </a:r>
            <a:r>
              <a:rPr kumimoji="0" lang="en-US"/>
              <a:t> trees.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Maintain pointer to minimum element.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Set of marked nodes.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3160713" y="3763963"/>
            <a:ext cx="561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roots</a:t>
            </a:r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3408363" y="4113213"/>
            <a:ext cx="506412" cy="482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H="1">
            <a:off x="2998788" y="4114800"/>
            <a:ext cx="419100" cy="5032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>
            <a:off x="1666875" y="4114800"/>
            <a:ext cx="1730375" cy="5318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0278" name="Freeform 38"/>
          <p:cNvSpPr>
            <a:spLocks/>
          </p:cNvSpPr>
          <p:nvPr/>
        </p:nvSpPr>
        <p:spPr bwMode="auto">
          <a:xfrm>
            <a:off x="6091238" y="4373563"/>
            <a:ext cx="2552700" cy="2452687"/>
          </a:xfrm>
          <a:custGeom>
            <a:avLst/>
            <a:gdLst>
              <a:gd name="T0" fmla="*/ 525 w 1608"/>
              <a:gd name="T1" fmla="*/ 0 h 1545"/>
              <a:gd name="T2" fmla="*/ 841 w 1608"/>
              <a:gd name="T3" fmla="*/ 38 h 1545"/>
              <a:gd name="T4" fmla="*/ 989 w 1608"/>
              <a:gd name="T5" fmla="*/ 109 h 1545"/>
              <a:gd name="T6" fmla="*/ 1125 w 1608"/>
              <a:gd name="T7" fmla="*/ 200 h 1545"/>
              <a:gd name="T8" fmla="*/ 1267 w 1608"/>
              <a:gd name="T9" fmla="*/ 361 h 1545"/>
              <a:gd name="T10" fmla="*/ 1279 w 1608"/>
              <a:gd name="T11" fmla="*/ 380 h 1545"/>
              <a:gd name="T12" fmla="*/ 1305 w 1608"/>
              <a:gd name="T13" fmla="*/ 406 h 1545"/>
              <a:gd name="T14" fmla="*/ 1325 w 1608"/>
              <a:gd name="T15" fmla="*/ 484 h 1545"/>
              <a:gd name="T16" fmla="*/ 1363 w 1608"/>
              <a:gd name="T17" fmla="*/ 638 h 1545"/>
              <a:gd name="T18" fmla="*/ 1486 w 1608"/>
              <a:gd name="T19" fmla="*/ 806 h 1545"/>
              <a:gd name="T20" fmla="*/ 1557 w 1608"/>
              <a:gd name="T21" fmla="*/ 955 h 1545"/>
              <a:gd name="T22" fmla="*/ 1596 w 1608"/>
              <a:gd name="T23" fmla="*/ 1051 h 1545"/>
              <a:gd name="T24" fmla="*/ 1608 w 1608"/>
              <a:gd name="T25" fmla="*/ 1090 h 1545"/>
              <a:gd name="T26" fmla="*/ 1589 w 1608"/>
              <a:gd name="T27" fmla="*/ 1148 h 1545"/>
              <a:gd name="T28" fmla="*/ 1570 w 1608"/>
              <a:gd name="T29" fmla="*/ 1167 h 1545"/>
              <a:gd name="T30" fmla="*/ 1550 w 1608"/>
              <a:gd name="T31" fmla="*/ 1206 h 1545"/>
              <a:gd name="T32" fmla="*/ 1531 w 1608"/>
              <a:gd name="T33" fmla="*/ 1309 h 1545"/>
              <a:gd name="T34" fmla="*/ 1512 w 1608"/>
              <a:gd name="T35" fmla="*/ 1329 h 1545"/>
              <a:gd name="T36" fmla="*/ 1499 w 1608"/>
              <a:gd name="T37" fmla="*/ 1348 h 1545"/>
              <a:gd name="T38" fmla="*/ 1434 w 1608"/>
              <a:gd name="T39" fmla="*/ 1438 h 1545"/>
              <a:gd name="T40" fmla="*/ 1350 w 1608"/>
              <a:gd name="T41" fmla="*/ 1471 h 1545"/>
              <a:gd name="T42" fmla="*/ 1208 w 1608"/>
              <a:gd name="T43" fmla="*/ 1484 h 1545"/>
              <a:gd name="T44" fmla="*/ 808 w 1608"/>
              <a:gd name="T45" fmla="*/ 1503 h 1545"/>
              <a:gd name="T46" fmla="*/ 350 w 1608"/>
              <a:gd name="T47" fmla="*/ 1509 h 1545"/>
              <a:gd name="T48" fmla="*/ 221 w 1608"/>
              <a:gd name="T49" fmla="*/ 1484 h 1545"/>
              <a:gd name="T50" fmla="*/ 202 w 1608"/>
              <a:gd name="T51" fmla="*/ 1477 h 1545"/>
              <a:gd name="T52" fmla="*/ 163 w 1608"/>
              <a:gd name="T53" fmla="*/ 1471 h 1545"/>
              <a:gd name="T54" fmla="*/ 66 w 1608"/>
              <a:gd name="T55" fmla="*/ 1413 h 1545"/>
              <a:gd name="T56" fmla="*/ 47 w 1608"/>
              <a:gd name="T57" fmla="*/ 1355 h 1545"/>
              <a:gd name="T58" fmla="*/ 28 w 1608"/>
              <a:gd name="T59" fmla="*/ 1135 h 1545"/>
              <a:gd name="T60" fmla="*/ 73 w 1608"/>
              <a:gd name="T61" fmla="*/ 567 h 1545"/>
              <a:gd name="T62" fmla="*/ 112 w 1608"/>
              <a:gd name="T63" fmla="*/ 522 h 1545"/>
              <a:gd name="T64" fmla="*/ 215 w 1608"/>
              <a:gd name="T65" fmla="*/ 406 h 1545"/>
              <a:gd name="T66" fmla="*/ 279 w 1608"/>
              <a:gd name="T67" fmla="*/ 348 h 1545"/>
              <a:gd name="T68" fmla="*/ 318 w 1608"/>
              <a:gd name="T69" fmla="*/ 322 h 1545"/>
              <a:gd name="T70" fmla="*/ 370 w 1608"/>
              <a:gd name="T71" fmla="*/ 264 h 1545"/>
              <a:gd name="T72" fmla="*/ 415 w 1608"/>
              <a:gd name="T73" fmla="*/ 206 h 1545"/>
              <a:gd name="T74" fmla="*/ 473 w 1608"/>
              <a:gd name="T75" fmla="*/ 103 h 1545"/>
              <a:gd name="T76" fmla="*/ 499 w 1608"/>
              <a:gd name="T77" fmla="*/ 71 h 1545"/>
              <a:gd name="T78" fmla="*/ 525 w 1608"/>
              <a:gd name="T79" fmla="*/ 0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8" h="1545">
                <a:moveTo>
                  <a:pt x="525" y="0"/>
                </a:moveTo>
                <a:cubicBezTo>
                  <a:pt x="629" y="16"/>
                  <a:pt x="736" y="18"/>
                  <a:pt x="841" y="38"/>
                </a:cubicBezTo>
                <a:cubicBezTo>
                  <a:pt x="887" y="56"/>
                  <a:pt x="948" y="78"/>
                  <a:pt x="989" y="109"/>
                </a:cubicBezTo>
                <a:cubicBezTo>
                  <a:pt x="1033" y="141"/>
                  <a:pt x="1070" y="185"/>
                  <a:pt x="1125" y="200"/>
                </a:cubicBezTo>
                <a:cubicBezTo>
                  <a:pt x="1154" y="247"/>
                  <a:pt x="1219" y="330"/>
                  <a:pt x="1267" y="361"/>
                </a:cubicBezTo>
                <a:cubicBezTo>
                  <a:pt x="1271" y="367"/>
                  <a:pt x="1274" y="374"/>
                  <a:pt x="1279" y="380"/>
                </a:cubicBezTo>
                <a:cubicBezTo>
                  <a:pt x="1286" y="389"/>
                  <a:pt x="1297" y="396"/>
                  <a:pt x="1305" y="406"/>
                </a:cubicBezTo>
                <a:cubicBezTo>
                  <a:pt x="1320" y="427"/>
                  <a:pt x="1318" y="457"/>
                  <a:pt x="1325" y="484"/>
                </a:cubicBezTo>
                <a:cubicBezTo>
                  <a:pt x="1337" y="533"/>
                  <a:pt x="1340" y="592"/>
                  <a:pt x="1363" y="638"/>
                </a:cubicBezTo>
                <a:cubicBezTo>
                  <a:pt x="1394" y="700"/>
                  <a:pt x="1459" y="741"/>
                  <a:pt x="1486" y="806"/>
                </a:cubicBezTo>
                <a:cubicBezTo>
                  <a:pt x="1507" y="858"/>
                  <a:pt x="1522" y="909"/>
                  <a:pt x="1557" y="955"/>
                </a:cubicBezTo>
                <a:cubicBezTo>
                  <a:pt x="1568" y="991"/>
                  <a:pt x="1584" y="1016"/>
                  <a:pt x="1596" y="1051"/>
                </a:cubicBezTo>
                <a:cubicBezTo>
                  <a:pt x="1600" y="1063"/>
                  <a:pt x="1608" y="1090"/>
                  <a:pt x="1608" y="1090"/>
                </a:cubicBezTo>
                <a:cubicBezTo>
                  <a:pt x="1602" y="1109"/>
                  <a:pt x="1600" y="1131"/>
                  <a:pt x="1589" y="1148"/>
                </a:cubicBezTo>
                <a:cubicBezTo>
                  <a:pt x="1583" y="1155"/>
                  <a:pt x="1574" y="1159"/>
                  <a:pt x="1570" y="1167"/>
                </a:cubicBezTo>
                <a:cubicBezTo>
                  <a:pt x="1561" y="1179"/>
                  <a:pt x="1556" y="1193"/>
                  <a:pt x="1550" y="1206"/>
                </a:cubicBezTo>
                <a:cubicBezTo>
                  <a:pt x="1547" y="1229"/>
                  <a:pt x="1545" y="1283"/>
                  <a:pt x="1531" y="1309"/>
                </a:cubicBezTo>
                <a:cubicBezTo>
                  <a:pt x="1526" y="1317"/>
                  <a:pt x="1517" y="1321"/>
                  <a:pt x="1512" y="1329"/>
                </a:cubicBezTo>
                <a:cubicBezTo>
                  <a:pt x="1507" y="1334"/>
                  <a:pt x="1502" y="1341"/>
                  <a:pt x="1499" y="1348"/>
                </a:cubicBezTo>
                <a:cubicBezTo>
                  <a:pt x="1481" y="1380"/>
                  <a:pt x="1465" y="1417"/>
                  <a:pt x="1434" y="1438"/>
                </a:cubicBezTo>
                <a:cubicBezTo>
                  <a:pt x="1409" y="1475"/>
                  <a:pt x="1423" y="1464"/>
                  <a:pt x="1350" y="1471"/>
                </a:cubicBezTo>
                <a:cubicBezTo>
                  <a:pt x="1302" y="1475"/>
                  <a:pt x="1208" y="1484"/>
                  <a:pt x="1208" y="1484"/>
                </a:cubicBezTo>
                <a:cubicBezTo>
                  <a:pt x="1080" y="1514"/>
                  <a:pt x="926" y="1500"/>
                  <a:pt x="808" y="1503"/>
                </a:cubicBezTo>
                <a:cubicBezTo>
                  <a:pt x="630" y="1545"/>
                  <a:pt x="798" y="1516"/>
                  <a:pt x="350" y="1509"/>
                </a:cubicBezTo>
                <a:cubicBezTo>
                  <a:pt x="306" y="1499"/>
                  <a:pt x="264" y="1491"/>
                  <a:pt x="221" y="1484"/>
                </a:cubicBezTo>
                <a:cubicBezTo>
                  <a:pt x="214" y="1481"/>
                  <a:pt x="208" y="1478"/>
                  <a:pt x="202" y="1477"/>
                </a:cubicBezTo>
                <a:cubicBezTo>
                  <a:pt x="189" y="1474"/>
                  <a:pt x="175" y="1475"/>
                  <a:pt x="163" y="1471"/>
                </a:cubicBezTo>
                <a:cubicBezTo>
                  <a:pt x="127" y="1458"/>
                  <a:pt x="93" y="1438"/>
                  <a:pt x="66" y="1413"/>
                </a:cubicBezTo>
                <a:cubicBezTo>
                  <a:pt x="52" y="1367"/>
                  <a:pt x="58" y="1386"/>
                  <a:pt x="47" y="1355"/>
                </a:cubicBezTo>
                <a:cubicBezTo>
                  <a:pt x="42" y="1276"/>
                  <a:pt x="32" y="1213"/>
                  <a:pt x="28" y="1135"/>
                </a:cubicBezTo>
                <a:cubicBezTo>
                  <a:pt x="29" y="1009"/>
                  <a:pt x="0" y="730"/>
                  <a:pt x="73" y="567"/>
                </a:cubicBezTo>
                <a:cubicBezTo>
                  <a:pt x="81" y="546"/>
                  <a:pt x="98" y="538"/>
                  <a:pt x="112" y="522"/>
                </a:cubicBezTo>
                <a:cubicBezTo>
                  <a:pt x="145" y="481"/>
                  <a:pt x="176" y="440"/>
                  <a:pt x="215" y="406"/>
                </a:cubicBezTo>
                <a:cubicBezTo>
                  <a:pt x="270" y="357"/>
                  <a:pt x="234" y="379"/>
                  <a:pt x="279" y="348"/>
                </a:cubicBezTo>
                <a:cubicBezTo>
                  <a:pt x="291" y="339"/>
                  <a:pt x="318" y="322"/>
                  <a:pt x="318" y="322"/>
                </a:cubicBezTo>
                <a:cubicBezTo>
                  <a:pt x="332" y="300"/>
                  <a:pt x="358" y="287"/>
                  <a:pt x="370" y="264"/>
                </a:cubicBezTo>
                <a:cubicBezTo>
                  <a:pt x="383" y="236"/>
                  <a:pt x="389" y="222"/>
                  <a:pt x="415" y="206"/>
                </a:cubicBezTo>
                <a:cubicBezTo>
                  <a:pt x="426" y="171"/>
                  <a:pt x="442" y="123"/>
                  <a:pt x="473" y="103"/>
                </a:cubicBezTo>
                <a:cubicBezTo>
                  <a:pt x="488" y="54"/>
                  <a:pt x="465" y="114"/>
                  <a:pt x="499" y="71"/>
                </a:cubicBezTo>
                <a:cubicBezTo>
                  <a:pt x="509" y="57"/>
                  <a:pt x="521" y="15"/>
                  <a:pt x="525" y="0"/>
                </a:cubicBez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6581775" y="3810000"/>
            <a:ext cx="1511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heap-ordered tree</a:t>
            </a:r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3429000" y="4114800"/>
            <a:ext cx="16002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3417888" y="4113213"/>
            <a:ext cx="3749675" cy="5953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3924300" y="874713"/>
            <a:ext cx="278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D4D4D"/>
                </a:solidFill>
                <a:ea typeface="ＭＳ Ｐゴシック" pitchFamily="1" charset="-128"/>
              </a:rPr>
              <a:t>each parent larger than its children</a:t>
            </a: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 flipH="1">
            <a:off x="3017838" y="1023938"/>
            <a:ext cx="850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9C662-2327-48DE-A720-304E6CFC6CD3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55300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55301" name="AutoShape 5"/>
          <p:cNvCxnSpPr>
            <a:cxnSpLocks noChangeShapeType="1"/>
            <a:stCxn id="55300" idx="0"/>
            <a:endCxn id="55307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2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55303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55304" name="AutoShape 8"/>
          <p:cNvCxnSpPr>
            <a:cxnSpLocks noChangeShapeType="1"/>
            <a:stCxn id="55307" idx="2"/>
            <a:endCxn id="55303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5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55306" name="AutoShape 10"/>
          <p:cNvCxnSpPr>
            <a:cxnSpLocks noChangeShapeType="1"/>
            <a:stCxn id="55303" idx="4"/>
            <a:endCxn id="5530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7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55308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55309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55310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55311" name="AutoShape 15"/>
          <p:cNvCxnSpPr>
            <a:cxnSpLocks noChangeShapeType="1"/>
            <a:stCxn id="55309" idx="0"/>
            <a:endCxn id="55310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2" name="AutoShape 16"/>
          <p:cNvCxnSpPr>
            <a:cxnSpLocks noChangeShapeType="1"/>
            <a:stCxn id="55319" idx="2"/>
            <a:endCxn id="55310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3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55314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55315" name="AutoShape 19"/>
          <p:cNvCxnSpPr>
            <a:cxnSpLocks noChangeShapeType="1"/>
            <a:stCxn id="55313" idx="0"/>
            <a:endCxn id="55314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6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55317" name="AutoShape 21"/>
          <p:cNvCxnSpPr>
            <a:cxnSpLocks noChangeShapeType="1"/>
            <a:stCxn id="55316" idx="0"/>
            <a:endCxn id="55319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8" name="AutoShape 22"/>
          <p:cNvCxnSpPr>
            <a:cxnSpLocks noChangeShapeType="1"/>
            <a:stCxn id="55314" idx="7"/>
            <a:endCxn id="55319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9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55320" name="AutoShape 24"/>
          <p:cNvCxnSpPr>
            <a:cxnSpLocks noChangeShapeType="1"/>
            <a:stCxn id="55319" idx="6"/>
            <a:endCxn id="55303" idx="2"/>
          </p:cNvCxnSpPr>
          <p:nvPr/>
        </p:nvCxnSpPr>
        <p:spPr bwMode="auto">
          <a:xfrm>
            <a:off x="2651125" y="4233863"/>
            <a:ext cx="2165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21" name="AutoShape 25"/>
          <p:cNvCxnSpPr>
            <a:cxnSpLocks noChangeShapeType="1"/>
            <a:stCxn id="55308" idx="6"/>
            <a:endCxn id="55302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22" name="AutoShape 26"/>
          <p:cNvCxnSpPr>
            <a:cxnSpLocks noChangeShapeType="1"/>
            <a:stCxn id="55307" idx="6"/>
            <a:endCxn id="55308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23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55324" name="AutoShape 28"/>
          <p:cNvCxnSpPr>
            <a:cxnSpLocks noChangeShapeType="1"/>
            <a:stCxn id="55323" idx="0"/>
            <a:endCxn id="5530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5325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5326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55327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55328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55329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3</a:t>
              </a:r>
            </a:p>
          </p:txBody>
        </p:sp>
      </p:grpSp>
      <p:grpSp>
        <p:nvGrpSpPr>
          <p:cNvPr id="55330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5331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55332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55333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55334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55335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55336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55337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55338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55339" name="AutoShape 43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40" name="AutoShape 44"/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41" name="Rectangle 45"/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55343" name="Oval 47"/>
          <p:cNvSpPr>
            <a:spLocks noChangeAspect="1"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55344" name="Line 48"/>
          <p:cNvSpPr>
            <a:spLocks noChangeShapeType="1"/>
          </p:cNvSpPr>
          <p:nvPr/>
        </p:nvSpPr>
        <p:spPr bwMode="auto">
          <a:xfrm flipV="1">
            <a:off x="4376738" y="4414838"/>
            <a:ext cx="409575" cy="4714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55347" name="Rectangle 51"/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rank</a:t>
            </a:r>
          </a:p>
        </p:txBody>
      </p:sp>
      <p:sp>
        <p:nvSpPr>
          <p:cNvPr id="55348" name="Rectangle 52"/>
          <p:cNvSpPr>
            <a:spLocks noChangeArrowheads="1"/>
          </p:cNvSpPr>
          <p:nvPr/>
        </p:nvSpPr>
        <p:spPr bwMode="auto">
          <a:xfrm>
            <a:off x="6484938" y="6118225"/>
            <a:ext cx="1500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CC0000"/>
                </a:solidFill>
                <a:ea typeface="ＭＳ Ｐゴシック" pitchFamily="1" charset="-128"/>
              </a:rPr>
              <a:t>link 17 into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55E2B-5F6F-4884-85F3-E87BB1BF0562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57348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57349" name="AutoShape 5"/>
          <p:cNvCxnSpPr>
            <a:cxnSpLocks noChangeShapeType="1"/>
            <a:stCxn id="57348" idx="0"/>
            <a:endCxn id="57355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0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57351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57352" name="AutoShape 8"/>
          <p:cNvCxnSpPr>
            <a:cxnSpLocks noChangeShapeType="1"/>
            <a:stCxn id="57355" idx="2"/>
            <a:endCxn id="57351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3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57354" name="AutoShape 10"/>
          <p:cNvCxnSpPr>
            <a:cxnSpLocks noChangeShapeType="1"/>
            <a:stCxn id="57351" idx="4"/>
            <a:endCxn id="57353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5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57356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57357" name="Oval 13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57358" name="AutoShape 14"/>
          <p:cNvCxnSpPr>
            <a:cxnSpLocks noChangeShapeType="1"/>
            <a:stCxn id="57385" idx="0"/>
            <a:endCxn id="57357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9" name="Oval 15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57360" name="Oval 16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57361" name="AutoShape 17"/>
          <p:cNvCxnSpPr>
            <a:cxnSpLocks noChangeShapeType="1"/>
            <a:stCxn id="57359" idx="0"/>
            <a:endCxn id="57360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2" name="Oval 18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57363" name="AutoShape 19"/>
          <p:cNvCxnSpPr>
            <a:cxnSpLocks noChangeShapeType="1"/>
            <a:stCxn id="57362" idx="0"/>
            <a:endCxn id="57365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4" name="AutoShape 20"/>
          <p:cNvCxnSpPr>
            <a:cxnSpLocks noChangeShapeType="1"/>
            <a:stCxn id="57360" idx="7"/>
            <a:endCxn id="57365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5" name="Oval 21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57366" name="AutoShape 22"/>
          <p:cNvCxnSpPr>
            <a:cxnSpLocks noChangeShapeType="1"/>
            <a:stCxn id="57365" idx="6"/>
            <a:endCxn id="57351" idx="2"/>
          </p:cNvCxnSpPr>
          <p:nvPr/>
        </p:nvCxnSpPr>
        <p:spPr bwMode="auto">
          <a:xfrm>
            <a:off x="2651125" y="4233863"/>
            <a:ext cx="2165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7" name="AutoShape 23"/>
          <p:cNvCxnSpPr>
            <a:cxnSpLocks noChangeShapeType="1"/>
            <a:stCxn id="57356" idx="6"/>
            <a:endCxn id="57350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8" name="AutoShape 24"/>
          <p:cNvCxnSpPr>
            <a:cxnSpLocks noChangeShapeType="1"/>
            <a:stCxn id="57355" idx="6"/>
            <a:endCxn id="57356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9" name="Oval 25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57370" name="AutoShape 26"/>
          <p:cNvCxnSpPr>
            <a:cxnSpLocks noChangeShapeType="1"/>
            <a:stCxn id="57369" idx="0"/>
            <a:endCxn id="57350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7371" name="Group 27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57373" name="Rectangle 29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3</a:t>
              </a:r>
            </a:p>
          </p:txBody>
        </p:sp>
      </p:grpSp>
      <p:grpSp>
        <p:nvGrpSpPr>
          <p:cNvPr id="57376" name="Group 32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7377" name="Rectangle 33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57378" name="Rectangle 34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57379" name="Rectangle 35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57381" name="Oval 37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57382" name="Oval 38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57383" name="Oval 39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57384" name="AutoShape 40"/>
          <p:cNvCxnSpPr>
            <a:cxnSpLocks noChangeShapeType="1"/>
            <a:stCxn id="57357" idx="7"/>
            <a:endCxn id="57351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85" name="Oval 41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57386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57387" name="Oval 43"/>
          <p:cNvSpPr>
            <a:spLocks noChangeAspect="1"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flipH="1">
            <a:off x="5162550" y="3740150"/>
            <a:ext cx="369888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57389" name="AutoShape 45"/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57394" name="Rectangle 50"/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rank</a:t>
            </a:r>
          </a:p>
        </p:txBody>
      </p:sp>
      <p:sp>
        <p:nvSpPr>
          <p:cNvPr id="57395" name="Rectangle 51"/>
          <p:cNvSpPr>
            <a:spLocks noChangeArrowheads="1"/>
          </p:cNvSpPr>
          <p:nvPr/>
        </p:nvSpPr>
        <p:spPr bwMode="auto">
          <a:xfrm>
            <a:off x="6484938" y="6118225"/>
            <a:ext cx="1500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CC0000"/>
                </a:solidFill>
                <a:ea typeface="ＭＳ Ｐゴシック" pitchFamily="1" charset="-128"/>
              </a:rPr>
              <a:t>link 24 into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0EED3-7B2E-4B37-A4A8-F01004EDF49E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61444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61445" name="AutoShape 5"/>
          <p:cNvCxnSpPr>
            <a:cxnSpLocks noChangeShapeType="1"/>
            <a:stCxn id="61444" idx="0"/>
            <a:endCxn id="61451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46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61447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61448" name="AutoShape 8"/>
          <p:cNvCxnSpPr>
            <a:cxnSpLocks noChangeShapeType="1"/>
            <a:stCxn id="61451" idx="2"/>
            <a:endCxn id="61447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49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61450" name="AutoShape 10"/>
          <p:cNvCxnSpPr>
            <a:cxnSpLocks noChangeShapeType="1"/>
            <a:stCxn id="61447" idx="4"/>
            <a:endCxn id="61449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1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61452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61453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61454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61455" name="AutoShape 15"/>
          <p:cNvCxnSpPr>
            <a:cxnSpLocks noChangeShapeType="1"/>
            <a:stCxn id="61453" idx="0"/>
            <a:endCxn id="61454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6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61457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61458" name="AutoShape 18"/>
          <p:cNvCxnSpPr>
            <a:cxnSpLocks noChangeShapeType="1"/>
            <a:stCxn id="61456" idx="0"/>
            <a:endCxn id="61457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9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61460" name="AutoShape 20"/>
          <p:cNvCxnSpPr>
            <a:cxnSpLocks noChangeShapeType="1"/>
            <a:stCxn id="61459" idx="0"/>
            <a:endCxn id="61462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1" name="AutoShape 21"/>
          <p:cNvCxnSpPr>
            <a:cxnSpLocks noChangeShapeType="1"/>
            <a:stCxn id="61457" idx="7"/>
            <a:endCxn id="61462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2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61463" name="AutoShape 23"/>
          <p:cNvCxnSpPr>
            <a:cxnSpLocks noChangeShapeType="1"/>
            <a:stCxn id="61462" idx="7"/>
            <a:endCxn id="61447" idx="2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4" name="AutoShape 24"/>
          <p:cNvCxnSpPr>
            <a:cxnSpLocks noChangeShapeType="1"/>
            <a:stCxn id="61452" idx="6"/>
            <a:endCxn id="61446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5" name="AutoShape 25"/>
          <p:cNvCxnSpPr>
            <a:cxnSpLocks noChangeShapeType="1"/>
            <a:stCxn id="61451" idx="6"/>
            <a:endCxn id="61452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6" name="Oval 26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61467" name="AutoShape 27"/>
          <p:cNvCxnSpPr>
            <a:cxnSpLocks noChangeShapeType="1"/>
            <a:stCxn id="61466" idx="0"/>
            <a:endCxn id="61446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1468" name="Group 28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61470" name="Rectangle 30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61471" name="Rectangle 31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61472" name="Rectangle 32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3</a:t>
              </a:r>
            </a:p>
          </p:txBody>
        </p:sp>
      </p:grpSp>
      <p:grpSp>
        <p:nvGrpSpPr>
          <p:cNvPr id="61473" name="Group 33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61478" name="Oval 38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61479" name="Oval 39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61480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61481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61482" name="AutoShape 42"/>
          <p:cNvCxnSpPr>
            <a:cxnSpLocks noChangeShapeType="1"/>
            <a:stCxn id="61454" idx="7"/>
            <a:endCxn id="61447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83" name="AutoShape 43"/>
          <p:cNvCxnSpPr>
            <a:cxnSpLocks noChangeShapeType="1"/>
            <a:stCxn id="61479" idx="4"/>
            <a:endCxn id="61447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61486" name="Oval 46"/>
          <p:cNvSpPr>
            <a:spLocks noChangeAspect="1"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H="1">
            <a:off x="5162550" y="3740150"/>
            <a:ext cx="369888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61490" name="Rectangle 50"/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rank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223D-AAC7-414A-A0B6-1C8F3731F144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63492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63493" name="AutoShape 5"/>
          <p:cNvCxnSpPr>
            <a:cxnSpLocks noChangeShapeType="1"/>
            <a:stCxn id="63492" idx="0"/>
            <a:endCxn id="63499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494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63495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63496" name="AutoShape 8"/>
          <p:cNvCxnSpPr>
            <a:cxnSpLocks noChangeShapeType="1"/>
            <a:stCxn id="63499" idx="2"/>
            <a:endCxn id="63495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497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63498" name="AutoShape 10"/>
          <p:cNvCxnSpPr>
            <a:cxnSpLocks noChangeShapeType="1"/>
            <a:stCxn id="63495" idx="4"/>
            <a:endCxn id="63497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499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63500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63501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63502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63503" name="AutoShape 15"/>
          <p:cNvCxnSpPr>
            <a:cxnSpLocks noChangeShapeType="1"/>
            <a:stCxn id="63501" idx="0"/>
            <a:endCxn id="63502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4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63505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63506" name="AutoShape 18"/>
          <p:cNvCxnSpPr>
            <a:cxnSpLocks noChangeShapeType="1"/>
            <a:stCxn id="63504" idx="0"/>
            <a:endCxn id="63505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7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63508" name="AutoShape 20"/>
          <p:cNvCxnSpPr>
            <a:cxnSpLocks noChangeShapeType="1"/>
            <a:stCxn id="63507" idx="0"/>
            <a:endCxn id="63510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9" name="AutoShape 21"/>
          <p:cNvCxnSpPr>
            <a:cxnSpLocks noChangeShapeType="1"/>
            <a:stCxn id="63505" idx="7"/>
            <a:endCxn id="63510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0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63512" name="AutoShape 24"/>
          <p:cNvCxnSpPr>
            <a:cxnSpLocks noChangeShapeType="1"/>
            <a:stCxn id="63500" idx="6"/>
            <a:endCxn id="63494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13" name="AutoShape 25"/>
          <p:cNvCxnSpPr>
            <a:cxnSpLocks noChangeShapeType="1"/>
            <a:stCxn id="63499" idx="6"/>
            <a:endCxn id="63500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4" name="Oval 26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63515" name="AutoShape 27"/>
          <p:cNvCxnSpPr>
            <a:cxnSpLocks noChangeShapeType="1"/>
            <a:stCxn id="63514" idx="0"/>
            <a:endCxn id="63494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3516" name="Group 28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3517" name="Rectangle 29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63518" name="Rectangle 30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63519" name="Rectangle 31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63520" name="Rectangle 32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3</a:t>
              </a:r>
            </a:p>
          </p:txBody>
        </p:sp>
      </p:grpSp>
      <p:grpSp>
        <p:nvGrpSpPr>
          <p:cNvPr id="63521" name="Group 33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3522" name="Rectangle 34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3523" name="Rectangle 35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3525" name="Rectangle 37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63526" name="Oval 38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63527" name="Oval 39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63528" name="Oval 40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63529" name="AutoShape 41"/>
          <p:cNvCxnSpPr>
            <a:cxnSpLocks noChangeShapeType="1"/>
            <a:stCxn id="63502" idx="7"/>
            <a:endCxn id="63495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30" name="AutoShape 42"/>
          <p:cNvCxnSpPr>
            <a:cxnSpLocks noChangeShapeType="1"/>
            <a:stCxn id="63531" idx="4"/>
            <a:endCxn id="63495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31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63532" name="AutoShape 44"/>
          <p:cNvCxnSpPr>
            <a:cxnSpLocks noChangeShapeType="1"/>
            <a:stCxn id="63527" idx="4"/>
            <a:endCxn id="63499" idx="0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33" name="Rectangle 45"/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63535" name="Oval 47"/>
          <p:cNvSpPr>
            <a:spLocks noChangeAspect="1" noChangeArrowheads="1"/>
          </p:cNvSpPr>
          <p:nvPr/>
        </p:nvSpPr>
        <p:spPr bwMode="auto">
          <a:xfrm>
            <a:off x="6648450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 flipH="1">
            <a:off x="6453188" y="3740150"/>
            <a:ext cx="369887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rank</a:t>
            </a:r>
          </a:p>
        </p:txBody>
      </p:sp>
      <p:cxnSp>
        <p:nvCxnSpPr>
          <p:cNvPr id="63539" name="AutoShape 51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1AA73-B633-4A4E-A069-DD7915536799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65540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65541" name="AutoShape 5"/>
          <p:cNvCxnSpPr>
            <a:cxnSpLocks noChangeShapeType="1"/>
            <a:stCxn id="65540" idx="0"/>
            <a:endCxn id="65547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2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65543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65544" name="AutoShape 8"/>
          <p:cNvCxnSpPr>
            <a:cxnSpLocks noChangeShapeType="1"/>
            <a:stCxn id="65547" idx="2"/>
            <a:endCxn id="65543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5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65546" name="AutoShape 10"/>
          <p:cNvCxnSpPr>
            <a:cxnSpLocks noChangeShapeType="1"/>
            <a:stCxn id="65543" idx="4"/>
            <a:endCxn id="6554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7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65548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65549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65550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65551" name="AutoShape 15"/>
          <p:cNvCxnSpPr>
            <a:cxnSpLocks noChangeShapeType="1"/>
            <a:stCxn id="65549" idx="0"/>
            <a:endCxn id="65550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2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65553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65554" name="AutoShape 18"/>
          <p:cNvCxnSpPr>
            <a:cxnSpLocks noChangeShapeType="1"/>
            <a:stCxn id="65552" idx="0"/>
            <a:endCxn id="65553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5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65556" name="AutoShape 20"/>
          <p:cNvCxnSpPr>
            <a:cxnSpLocks noChangeShapeType="1"/>
            <a:stCxn id="65555" idx="0"/>
            <a:endCxn id="65558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7" name="AutoShape 21"/>
          <p:cNvCxnSpPr>
            <a:cxnSpLocks noChangeShapeType="1"/>
            <a:stCxn id="65553" idx="7"/>
            <a:endCxn id="65558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8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65560" name="AutoShape 24"/>
          <p:cNvCxnSpPr>
            <a:cxnSpLocks noChangeShapeType="1"/>
            <a:stCxn id="65548" idx="6"/>
            <a:endCxn id="65542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61" name="AutoShape 25"/>
          <p:cNvCxnSpPr>
            <a:cxnSpLocks noChangeShapeType="1"/>
            <a:stCxn id="65547" idx="6"/>
            <a:endCxn id="65548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62" name="Oval 26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65563" name="AutoShape 27"/>
          <p:cNvCxnSpPr>
            <a:cxnSpLocks noChangeShapeType="1"/>
            <a:stCxn id="65562" idx="0"/>
            <a:endCxn id="6554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65567" name="Rectangle 31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3</a:t>
              </a:r>
            </a:p>
          </p:txBody>
        </p:sp>
      </p:grpSp>
      <p:grpSp>
        <p:nvGrpSpPr>
          <p:cNvPr id="65569" name="Group 33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5570" name="Rectangle 34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5571" name="Rectangle 35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5572" name="Rectangle 36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5573" name="Rectangle 37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65574" name="Oval 38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65575" name="Oval 39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65576" name="Oval 40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65577" name="AutoShape 41"/>
          <p:cNvCxnSpPr>
            <a:cxnSpLocks noChangeShapeType="1"/>
            <a:stCxn id="65550" idx="7"/>
            <a:endCxn id="65543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78" name="AutoShape 42"/>
          <p:cNvCxnSpPr>
            <a:cxnSpLocks noChangeShapeType="1"/>
            <a:stCxn id="65579" idx="4"/>
            <a:endCxn id="65543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79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65580" name="AutoShape 44"/>
          <p:cNvCxnSpPr>
            <a:cxnSpLocks noChangeShapeType="1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81" name="AutoShape 45"/>
          <p:cNvCxnSpPr>
            <a:cxnSpLocks noChangeShapeType="1"/>
            <a:stCxn id="65576" idx="4"/>
            <a:endCxn id="65548" idx="0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65583" name="Line 47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65584" name="Oval 48"/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65585" name="Line 49"/>
          <p:cNvSpPr>
            <a:spLocks noChangeShapeType="1"/>
          </p:cNvSpPr>
          <p:nvPr/>
        </p:nvSpPr>
        <p:spPr bwMode="auto">
          <a:xfrm flipH="1">
            <a:off x="7497763" y="3740150"/>
            <a:ext cx="369887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65587" name="Rectangle 51"/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rank</a:t>
            </a:r>
          </a:p>
        </p:txBody>
      </p:sp>
      <p:cxnSp>
        <p:nvCxnSpPr>
          <p:cNvPr id="65588" name="AutoShape 52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63141-0F9D-45B9-ABBA-4085BE9F75F3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67588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67589" name="AutoShape 5"/>
          <p:cNvCxnSpPr>
            <a:cxnSpLocks noChangeShapeType="1"/>
            <a:stCxn id="67588" idx="0"/>
            <a:endCxn id="67595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0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67592" name="AutoShape 8"/>
          <p:cNvCxnSpPr>
            <a:cxnSpLocks noChangeShapeType="1"/>
            <a:stCxn id="67595" idx="2"/>
            <a:endCxn id="67591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3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67594" name="AutoShape 10"/>
          <p:cNvCxnSpPr>
            <a:cxnSpLocks noChangeShapeType="1"/>
            <a:stCxn id="67591" idx="4"/>
            <a:endCxn id="67593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5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67596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67597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67598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67599" name="AutoShape 15"/>
          <p:cNvCxnSpPr>
            <a:cxnSpLocks noChangeShapeType="1"/>
            <a:stCxn id="67597" idx="0"/>
            <a:endCxn id="67598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0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67601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67602" name="AutoShape 18"/>
          <p:cNvCxnSpPr>
            <a:cxnSpLocks noChangeShapeType="1"/>
            <a:stCxn id="67600" idx="0"/>
            <a:endCxn id="67601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3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67604" name="AutoShape 20"/>
          <p:cNvCxnSpPr>
            <a:cxnSpLocks noChangeShapeType="1"/>
            <a:stCxn id="67603" idx="0"/>
            <a:endCxn id="67606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5" name="AutoShape 21"/>
          <p:cNvCxnSpPr>
            <a:cxnSpLocks noChangeShapeType="1"/>
            <a:stCxn id="67601" idx="7"/>
            <a:endCxn id="67606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6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67608" name="AutoShape 24"/>
          <p:cNvCxnSpPr>
            <a:cxnSpLocks noChangeShapeType="1"/>
            <a:stCxn id="67596" idx="6"/>
            <a:endCxn id="67590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9" name="AutoShape 25"/>
          <p:cNvCxnSpPr>
            <a:cxnSpLocks noChangeShapeType="1"/>
            <a:stCxn id="67595" idx="6"/>
            <a:endCxn id="67596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10" name="Oval 26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67611" name="AutoShape 27"/>
          <p:cNvCxnSpPr>
            <a:cxnSpLocks noChangeShapeType="1"/>
            <a:stCxn id="67610" idx="0"/>
            <a:endCxn id="67590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7612" name="Group 28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7613" name="Rectangle 29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67614" name="Rectangle 30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67615" name="Rectangle 31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67616" name="Rectangle 32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3</a:t>
              </a:r>
            </a:p>
          </p:txBody>
        </p:sp>
      </p:grpSp>
      <p:grpSp>
        <p:nvGrpSpPr>
          <p:cNvPr id="67617" name="Group 33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7618" name="Rectangle 34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7619" name="Rectangle 35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7620" name="Rectangle 36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7621" name="Rectangle 37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67622" name="Oval 38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67623" name="Oval 39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67624" name="Oval 40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67625" name="AutoShape 41"/>
          <p:cNvCxnSpPr>
            <a:cxnSpLocks noChangeShapeType="1"/>
            <a:stCxn id="67598" idx="7"/>
            <a:endCxn id="67591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26" name="AutoShape 42"/>
          <p:cNvCxnSpPr>
            <a:cxnSpLocks noChangeShapeType="1"/>
            <a:stCxn id="67627" idx="4"/>
            <a:endCxn id="67591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27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67628" name="AutoShape 44"/>
          <p:cNvCxnSpPr>
            <a:cxnSpLocks noChangeShapeType="1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29" name="AutoShape 45"/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67631" name="Line 47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67632" name="Oval 48"/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67633" name="Line 49"/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rank</a:t>
            </a:r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6484938" y="6118225"/>
            <a:ext cx="162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CC0000"/>
                </a:solidFill>
                <a:ea typeface="ＭＳ Ｐゴシック" pitchFamily="1" charset="-128"/>
              </a:rPr>
              <a:t>link 41 into 18</a:t>
            </a:r>
          </a:p>
        </p:txBody>
      </p:sp>
      <p:cxnSp>
        <p:nvCxnSpPr>
          <p:cNvPr id="67638" name="AutoShape 54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4251A-764C-4EE0-9501-E9D077355A26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69636" name="Oval 4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69637" name="AutoShape 5"/>
          <p:cNvCxnSpPr>
            <a:cxnSpLocks noChangeShapeType="1"/>
            <a:stCxn id="69636" idx="0"/>
            <a:endCxn id="69643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38" name="Oval 6"/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69639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69640" name="AutoShape 8"/>
          <p:cNvCxnSpPr>
            <a:cxnSpLocks noChangeShapeType="1"/>
            <a:stCxn id="69643" idx="2"/>
            <a:endCxn id="69644" idx="6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1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69642" name="AutoShape 10"/>
          <p:cNvCxnSpPr>
            <a:cxnSpLocks noChangeShapeType="1"/>
            <a:stCxn id="69639" idx="4"/>
            <a:endCxn id="69641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3" name="Oval 11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69644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69645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69646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69647" name="AutoShape 15"/>
          <p:cNvCxnSpPr>
            <a:cxnSpLocks noChangeShapeType="1"/>
            <a:stCxn id="69645" idx="0"/>
            <a:endCxn id="69646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8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69649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69650" name="AutoShape 18"/>
          <p:cNvCxnSpPr>
            <a:cxnSpLocks noChangeShapeType="1"/>
            <a:stCxn id="69648" idx="0"/>
            <a:endCxn id="69649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51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69652" name="AutoShape 20"/>
          <p:cNvCxnSpPr>
            <a:cxnSpLocks noChangeShapeType="1"/>
            <a:stCxn id="69651" idx="0"/>
            <a:endCxn id="69654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53" name="AutoShape 21"/>
          <p:cNvCxnSpPr>
            <a:cxnSpLocks noChangeShapeType="1"/>
            <a:stCxn id="69649" idx="7"/>
            <a:endCxn id="69654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54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69656" name="Oval 24"/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69657" name="AutoShape 25"/>
          <p:cNvCxnSpPr>
            <a:cxnSpLocks noChangeShapeType="1"/>
            <a:stCxn id="69656" idx="0"/>
            <a:endCxn id="69638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9658" name="Group 26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69660" name="Rectangle 2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3</a:t>
              </a:r>
            </a:p>
          </p:txBody>
        </p:sp>
      </p:grp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9666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69667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69668" name="Oval 36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69669" name="Oval 37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69670" name="Oval 38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69671" name="AutoShape 39"/>
          <p:cNvCxnSpPr>
            <a:cxnSpLocks noChangeShapeType="1"/>
            <a:stCxn id="69646" idx="7"/>
            <a:endCxn id="69639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72" name="AutoShape 40"/>
          <p:cNvCxnSpPr>
            <a:cxnSpLocks noChangeShapeType="1"/>
            <a:stCxn id="69675" idx="4"/>
            <a:endCxn id="69639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73" name="AutoShape 41"/>
          <p:cNvCxnSpPr>
            <a:cxnSpLocks noChangeShapeType="1"/>
            <a:stCxn id="69638" idx="7"/>
            <a:endCxn id="69643" idx="3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74" name="AutoShape 42"/>
          <p:cNvCxnSpPr>
            <a:cxnSpLocks noChangeShapeType="1"/>
            <a:stCxn id="69639" idx="6"/>
            <a:endCxn id="69644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75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69676" name="AutoShape 44"/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77" name="Rectangle 45"/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69679" name="Oval 47"/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69680" name="Line 48"/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69682" name="Rectangle 50"/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rank</a:t>
            </a:r>
          </a:p>
        </p:txBody>
      </p:sp>
      <p:cxnSp>
        <p:nvCxnSpPr>
          <p:cNvPr id="69683" name="AutoShape 51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F67B0-C5E8-4F71-A0F2-1B5C0118B560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71684" name="Oval 4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sp>
        <p:nvSpPr>
          <p:cNvPr id="71685" name="Oval 5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71686" name="AutoShape 6"/>
          <p:cNvCxnSpPr>
            <a:cxnSpLocks noChangeShapeType="1"/>
            <a:stCxn id="71684" idx="4"/>
            <a:endCxn id="7168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87" name="Oval 7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71688" name="Oval 8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71689" name="Oval 9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71690" name="AutoShape 10"/>
          <p:cNvCxnSpPr>
            <a:cxnSpLocks noChangeShapeType="1"/>
            <a:stCxn id="71688" idx="0"/>
            <a:endCxn id="71689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1" name="Oval 11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71692" name="Oval 12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71693" name="AutoShape 13"/>
          <p:cNvCxnSpPr>
            <a:cxnSpLocks noChangeShapeType="1"/>
            <a:stCxn id="71691" idx="0"/>
            <a:endCxn id="71692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4" name="Oval 14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71695" name="AutoShape 15"/>
          <p:cNvCxnSpPr>
            <a:cxnSpLocks noChangeShapeType="1"/>
            <a:stCxn id="71694" idx="0"/>
            <a:endCxn id="71697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6" name="AutoShape 16"/>
          <p:cNvCxnSpPr>
            <a:cxnSpLocks noChangeShapeType="1"/>
            <a:stCxn id="71692" idx="7"/>
            <a:endCxn id="71697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7" name="Oval 17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grpSp>
        <p:nvGrpSpPr>
          <p:cNvPr id="71699" name="Group 1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0</a:t>
              </a:r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1</a:t>
              </a:r>
            </a:p>
          </p:txBody>
        </p:sp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2</a:t>
              </a:r>
            </a:p>
          </p:txBody>
        </p:sp>
        <p:sp>
          <p:nvSpPr>
            <p:cNvPr id="71703" name="Rectangle 2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ea typeface="ＭＳ Ｐゴシック" pitchFamily="1" charset="-128"/>
                </a:rPr>
                <a:t>3</a:t>
              </a:r>
            </a:p>
          </p:txBody>
        </p:sp>
      </p:grp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71705" name="Rectangle 2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71706" name="Rectangle 2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71707" name="Rectangle 2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  <a:latin typeface="Lucida Typewriter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71709" name="Oval 2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71710" name="Oval 3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sp>
        <p:nvSpPr>
          <p:cNvPr id="71711" name="Oval 3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71712" name="AutoShape 32"/>
          <p:cNvCxnSpPr>
            <a:cxnSpLocks noChangeShapeType="1"/>
            <a:stCxn id="71689" idx="7"/>
            <a:endCxn id="71684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3" name="AutoShape 33"/>
          <p:cNvCxnSpPr>
            <a:cxnSpLocks noChangeShapeType="1"/>
            <a:stCxn id="71715" idx="4"/>
            <a:endCxn id="71684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4" name="AutoShape 34"/>
          <p:cNvCxnSpPr>
            <a:cxnSpLocks noChangeShapeType="1"/>
            <a:stCxn id="71684" idx="6"/>
            <a:endCxn id="71687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15" name="Oval 35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FFFFFF"/>
              </a:solidFill>
              <a:ea typeface="ＭＳ Ｐゴシック" pitchFamily="1" charset="-128"/>
            </a:endParaRPr>
          </a:p>
        </p:txBody>
      </p:sp>
      <p:cxnSp>
        <p:nvCxnSpPr>
          <p:cNvPr id="71716" name="AutoShape 36"/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7" name="AutoShape 37"/>
          <p:cNvCxnSpPr>
            <a:cxnSpLocks noChangeShapeType="1"/>
            <a:stCxn id="71709" idx="4"/>
            <a:endCxn id="71725" idx="0"/>
          </p:cNvCxnSpPr>
          <p:nvPr/>
        </p:nvCxnSpPr>
        <p:spPr bwMode="auto">
          <a:xfrm rot="16200000" flipH="1">
            <a:off x="5939632" y="1710531"/>
            <a:ext cx="1055688" cy="3616325"/>
          </a:xfrm>
          <a:prstGeom prst="bentConnector3">
            <a:avLst>
              <a:gd name="adj1" fmla="val 264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18" name="Rectangle 38"/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71720" name="Rectangle 40"/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rank</a:t>
            </a:r>
          </a:p>
        </p:txBody>
      </p:sp>
      <p:sp>
        <p:nvSpPr>
          <p:cNvPr id="71721" name="Oval 41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71722" name="AutoShape 42"/>
          <p:cNvCxnSpPr>
            <a:cxnSpLocks noChangeShapeType="1"/>
            <a:stCxn id="71721" idx="0"/>
            <a:endCxn id="71725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23" name="Oval 43"/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71724" name="AutoShape 44"/>
          <p:cNvCxnSpPr>
            <a:cxnSpLocks noChangeShapeType="1"/>
            <a:stCxn id="71725" idx="2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25" name="Oval 45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71726" name="Oval 46"/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71727" name="AutoShape 47"/>
          <p:cNvCxnSpPr>
            <a:cxnSpLocks noChangeShapeType="1"/>
            <a:stCxn id="71726" idx="0"/>
            <a:endCxn id="71723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28" name="AutoShape 48"/>
          <p:cNvCxnSpPr>
            <a:cxnSpLocks noChangeShapeType="1"/>
            <a:stCxn id="71723" idx="7"/>
            <a:endCxn id="71725" idx="3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29" name="Oval 49"/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current</a:t>
            </a:r>
          </a:p>
        </p:txBody>
      </p:sp>
      <p:sp>
        <p:nvSpPr>
          <p:cNvPr id="71730" name="Line 50"/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71731" name="AutoShape 51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C10DC-2119-46E6-926D-5129B92EB383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/>
              <a:t>Consolidate trees so that no two roots have same rank.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73732" name="Oval 4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73733" name="AutoShape 5"/>
          <p:cNvCxnSpPr>
            <a:cxnSpLocks noChangeShapeType="1"/>
            <a:endCxn id="73736" idx="6"/>
          </p:cNvCxnSpPr>
          <p:nvPr/>
        </p:nvCxnSpPr>
        <p:spPr bwMode="auto">
          <a:xfrm flipH="1">
            <a:off x="7451725" y="4233863"/>
            <a:ext cx="7937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34" name="Oval 6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73735" name="AutoShape 7"/>
          <p:cNvCxnSpPr>
            <a:cxnSpLocks noChangeShapeType="1"/>
            <a:stCxn id="73732" idx="4"/>
            <a:endCxn id="73734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36" name="Oval 8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73737" name="Oval 9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73738" name="Oval 10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73739" name="AutoShape 11"/>
          <p:cNvCxnSpPr>
            <a:cxnSpLocks noChangeShapeType="1"/>
            <a:stCxn id="73737" idx="0"/>
            <a:endCxn id="73738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0" name="Oval 12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73741" name="Oval 13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73742" name="AutoShape 14"/>
          <p:cNvCxnSpPr>
            <a:cxnSpLocks noChangeShapeType="1"/>
            <a:stCxn id="73740" idx="0"/>
            <a:endCxn id="73741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3" name="Oval 15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73744" name="AutoShape 16"/>
          <p:cNvCxnSpPr>
            <a:cxnSpLocks noChangeShapeType="1"/>
            <a:stCxn id="73743" idx="0"/>
            <a:endCxn id="73746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5" name="AutoShape 17"/>
          <p:cNvCxnSpPr>
            <a:cxnSpLocks noChangeShapeType="1"/>
            <a:stCxn id="73741" idx="7"/>
            <a:endCxn id="73746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6" name="Oval 18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73748" name="AutoShape 20"/>
          <p:cNvCxnSpPr>
            <a:cxnSpLocks noChangeShapeType="1"/>
            <a:stCxn id="73738" idx="7"/>
            <a:endCxn id="73732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9" name="AutoShape 21"/>
          <p:cNvCxnSpPr>
            <a:cxnSpLocks noChangeShapeType="1"/>
            <a:stCxn id="73732" idx="6"/>
            <a:endCxn id="73736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73752" name="Oval 24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73753" name="AutoShape 25"/>
          <p:cNvCxnSpPr>
            <a:cxnSpLocks noChangeShapeType="1"/>
            <a:stCxn id="73752" idx="0"/>
            <a:endCxn id="73756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4" name="Oval 26"/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73755" name="AutoShape 27"/>
          <p:cNvCxnSpPr>
            <a:cxnSpLocks noChangeShapeType="1"/>
            <a:stCxn id="73756" idx="2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6" name="Oval 28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73757" name="Oval 29"/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73758" name="AutoShape 30"/>
          <p:cNvCxnSpPr>
            <a:cxnSpLocks noChangeShapeType="1"/>
            <a:stCxn id="73757" idx="0"/>
            <a:endCxn id="73754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59" name="AutoShape 31"/>
          <p:cNvCxnSpPr>
            <a:cxnSpLocks noChangeShapeType="1"/>
            <a:stCxn id="73754" idx="7"/>
            <a:endCxn id="73756" idx="3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075363" y="611822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CC0000"/>
                </a:solidFill>
                <a:ea typeface="ＭＳ Ｐゴシック" pitchFamily="1" charset="-128"/>
              </a:rPr>
              <a:t>stop</a:t>
            </a:r>
          </a:p>
        </p:txBody>
      </p:sp>
      <p:cxnSp>
        <p:nvCxnSpPr>
          <p:cNvPr id="73762" name="AutoShape 34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54E24-CBA1-473D-9FFD-E35AF0A8B157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 Analysis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Delete min.</a:t>
            </a:r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r>
              <a:rPr kumimoji="0" lang="en-US"/>
              <a:t>Actual cost.   </a:t>
            </a:r>
            <a:r>
              <a:rPr kumimoji="0" lang="en-US">
                <a:solidFill>
                  <a:schemeClr val="hlink"/>
                </a:solidFill>
              </a:rPr>
              <a:t>O(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rank</a:t>
            </a:r>
            <a:r>
              <a:rPr kumimoji="0" lang="en-US">
                <a:solidFill>
                  <a:schemeClr val="hlink"/>
                </a:solidFill>
              </a:rPr>
              <a:t>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>
                <a:solidFill>
                  <a:schemeClr val="hlink"/>
                </a:solidFill>
              </a:rPr>
              <a:t>))  + O(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trees</a:t>
            </a:r>
            <a:r>
              <a:rPr kumimoji="0" lang="en-US">
                <a:solidFill>
                  <a:schemeClr val="hlink"/>
                </a:solidFill>
              </a:rPr>
              <a:t>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>
                <a:solidFill>
                  <a:schemeClr val="hlink"/>
                </a:solidFill>
              </a:rPr>
              <a:t>))</a:t>
            </a:r>
            <a:r>
              <a:rPr kumimoji="0" lang="en-US"/>
              <a:t> </a:t>
            </a:r>
          </a:p>
          <a:p>
            <a:pPr lvl="1"/>
            <a:r>
              <a:rPr kumimoji="0" lang="en-US"/>
              <a:t>O(</a:t>
            </a:r>
            <a:r>
              <a:rPr kumimoji="0" lang="en-US">
                <a:latin typeface="Lucida Sans Italic" pitchFamily="1" charset="0"/>
              </a:rPr>
              <a:t>rank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)) to meld min's children into root list.</a:t>
            </a:r>
          </a:p>
          <a:p>
            <a:pPr lvl="1"/>
            <a:r>
              <a:rPr kumimoji="0" lang="en-US"/>
              <a:t>O(</a:t>
            </a:r>
            <a:r>
              <a:rPr kumimoji="0" lang="en-US">
                <a:latin typeface="Lucida Sans Italic" pitchFamily="1" charset="0"/>
              </a:rPr>
              <a:t>rank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)) + O(</a:t>
            </a:r>
            <a:r>
              <a:rPr kumimoji="0" lang="en-US">
                <a:latin typeface="Lucida Sans Italic" pitchFamily="1" charset="0"/>
              </a:rPr>
              <a:t>trees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)) to update min.</a:t>
            </a:r>
          </a:p>
          <a:p>
            <a:pPr lvl="1"/>
            <a:r>
              <a:rPr kumimoji="0" lang="en-US"/>
              <a:t>O(</a:t>
            </a:r>
            <a:r>
              <a:rPr kumimoji="0" lang="en-US">
                <a:latin typeface="Lucida Sans Italic" pitchFamily="1" charset="0"/>
              </a:rPr>
              <a:t>rank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)) + O(</a:t>
            </a:r>
            <a:r>
              <a:rPr kumimoji="0" lang="en-US">
                <a:latin typeface="Lucida Sans Italic" pitchFamily="1" charset="0"/>
              </a:rPr>
              <a:t>trees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)) to consolidate trees.</a:t>
            </a:r>
          </a:p>
          <a:p>
            <a:pPr lvl="2"/>
            <a:endParaRPr kumimoji="0" lang="en-US"/>
          </a:p>
          <a:p>
            <a:r>
              <a:rPr kumimoji="0" lang="en-US"/>
              <a:t>Change in potential.  </a:t>
            </a:r>
            <a:r>
              <a:rPr kumimoji="0" lang="en-US">
                <a:solidFill>
                  <a:schemeClr val="hlink"/>
                </a:solidFill>
              </a:rPr>
              <a:t>O(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rank</a:t>
            </a:r>
            <a:r>
              <a:rPr kumimoji="0" lang="en-US">
                <a:solidFill>
                  <a:schemeClr val="hlink"/>
                </a:solidFill>
              </a:rPr>
              <a:t>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>
                <a:solidFill>
                  <a:schemeClr val="hlink"/>
                </a:solidFill>
              </a:rPr>
              <a:t>)) - 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trees</a:t>
            </a:r>
            <a:r>
              <a:rPr kumimoji="0" lang="en-US">
                <a:solidFill>
                  <a:schemeClr val="hlink"/>
                </a:solidFill>
              </a:rPr>
              <a:t>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>
                <a:solidFill>
                  <a:schemeClr val="hlink"/>
                </a:solidFill>
              </a:rPr>
              <a:t>)</a:t>
            </a:r>
          </a:p>
          <a:p>
            <a:pPr lvl="1"/>
            <a:r>
              <a:rPr kumimoji="0" lang="en-US">
                <a:latin typeface="Lucida Sans Italic" pitchFamily="1" charset="0"/>
              </a:rPr>
              <a:t>trees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H' </a:t>
            </a:r>
            <a:r>
              <a:rPr kumimoji="0" lang="en-US"/>
              <a:t>)  </a:t>
            </a:r>
            <a:r>
              <a:rPr kumimoji="0" lang="en-US">
                <a:sym typeface="Symbol" pitchFamily="1" charset="2"/>
              </a:rPr>
              <a:t> </a:t>
            </a:r>
            <a:r>
              <a:rPr kumimoji="0" lang="en-US">
                <a:latin typeface="Lucida Sans Italic" pitchFamily="1" charset="0"/>
              </a:rPr>
              <a:t>rank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) </a:t>
            </a:r>
            <a:r>
              <a:rPr kumimoji="0" lang="en-US">
                <a:sym typeface="Symbol" pitchFamily="1" charset="2"/>
              </a:rPr>
              <a:t>+ 1 since no two trees have same rank.</a:t>
            </a:r>
            <a:endParaRPr kumimoji="0" lang="en-US"/>
          </a:p>
          <a:p>
            <a:pPr lvl="1"/>
            <a:r>
              <a:rPr kumimoji="0" lang="en-US">
                <a:sym typeface="Symbol" pitchFamily="1" charset="2"/>
              </a:rPr>
              <a:t>(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>
                <a:sym typeface="Symbol" pitchFamily="1" charset="2"/>
              </a:rPr>
              <a:t>)  </a:t>
            </a:r>
            <a:r>
              <a:rPr kumimoji="0" lang="en-US">
                <a:latin typeface="Lucida Sans Italic" pitchFamily="1" charset="0"/>
              </a:rPr>
              <a:t>rank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) + 1 - </a:t>
            </a:r>
            <a:r>
              <a:rPr kumimoji="0" lang="en-US">
                <a:latin typeface="Lucida Sans Italic" pitchFamily="1" charset="0"/>
              </a:rPr>
              <a:t>trees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).</a:t>
            </a:r>
          </a:p>
          <a:p>
            <a:endParaRPr kumimoji="0" lang="en-US"/>
          </a:p>
          <a:p>
            <a:r>
              <a:rPr kumimoji="0" lang="en-US"/>
              <a:t>Amortized cost.  </a:t>
            </a:r>
            <a:r>
              <a:rPr kumimoji="0" lang="en-US">
                <a:solidFill>
                  <a:schemeClr val="hlink"/>
                </a:solidFill>
              </a:rPr>
              <a:t>O(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rank</a:t>
            </a:r>
            <a:r>
              <a:rPr kumimoji="0" lang="en-US">
                <a:solidFill>
                  <a:schemeClr val="hlink"/>
                </a:solidFill>
              </a:rPr>
              <a:t>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>
                <a:solidFill>
                  <a:schemeClr val="hlink"/>
                </a:solidFill>
              </a:rPr>
              <a:t>))</a:t>
            </a: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>
                <a:solidFill>
                  <a:srgbClr val="003399"/>
                </a:solidFill>
                <a:ea typeface="ＭＳ Ｐゴシック" pitchFamily="1" charset="-128"/>
              </a:rPr>
              <a:t> 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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 </a:t>
            </a:r>
            <a:r>
              <a:rPr kumimoji="1" lang="en-US">
                <a:solidFill>
                  <a:srgbClr val="000000"/>
                </a:solidFill>
                <a:latin typeface="Lucida Grande" pitchFamily="1" charset="0"/>
                <a:ea typeface="ＭＳ Ｐゴシック" pitchFamily="1" charset="-128"/>
                <a:sym typeface="Symbol" pitchFamily="1" charset="2"/>
              </a:rPr>
              <a:t> = 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trees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 + 2</a:t>
            </a:r>
            <a:r>
              <a:rPr kumimoji="1" lang="en-US" baseline="30000">
                <a:solidFill>
                  <a:srgbClr val="000000"/>
                </a:solidFill>
                <a:ea typeface="ＭＳ Ｐゴシック" pitchFamily="1" charset="-128"/>
              </a:rPr>
              <a:t> 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</a:t>
            </a:r>
            <a:r>
              <a:rPr kumimoji="1" lang="en-US" baseline="30000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 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marks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6210300" y="1589088"/>
            <a:ext cx="1490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potential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47CA7-70C4-4B33-9467-C54AB56D5331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6" name="Oval 2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027" name="AutoShape 3"/>
          <p:cNvCxnSpPr>
            <a:cxnSpLocks noChangeShapeType="1"/>
            <a:stCxn id="1049" idx="2"/>
            <a:endCxn id="1026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8" name="Oval 4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1029" name="AutoShape 5"/>
          <p:cNvCxnSpPr>
            <a:cxnSpLocks noChangeShapeType="1"/>
            <a:stCxn id="1026" idx="2"/>
            <a:endCxn id="1028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0" name="Oval 6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1031" name="Oval 7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1032" name="AutoShape 8"/>
          <p:cNvCxnSpPr>
            <a:cxnSpLocks noChangeShapeType="1"/>
            <a:stCxn id="1030" idx="0"/>
            <a:endCxn id="1031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3" name="AutoShape 9"/>
          <p:cNvCxnSpPr>
            <a:cxnSpLocks noChangeShapeType="1"/>
            <a:stCxn id="1040" idx="2"/>
            <a:endCxn id="1031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4" name="Oval 10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1035" name="Oval 11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036" name="AutoShape 12"/>
          <p:cNvCxnSpPr>
            <a:cxnSpLocks noChangeShapeType="1"/>
            <a:stCxn id="1034" idx="0"/>
            <a:endCxn id="1035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7" name="Oval 13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1038" name="AutoShape 14"/>
          <p:cNvCxnSpPr>
            <a:cxnSpLocks noChangeShapeType="1"/>
            <a:stCxn id="1037" idx="0"/>
            <a:endCxn id="1040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9" name="AutoShape 15"/>
          <p:cNvCxnSpPr>
            <a:cxnSpLocks noChangeShapeType="1"/>
            <a:stCxn id="1035" idx="7"/>
            <a:endCxn id="1040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0" name="Oval 16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1041" name="AutoShape 17"/>
          <p:cNvCxnSpPr>
            <a:cxnSpLocks noChangeShapeType="1"/>
            <a:stCxn id="1040" idx="6"/>
            <a:endCxn id="1028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Heap H</a:t>
            </a:r>
            <a:endParaRPr kumimoji="1" lang="en-US" sz="1400">
              <a:solidFill>
                <a:srgbClr val="003399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1043" name="Oval 19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1044" name="AutoShape 20"/>
          <p:cNvCxnSpPr>
            <a:cxnSpLocks noChangeShapeType="1"/>
            <a:stCxn id="1043" idx="0"/>
            <a:endCxn id="1047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5" name="Oval 21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1046" name="AutoShape 22"/>
          <p:cNvCxnSpPr>
            <a:cxnSpLocks noChangeShapeType="1"/>
            <a:stCxn id="1045" idx="0"/>
            <a:endCxn id="1049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7" name="Oval 23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1048" name="Oval 24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1049" name="Oval 25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cxnSp>
        <p:nvCxnSpPr>
          <p:cNvPr id="1050" name="AutoShape 26"/>
          <p:cNvCxnSpPr>
            <a:cxnSpLocks noChangeShapeType="1"/>
            <a:stCxn id="1048" idx="0"/>
            <a:endCxn id="1049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  <a:stCxn id="1047" idx="7"/>
            <a:endCxn id="1049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52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1053" name="AutoShape 29"/>
          <p:cNvCxnSpPr>
            <a:cxnSpLocks noChangeShapeType="1"/>
            <a:stCxn id="1052" idx="0"/>
            <a:endCxn id="1045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Structure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Fibonacci heap.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Set of heap-ordered trees.</a:t>
            </a:r>
          </a:p>
          <a:p>
            <a:pPr lvl="1"/>
            <a:r>
              <a:rPr kumimoji="0" lang="en-US"/>
              <a:t>Maintain pointer to minimum element.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Set of marked nodes.</a:t>
            </a:r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3997325" y="2224088"/>
            <a:ext cx="1984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D4D4D"/>
                </a:solidFill>
                <a:ea typeface="ＭＳ Ｐゴシック" pitchFamily="1" charset="-128"/>
              </a:rPr>
              <a:t>find-min takes O(1) time</a:t>
            </a:r>
          </a:p>
        </p:txBody>
      </p:sp>
      <p:sp>
        <p:nvSpPr>
          <p:cNvPr id="1063" name="Line 39"/>
          <p:cNvSpPr>
            <a:spLocks noChangeShapeType="1"/>
          </p:cNvSpPr>
          <p:nvPr/>
        </p:nvSpPr>
        <p:spPr bwMode="auto">
          <a:xfrm flipH="1" flipV="1">
            <a:off x="3779838" y="1970088"/>
            <a:ext cx="244475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7A1E3-E317-429E-9E91-B8FB14845344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Q.  </a:t>
            </a:r>
            <a:r>
              <a:rPr kumimoji="0" lang="en-US">
                <a:solidFill>
                  <a:schemeClr val="tx1"/>
                </a:solidFill>
              </a:rPr>
              <a:t>Is amortized cost of O(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rank</a:t>
            </a:r>
            <a:r>
              <a:rPr kumimoji="0" lang="en-US">
                <a:solidFill>
                  <a:schemeClr val="tx1"/>
                </a:solidFill>
              </a:rPr>
              <a:t>(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H</a:t>
            </a:r>
            <a:r>
              <a:rPr kumimoji="0" lang="en-US">
                <a:solidFill>
                  <a:schemeClr val="tx1"/>
                </a:solidFill>
              </a:rPr>
              <a:t>)) good?</a:t>
            </a:r>
          </a:p>
          <a:p>
            <a:pPr lvl="1"/>
            <a:endParaRPr kumimoji="0" lang="en-US"/>
          </a:p>
          <a:p>
            <a:r>
              <a:rPr kumimoji="0" lang="en-US"/>
              <a:t>A.  </a:t>
            </a:r>
            <a:r>
              <a:rPr kumimoji="0" lang="en-US">
                <a:solidFill>
                  <a:schemeClr val="tx1"/>
                </a:solidFill>
              </a:rPr>
              <a:t>Yes, if only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insert</a:t>
            </a:r>
            <a:r>
              <a:rPr kumimoji="0" lang="en-US">
                <a:solidFill>
                  <a:schemeClr val="tx1"/>
                </a:solidFill>
              </a:rPr>
              <a:t> and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delete-min</a:t>
            </a:r>
            <a:r>
              <a:rPr kumimoji="0" lang="en-US">
                <a:solidFill>
                  <a:schemeClr val="tx1"/>
                </a:solidFill>
              </a:rPr>
              <a:t> operations.</a:t>
            </a:r>
          </a:p>
          <a:p>
            <a:pPr lvl="1"/>
            <a:r>
              <a:rPr kumimoji="0" lang="en-US"/>
              <a:t>In this case, all trees are binomial trees.</a:t>
            </a:r>
          </a:p>
          <a:p>
            <a:pPr lvl="1"/>
            <a:r>
              <a:rPr kumimoji="0" lang="en-US"/>
              <a:t>This implies </a:t>
            </a:r>
            <a:r>
              <a:rPr kumimoji="0" lang="en-US">
                <a:latin typeface="Lucida Sans Italic" pitchFamily="1" charset="0"/>
              </a:rPr>
              <a:t>rank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)  </a:t>
            </a:r>
            <a:r>
              <a:rPr kumimoji="0" lang="en-US">
                <a:sym typeface="Symbol" pitchFamily="1" charset="2"/>
              </a:rPr>
              <a:t></a:t>
            </a:r>
            <a:r>
              <a:rPr kumimoji="0" lang="en-US"/>
              <a:t>  </a:t>
            </a:r>
            <a:r>
              <a:rPr kumimoji="0" lang="en-US">
                <a:sym typeface="Symbol" pitchFamily="1" charset="2"/>
              </a:rPr>
              <a:t>lg </a:t>
            </a:r>
            <a:r>
              <a:rPr kumimoji="0" lang="en-US">
                <a:latin typeface="Lucida Sans Italic" pitchFamily="1" charset="0"/>
              </a:rPr>
              <a:t>n</a:t>
            </a:r>
            <a:r>
              <a:rPr kumimoji="0" lang="en-US">
                <a:sym typeface="Symbol" pitchFamily="1" charset="2"/>
              </a:rPr>
              <a:t>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r>
              <a:rPr kumimoji="0" lang="en-US"/>
              <a:t>A.  </a:t>
            </a:r>
            <a:r>
              <a:rPr kumimoji="0" lang="en-US">
                <a:solidFill>
                  <a:schemeClr val="tx1"/>
                </a:solidFill>
              </a:rPr>
              <a:t>Yes, we'll implement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decrease-key</a:t>
            </a:r>
            <a:r>
              <a:rPr kumimoji="0" lang="en-US">
                <a:solidFill>
                  <a:schemeClr val="tx1"/>
                </a:solidFill>
              </a:rPr>
              <a:t> so that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rank</a:t>
            </a:r>
            <a:r>
              <a:rPr kumimoji="0" lang="en-US">
                <a:solidFill>
                  <a:schemeClr val="tx1"/>
                </a:solidFill>
              </a:rPr>
              <a:t>(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H</a:t>
            </a:r>
            <a:r>
              <a:rPr kumimoji="0" lang="en-US">
                <a:solidFill>
                  <a:schemeClr val="tx1"/>
                </a:solidFill>
              </a:rPr>
              <a:t>) = O(</a:t>
            </a:r>
            <a:r>
              <a:rPr kumimoji="0" lang="en-US">
                <a:solidFill>
                  <a:schemeClr val="tx1"/>
                </a:solidFill>
                <a:sym typeface="Symbol" pitchFamily="1" charset="2"/>
              </a:rPr>
              <a:t>log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n</a:t>
            </a:r>
            <a:r>
              <a:rPr kumimoji="0" lang="en-US">
                <a:solidFill>
                  <a:schemeClr val="tx1"/>
                </a:solidFill>
                <a:sym typeface="Symbol" pitchFamily="1" charset="2"/>
              </a:rPr>
              <a:t>).</a:t>
            </a:r>
            <a:endParaRPr kumimoji="0" lang="en-US">
              <a:sym typeface="Symbol" pitchFamily="1" charset="2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 Min Analysis</a:t>
            </a: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2528888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3290888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3290888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77831" name="AutoShape 7"/>
          <p:cNvCxnSpPr>
            <a:cxnSpLocks noChangeShapeType="1"/>
            <a:stCxn id="77829" idx="4"/>
            <a:endCxn id="77830" idx="0"/>
          </p:cNvCxnSpPr>
          <p:nvPr/>
        </p:nvCxnSpPr>
        <p:spPr bwMode="auto">
          <a:xfrm>
            <a:off x="3328988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2" name="Oval 28"/>
          <p:cNvSpPr>
            <a:spLocks noChangeArrowheads="1"/>
          </p:cNvSpPr>
          <p:nvPr/>
        </p:nvSpPr>
        <p:spPr bwMode="auto">
          <a:xfrm>
            <a:off x="4343400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77853" name="Oval 29"/>
          <p:cNvSpPr>
            <a:spLocks noChangeArrowheads="1"/>
          </p:cNvSpPr>
          <p:nvPr/>
        </p:nvSpPr>
        <p:spPr bwMode="auto">
          <a:xfrm>
            <a:off x="4629150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77854" name="AutoShape 30"/>
          <p:cNvCxnSpPr>
            <a:cxnSpLocks noChangeShapeType="1"/>
            <a:stCxn id="77852" idx="4"/>
            <a:endCxn id="77853" idx="0"/>
          </p:cNvCxnSpPr>
          <p:nvPr/>
        </p:nvCxnSpPr>
        <p:spPr bwMode="auto">
          <a:xfrm>
            <a:off x="4381500" y="3503613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5" name="Oval 31"/>
          <p:cNvSpPr>
            <a:spLocks noChangeArrowheads="1"/>
          </p:cNvSpPr>
          <p:nvPr/>
        </p:nvSpPr>
        <p:spPr bwMode="auto">
          <a:xfrm>
            <a:off x="4343400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77856" name="AutoShape 32"/>
          <p:cNvCxnSpPr>
            <a:cxnSpLocks noChangeShapeType="1"/>
            <a:stCxn id="77852" idx="4"/>
            <a:endCxn id="77855" idx="0"/>
          </p:cNvCxnSpPr>
          <p:nvPr/>
        </p:nvCxnSpPr>
        <p:spPr bwMode="auto">
          <a:xfrm>
            <a:off x="4381500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2376488" y="3046413"/>
            <a:ext cx="338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B</a:t>
            </a:r>
            <a:r>
              <a:rPr lang="en-US" sz="1200" baseline="-25000">
                <a:solidFill>
                  <a:srgbClr val="4D4D4D"/>
                </a:solidFill>
                <a:ea typeface="ＭＳ Ｐゴシック" pitchFamily="1" charset="-128"/>
              </a:rPr>
              <a:t>0</a:t>
            </a:r>
            <a:endParaRPr lang="en-US" sz="1200">
              <a:solidFill>
                <a:srgbClr val="4D4D4D"/>
              </a:solidFill>
              <a:ea typeface="ＭＳ Ｐゴシック" pitchFamily="1" charset="-128"/>
            </a:endParaRPr>
          </a:p>
        </p:txBody>
      </p:sp>
      <p:sp>
        <p:nvSpPr>
          <p:cNvPr id="77887" name="Rectangle 63"/>
          <p:cNvSpPr>
            <a:spLocks noChangeArrowheads="1"/>
          </p:cNvSpPr>
          <p:nvPr/>
        </p:nvSpPr>
        <p:spPr bwMode="auto">
          <a:xfrm>
            <a:off x="3151188" y="3046413"/>
            <a:ext cx="338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B</a:t>
            </a:r>
            <a:r>
              <a:rPr lang="en-US" sz="1200" baseline="-25000">
                <a:solidFill>
                  <a:srgbClr val="4D4D4D"/>
                </a:solidFill>
                <a:ea typeface="ＭＳ Ｐゴシック" pitchFamily="1" charset="-128"/>
              </a:rPr>
              <a:t>1</a:t>
            </a:r>
            <a:endParaRPr lang="en-US" sz="1200">
              <a:solidFill>
                <a:srgbClr val="4D4D4D"/>
              </a:solidFill>
              <a:ea typeface="ＭＳ Ｐゴシック" pitchFamily="1" charset="-128"/>
            </a:endParaRPr>
          </a:p>
        </p:txBody>
      </p:sp>
      <p:sp>
        <p:nvSpPr>
          <p:cNvPr id="77888" name="Rectangle 64"/>
          <p:cNvSpPr>
            <a:spLocks noChangeArrowheads="1"/>
          </p:cNvSpPr>
          <p:nvPr/>
        </p:nvSpPr>
        <p:spPr bwMode="auto">
          <a:xfrm>
            <a:off x="4203700" y="3046413"/>
            <a:ext cx="338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B</a:t>
            </a:r>
            <a:r>
              <a:rPr lang="en-US" sz="1200" baseline="-25000">
                <a:solidFill>
                  <a:srgbClr val="4D4D4D"/>
                </a:solidFill>
                <a:ea typeface="ＭＳ Ｐゴシック" pitchFamily="1" charset="-128"/>
              </a:rPr>
              <a:t>2</a:t>
            </a:r>
            <a:endParaRPr lang="en-US" sz="1200">
              <a:solidFill>
                <a:srgbClr val="4D4D4D"/>
              </a:solidFill>
              <a:ea typeface="ＭＳ Ｐゴシック" pitchFamily="1" charset="-128"/>
            </a:endParaRPr>
          </a:p>
        </p:txBody>
      </p:sp>
      <p:sp>
        <p:nvSpPr>
          <p:cNvPr id="77892" name="Oval 68"/>
          <p:cNvSpPr>
            <a:spLocks noChangeArrowheads="1"/>
          </p:cNvSpPr>
          <p:nvPr/>
        </p:nvSpPr>
        <p:spPr bwMode="auto">
          <a:xfrm>
            <a:off x="4629150" y="42021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77893" name="AutoShape 69"/>
          <p:cNvCxnSpPr>
            <a:cxnSpLocks noChangeShapeType="1"/>
            <a:stCxn id="77853" idx="4"/>
            <a:endCxn id="77892" idx="0"/>
          </p:cNvCxnSpPr>
          <p:nvPr/>
        </p:nvCxnSpPr>
        <p:spPr bwMode="auto">
          <a:xfrm>
            <a:off x="4667250" y="3884613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4" name="Oval 80"/>
          <p:cNvSpPr>
            <a:spLocks noChangeArrowheads="1"/>
          </p:cNvSpPr>
          <p:nvPr/>
        </p:nvSpPr>
        <p:spPr bwMode="auto">
          <a:xfrm>
            <a:off x="5381625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77905" name="Oval 81"/>
          <p:cNvSpPr>
            <a:spLocks noChangeArrowheads="1"/>
          </p:cNvSpPr>
          <p:nvPr/>
        </p:nvSpPr>
        <p:spPr bwMode="auto">
          <a:xfrm>
            <a:off x="5667375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77906" name="AutoShape 82"/>
          <p:cNvCxnSpPr>
            <a:cxnSpLocks noChangeShapeType="1"/>
            <a:stCxn id="77904" idx="4"/>
            <a:endCxn id="77905" idx="0"/>
          </p:cNvCxnSpPr>
          <p:nvPr/>
        </p:nvCxnSpPr>
        <p:spPr bwMode="auto">
          <a:xfrm>
            <a:off x="5419725" y="3503613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7" name="Oval 83"/>
          <p:cNvSpPr>
            <a:spLocks noChangeArrowheads="1"/>
          </p:cNvSpPr>
          <p:nvPr/>
        </p:nvSpPr>
        <p:spPr bwMode="auto">
          <a:xfrm>
            <a:off x="5381625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77908" name="AutoShape 84"/>
          <p:cNvCxnSpPr>
            <a:cxnSpLocks noChangeShapeType="1"/>
            <a:stCxn id="77904" idx="4"/>
            <a:endCxn id="77907" idx="0"/>
          </p:cNvCxnSpPr>
          <p:nvPr/>
        </p:nvCxnSpPr>
        <p:spPr bwMode="auto">
          <a:xfrm>
            <a:off x="5419725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9" name="Rectangle 85"/>
          <p:cNvSpPr>
            <a:spLocks noChangeArrowheads="1"/>
          </p:cNvSpPr>
          <p:nvPr/>
        </p:nvSpPr>
        <p:spPr bwMode="auto">
          <a:xfrm>
            <a:off x="5241925" y="3046413"/>
            <a:ext cx="338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B</a:t>
            </a:r>
            <a:r>
              <a:rPr lang="en-US" sz="1200" baseline="-25000">
                <a:solidFill>
                  <a:srgbClr val="4D4D4D"/>
                </a:solidFill>
                <a:ea typeface="ＭＳ Ｐゴシック" pitchFamily="1" charset="-128"/>
              </a:rPr>
              <a:t>3</a:t>
            </a:r>
            <a:endParaRPr lang="en-US" sz="1200">
              <a:solidFill>
                <a:srgbClr val="4D4D4D"/>
              </a:solidFill>
              <a:ea typeface="ＭＳ Ｐゴシック" pitchFamily="1" charset="-128"/>
            </a:endParaRPr>
          </a:p>
        </p:txBody>
      </p:sp>
      <p:sp>
        <p:nvSpPr>
          <p:cNvPr id="77910" name="Oval 86"/>
          <p:cNvSpPr>
            <a:spLocks noChangeArrowheads="1"/>
          </p:cNvSpPr>
          <p:nvPr/>
        </p:nvSpPr>
        <p:spPr bwMode="auto">
          <a:xfrm>
            <a:off x="5667375" y="42021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77911" name="AutoShape 87"/>
          <p:cNvCxnSpPr>
            <a:cxnSpLocks noChangeShapeType="1"/>
            <a:stCxn id="77905" idx="4"/>
            <a:endCxn id="77910" idx="0"/>
          </p:cNvCxnSpPr>
          <p:nvPr/>
        </p:nvCxnSpPr>
        <p:spPr bwMode="auto">
          <a:xfrm>
            <a:off x="5705475" y="3884613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12" name="Oval 88"/>
          <p:cNvSpPr>
            <a:spLocks noChangeArrowheads="1"/>
          </p:cNvSpPr>
          <p:nvPr/>
        </p:nvSpPr>
        <p:spPr bwMode="auto">
          <a:xfrm>
            <a:off x="6073775" y="3800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77913" name="Oval 89"/>
          <p:cNvSpPr>
            <a:spLocks noChangeArrowheads="1"/>
          </p:cNvSpPr>
          <p:nvPr/>
        </p:nvSpPr>
        <p:spPr bwMode="auto">
          <a:xfrm>
            <a:off x="6359525" y="4181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77914" name="AutoShape 90"/>
          <p:cNvCxnSpPr>
            <a:cxnSpLocks noChangeShapeType="1"/>
            <a:stCxn id="77912" idx="4"/>
            <a:endCxn id="77913" idx="0"/>
          </p:cNvCxnSpPr>
          <p:nvPr/>
        </p:nvCxnSpPr>
        <p:spPr bwMode="auto">
          <a:xfrm>
            <a:off x="6111875" y="3876675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15" name="Oval 91"/>
          <p:cNvSpPr>
            <a:spLocks noChangeArrowheads="1"/>
          </p:cNvSpPr>
          <p:nvPr/>
        </p:nvSpPr>
        <p:spPr bwMode="auto">
          <a:xfrm>
            <a:off x="6073775" y="4181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77916" name="AutoShape 92"/>
          <p:cNvCxnSpPr>
            <a:cxnSpLocks noChangeShapeType="1"/>
            <a:stCxn id="77912" idx="4"/>
            <a:endCxn id="77915" idx="0"/>
          </p:cNvCxnSpPr>
          <p:nvPr/>
        </p:nvCxnSpPr>
        <p:spPr bwMode="auto">
          <a:xfrm>
            <a:off x="6111875" y="38766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18" name="Oval 94"/>
          <p:cNvSpPr>
            <a:spLocks noChangeArrowheads="1"/>
          </p:cNvSpPr>
          <p:nvPr/>
        </p:nvSpPr>
        <p:spPr bwMode="auto">
          <a:xfrm>
            <a:off x="6359525" y="45751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77919" name="AutoShape 95"/>
          <p:cNvCxnSpPr>
            <a:cxnSpLocks noChangeShapeType="1"/>
            <a:stCxn id="77913" idx="4"/>
            <a:endCxn id="77918" idx="0"/>
          </p:cNvCxnSpPr>
          <p:nvPr/>
        </p:nvCxnSpPr>
        <p:spPr bwMode="auto">
          <a:xfrm>
            <a:off x="6397625" y="4257675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920" name="AutoShape 96"/>
          <p:cNvCxnSpPr>
            <a:cxnSpLocks noChangeShapeType="1"/>
            <a:stCxn id="77904" idx="4"/>
            <a:endCxn id="77912" idx="1"/>
          </p:cNvCxnSpPr>
          <p:nvPr/>
        </p:nvCxnSpPr>
        <p:spPr bwMode="auto">
          <a:xfrm>
            <a:off x="5419725" y="3503613"/>
            <a:ext cx="6651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21" name="Rectangle 97"/>
          <p:cNvSpPr>
            <a:spLocks noChangeArrowheads="1"/>
          </p:cNvSpPr>
          <p:nvPr/>
        </p:nvSpPr>
        <p:spPr bwMode="auto">
          <a:xfrm>
            <a:off x="5568950" y="2459038"/>
            <a:ext cx="2525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D4D4D"/>
                </a:solidFill>
                <a:ea typeface="ＭＳ Ｐゴシック" pitchFamily="1" charset="-128"/>
              </a:rPr>
              <a:t>we only link trees of equal rank</a:t>
            </a:r>
          </a:p>
        </p:txBody>
      </p:sp>
      <p:sp>
        <p:nvSpPr>
          <p:cNvPr id="77922" name="Line 98"/>
          <p:cNvSpPr>
            <a:spLocks noChangeShapeType="1"/>
          </p:cNvSpPr>
          <p:nvPr/>
        </p:nvSpPr>
        <p:spPr bwMode="auto">
          <a:xfrm flipH="1" flipV="1">
            <a:off x="5284788" y="2324100"/>
            <a:ext cx="2460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F1DE-0580-49F8-9C59-2C4E7AFD296D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3399"/>
                </a:solidFill>
                <a:ea typeface="ＭＳ Ｐゴシック" pitchFamily="1" charset="-128"/>
              </a:rPr>
              <a:t>Decrease Key</a:t>
            </a:r>
            <a:endParaRPr lang="en-US" sz="24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690B-DB90-445E-A440-7B6332EF905A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Intuition for deceasing the key of node </a:t>
            </a:r>
            <a:r>
              <a:rPr kumimoji="0" lang="en-US">
                <a:latin typeface="Lucida Sans Italic" pitchFamily="1" charset="0"/>
              </a:rPr>
              <a:t>x</a:t>
            </a:r>
            <a:r>
              <a:rPr kumimoji="0" lang="en-US"/>
              <a:t>.</a:t>
            </a:r>
            <a:endParaRPr kumimoji="0" lang="en-US">
              <a:solidFill>
                <a:schemeClr val="hlink"/>
              </a:solidFill>
            </a:endParaRPr>
          </a:p>
          <a:p>
            <a:pPr lvl="1"/>
            <a:r>
              <a:rPr kumimoji="0" lang="en-US"/>
              <a:t>If heap-order is not violated, just decrease the key of </a:t>
            </a:r>
            <a:r>
              <a:rPr kumimoji="0" lang="en-US">
                <a:latin typeface="Lucida Sans Italic" pitchFamily="1" charset="0"/>
              </a:rPr>
              <a:t>x</a:t>
            </a:r>
            <a:r>
              <a:rPr kumimoji="0" lang="en-US"/>
              <a:t>.</a:t>
            </a:r>
          </a:p>
          <a:p>
            <a:pPr lvl="1"/>
            <a:r>
              <a:rPr kumimoji="0" lang="en-US"/>
              <a:t>Otherwise, cut tree rooted at </a:t>
            </a:r>
            <a:r>
              <a:rPr kumimoji="0" lang="en-US">
                <a:latin typeface="Lucida Sans Italic" pitchFamily="1" charset="0"/>
              </a:rPr>
              <a:t>x</a:t>
            </a:r>
            <a:r>
              <a:rPr kumimoji="0" lang="en-US"/>
              <a:t> and meld into root list.</a:t>
            </a:r>
          </a:p>
          <a:p>
            <a:pPr lvl="1"/>
            <a:r>
              <a:rPr kumimoji="0" lang="en-US"/>
              <a:t>To keep trees flat:  as soon as a node has its second child cut,</a:t>
            </a:r>
            <a:br>
              <a:rPr kumimoji="0" lang="en-US"/>
            </a:br>
            <a:r>
              <a:rPr kumimoji="0" lang="en-US"/>
              <a:t>cut it off and meld into root list (and unmark it).</a:t>
            </a:r>
          </a:p>
        </p:txBody>
      </p:sp>
      <p:sp>
        <p:nvSpPr>
          <p:cNvPr id="168963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168965" name="AutoShape 5"/>
          <p:cNvCxnSpPr>
            <a:cxnSpLocks noChangeShapeType="1"/>
            <a:stCxn id="168963" idx="4"/>
            <a:endCxn id="168964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66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168967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168968" name="AutoShape 8"/>
          <p:cNvCxnSpPr>
            <a:cxnSpLocks noChangeShapeType="1"/>
            <a:stCxn id="168966" idx="4"/>
            <a:endCxn id="168967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69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168970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68971" name="AutoShape 11"/>
          <p:cNvCxnSpPr>
            <a:cxnSpLocks noChangeShapeType="1"/>
            <a:stCxn id="168970" idx="4"/>
            <a:endCxn id="168966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72" name="AutoShape 12"/>
          <p:cNvCxnSpPr>
            <a:cxnSpLocks noChangeShapeType="1"/>
            <a:stCxn id="168970" idx="5"/>
            <a:endCxn id="168969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73" name="AutoShape 13"/>
          <p:cNvCxnSpPr>
            <a:cxnSpLocks noChangeShapeType="1"/>
            <a:stCxn id="168970" idx="3"/>
            <a:endCxn id="168963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74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sp>
        <p:nvSpPr>
          <p:cNvPr id="168975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68976" name="AutoShape 16"/>
          <p:cNvCxnSpPr>
            <a:cxnSpLocks noChangeShapeType="1"/>
            <a:stCxn id="168975" idx="4"/>
            <a:endCxn id="168974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77" name="AutoShape 17"/>
          <p:cNvCxnSpPr>
            <a:cxnSpLocks noChangeShapeType="1"/>
            <a:stCxn id="168963" idx="3"/>
            <a:endCxn id="168975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78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168979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168980" name="AutoShape 20"/>
          <p:cNvCxnSpPr>
            <a:cxnSpLocks noChangeShapeType="1"/>
            <a:stCxn id="168978" idx="4"/>
            <a:endCxn id="168979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81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168982" name="Oval 22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168983" name="AutoShape 23"/>
          <p:cNvCxnSpPr>
            <a:cxnSpLocks noChangeShapeType="1"/>
            <a:stCxn id="168982" idx="4"/>
            <a:endCxn id="168981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84" name="AutoShape 24"/>
          <p:cNvCxnSpPr>
            <a:cxnSpLocks noChangeShapeType="1"/>
            <a:stCxn id="168982" idx="6"/>
            <a:endCxn id="168988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85" name="AutoShape 25"/>
          <p:cNvCxnSpPr>
            <a:cxnSpLocks noChangeShapeType="1"/>
            <a:stCxn id="168982" idx="3"/>
            <a:endCxn id="168978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86" name="AutoShape 26"/>
          <p:cNvCxnSpPr>
            <a:cxnSpLocks noChangeShapeType="1"/>
            <a:stCxn id="168982" idx="2"/>
            <a:endCxn id="168970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87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168988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168989" name="AutoShape 29"/>
          <p:cNvCxnSpPr>
            <a:cxnSpLocks noChangeShapeType="1"/>
            <a:stCxn id="168988" idx="4"/>
            <a:endCxn id="168987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90" name="Oval 30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168991" name="AutoShape 31"/>
          <p:cNvCxnSpPr>
            <a:cxnSpLocks noChangeShapeType="1"/>
            <a:stCxn id="168964" idx="4"/>
            <a:endCxn id="168990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cxnSp>
        <p:nvCxnSpPr>
          <p:cNvPr id="168994" name="AutoShape 34"/>
          <p:cNvCxnSpPr>
            <a:cxnSpLocks noChangeShapeType="1"/>
            <a:stCxn id="168975" idx="3"/>
            <a:endCxn id="168995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95" name="Oval 35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168996" name="Rectangle 36"/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168997" name="Line 37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69001" name="Rectangle 41"/>
          <p:cNvSpPr>
            <a:spLocks noChangeArrowheads="1"/>
          </p:cNvSpPr>
          <p:nvPr/>
        </p:nvSpPr>
        <p:spPr bwMode="auto">
          <a:xfrm>
            <a:off x="1176338" y="4418013"/>
            <a:ext cx="173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ea typeface="ＭＳ Ｐゴシック" pitchFamily="1" charset="-128"/>
              </a:rPr>
              <a:t>marked node:</a:t>
            </a:r>
            <a:br>
              <a:rPr lang="en-US" sz="1200">
                <a:solidFill>
                  <a:srgbClr val="CC0000"/>
                </a:solidFill>
                <a:ea typeface="ＭＳ Ｐゴシック" pitchFamily="1" charset="-128"/>
              </a:rPr>
            </a:br>
            <a:r>
              <a:rPr lang="en-US" sz="1200">
                <a:solidFill>
                  <a:srgbClr val="CC0000"/>
                </a:solidFill>
                <a:ea typeface="ＭＳ Ｐゴシック" pitchFamily="1" charset="-128"/>
              </a:rPr>
              <a:t>one child already cut</a:t>
            </a:r>
          </a:p>
        </p:txBody>
      </p:sp>
      <p:sp>
        <p:nvSpPr>
          <p:cNvPr id="169002" name="Line 42"/>
          <p:cNvSpPr>
            <a:spLocks noChangeShapeType="1"/>
          </p:cNvSpPr>
          <p:nvPr/>
        </p:nvSpPr>
        <p:spPr bwMode="auto">
          <a:xfrm>
            <a:off x="2287588" y="4875213"/>
            <a:ext cx="674687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B997D-0966-4B96-A2C3-CEEB936C0BA4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Case 1.  </a:t>
            </a:r>
            <a:r>
              <a:rPr kumimoji="0" lang="en-US">
                <a:solidFill>
                  <a:schemeClr val="hlink"/>
                </a:solidFill>
              </a:rPr>
              <a:t>[heap order not violated]</a:t>
            </a:r>
          </a:p>
          <a:p>
            <a:pPr lvl="1"/>
            <a:r>
              <a:rPr kumimoji="0" lang="en-US"/>
              <a:t>Decrease key of </a:t>
            </a:r>
            <a:r>
              <a:rPr kumimoji="0" lang="en-US">
                <a:latin typeface="Lucida Sans Italic" pitchFamily="1" charset="0"/>
              </a:rPr>
              <a:t>x</a:t>
            </a:r>
            <a:r>
              <a:rPr kumimoji="0" lang="en-US"/>
              <a:t>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Change heap min pointer (if necessary).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81925" name="AutoShape 5"/>
          <p:cNvCxnSpPr>
            <a:cxnSpLocks noChangeShapeType="1"/>
            <a:stCxn id="81923" idx="4"/>
            <a:endCxn id="81924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81928" name="AutoShape 8"/>
          <p:cNvCxnSpPr>
            <a:cxnSpLocks noChangeShapeType="1"/>
            <a:stCxn id="81926" idx="4"/>
            <a:endCxn id="81927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81931" name="AutoShape 11"/>
          <p:cNvCxnSpPr>
            <a:cxnSpLocks noChangeShapeType="1"/>
            <a:stCxn id="81930" idx="4"/>
            <a:endCxn id="81926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2" name="AutoShape 12"/>
          <p:cNvCxnSpPr>
            <a:cxnSpLocks noChangeShapeType="1"/>
            <a:stCxn id="81930" idx="5"/>
            <a:endCxn id="81929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3" name="AutoShape 13"/>
          <p:cNvCxnSpPr>
            <a:cxnSpLocks noChangeShapeType="1"/>
            <a:stCxn id="81930" idx="3"/>
            <a:endCxn id="81923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81936" name="AutoShape 16"/>
          <p:cNvCxnSpPr>
            <a:cxnSpLocks noChangeShapeType="1"/>
            <a:stCxn id="81935" idx="4"/>
            <a:endCxn id="81934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7" name="AutoShape 17"/>
          <p:cNvCxnSpPr>
            <a:cxnSpLocks noChangeShapeType="1"/>
            <a:stCxn id="81923" idx="3"/>
            <a:endCxn id="81935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81939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81940" name="AutoShape 20"/>
          <p:cNvCxnSpPr>
            <a:cxnSpLocks noChangeShapeType="1"/>
            <a:stCxn id="81938" idx="4"/>
            <a:endCxn id="81939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81942" name="Oval 22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81943" name="AutoShape 23"/>
          <p:cNvCxnSpPr>
            <a:cxnSpLocks noChangeShapeType="1"/>
            <a:stCxn id="81942" idx="4"/>
            <a:endCxn id="81941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4" name="AutoShape 24"/>
          <p:cNvCxnSpPr>
            <a:cxnSpLocks noChangeShapeType="1"/>
            <a:stCxn id="81942" idx="6"/>
            <a:endCxn id="81948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5" name="AutoShape 25"/>
          <p:cNvCxnSpPr>
            <a:cxnSpLocks noChangeShapeType="1"/>
            <a:stCxn id="81942" idx="3"/>
            <a:endCxn id="81938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6" name="AutoShape 26"/>
          <p:cNvCxnSpPr>
            <a:cxnSpLocks noChangeShapeType="1"/>
            <a:stCxn id="81942" idx="2"/>
            <a:endCxn id="81930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81948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81949" name="AutoShape 29"/>
          <p:cNvCxnSpPr>
            <a:cxnSpLocks noChangeShapeType="1"/>
            <a:stCxn id="81948" idx="4"/>
            <a:endCxn id="81947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1" name="Oval 31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81952" name="AutoShape 32"/>
          <p:cNvCxnSpPr>
            <a:cxnSpLocks noChangeShapeType="1"/>
            <a:stCxn id="81924" idx="4"/>
            <a:endCxn id="81951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29</a:t>
            </a:r>
          </a:p>
        </p:txBody>
      </p:sp>
      <p:cxnSp>
        <p:nvCxnSpPr>
          <p:cNvPr id="81955" name="AutoShape 35"/>
          <p:cNvCxnSpPr>
            <a:cxnSpLocks noChangeShapeType="1"/>
            <a:stCxn id="81935" idx="3"/>
            <a:endCxn id="81956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6" name="Oval 36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81957" name="Rectangle 37"/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81959" name="Freeform 39"/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4073525" y="587851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46 to 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D573B-0624-49A4-91BB-B269AEC6F3DC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Case 1.  </a:t>
            </a:r>
            <a:r>
              <a:rPr kumimoji="0" lang="en-US">
                <a:solidFill>
                  <a:schemeClr val="hlink"/>
                </a:solidFill>
              </a:rPr>
              <a:t>[heap order not violated]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Decrease key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/>
              <a:t>Change heap min pointer (if necessary).</a:t>
            </a:r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29</a:t>
            </a:r>
          </a:p>
        </p:txBody>
      </p:sp>
      <p:cxnSp>
        <p:nvCxnSpPr>
          <p:cNvPr id="83973" name="AutoShape 5"/>
          <p:cNvCxnSpPr>
            <a:cxnSpLocks noChangeShapeType="1"/>
            <a:stCxn id="83971" idx="4"/>
            <a:endCxn id="83972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83976" name="AutoShape 8"/>
          <p:cNvCxnSpPr>
            <a:cxnSpLocks noChangeShapeType="1"/>
            <a:stCxn id="83974" idx="4"/>
            <a:endCxn id="83975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83979" name="AutoShape 11"/>
          <p:cNvCxnSpPr>
            <a:cxnSpLocks noChangeShapeType="1"/>
            <a:stCxn id="83978" idx="4"/>
            <a:endCxn id="83974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0" name="AutoShape 12"/>
          <p:cNvCxnSpPr>
            <a:cxnSpLocks noChangeShapeType="1"/>
            <a:stCxn id="83978" idx="5"/>
            <a:endCxn id="83977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1" name="AutoShape 13"/>
          <p:cNvCxnSpPr>
            <a:cxnSpLocks noChangeShapeType="1"/>
            <a:stCxn id="83978" idx="3"/>
            <a:endCxn id="83971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2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sp>
        <p:nvSpPr>
          <p:cNvPr id="83983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83984" name="AutoShape 16"/>
          <p:cNvCxnSpPr>
            <a:cxnSpLocks noChangeShapeType="1"/>
            <a:stCxn id="83983" idx="4"/>
            <a:endCxn id="83982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5" name="AutoShape 17"/>
          <p:cNvCxnSpPr>
            <a:cxnSpLocks noChangeShapeType="1"/>
            <a:stCxn id="83971" idx="3"/>
            <a:endCxn id="83983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6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83987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83988" name="AutoShape 20"/>
          <p:cNvCxnSpPr>
            <a:cxnSpLocks noChangeShapeType="1"/>
            <a:stCxn id="83986" idx="4"/>
            <a:endCxn id="83987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9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83990" name="Oval 22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83991" name="AutoShape 23"/>
          <p:cNvCxnSpPr>
            <a:cxnSpLocks noChangeShapeType="1"/>
            <a:stCxn id="83990" idx="4"/>
            <a:endCxn id="83989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92" name="AutoShape 24"/>
          <p:cNvCxnSpPr>
            <a:cxnSpLocks noChangeShapeType="1"/>
            <a:stCxn id="83990" idx="6"/>
            <a:endCxn id="83996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93" name="AutoShape 25"/>
          <p:cNvCxnSpPr>
            <a:cxnSpLocks noChangeShapeType="1"/>
            <a:stCxn id="83990" idx="3"/>
            <a:endCxn id="83986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94" name="AutoShape 26"/>
          <p:cNvCxnSpPr>
            <a:cxnSpLocks noChangeShapeType="1"/>
            <a:stCxn id="83990" idx="2"/>
            <a:endCxn id="83978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83997" name="AutoShape 29"/>
          <p:cNvCxnSpPr>
            <a:cxnSpLocks noChangeShapeType="1"/>
            <a:stCxn id="83996" idx="4"/>
            <a:endCxn id="83995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84000" name="AutoShape 32"/>
          <p:cNvCxnSpPr>
            <a:cxnSpLocks noChangeShapeType="1"/>
            <a:stCxn id="83972" idx="4"/>
            <a:endCxn id="83999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00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cxnSp>
        <p:nvCxnSpPr>
          <p:cNvPr id="84002" name="AutoShape 34"/>
          <p:cNvCxnSpPr>
            <a:cxnSpLocks noChangeShapeType="1"/>
            <a:stCxn id="83983" idx="3"/>
            <a:endCxn id="84003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003" name="Oval 35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84004" name="Rectangle 36"/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84005" name="Line 37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4073525" y="587851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46 to 29</a:t>
            </a:r>
          </a:p>
        </p:txBody>
      </p:sp>
      <p:sp>
        <p:nvSpPr>
          <p:cNvPr id="84013" name="Freeform 45"/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60E6-7C64-41D6-B419-72EEAE914643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Case 2a.  </a:t>
            </a:r>
            <a:r>
              <a:rPr kumimoji="0" lang="en-US">
                <a:solidFill>
                  <a:schemeClr val="hlink"/>
                </a:solidFill>
              </a:rPr>
              <a:t>[heap order violated]</a:t>
            </a:r>
            <a:endParaRPr kumimoji="0" lang="en-US"/>
          </a:p>
          <a:p>
            <a:pPr lvl="1"/>
            <a:r>
              <a:rPr kumimoji="0" lang="en-US"/>
              <a:t>Decrease key of </a:t>
            </a:r>
            <a:r>
              <a:rPr kumimoji="0" lang="en-US">
                <a:latin typeface="Lucida Sans Italic" pitchFamily="1" charset="0"/>
              </a:rPr>
              <a:t>x</a:t>
            </a:r>
            <a:r>
              <a:rPr kumimoji="0" lang="en-US"/>
              <a:t>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Cut tree rooted at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If parent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>
                <a:solidFill>
                  <a:schemeClr val="tx2"/>
                </a:solidFill>
              </a:rPr>
              <a:t>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Otherwise, cut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>
              <a:solidFill>
                <a:schemeClr val="tx2"/>
              </a:solidFill>
            </a:endParaRP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29</a:t>
            </a:r>
          </a:p>
        </p:txBody>
      </p:sp>
      <p:cxnSp>
        <p:nvCxnSpPr>
          <p:cNvPr id="86021" name="AutoShape 5"/>
          <p:cNvCxnSpPr>
            <a:cxnSpLocks noChangeShapeType="1"/>
            <a:stCxn id="86019" idx="4"/>
            <a:endCxn id="86020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86024" name="AutoShape 8"/>
          <p:cNvCxnSpPr>
            <a:cxnSpLocks noChangeShapeType="1"/>
            <a:stCxn id="86022" idx="4"/>
            <a:endCxn id="86023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86027" name="AutoShape 11"/>
          <p:cNvCxnSpPr>
            <a:cxnSpLocks noChangeShapeType="1"/>
            <a:stCxn id="86026" idx="4"/>
            <a:endCxn id="86022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8" name="AutoShape 12"/>
          <p:cNvCxnSpPr>
            <a:cxnSpLocks noChangeShapeType="1"/>
            <a:stCxn id="86026" idx="5"/>
            <a:endCxn id="86025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9" name="AutoShape 13"/>
          <p:cNvCxnSpPr>
            <a:cxnSpLocks noChangeShapeType="1"/>
            <a:stCxn id="86026" idx="3"/>
            <a:endCxn id="86019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0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sp>
        <p:nvSpPr>
          <p:cNvPr id="86031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86032" name="AutoShape 16"/>
          <p:cNvCxnSpPr>
            <a:cxnSpLocks noChangeShapeType="1"/>
            <a:stCxn id="86031" idx="4"/>
            <a:endCxn id="86030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3" name="AutoShape 17"/>
          <p:cNvCxnSpPr>
            <a:cxnSpLocks noChangeShapeType="1"/>
            <a:stCxn id="86019" idx="3"/>
            <a:endCxn id="86031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4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86035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86036" name="AutoShape 20"/>
          <p:cNvCxnSpPr>
            <a:cxnSpLocks noChangeShapeType="1"/>
            <a:stCxn id="86034" idx="4"/>
            <a:endCxn id="86035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86039" name="AutoShape 23"/>
          <p:cNvCxnSpPr>
            <a:cxnSpLocks noChangeShapeType="1"/>
            <a:stCxn id="86038" idx="4"/>
            <a:endCxn id="86037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0" name="AutoShape 24"/>
          <p:cNvCxnSpPr>
            <a:cxnSpLocks noChangeShapeType="1"/>
            <a:stCxn id="86038" idx="6"/>
            <a:endCxn id="86044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1" name="AutoShape 25"/>
          <p:cNvCxnSpPr>
            <a:cxnSpLocks noChangeShapeType="1"/>
            <a:stCxn id="86038" idx="3"/>
            <a:endCxn id="86034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2" name="AutoShape 26"/>
          <p:cNvCxnSpPr>
            <a:cxnSpLocks noChangeShapeType="1"/>
            <a:stCxn id="86038" idx="2"/>
            <a:endCxn id="86026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3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86044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86045" name="AutoShape 29"/>
          <p:cNvCxnSpPr>
            <a:cxnSpLocks noChangeShapeType="1"/>
            <a:stCxn id="86044" idx="4"/>
            <a:endCxn id="86043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7" name="Oval 31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86048" name="AutoShape 32"/>
          <p:cNvCxnSpPr>
            <a:cxnSpLocks noChangeShapeType="1"/>
            <a:stCxn id="86020" idx="4"/>
            <a:endCxn id="86047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sp>
        <p:nvSpPr>
          <p:cNvPr id="86050" name="Oval 34"/>
          <p:cNvSpPr>
            <a:spLocks noChangeArrowheads="1"/>
          </p:cNvSpPr>
          <p:nvPr/>
        </p:nvSpPr>
        <p:spPr bwMode="auto">
          <a:xfrm>
            <a:off x="3733800" y="5487988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cxnSp>
        <p:nvCxnSpPr>
          <p:cNvPr id="86051" name="AutoShape 35"/>
          <p:cNvCxnSpPr>
            <a:cxnSpLocks noChangeShapeType="1"/>
            <a:stCxn id="86031" idx="3"/>
            <a:endCxn id="86052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52" name="Oval 36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86053" name="Rectangle 37"/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86056" name="Rectangle 40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29 to 15</a:t>
            </a:r>
          </a:p>
        </p:txBody>
      </p:sp>
      <p:sp>
        <p:nvSpPr>
          <p:cNvPr id="86057" name="Rectangle 41"/>
          <p:cNvSpPr>
            <a:spLocks noChangeArrowheads="1"/>
          </p:cNvSpPr>
          <p:nvPr/>
        </p:nvSpPr>
        <p:spPr bwMode="auto">
          <a:xfrm>
            <a:off x="4086225" y="4938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</a:t>
            </a:r>
          </a:p>
        </p:txBody>
      </p:sp>
      <p:sp>
        <p:nvSpPr>
          <p:cNvPr id="86058" name="Rectangle 42"/>
          <p:cNvSpPr>
            <a:spLocks noChangeArrowheads="1"/>
          </p:cNvSpPr>
          <p:nvPr/>
        </p:nvSpPr>
        <p:spPr bwMode="auto">
          <a:xfrm>
            <a:off x="4073525" y="587851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86059" name="Freeform 43"/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ED5C3-0407-4154-AFA4-262451262FF6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Case 2a.  </a:t>
            </a:r>
            <a:r>
              <a:rPr kumimoji="0" lang="en-US">
                <a:solidFill>
                  <a:schemeClr val="hlink"/>
                </a:solidFill>
              </a:rPr>
              <a:t>[heap order violated]</a:t>
            </a:r>
            <a:endParaRPr kumimoji="0" lang="en-US"/>
          </a:p>
          <a:p>
            <a:pPr lvl="1"/>
            <a:r>
              <a:rPr kumimoji="0" lang="en-US">
                <a:solidFill>
                  <a:schemeClr val="tx2"/>
                </a:solidFill>
              </a:rPr>
              <a:t>Decrease key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/>
              <a:t>Cut tree rooted at </a:t>
            </a:r>
            <a:r>
              <a:rPr kumimoji="0" lang="en-US">
                <a:latin typeface="Lucida Sans Italic" pitchFamily="1" charset="0"/>
              </a:rPr>
              <a:t>x, </a:t>
            </a:r>
            <a:r>
              <a:rPr kumimoji="0" lang="en-US"/>
              <a:t>meld into root list, and unmark.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If parent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>
                <a:solidFill>
                  <a:schemeClr val="tx2"/>
                </a:solidFill>
              </a:rPr>
              <a:t>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Otherwise, cut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>
              <a:solidFill>
                <a:schemeClr val="tx2"/>
              </a:solidFill>
            </a:endParaRPr>
          </a:p>
        </p:txBody>
      </p:sp>
      <p:sp>
        <p:nvSpPr>
          <p:cNvPr id="187395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187396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cxnSp>
        <p:nvCxnSpPr>
          <p:cNvPr id="187397" name="AutoShape 5"/>
          <p:cNvCxnSpPr>
            <a:cxnSpLocks noChangeShapeType="1"/>
            <a:stCxn id="187395" idx="4"/>
            <a:endCxn id="187396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398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187399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187400" name="AutoShape 8"/>
          <p:cNvCxnSpPr>
            <a:cxnSpLocks noChangeShapeType="1"/>
            <a:stCxn id="187398" idx="4"/>
            <a:endCxn id="187399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01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187402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87403" name="AutoShape 11"/>
          <p:cNvCxnSpPr>
            <a:cxnSpLocks noChangeShapeType="1"/>
            <a:stCxn id="187402" idx="4"/>
            <a:endCxn id="187398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4" name="AutoShape 12"/>
          <p:cNvCxnSpPr>
            <a:cxnSpLocks noChangeShapeType="1"/>
            <a:stCxn id="187402" idx="5"/>
            <a:endCxn id="187401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5" name="AutoShape 13"/>
          <p:cNvCxnSpPr>
            <a:cxnSpLocks noChangeShapeType="1"/>
            <a:stCxn id="187402" idx="3"/>
            <a:endCxn id="187395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87408" name="AutoShape 16"/>
          <p:cNvCxnSpPr>
            <a:cxnSpLocks noChangeShapeType="1"/>
            <a:stCxn id="187407" idx="4"/>
            <a:endCxn id="187406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9" name="AutoShape 17"/>
          <p:cNvCxnSpPr>
            <a:cxnSpLocks noChangeShapeType="1"/>
            <a:stCxn id="187395" idx="3"/>
            <a:endCxn id="187407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187412" name="AutoShape 20"/>
          <p:cNvCxnSpPr>
            <a:cxnSpLocks noChangeShapeType="1"/>
            <a:stCxn id="187410" idx="4"/>
            <a:endCxn id="187411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3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187414" name="Oval 22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187415" name="AutoShape 23"/>
          <p:cNvCxnSpPr>
            <a:cxnSpLocks noChangeShapeType="1"/>
            <a:stCxn id="187414" idx="4"/>
            <a:endCxn id="187413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6" name="AutoShape 24"/>
          <p:cNvCxnSpPr>
            <a:cxnSpLocks noChangeShapeType="1"/>
            <a:stCxn id="187414" idx="6"/>
            <a:endCxn id="187420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7" name="AutoShape 25"/>
          <p:cNvCxnSpPr>
            <a:cxnSpLocks noChangeShapeType="1"/>
            <a:stCxn id="187414" idx="3"/>
            <a:endCxn id="187410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8" name="AutoShape 26"/>
          <p:cNvCxnSpPr>
            <a:cxnSpLocks noChangeShapeType="1"/>
            <a:stCxn id="187414" idx="2"/>
            <a:endCxn id="187402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9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187420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187421" name="AutoShape 29"/>
          <p:cNvCxnSpPr>
            <a:cxnSpLocks noChangeShapeType="1"/>
            <a:stCxn id="187420" idx="4"/>
            <a:endCxn id="187419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22" name="Oval 30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187423" name="AutoShape 31"/>
          <p:cNvCxnSpPr>
            <a:cxnSpLocks noChangeShapeType="1"/>
            <a:stCxn id="187396" idx="4"/>
            <a:endCxn id="187422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2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cxnSp>
        <p:nvCxnSpPr>
          <p:cNvPr id="187426" name="AutoShape 34"/>
          <p:cNvCxnSpPr>
            <a:cxnSpLocks noChangeShapeType="1"/>
            <a:stCxn id="187407" idx="3"/>
            <a:endCxn id="187427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27" name="Oval 35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187428" name="Rectangle 36"/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187429" name="Line 37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87430" name="Rectangle 38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29 to 15</a:t>
            </a:r>
          </a:p>
        </p:txBody>
      </p:sp>
      <p:sp>
        <p:nvSpPr>
          <p:cNvPr id="187431" name="Rectangle 39"/>
          <p:cNvSpPr>
            <a:spLocks noChangeArrowheads="1"/>
          </p:cNvSpPr>
          <p:nvPr/>
        </p:nvSpPr>
        <p:spPr bwMode="auto">
          <a:xfrm>
            <a:off x="4086225" y="4938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</a:t>
            </a:r>
          </a:p>
        </p:txBody>
      </p:sp>
      <p:sp>
        <p:nvSpPr>
          <p:cNvPr id="187432" name="Rectangle 40"/>
          <p:cNvSpPr>
            <a:spLocks noChangeArrowheads="1"/>
          </p:cNvSpPr>
          <p:nvPr/>
        </p:nvSpPr>
        <p:spPr bwMode="auto">
          <a:xfrm>
            <a:off x="4073525" y="587851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187434" name="Freeform 42"/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2534-6488-4919-9377-4DF23DE79852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Case 2a.  </a:t>
            </a:r>
            <a:r>
              <a:rPr kumimoji="0" lang="en-US">
                <a:solidFill>
                  <a:schemeClr val="hlink"/>
                </a:solidFill>
              </a:rPr>
              <a:t>[heap order violated]</a:t>
            </a:r>
            <a:endParaRPr kumimoji="0" lang="en-US"/>
          </a:p>
          <a:p>
            <a:pPr lvl="1"/>
            <a:r>
              <a:rPr kumimoji="0" lang="en-US">
                <a:solidFill>
                  <a:schemeClr val="tx2"/>
                </a:solidFill>
              </a:rPr>
              <a:t>Decrease key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/>
              <a:t>Cut tree rooted at </a:t>
            </a:r>
            <a:r>
              <a:rPr kumimoji="0" lang="en-US">
                <a:latin typeface="Lucida Sans Italic" pitchFamily="1" charset="0"/>
              </a:rPr>
              <a:t>x, </a:t>
            </a:r>
            <a:r>
              <a:rPr kumimoji="0" lang="en-US"/>
              <a:t>meld into root list, and unmark.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If parent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>
                <a:solidFill>
                  <a:schemeClr val="tx2"/>
                </a:solidFill>
              </a:rPr>
              <a:t>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Otherwise, cut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>
              <a:solidFill>
                <a:schemeClr val="tx2"/>
              </a:solidFill>
            </a:endParaRPr>
          </a:p>
          <a:p>
            <a:pPr lvl="1"/>
            <a:endParaRPr kumimoji="0" lang="en-US">
              <a:solidFill>
                <a:schemeClr val="tx2"/>
              </a:solidFill>
            </a:endParaRPr>
          </a:p>
        </p:txBody>
      </p:sp>
      <p:sp>
        <p:nvSpPr>
          <p:cNvPr id="88067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88071" name="AutoShape 7"/>
          <p:cNvCxnSpPr>
            <a:cxnSpLocks noChangeShapeType="1"/>
            <a:stCxn id="88069" idx="4"/>
            <a:endCxn id="88070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88074" name="AutoShape 10"/>
          <p:cNvCxnSpPr>
            <a:cxnSpLocks noChangeShapeType="1"/>
            <a:stCxn id="88073" idx="4"/>
            <a:endCxn id="88069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5" name="AutoShape 11"/>
          <p:cNvCxnSpPr>
            <a:cxnSpLocks noChangeShapeType="1"/>
            <a:stCxn id="88073" idx="5"/>
            <a:endCxn id="88072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6" name="AutoShape 12"/>
          <p:cNvCxnSpPr>
            <a:cxnSpLocks noChangeShapeType="1"/>
            <a:stCxn id="88073" idx="3"/>
            <a:endCxn id="88067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88079" name="AutoShape 15"/>
          <p:cNvCxnSpPr>
            <a:cxnSpLocks noChangeShapeType="1"/>
            <a:stCxn id="88078" idx="4"/>
            <a:endCxn id="88077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0" name="AutoShape 16"/>
          <p:cNvCxnSpPr>
            <a:cxnSpLocks noChangeShapeType="1"/>
            <a:stCxn id="88067" idx="3"/>
            <a:endCxn id="88078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81" name="Oval 17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88082" name="Oval 18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88083" name="AutoShape 19"/>
          <p:cNvCxnSpPr>
            <a:cxnSpLocks noChangeShapeType="1"/>
            <a:stCxn id="88081" idx="4"/>
            <a:endCxn id="88082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84" name="Oval 20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88085" name="Oval 21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88086" name="AutoShape 22"/>
          <p:cNvCxnSpPr>
            <a:cxnSpLocks noChangeShapeType="1"/>
            <a:stCxn id="88085" idx="4"/>
            <a:endCxn id="88084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7" name="AutoShape 23"/>
          <p:cNvCxnSpPr>
            <a:cxnSpLocks noChangeShapeType="1"/>
            <a:stCxn id="88085" idx="6"/>
            <a:endCxn id="88091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8" name="AutoShape 24"/>
          <p:cNvCxnSpPr>
            <a:cxnSpLocks noChangeShapeType="1"/>
            <a:stCxn id="88085" idx="3"/>
            <a:endCxn id="88081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9" name="AutoShape 25"/>
          <p:cNvCxnSpPr>
            <a:cxnSpLocks noChangeShapeType="1"/>
            <a:stCxn id="88085" idx="2"/>
            <a:endCxn id="88073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0" name="Oval 26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88091" name="Oval 27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88092" name="AutoShape 28"/>
          <p:cNvCxnSpPr>
            <a:cxnSpLocks noChangeShapeType="1"/>
            <a:stCxn id="88091" idx="4"/>
            <a:endCxn id="88090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cxnSp>
        <p:nvCxnSpPr>
          <p:cNvPr id="88097" name="AutoShape 33"/>
          <p:cNvCxnSpPr>
            <a:cxnSpLocks noChangeShapeType="1"/>
            <a:stCxn id="88078" idx="3"/>
            <a:endCxn id="88098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8" name="Oval 34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88100" name="Line 36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88104" name="Rectangle 40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29 to 15</a:t>
            </a:r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4086225" y="4938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</a:t>
            </a:r>
          </a:p>
        </p:txBody>
      </p:sp>
      <p:sp>
        <p:nvSpPr>
          <p:cNvPr id="88112" name="Oval 48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sp>
        <p:nvSpPr>
          <p:cNvPr id="88113" name="Oval 49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88114" name="AutoShape 50"/>
          <p:cNvCxnSpPr>
            <a:cxnSpLocks noChangeShapeType="1"/>
            <a:endCxn id="88113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115" name="AutoShape 51"/>
          <p:cNvCxnSpPr>
            <a:cxnSpLocks noChangeShapeType="1"/>
          </p:cNvCxnSpPr>
          <p:nvPr/>
        </p:nvCxnSpPr>
        <p:spPr bwMode="auto">
          <a:xfrm>
            <a:off x="1230313" y="3998913"/>
            <a:ext cx="32543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116" name="Freeform 52"/>
          <p:cNvSpPr>
            <a:spLocks/>
          </p:cNvSpPr>
          <p:nvPr/>
        </p:nvSpPr>
        <p:spPr bwMode="auto">
          <a:xfrm>
            <a:off x="698500" y="36591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88119" name="Rectangle 55"/>
          <p:cNvSpPr>
            <a:spLocks noChangeArrowheads="1"/>
          </p:cNvSpPr>
          <p:nvPr/>
        </p:nvSpPr>
        <p:spPr bwMode="auto">
          <a:xfrm>
            <a:off x="887413" y="3292475"/>
            <a:ext cx="266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53CFA-1112-4F21-B20B-15C6FB87217B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Case 2a.  </a:t>
            </a:r>
            <a:r>
              <a:rPr kumimoji="0" lang="en-US">
                <a:solidFill>
                  <a:schemeClr val="hlink"/>
                </a:solidFill>
              </a:rPr>
              <a:t>[heap order violated]</a:t>
            </a:r>
            <a:endParaRPr kumimoji="0" lang="en-US"/>
          </a:p>
          <a:p>
            <a:pPr lvl="1"/>
            <a:r>
              <a:rPr kumimoji="0" lang="en-US">
                <a:solidFill>
                  <a:schemeClr val="tx2"/>
                </a:solidFill>
              </a:rPr>
              <a:t>Decrease key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Cut tree rooted at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/>
              <a:t>If parent </a:t>
            </a:r>
            <a:r>
              <a:rPr kumimoji="0" lang="en-US">
                <a:latin typeface="Lucida Sans Italic" pitchFamily="1" charset="0"/>
              </a:rPr>
              <a:t>p</a:t>
            </a:r>
            <a:r>
              <a:rPr kumimoji="0" lang="en-US"/>
              <a:t> of </a:t>
            </a:r>
            <a:r>
              <a:rPr kumimoji="0" lang="en-US">
                <a:latin typeface="Lucida Sans Italic" pitchFamily="1" charset="0"/>
              </a:rPr>
              <a:t>x</a:t>
            </a:r>
            <a:r>
              <a:rPr kumimoji="0" lang="en-US"/>
              <a:t> is unmarked (hasn't yet lost a child), mark it;</a:t>
            </a:r>
            <a:br>
              <a:rPr kumimoji="0" lang="en-US"/>
            </a:br>
            <a:r>
              <a:rPr kumimoji="0" lang="en-US">
                <a:solidFill>
                  <a:schemeClr val="tx2"/>
                </a:solidFill>
              </a:rPr>
              <a:t>Otherwise, cut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>
              <a:solidFill>
                <a:schemeClr val="tx2"/>
              </a:solidFill>
            </a:endParaRPr>
          </a:p>
          <a:p>
            <a:pPr lvl="1"/>
            <a:endParaRPr kumimoji="0" lang="en-US">
              <a:solidFill>
                <a:schemeClr val="tx2"/>
              </a:solidFill>
            </a:endParaRPr>
          </a:p>
        </p:txBody>
      </p:sp>
      <p:sp>
        <p:nvSpPr>
          <p:cNvPr id="183299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183300" name="Oval 4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183301" name="Oval 5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183302" name="AutoShape 6"/>
          <p:cNvCxnSpPr>
            <a:cxnSpLocks noChangeShapeType="1"/>
            <a:stCxn id="183300" idx="4"/>
            <a:endCxn id="183301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83305" name="AutoShape 9"/>
          <p:cNvCxnSpPr>
            <a:cxnSpLocks noChangeShapeType="1"/>
            <a:stCxn id="183304" idx="4"/>
            <a:endCxn id="183300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6" name="AutoShape 10"/>
          <p:cNvCxnSpPr>
            <a:cxnSpLocks noChangeShapeType="1"/>
            <a:stCxn id="183304" idx="5"/>
            <a:endCxn id="183303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7" name="AutoShape 11"/>
          <p:cNvCxnSpPr>
            <a:cxnSpLocks noChangeShapeType="1"/>
            <a:stCxn id="183304" idx="3"/>
            <a:endCxn id="183299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08" name="Oval 12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sp>
        <p:nvSpPr>
          <p:cNvPr id="183309" name="Oval 13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83310" name="AutoShape 14"/>
          <p:cNvCxnSpPr>
            <a:cxnSpLocks noChangeShapeType="1"/>
            <a:stCxn id="183309" idx="4"/>
            <a:endCxn id="183308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1" name="AutoShape 15"/>
          <p:cNvCxnSpPr>
            <a:cxnSpLocks noChangeShapeType="1"/>
            <a:stCxn id="183299" idx="3"/>
            <a:endCxn id="183309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12" name="Oval 16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183313" name="Oval 17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183314" name="AutoShape 18"/>
          <p:cNvCxnSpPr>
            <a:cxnSpLocks noChangeShapeType="1"/>
            <a:stCxn id="183312" idx="4"/>
            <a:endCxn id="183313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15" name="Oval 19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183316" name="Oval 20"/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183317" name="AutoShape 21"/>
          <p:cNvCxnSpPr>
            <a:cxnSpLocks noChangeShapeType="1"/>
            <a:stCxn id="183316" idx="4"/>
            <a:endCxn id="183315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8" name="AutoShape 22"/>
          <p:cNvCxnSpPr>
            <a:cxnSpLocks noChangeShapeType="1"/>
            <a:stCxn id="183316" idx="6"/>
            <a:endCxn id="183322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9" name="AutoShape 23"/>
          <p:cNvCxnSpPr>
            <a:cxnSpLocks noChangeShapeType="1"/>
            <a:stCxn id="183316" idx="3"/>
            <a:endCxn id="183312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20" name="AutoShape 24"/>
          <p:cNvCxnSpPr>
            <a:cxnSpLocks noChangeShapeType="1"/>
            <a:stCxn id="183316" idx="2"/>
            <a:endCxn id="183304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21" name="Oval 25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183322" name="Oval 26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183323" name="AutoShape 27"/>
          <p:cNvCxnSpPr>
            <a:cxnSpLocks noChangeShapeType="1"/>
            <a:stCxn id="183322" idx="4"/>
            <a:endCxn id="183321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2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cxnSp>
        <p:nvCxnSpPr>
          <p:cNvPr id="183325" name="AutoShape 29"/>
          <p:cNvCxnSpPr>
            <a:cxnSpLocks noChangeShapeType="1"/>
            <a:stCxn id="183309" idx="3"/>
            <a:endCxn id="183326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26" name="Oval 30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183327" name="Rectangle 31"/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183328" name="Line 32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29 to 15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4086225" y="4938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</a:t>
            </a:r>
          </a:p>
        </p:txBody>
      </p:sp>
      <p:sp>
        <p:nvSpPr>
          <p:cNvPr id="183331" name="Oval 35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sp>
        <p:nvSpPr>
          <p:cNvPr id="183332" name="Oval 36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183333" name="AutoShape 37"/>
          <p:cNvCxnSpPr>
            <a:cxnSpLocks noChangeShapeType="1"/>
            <a:endCxn id="183332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34" name="AutoShape 38"/>
          <p:cNvCxnSpPr>
            <a:cxnSpLocks noChangeShapeType="1"/>
          </p:cNvCxnSpPr>
          <p:nvPr/>
        </p:nvCxnSpPr>
        <p:spPr bwMode="auto">
          <a:xfrm>
            <a:off x="1230313" y="3998913"/>
            <a:ext cx="32543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35" name="Freeform 39"/>
          <p:cNvSpPr>
            <a:spLocks/>
          </p:cNvSpPr>
          <p:nvPr/>
        </p:nvSpPr>
        <p:spPr bwMode="auto">
          <a:xfrm>
            <a:off x="698500" y="36591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83336" name="Rectangle 40"/>
          <p:cNvSpPr>
            <a:spLocks noChangeArrowheads="1"/>
          </p:cNvSpPr>
          <p:nvPr/>
        </p:nvSpPr>
        <p:spPr bwMode="auto">
          <a:xfrm>
            <a:off x="887413" y="3292475"/>
            <a:ext cx="266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183337" name="Rectangle 41"/>
          <p:cNvSpPr>
            <a:spLocks noChangeArrowheads="1"/>
          </p:cNvSpPr>
          <p:nvPr/>
        </p:nvSpPr>
        <p:spPr bwMode="auto">
          <a:xfrm>
            <a:off x="1824038" y="5051425"/>
            <a:ext cx="1089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ea typeface="ＭＳ Ｐゴシック" pitchFamily="1" charset="-128"/>
              </a:rPr>
              <a:t>mark parent</a:t>
            </a:r>
          </a:p>
        </p:txBody>
      </p:sp>
      <p:sp>
        <p:nvSpPr>
          <p:cNvPr id="183338" name="Line 42"/>
          <p:cNvSpPr>
            <a:spLocks noChangeShapeType="1"/>
          </p:cNvSpPr>
          <p:nvPr/>
        </p:nvSpPr>
        <p:spPr bwMode="auto">
          <a:xfrm flipV="1">
            <a:off x="2965450" y="4827588"/>
            <a:ext cx="614363" cy="2460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83339" name="Oval 43"/>
          <p:cNvSpPr>
            <a:spLocks noChangeArrowheads="1"/>
          </p:cNvSpPr>
          <p:nvPr/>
        </p:nvSpPr>
        <p:spPr bwMode="auto">
          <a:xfrm>
            <a:off x="37290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ECE0-4CE3-40D2-A773-0B1E96E243D2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94210" name="Oval 2"/>
          <p:cNvSpPr>
            <a:spLocks noChangeArrowheads="1"/>
          </p:cNvSpPr>
          <p:nvPr/>
        </p:nvSpPr>
        <p:spPr bwMode="auto">
          <a:xfrm>
            <a:off x="2209800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66100" cy="5410200"/>
          </a:xfrm>
        </p:spPr>
        <p:txBody>
          <a:bodyPr/>
          <a:lstStyle/>
          <a:p>
            <a:r>
              <a:rPr kumimoji="0" lang="en-US"/>
              <a:t>Case 2b.  </a:t>
            </a:r>
            <a:r>
              <a:rPr kumimoji="0" lang="en-US">
                <a:solidFill>
                  <a:schemeClr val="hlink"/>
                </a:solidFill>
              </a:rPr>
              <a:t>[heap order violated]</a:t>
            </a:r>
            <a:endParaRPr kumimoji="0" lang="en-US"/>
          </a:p>
          <a:p>
            <a:pPr lvl="1"/>
            <a:r>
              <a:rPr kumimoji="0" lang="en-US"/>
              <a:t>Decrease key of </a:t>
            </a:r>
            <a:r>
              <a:rPr kumimoji="0" lang="en-US">
                <a:latin typeface="Lucida Sans Italic" pitchFamily="1" charset="0"/>
              </a:rPr>
              <a:t>x</a:t>
            </a:r>
            <a:r>
              <a:rPr kumimoji="0" lang="en-US"/>
              <a:t>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Cut tree rooted at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If parent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>
                <a:solidFill>
                  <a:schemeClr val="tx2"/>
                </a:solidFill>
              </a:rPr>
              <a:t>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Otherwise, cut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>
              <a:solidFill>
                <a:schemeClr val="tx2"/>
              </a:solidFill>
            </a:endParaRP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94216" name="AutoShape 8"/>
          <p:cNvCxnSpPr>
            <a:cxnSpLocks noChangeShapeType="1"/>
            <a:stCxn id="94214" idx="4"/>
            <a:endCxn id="94215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94219" name="AutoShape 11"/>
          <p:cNvCxnSpPr>
            <a:cxnSpLocks noChangeShapeType="1"/>
            <a:stCxn id="94218" idx="4"/>
            <a:endCxn id="94214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0" name="AutoShape 12"/>
          <p:cNvCxnSpPr>
            <a:cxnSpLocks noChangeShapeType="1"/>
            <a:stCxn id="94218" idx="5"/>
            <a:endCxn id="94217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1" name="AutoShape 13"/>
          <p:cNvCxnSpPr>
            <a:cxnSpLocks noChangeShapeType="1"/>
            <a:stCxn id="94218" idx="3"/>
            <a:endCxn id="94212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94224" name="AutoShape 16"/>
          <p:cNvCxnSpPr>
            <a:cxnSpLocks noChangeShapeType="1"/>
            <a:stCxn id="94223" idx="4"/>
            <a:endCxn id="94222" idx="0"/>
          </p:cNvCxnSpPr>
          <p:nvPr/>
        </p:nvCxnSpPr>
        <p:spPr bwMode="auto">
          <a:xfrm>
            <a:off x="3155950" y="586422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5" name="AutoShape 17"/>
          <p:cNvCxnSpPr>
            <a:cxnSpLocks noChangeShapeType="1"/>
            <a:stCxn id="94212" idx="3"/>
            <a:endCxn id="94223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6" name="Oval 18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94227" name="Oval 19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94228" name="AutoShape 20"/>
          <p:cNvCxnSpPr>
            <a:cxnSpLocks noChangeShapeType="1"/>
            <a:stCxn id="94226" idx="4"/>
            <a:endCxn id="94227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9" name="Oval 21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94230" name="Oval 22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94231" name="AutoShape 23"/>
          <p:cNvCxnSpPr>
            <a:cxnSpLocks noChangeShapeType="1"/>
            <a:stCxn id="94230" idx="4"/>
            <a:endCxn id="94229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2" name="AutoShape 24"/>
          <p:cNvCxnSpPr>
            <a:cxnSpLocks noChangeShapeType="1"/>
            <a:stCxn id="94230" idx="6"/>
            <a:endCxn id="94236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3" name="AutoShape 25"/>
          <p:cNvCxnSpPr>
            <a:cxnSpLocks noChangeShapeType="1"/>
            <a:stCxn id="94230" idx="3"/>
            <a:endCxn id="94226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4" name="AutoShape 26"/>
          <p:cNvCxnSpPr>
            <a:cxnSpLocks noChangeShapeType="1"/>
            <a:stCxn id="94230" idx="2"/>
            <a:endCxn id="94218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35" name="Oval 27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94236" name="Oval 28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94237" name="AutoShape 29"/>
          <p:cNvCxnSpPr>
            <a:cxnSpLocks noChangeShapeType="1"/>
            <a:stCxn id="94236" idx="4"/>
            <a:endCxn id="94235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39" name="Oval 31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94240" name="AutoShape 32"/>
          <p:cNvCxnSpPr>
            <a:cxnSpLocks noChangeShapeType="1"/>
            <a:stCxn id="94213" idx="4"/>
            <a:endCxn id="94239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41" name="Oval 3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94242" name="AutoShape 34"/>
          <p:cNvCxnSpPr>
            <a:cxnSpLocks noChangeShapeType="1"/>
            <a:stCxn id="94213" idx="6"/>
            <a:endCxn id="94218" idx="2"/>
          </p:cNvCxnSpPr>
          <p:nvPr/>
        </p:nvCxnSpPr>
        <p:spPr bwMode="auto">
          <a:xfrm>
            <a:off x="1222375" y="3998913"/>
            <a:ext cx="32702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4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sp>
        <p:nvSpPr>
          <p:cNvPr id="94244" name="Oval 36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</a:t>
            </a:r>
          </a:p>
        </p:txBody>
      </p:sp>
      <p:cxnSp>
        <p:nvCxnSpPr>
          <p:cNvPr id="94245" name="AutoShape 37"/>
          <p:cNvCxnSpPr>
            <a:cxnSpLocks noChangeShapeType="1"/>
            <a:stCxn id="94223" idx="3"/>
            <a:endCxn id="94210" idx="7"/>
          </p:cNvCxnSpPr>
          <p:nvPr/>
        </p:nvCxnSpPr>
        <p:spPr bwMode="auto">
          <a:xfrm flipH="1">
            <a:off x="2538413" y="5808663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94248" name="Freeform 40"/>
          <p:cNvSpPr>
            <a:spLocks/>
          </p:cNvSpPr>
          <p:nvPr/>
        </p:nvSpPr>
        <p:spPr bwMode="auto">
          <a:xfrm>
            <a:off x="2070100" y="6145213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94249" name="Rectangle 41"/>
          <p:cNvSpPr>
            <a:spLocks noChangeArrowheads="1"/>
          </p:cNvSpPr>
          <p:nvPr/>
        </p:nvSpPr>
        <p:spPr bwMode="auto">
          <a:xfrm>
            <a:off x="1709738" y="63706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94250" name="Rectangle 42"/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</a:t>
            </a:r>
          </a:p>
        </p:txBody>
      </p:sp>
      <p:sp>
        <p:nvSpPr>
          <p:cNvPr id="94253" name="Rectangle 45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35 to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82D8-2704-46B1-B28D-52B8C8CED7AD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8482" name="Oval 2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48483" name="AutoShape 3"/>
          <p:cNvCxnSpPr>
            <a:cxnSpLocks noChangeShapeType="1"/>
            <a:stCxn id="148505" idx="2"/>
            <a:endCxn id="14848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84" name="Oval 4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148485" name="AutoShape 5"/>
          <p:cNvCxnSpPr>
            <a:cxnSpLocks noChangeShapeType="1"/>
            <a:stCxn id="148482" idx="2"/>
            <a:endCxn id="14848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86" name="Oval 6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148487" name="Oval 7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148488" name="AutoShape 8"/>
          <p:cNvCxnSpPr>
            <a:cxnSpLocks noChangeShapeType="1"/>
            <a:stCxn id="148486" idx="0"/>
            <a:endCxn id="14848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489" name="AutoShape 9"/>
          <p:cNvCxnSpPr>
            <a:cxnSpLocks noChangeShapeType="1"/>
            <a:stCxn id="148496" idx="2"/>
            <a:endCxn id="14848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0" name="Oval 10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148491" name="Oval 11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48492" name="AutoShape 12"/>
          <p:cNvCxnSpPr>
            <a:cxnSpLocks noChangeShapeType="1"/>
            <a:stCxn id="148490" idx="0"/>
            <a:endCxn id="14849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3" name="Oval 13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148494" name="AutoShape 14"/>
          <p:cNvCxnSpPr>
            <a:cxnSpLocks noChangeShapeType="1"/>
            <a:stCxn id="148493" idx="0"/>
            <a:endCxn id="14849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495" name="AutoShape 15"/>
          <p:cNvCxnSpPr>
            <a:cxnSpLocks noChangeShapeType="1"/>
            <a:stCxn id="148491" idx="7"/>
            <a:endCxn id="14849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6" name="Oval 16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148497" name="AutoShape 17"/>
          <p:cNvCxnSpPr>
            <a:cxnSpLocks noChangeShapeType="1"/>
            <a:stCxn id="148496" idx="6"/>
            <a:endCxn id="14848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Heap H</a:t>
            </a:r>
            <a:endParaRPr kumimoji="1" lang="en-US" sz="1400">
              <a:solidFill>
                <a:srgbClr val="003399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148499" name="Oval 19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148500" name="AutoShape 20"/>
          <p:cNvCxnSpPr>
            <a:cxnSpLocks noChangeShapeType="1"/>
            <a:stCxn id="148499" idx="0"/>
            <a:endCxn id="14850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01" name="Oval 21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148502" name="AutoShape 22"/>
          <p:cNvCxnSpPr>
            <a:cxnSpLocks noChangeShapeType="1"/>
            <a:stCxn id="148501" idx="0"/>
            <a:endCxn id="14850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03" name="Oval 23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148504" name="Oval 24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148505" name="Oval 25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cxnSp>
        <p:nvCxnSpPr>
          <p:cNvPr id="148506" name="AutoShape 26"/>
          <p:cNvCxnSpPr>
            <a:cxnSpLocks noChangeShapeType="1"/>
            <a:stCxn id="148504" idx="0"/>
            <a:endCxn id="14850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507" name="AutoShape 27"/>
          <p:cNvCxnSpPr>
            <a:cxnSpLocks noChangeShapeType="1"/>
            <a:stCxn id="148503" idx="7"/>
            <a:endCxn id="14850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08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148509" name="AutoShape 29"/>
          <p:cNvCxnSpPr>
            <a:cxnSpLocks noChangeShapeType="1"/>
            <a:stCxn id="148508" idx="0"/>
            <a:endCxn id="148501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1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Structure</a:t>
            </a:r>
          </a:p>
        </p:txBody>
      </p:sp>
      <p:sp>
        <p:nvSpPr>
          <p:cNvPr id="148511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Fibonacci heap.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Set of heap-ordered trees.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Maintain pointer to minimum element.</a:t>
            </a:r>
          </a:p>
          <a:p>
            <a:pPr lvl="1"/>
            <a:r>
              <a:rPr kumimoji="0" lang="en-US"/>
              <a:t>Set of marked nodes.</a:t>
            </a:r>
          </a:p>
          <a:p>
            <a:pPr lvl="1"/>
            <a:endParaRPr kumimoji="0" lang="en-US"/>
          </a:p>
        </p:txBody>
      </p:sp>
      <p:sp>
        <p:nvSpPr>
          <p:cNvPr id="148512" name="Rectangle 32"/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148513" name="Line 33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2501900" y="2470150"/>
            <a:ext cx="2744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D4D4D"/>
                </a:solidFill>
                <a:ea typeface="ＭＳ Ｐゴシック" pitchFamily="1" charset="-128"/>
              </a:rPr>
              <a:t>use to keep heaps flat (stay tuned)</a:t>
            </a:r>
          </a:p>
        </p:txBody>
      </p:sp>
      <p:sp>
        <p:nvSpPr>
          <p:cNvPr id="148515" name="Line 35"/>
          <p:cNvSpPr>
            <a:spLocks noChangeShapeType="1"/>
          </p:cNvSpPr>
          <p:nvPr/>
        </p:nvSpPr>
        <p:spPr bwMode="auto">
          <a:xfrm flipH="1" flipV="1">
            <a:off x="2314575" y="2287588"/>
            <a:ext cx="1920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48516" name="Rectangle 36"/>
          <p:cNvSpPr>
            <a:spLocks noChangeArrowheads="1"/>
          </p:cNvSpPr>
          <p:nvPr/>
        </p:nvSpPr>
        <p:spPr bwMode="auto">
          <a:xfrm>
            <a:off x="5143500" y="6157913"/>
            <a:ext cx="752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marked</a:t>
            </a:r>
          </a:p>
        </p:txBody>
      </p:sp>
      <p:sp>
        <p:nvSpPr>
          <p:cNvPr id="148517" name="Line 37"/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C0A3-8CDA-40AB-9091-91F61AE6CDC3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2209800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66100" cy="5410200"/>
          </a:xfrm>
        </p:spPr>
        <p:txBody>
          <a:bodyPr/>
          <a:lstStyle/>
          <a:p>
            <a:r>
              <a:rPr kumimoji="0" lang="en-US"/>
              <a:t>Case 2b.  </a:t>
            </a:r>
            <a:r>
              <a:rPr kumimoji="0" lang="en-US">
                <a:solidFill>
                  <a:schemeClr val="hlink"/>
                </a:solidFill>
              </a:rPr>
              <a:t>[heap order violated]</a:t>
            </a:r>
            <a:endParaRPr kumimoji="0" lang="en-US"/>
          </a:p>
          <a:p>
            <a:pPr lvl="1"/>
            <a:r>
              <a:rPr kumimoji="0" lang="en-US">
                <a:solidFill>
                  <a:schemeClr val="tx2"/>
                </a:solidFill>
              </a:rPr>
              <a:t>Decrease key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/>
              <a:t>Cut tree rooted at </a:t>
            </a:r>
            <a:r>
              <a:rPr kumimoji="0" lang="en-US">
                <a:latin typeface="Lucida Sans Italic" pitchFamily="1" charset="0"/>
              </a:rPr>
              <a:t>x, </a:t>
            </a:r>
            <a:r>
              <a:rPr kumimoji="0" lang="en-US"/>
              <a:t>meld into root list, and unmark.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If parent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>
                <a:solidFill>
                  <a:schemeClr val="tx2"/>
                </a:solidFill>
              </a:rPr>
              <a:t>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Otherwise, cut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>
              <a:solidFill>
                <a:schemeClr val="tx2"/>
              </a:solidFill>
            </a:endParaRP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189445" name="Oval 5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189447" name="Oval 7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189448" name="AutoShape 8"/>
          <p:cNvCxnSpPr>
            <a:cxnSpLocks noChangeShapeType="1"/>
            <a:stCxn id="189446" idx="4"/>
            <a:endCxn id="189447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49" name="Oval 9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89451" name="AutoShape 11"/>
          <p:cNvCxnSpPr>
            <a:cxnSpLocks noChangeShapeType="1"/>
            <a:stCxn id="189450" idx="4"/>
            <a:endCxn id="189446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2" name="AutoShape 12"/>
          <p:cNvCxnSpPr>
            <a:cxnSpLocks noChangeShapeType="1"/>
            <a:stCxn id="189450" idx="5"/>
            <a:endCxn id="189449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3" name="AutoShape 13"/>
          <p:cNvCxnSpPr>
            <a:cxnSpLocks noChangeShapeType="1"/>
            <a:stCxn id="189450" idx="3"/>
            <a:endCxn id="189444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54" name="Oval 14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89456" name="AutoShape 16"/>
          <p:cNvCxnSpPr>
            <a:cxnSpLocks noChangeShapeType="1"/>
            <a:stCxn id="189455" idx="4"/>
            <a:endCxn id="189454" idx="0"/>
          </p:cNvCxnSpPr>
          <p:nvPr/>
        </p:nvCxnSpPr>
        <p:spPr bwMode="auto">
          <a:xfrm>
            <a:off x="3155950" y="586422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7" name="AutoShape 17"/>
          <p:cNvCxnSpPr>
            <a:cxnSpLocks noChangeShapeType="1"/>
            <a:stCxn id="189444" idx="3"/>
            <a:endCxn id="189455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189459" name="Oval 19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189460" name="AutoShape 20"/>
          <p:cNvCxnSpPr>
            <a:cxnSpLocks noChangeShapeType="1"/>
            <a:stCxn id="189458" idx="4"/>
            <a:endCxn id="189459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61" name="Oval 21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189462" name="Oval 22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189463" name="AutoShape 23"/>
          <p:cNvCxnSpPr>
            <a:cxnSpLocks noChangeShapeType="1"/>
            <a:stCxn id="189462" idx="4"/>
            <a:endCxn id="189461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4" name="AutoShape 24"/>
          <p:cNvCxnSpPr>
            <a:cxnSpLocks noChangeShapeType="1"/>
            <a:stCxn id="189462" idx="6"/>
            <a:endCxn id="189468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5" name="AutoShape 25"/>
          <p:cNvCxnSpPr>
            <a:cxnSpLocks noChangeShapeType="1"/>
            <a:stCxn id="189462" idx="3"/>
            <a:endCxn id="189458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6" name="AutoShape 26"/>
          <p:cNvCxnSpPr>
            <a:cxnSpLocks noChangeShapeType="1"/>
            <a:stCxn id="189462" idx="2"/>
            <a:endCxn id="189450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67" name="Oval 27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189468" name="Oval 28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189469" name="AutoShape 29"/>
          <p:cNvCxnSpPr>
            <a:cxnSpLocks noChangeShapeType="1"/>
            <a:stCxn id="189468" idx="4"/>
            <a:endCxn id="189467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0" name="Oval 30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189471" name="AutoShape 31"/>
          <p:cNvCxnSpPr>
            <a:cxnSpLocks noChangeShapeType="1"/>
            <a:stCxn id="189445" idx="4"/>
            <a:endCxn id="189470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2" name="Oval 32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189473" name="AutoShape 33"/>
          <p:cNvCxnSpPr>
            <a:cxnSpLocks noChangeShapeType="1"/>
            <a:stCxn id="189445" idx="6"/>
            <a:endCxn id="189450" idx="2"/>
          </p:cNvCxnSpPr>
          <p:nvPr/>
        </p:nvCxnSpPr>
        <p:spPr bwMode="auto">
          <a:xfrm>
            <a:off x="1222375" y="3998913"/>
            <a:ext cx="32702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cxnSp>
        <p:nvCxnSpPr>
          <p:cNvPr id="189476" name="AutoShape 36"/>
          <p:cNvCxnSpPr>
            <a:cxnSpLocks noChangeShapeType="1"/>
            <a:stCxn id="189455" idx="3"/>
            <a:endCxn id="189442" idx="7"/>
          </p:cNvCxnSpPr>
          <p:nvPr/>
        </p:nvCxnSpPr>
        <p:spPr bwMode="auto">
          <a:xfrm flipH="1">
            <a:off x="2538413" y="5808663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7" name="Rectangle 37"/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189478" name="Line 38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89480" name="Rectangle 40"/>
          <p:cNvSpPr>
            <a:spLocks noChangeArrowheads="1"/>
          </p:cNvSpPr>
          <p:nvPr/>
        </p:nvSpPr>
        <p:spPr bwMode="auto">
          <a:xfrm>
            <a:off x="1709738" y="63706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189481" name="Rectangle 41"/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</a:t>
            </a:r>
          </a:p>
        </p:txBody>
      </p:sp>
      <p:sp>
        <p:nvSpPr>
          <p:cNvPr id="189483" name="Rectangle 43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35 to 5</a:t>
            </a:r>
          </a:p>
        </p:txBody>
      </p:sp>
      <p:sp>
        <p:nvSpPr>
          <p:cNvPr id="189485" name="Freeform 45"/>
          <p:cNvSpPr>
            <a:spLocks/>
          </p:cNvSpPr>
          <p:nvPr/>
        </p:nvSpPr>
        <p:spPr bwMode="auto">
          <a:xfrm>
            <a:off x="2070100" y="6145213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0998B-F723-4CC3-A5F7-DB0A822DE2A5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7513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sp>
        <p:nvSpPr>
          <p:cNvPr id="175150" name="Oval 46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175151" name="Oval 47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175152" name="Oval 48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175153" name="AutoShape 49"/>
          <p:cNvCxnSpPr>
            <a:cxnSpLocks noChangeShapeType="1"/>
            <a:stCxn id="175151" idx="4"/>
            <a:endCxn id="175152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54" name="Oval 50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175155" name="Oval 51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75156" name="AutoShape 52"/>
          <p:cNvCxnSpPr>
            <a:cxnSpLocks noChangeShapeType="1"/>
            <a:stCxn id="175155" idx="4"/>
            <a:endCxn id="175151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57" name="AutoShape 53"/>
          <p:cNvCxnSpPr>
            <a:cxnSpLocks noChangeShapeType="1"/>
            <a:stCxn id="175155" idx="5"/>
            <a:endCxn id="175154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58" name="AutoShape 54"/>
          <p:cNvCxnSpPr>
            <a:cxnSpLocks noChangeShapeType="1"/>
            <a:stCxn id="175155" idx="3"/>
            <a:endCxn id="175150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59" name="Oval 55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75160" name="AutoShape 56"/>
          <p:cNvCxnSpPr>
            <a:cxnSpLocks noChangeShapeType="1"/>
            <a:stCxn id="175150" idx="3"/>
            <a:endCxn id="175159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61" name="Oval 57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175162" name="Oval 58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175163" name="AutoShape 59"/>
          <p:cNvCxnSpPr>
            <a:cxnSpLocks noChangeShapeType="1"/>
            <a:stCxn id="175161" idx="4"/>
            <a:endCxn id="175162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64" name="Oval 60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175165" name="Oval 61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175166" name="AutoShape 62"/>
          <p:cNvCxnSpPr>
            <a:cxnSpLocks noChangeShapeType="1"/>
            <a:stCxn id="175165" idx="4"/>
            <a:endCxn id="175164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67" name="AutoShape 63"/>
          <p:cNvCxnSpPr>
            <a:cxnSpLocks noChangeShapeType="1"/>
            <a:stCxn id="175165" idx="6"/>
            <a:endCxn id="175171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68" name="AutoShape 64"/>
          <p:cNvCxnSpPr>
            <a:cxnSpLocks noChangeShapeType="1"/>
            <a:stCxn id="175165" idx="3"/>
            <a:endCxn id="175161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69" name="AutoShape 65"/>
          <p:cNvCxnSpPr>
            <a:cxnSpLocks noChangeShapeType="1"/>
            <a:stCxn id="175165" idx="2"/>
            <a:endCxn id="175155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0" name="Oval 66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175171" name="Oval 67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175172" name="AutoShape 68"/>
          <p:cNvCxnSpPr>
            <a:cxnSpLocks noChangeShapeType="1"/>
            <a:stCxn id="175171" idx="4"/>
            <a:endCxn id="175170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3" name="Oval 69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175174" name="AutoShape 70"/>
          <p:cNvCxnSpPr>
            <a:cxnSpLocks noChangeShapeType="1"/>
            <a:stCxn id="175175" idx="6"/>
            <a:endCxn id="175155" idx="2"/>
          </p:cNvCxnSpPr>
          <p:nvPr/>
        </p:nvCxnSpPr>
        <p:spPr bwMode="auto">
          <a:xfrm>
            <a:off x="2136775" y="3998913"/>
            <a:ext cx="23558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5" name="Oval 71"/>
          <p:cNvSpPr>
            <a:spLocks noChangeArrowheads="1"/>
          </p:cNvSpPr>
          <p:nvPr/>
        </p:nvSpPr>
        <p:spPr bwMode="auto">
          <a:xfrm>
            <a:off x="17526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</a:t>
            </a:r>
          </a:p>
        </p:txBody>
      </p:sp>
      <p:sp>
        <p:nvSpPr>
          <p:cNvPr id="175176" name="Oval 72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cxnSp>
        <p:nvCxnSpPr>
          <p:cNvPr id="175177" name="AutoShape 73"/>
          <p:cNvCxnSpPr>
            <a:cxnSpLocks noChangeShapeType="1"/>
            <a:endCxn id="175176" idx="0"/>
          </p:cNvCxnSpPr>
          <p:nvPr/>
        </p:nvCxnSpPr>
        <p:spPr bwMode="auto">
          <a:xfrm>
            <a:off x="3155950" y="588010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8" name="Oval 74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sp>
        <p:nvSpPr>
          <p:cNvPr id="175179" name="Oval 75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175180" name="AutoShape 76"/>
          <p:cNvCxnSpPr>
            <a:cxnSpLocks noChangeShapeType="1"/>
            <a:stCxn id="175178" idx="4"/>
            <a:endCxn id="175179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81" name="AutoShape 77"/>
          <p:cNvCxnSpPr>
            <a:cxnSpLocks noChangeShapeType="1"/>
            <a:stCxn id="175175" idx="2"/>
            <a:endCxn id="175178" idx="6"/>
          </p:cNvCxnSpPr>
          <p:nvPr/>
        </p:nvCxnSpPr>
        <p:spPr bwMode="auto">
          <a:xfrm flipH="1">
            <a:off x="1222375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84" name="Rectangle 80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35 to 5</a:t>
            </a:r>
          </a:p>
        </p:txBody>
      </p:sp>
      <p:sp>
        <p:nvSpPr>
          <p:cNvPr id="175185" name="Rectangle 81"/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175186" name="Rectangle 82"/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</a:t>
            </a:r>
          </a:p>
        </p:txBody>
      </p:sp>
      <p:sp>
        <p:nvSpPr>
          <p:cNvPr id="175189" name="Rectangle 85"/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175190" name="Line 86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75191" name="Rectangle 8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Case 2b.  </a:t>
            </a:r>
            <a:r>
              <a:rPr kumimoji="0" lang="en-US">
                <a:solidFill>
                  <a:schemeClr val="hlink"/>
                </a:solidFill>
              </a:rPr>
              <a:t>[heap order violated]</a:t>
            </a:r>
            <a:endParaRPr kumimoji="0" lang="en-US"/>
          </a:p>
          <a:p>
            <a:pPr lvl="1"/>
            <a:r>
              <a:rPr kumimoji="0" lang="en-US">
                <a:solidFill>
                  <a:schemeClr val="tx2"/>
                </a:solidFill>
              </a:rPr>
              <a:t>Decrease key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/>
              <a:t>Cut tree rooted at </a:t>
            </a:r>
            <a:r>
              <a:rPr kumimoji="0" lang="en-US">
                <a:latin typeface="Lucida Sans Italic" pitchFamily="1" charset="0"/>
              </a:rPr>
              <a:t>x, </a:t>
            </a:r>
            <a:r>
              <a:rPr kumimoji="0" lang="en-US"/>
              <a:t>meld into root list, and unmark.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If parent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>
                <a:solidFill>
                  <a:schemeClr val="tx2"/>
                </a:solidFill>
              </a:rPr>
              <a:t>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Otherwise, cut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>
              <a:solidFill>
                <a:schemeClr val="tx2"/>
              </a:solidFill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60450-A799-495A-BF6C-E02FDA0702FF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93075" cy="5410200"/>
          </a:xfrm>
        </p:spPr>
        <p:txBody>
          <a:bodyPr/>
          <a:lstStyle/>
          <a:p>
            <a:r>
              <a:rPr kumimoji="0" lang="en-US"/>
              <a:t>Case 2b.  </a:t>
            </a:r>
            <a:r>
              <a:rPr kumimoji="0" lang="en-US">
                <a:solidFill>
                  <a:schemeClr val="hlink"/>
                </a:solidFill>
              </a:rPr>
              <a:t>[heap order violated]</a:t>
            </a:r>
            <a:endParaRPr kumimoji="0" lang="en-US"/>
          </a:p>
          <a:p>
            <a:pPr lvl="1"/>
            <a:r>
              <a:rPr kumimoji="0" lang="en-US">
                <a:solidFill>
                  <a:schemeClr val="tx2"/>
                </a:solidFill>
              </a:rPr>
              <a:t>Decrease key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Cut tree rooted at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If parent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>
                <a:solidFill>
                  <a:schemeClr val="tx2"/>
                </a:solidFill>
              </a:rPr>
              <a:t>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/>
              <a:t>Otherwise, cut </a:t>
            </a:r>
            <a:r>
              <a:rPr kumimoji="0" lang="en-US">
                <a:latin typeface="Lucida Sans Italic" pitchFamily="1" charset="0"/>
              </a:rPr>
              <a:t>p,</a:t>
            </a:r>
            <a:r>
              <a:rPr kumimoji="0" lang="en-US"/>
              <a:t> meld into root list, and unmark</a:t>
            </a:r>
            <a:br>
              <a:rPr kumimoji="0" lang="en-US"/>
            </a:br>
            <a:r>
              <a:rPr kumimoji="0" lang="en-US">
                <a:solidFill>
                  <a:schemeClr val="tx2"/>
                </a:solidFill>
              </a:rPr>
              <a:t>(and do so recursively for all ancestors that lose a second child).</a:t>
            </a:r>
          </a:p>
        </p:txBody>
      </p:sp>
      <p:sp>
        <p:nvSpPr>
          <p:cNvPr id="96259" name="Oval 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96262" name="AutoShape 6"/>
          <p:cNvCxnSpPr>
            <a:cxnSpLocks noChangeShapeType="1"/>
            <a:stCxn id="96260" idx="4"/>
            <a:endCxn id="96261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96265" name="AutoShape 9"/>
          <p:cNvCxnSpPr>
            <a:cxnSpLocks noChangeShapeType="1"/>
            <a:stCxn id="96264" idx="4"/>
            <a:endCxn id="96260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6" name="AutoShape 10"/>
          <p:cNvCxnSpPr>
            <a:cxnSpLocks noChangeShapeType="1"/>
            <a:stCxn id="96264" idx="5"/>
            <a:endCxn id="96263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7" name="AutoShape 11"/>
          <p:cNvCxnSpPr>
            <a:cxnSpLocks noChangeShapeType="1"/>
            <a:stCxn id="96264" idx="3"/>
            <a:endCxn id="96259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68" name="Oval 12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96269" name="AutoShape 13"/>
          <p:cNvCxnSpPr>
            <a:cxnSpLocks noChangeShapeType="1"/>
            <a:stCxn id="96259" idx="3"/>
            <a:endCxn id="96268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96271" name="Oval 15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96272" name="AutoShape 16"/>
          <p:cNvCxnSpPr>
            <a:cxnSpLocks noChangeShapeType="1"/>
            <a:stCxn id="96270" idx="4"/>
            <a:endCxn id="96271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3" name="Oval 17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96274" name="Oval 18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96275" name="AutoShape 19"/>
          <p:cNvCxnSpPr>
            <a:cxnSpLocks noChangeShapeType="1"/>
            <a:stCxn id="96274" idx="4"/>
            <a:endCxn id="96273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6" name="AutoShape 20"/>
          <p:cNvCxnSpPr>
            <a:cxnSpLocks noChangeShapeType="1"/>
            <a:stCxn id="96274" idx="6"/>
            <a:endCxn id="96280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7" name="AutoShape 21"/>
          <p:cNvCxnSpPr>
            <a:cxnSpLocks noChangeShapeType="1"/>
            <a:stCxn id="96274" idx="3"/>
            <a:endCxn id="96270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8" name="AutoShape 22"/>
          <p:cNvCxnSpPr>
            <a:cxnSpLocks noChangeShapeType="1"/>
            <a:stCxn id="96274" idx="2"/>
            <a:endCxn id="96264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9" name="Oval 23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96281" name="AutoShape 25"/>
          <p:cNvCxnSpPr>
            <a:cxnSpLocks noChangeShapeType="1"/>
            <a:stCxn id="96280" idx="4"/>
            <a:endCxn id="96279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3" name="Oval 27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96284" name="AutoShape 28"/>
          <p:cNvCxnSpPr>
            <a:cxnSpLocks noChangeShapeType="1"/>
            <a:stCxn id="96285" idx="6"/>
            <a:endCxn id="96264" idx="2"/>
          </p:cNvCxnSpPr>
          <p:nvPr/>
        </p:nvCxnSpPr>
        <p:spPr bwMode="auto">
          <a:xfrm>
            <a:off x="2136775" y="3998913"/>
            <a:ext cx="23558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5" name="Oval 29"/>
          <p:cNvSpPr>
            <a:spLocks noChangeArrowheads="1"/>
          </p:cNvSpPr>
          <p:nvPr/>
        </p:nvSpPr>
        <p:spPr bwMode="auto">
          <a:xfrm>
            <a:off x="17526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</a:t>
            </a:r>
          </a:p>
        </p:txBody>
      </p:sp>
      <p:sp>
        <p:nvSpPr>
          <p:cNvPr id="962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sp>
        <p:nvSpPr>
          <p:cNvPr id="96287" name="Oval 31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cxnSp>
        <p:nvCxnSpPr>
          <p:cNvPr id="96288" name="AutoShape 32"/>
          <p:cNvCxnSpPr>
            <a:cxnSpLocks noChangeShapeType="1"/>
            <a:endCxn id="96287" idx="0"/>
          </p:cNvCxnSpPr>
          <p:nvPr/>
        </p:nvCxnSpPr>
        <p:spPr bwMode="auto">
          <a:xfrm>
            <a:off x="3155950" y="588010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9" name="Oval 33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sp>
        <p:nvSpPr>
          <p:cNvPr id="96290" name="Oval 34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96291" name="AutoShape 35"/>
          <p:cNvCxnSpPr>
            <a:cxnSpLocks noChangeShapeType="1"/>
            <a:stCxn id="96289" idx="4"/>
            <a:endCxn id="96290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92" name="AutoShape 36"/>
          <p:cNvCxnSpPr>
            <a:cxnSpLocks noChangeShapeType="1"/>
            <a:stCxn id="96285" idx="2"/>
            <a:endCxn id="96289" idx="6"/>
          </p:cNvCxnSpPr>
          <p:nvPr/>
        </p:nvCxnSpPr>
        <p:spPr bwMode="auto">
          <a:xfrm flipH="1">
            <a:off x="1222375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98" name="Rectangle 42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35 to 5</a:t>
            </a:r>
          </a:p>
        </p:txBody>
      </p:sp>
      <p:sp>
        <p:nvSpPr>
          <p:cNvPr id="96299" name="Rectangle 43"/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96300" name="Rectangle 44"/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</a:t>
            </a:r>
          </a:p>
        </p:txBody>
      </p:sp>
      <p:sp>
        <p:nvSpPr>
          <p:cNvPr id="96308" name="Rectangle 52"/>
          <p:cNvSpPr>
            <a:spLocks noChangeArrowheads="1"/>
          </p:cNvSpPr>
          <p:nvPr/>
        </p:nvSpPr>
        <p:spPr bwMode="auto">
          <a:xfrm>
            <a:off x="1701800" y="48148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ea typeface="ＭＳ Ｐゴシック" pitchFamily="1" charset="-128"/>
              </a:rPr>
              <a:t>second child cut</a:t>
            </a:r>
          </a:p>
        </p:txBody>
      </p:sp>
      <p:sp>
        <p:nvSpPr>
          <p:cNvPr id="96309" name="Line 53"/>
          <p:cNvSpPr>
            <a:spLocks noChangeShapeType="1"/>
          </p:cNvSpPr>
          <p:nvPr/>
        </p:nvSpPr>
        <p:spPr bwMode="auto">
          <a:xfrm>
            <a:off x="2546350" y="5113338"/>
            <a:ext cx="390525" cy="3587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96312" name="Rectangle 56"/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96313" name="Line 57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F7540-5E28-43BB-ABA1-10302158AF6A}" type="slidenum">
              <a:rPr lang="en-US">
                <a:solidFill>
                  <a:srgbClr val="000000"/>
                </a:solidFill>
              </a:rPr>
              <a:pPr/>
              <a:t>43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83550" cy="5410200"/>
          </a:xfrm>
        </p:spPr>
        <p:txBody>
          <a:bodyPr/>
          <a:lstStyle/>
          <a:p>
            <a:r>
              <a:rPr kumimoji="0" lang="en-US"/>
              <a:t>Case 2b.  </a:t>
            </a:r>
            <a:r>
              <a:rPr kumimoji="0" lang="en-US">
                <a:solidFill>
                  <a:schemeClr val="hlink"/>
                </a:solidFill>
              </a:rPr>
              <a:t>[heap order violated]</a:t>
            </a:r>
            <a:endParaRPr kumimoji="0" lang="en-US"/>
          </a:p>
          <a:p>
            <a:pPr lvl="1"/>
            <a:r>
              <a:rPr kumimoji="0" lang="en-US">
                <a:solidFill>
                  <a:schemeClr val="tx2"/>
                </a:solidFill>
              </a:rPr>
              <a:t>Decrease key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Cut tree rooted at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If parent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>
                <a:solidFill>
                  <a:schemeClr val="tx2"/>
                </a:solidFill>
              </a:rPr>
              <a:t>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/>
              <a:t>Otherwise, cut </a:t>
            </a:r>
            <a:r>
              <a:rPr kumimoji="0" lang="en-US">
                <a:latin typeface="Lucida Sans Italic" pitchFamily="1" charset="0"/>
              </a:rPr>
              <a:t>p,</a:t>
            </a:r>
            <a:r>
              <a:rPr kumimoji="0" lang="en-US"/>
              <a:t> meld into root list, and unmark</a:t>
            </a:r>
            <a:br>
              <a:rPr kumimoji="0" lang="en-US"/>
            </a:br>
            <a:r>
              <a:rPr kumimoji="0" lang="en-US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/>
          </a:p>
        </p:txBody>
      </p:sp>
      <p:sp>
        <p:nvSpPr>
          <p:cNvPr id="98307" name="Oval 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26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98311" name="AutoShape 7"/>
          <p:cNvCxnSpPr>
            <a:cxnSpLocks noChangeShapeType="1"/>
            <a:stCxn id="98309" idx="4"/>
            <a:endCxn id="98310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12" name="Oval 8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98313" name="Oval 9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98314" name="AutoShape 10"/>
          <p:cNvCxnSpPr>
            <a:cxnSpLocks noChangeShapeType="1"/>
            <a:stCxn id="98313" idx="4"/>
            <a:endCxn id="98309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5" name="AutoShape 11"/>
          <p:cNvCxnSpPr>
            <a:cxnSpLocks noChangeShapeType="1"/>
            <a:stCxn id="98313" idx="5"/>
            <a:endCxn id="98312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6" name="AutoShape 12"/>
          <p:cNvCxnSpPr>
            <a:cxnSpLocks noChangeShapeType="1"/>
            <a:stCxn id="98313" idx="3"/>
            <a:endCxn id="98307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98318" name="Oval 14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98319" name="AutoShape 15"/>
          <p:cNvCxnSpPr>
            <a:cxnSpLocks noChangeShapeType="1"/>
            <a:stCxn id="98317" idx="4"/>
            <a:endCxn id="98318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20" name="Oval 16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98321" name="Oval 17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98322" name="AutoShape 18"/>
          <p:cNvCxnSpPr>
            <a:cxnSpLocks noChangeShapeType="1"/>
            <a:stCxn id="98321" idx="4"/>
            <a:endCxn id="98320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3" name="AutoShape 19"/>
          <p:cNvCxnSpPr>
            <a:cxnSpLocks noChangeShapeType="1"/>
            <a:stCxn id="98321" idx="6"/>
            <a:endCxn id="98327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4" name="AutoShape 20"/>
          <p:cNvCxnSpPr>
            <a:cxnSpLocks noChangeShapeType="1"/>
            <a:stCxn id="98321" idx="3"/>
            <a:endCxn id="98317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5" name="AutoShape 21"/>
          <p:cNvCxnSpPr>
            <a:cxnSpLocks noChangeShapeType="1"/>
            <a:stCxn id="98321" idx="2"/>
            <a:endCxn id="98313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26" name="Oval 22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98327" name="Oval 23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98328" name="AutoShape 24"/>
          <p:cNvCxnSpPr>
            <a:cxnSpLocks noChangeShapeType="1"/>
            <a:stCxn id="98327" idx="4"/>
            <a:endCxn id="98326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0" name="Oval 26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cxnSp>
        <p:nvCxnSpPr>
          <p:cNvPr id="98331" name="AutoShape 27"/>
          <p:cNvCxnSpPr>
            <a:cxnSpLocks noChangeShapeType="1"/>
            <a:stCxn id="98308" idx="4"/>
            <a:endCxn id="98330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2" name="Oval 28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98333" name="AutoShape 29"/>
          <p:cNvCxnSpPr>
            <a:cxnSpLocks noChangeShapeType="1"/>
            <a:stCxn id="98308" idx="6"/>
            <a:endCxn id="98313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4" name="Oval 30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</a:t>
            </a:r>
          </a:p>
        </p:txBody>
      </p:sp>
      <p:sp>
        <p:nvSpPr>
          <p:cNvPr id="9833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cxnSp>
        <p:nvCxnSpPr>
          <p:cNvPr id="98336" name="AutoShape 32"/>
          <p:cNvCxnSpPr>
            <a:cxnSpLocks noChangeShapeType="1"/>
            <a:stCxn id="98334" idx="6"/>
            <a:endCxn id="98308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sp>
        <p:nvSpPr>
          <p:cNvPr id="98338" name="Oval 34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98339" name="AutoShape 35"/>
          <p:cNvCxnSpPr>
            <a:cxnSpLocks noChangeShapeType="1"/>
            <a:endCxn id="98338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40" name="AutoShape 36"/>
          <p:cNvCxnSpPr>
            <a:cxnSpLocks noChangeShapeType="1"/>
            <a:stCxn id="98337" idx="6"/>
            <a:endCxn id="98334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48" name="Rectangle 44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35 to 5</a:t>
            </a: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98350" name="Rectangle 46"/>
          <p:cNvSpPr>
            <a:spLocks noChangeArrowheads="1"/>
          </p:cNvSpPr>
          <p:nvPr/>
        </p:nvSpPr>
        <p:spPr bwMode="auto">
          <a:xfrm>
            <a:off x="2725738" y="3436938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</a:t>
            </a:r>
          </a:p>
        </p:txBody>
      </p:sp>
      <p:sp>
        <p:nvSpPr>
          <p:cNvPr id="98358" name="Rectangle 54"/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98359" name="Line 55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9EC31-F261-46F0-AB6D-B7FE4F5A4FA4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83550" cy="5410200"/>
          </a:xfrm>
        </p:spPr>
        <p:txBody>
          <a:bodyPr/>
          <a:lstStyle/>
          <a:p>
            <a:r>
              <a:rPr kumimoji="0" lang="en-US"/>
              <a:t>Case 2b.  </a:t>
            </a:r>
            <a:r>
              <a:rPr kumimoji="0" lang="en-US">
                <a:solidFill>
                  <a:schemeClr val="hlink"/>
                </a:solidFill>
              </a:rPr>
              <a:t>[heap order violated]</a:t>
            </a:r>
            <a:endParaRPr kumimoji="0" lang="en-US"/>
          </a:p>
          <a:p>
            <a:pPr lvl="1"/>
            <a:r>
              <a:rPr kumimoji="0" lang="en-US">
                <a:solidFill>
                  <a:schemeClr val="tx2"/>
                </a:solidFill>
              </a:rPr>
              <a:t>Decrease key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Cut tree rooted at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If parent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>
                <a:solidFill>
                  <a:schemeClr val="tx2"/>
                </a:solidFill>
              </a:rPr>
              <a:t>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Otherwise, cut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/>
              <a:t>(and do so recursively for all ancestors that lose a second child).</a:t>
            </a:r>
          </a:p>
          <a:p>
            <a:pPr lvl="1"/>
            <a:endParaRPr kumimoji="0" lang="en-US">
              <a:solidFill>
                <a:schemeClr val="tx2"/>
              </a:solidFill>
            </a:endParaRPr>
          </a:p>
        </p:txBody>
      </p:sp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26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185351" name="AutoShape 7"/>
          <p:cNvCxnSpPr>
            <a:cxnSpLocks noChangeShapeType="1"/>
            <a:stCxn id="185349" idx="4"/>
            <a:endCxn id="185350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85354" name="AutoShape 10"/>
          <p:cNvCxnSpPr>
            <a:cxnSpLocks noChangeShapeType="1"/>
            <a:stCxn id="185353" idx="4"/>
            <a:endCxn id="185349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55" name="AutoShape 11"/>
          <p:cNvCxnSpPr>
            <a:cxnSpLocks noChangeShapeType="1"/>
            <a:stCxn id="185353" idx="5"/>
            <a:endCxn id="185352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56" name="AutoShape 12"/>
          <p:cNvCxnSpPr>
            <a:cxnSpLocks noChangeShapeType="1"/>
            <a:stCxn id="185353" idx="3"/>
            <a:endCxn id="185347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185358" name="Oval 14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185359" name="AutoShape 15"/>
          <p:cNvCxnSpPr>
            <a:cxnSpLocks noChangeShapeType="1"/>
            <a:stCxn id="185357" idx="4"/>
            <a:endCxn id="185358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60" name="Oval 16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185361" name="Oval 17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185362" name="AutoShape 18"/>
          <p:cNvCxnSpPr>
            <a:cxnSpLocks noChangeShapeType="1"/>
            <a:stCxn id="185361" idx="4"/>
            <a:endCxn id="185360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stCxn id="185361" idx="6"/>
            <a:endCxn id="185367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stCxn id="185361" idx="3"/>
            <a:endCxn id="185357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stCxn id="185361" idx="2"/>
            <a:endCxn id="185353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66" name="Oval 22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185367" name="Oval 23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185368" name="AutoShape 24"/>
          <p:cNvCxnSpPr>
            <a:cxnSpLocks noChangeShapeType="1"/>
            <a:stCxn id="185367" idx="4"/>
            <a:endCxn id="185366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69" name="Oval 25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cxnSp>
        <p:nvCxnSpPr>
          <p:cNvPr id="185370" name="AutoShape 26"/>
          <p:cNvCxnSpPr>
            <a:cxnSpLocks noChangeShapeType="1"/>
            <a:stCxn id="185348" idx="4"/>
            <a:endCxn id="185369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1" name="Oval 27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185372" name="AutoShape 28"/>
          <p:cNvCxnSpPr>
            <a:cxnSpLocks noChangeShapeType="1"/>
            <a:stCxn id="185348" idx="6"/>
            <a:endCxn id="185353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3" name="Oval 29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</a:t>
            </a:r>
          </a:p>
        </p:txBody>
      </p:sp>
      <p:sp>
        <p:nvSpPr>
          <p:cNvPr id="18537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cxnSp>
        <p:nvCxnSpPr>
          <p:cNvPr id="185375" name="AutoShape 31"/>
          <p:cNvCxnSpPr>
            <a:cxnSpLocks noChangeShapeType="1"/>
            <a:stCxn id="185373" idx="6"/>
            <a:endCxn id="185348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sp>
        <p:nvSpPr>
          <p:cNvPr id="185377" name="Oval 33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185378" name="AutoShape 34"/>
          <p:cNvCxnSpPr>
            <a:cxnSpLocks noChangeShapeType="1"/>
            <a:endCxn id="185377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9" name="AutoShape 35"/>
          <p:cNvCxnSpPr>
            <a:cxnSpLocks noChangeShapeType="1"/>
            <a:stCxn id="185376" idx="6"/>
            <a:endCxn id="185373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35 to 5</a:t>
            </a:r>
          </a:p>
        </p:txBody>
      </p:sp>
      <p:sp>
        <p:nvSpPr>
          <p:cNvPr id="185383" name="Rectangle 39"/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185384" name="Rectangle 40"/>
          <p:cNvSpPr>
            <a:spLocks noChangeArrowheads="1"/>
          </p:cNvSpPr>
          <p:nvPr/>
        </p:nvSpPr>
        <p:spPr bwMode="auto">
          <a:xfrm>
            <a:off x="2725738" y="3436938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</a:t>
            </a:r>
          </a:p>
        </p:txBody>
      </p:sp>
      <p:sp>
        <p:nvSpPr>
          <p:cNvPr id="185385" name="Rectangle 41"/>
          <p:cNvSpPr>
            <a:spLocks noChangeArrowheads="1"/>
          </p:cNvSpPr>
          <p:nvPr/>
        </p:nvSpPr>
        <p:spPr bwMode="auto">
          <a:xfrm>
            <a:off x="3297238" y="4679950"/>
            <a:ext cx="309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p'</a:t>
            </a:r>
          </a:p>
        </p:txBody>
      </p:sp>
      <p:sp>
        <p:nvSpPr>
          <p:cNvPr id="185387" name="Rectangle 43"/>
          <p:cNvSpPr>
            <a:spLocks noChangeArrowheads="1"/>
          </p:cNvSpPr>
          <p:nvPr/>
        </p:nvSpPr>
        <p:spPr bwMode="auto">
          <a:xfrm>
            <a:off x="2408238" y="5643563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ea typeface="ＭＳ Ｐゴシック" pitchFamily="1" charset="-128"/>
              </a:rPr>
              <a:t>second child cut</a:t>
            </a:r>
          </a:p>
        </p:txBody>
      </p:sp>
      <p:sp>
        <p:nvSpPr>
          <p:cNvPr id="185388" name="Line 44"/>
          <p:cNvSpPr>
            <a:spLocks noChangeShapeType="1"/>
          </p:cNvSpPr>
          <p:nvPr/>
        </p:nvSpPr>
        <p:spPr bwMode="auto">
          <a:xfrm flipV="1">
            <a:off x="3406775" y="5081588"/>
            <a:ext cx="358775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85389" name="Rectangle 45"/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FE5F-71CF-4409-B567-3ACA7F3CB8CF}" type="slidenum">
              <a:rPr lang="en-US">
                <a:solidFill>
                  <a:srgbClr val="000000"/>
                </a:solidFill>
              </a:rPr>
              <a:pPr/>
              <a:t>45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4025" cy="5410200"/>
          </a:xfrm>
        </p:spPr>
        <p:txBody>
          <a:bodyPr/>
          <a:lstStyle/>
          <a:p>
            <a:r>
              <a:rPr kumimoji="0" lang="en-US"/>
              <a:t>Case 2b.  </a:t>
            </a:r>
            <a:r>
              <a:rPr kumimoji="0" lang="en-US">
                <a:solidFill>
                  <a:schemeClr val="hlink"/>
                </a:solidFill>
              </a:rPr>
              <a:t>[heap order violated]</a:t>
            </a:r>
            <a:endParaRPr kumimoji="0" lang="en-US"/>
          </a:p>
          <a:p>
            <a:pPr lvl="1"/>
            <a:r>
              <a:rPr kumimoji="0" lang="en-US">
                <a:solidFill>
                  <a:schemeClr val="tx2"/>
                </a:solidFill>
              </a:rPr>
              <a:t>Decrease key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Cut tree rooted at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If parent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>
                <a:solidFill>
                  <a:schemeClr val="tx2"/>
                </a:solidFill>
              </a:rPr>
              <a:t> of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>
                <a:solidFill>
                  <a:schemeClr val="tx2"/>
                </a:solidFill>
              </a:rPr>
              <a:t>Otherwise, cut </a:t>
            </a:r>
            <a:r>
              <a:rPr kumimoji="0" lang="en-US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>
                <a:solidFill>
                  <a:schemeClr val="tx2"/>
                </a:solidFill>
              </a:rPr>
              <a:t> meld into root list, and unmark</a:t>
            </a:r>
            <a:br>
              <a:rPr kumimoji="0" lang="en-US">
                <a:solidFill>
                  <a:schemeClr val="tx2"/>
                </a:solidFill>
              </a:rPr>
            </a:br>
            <a:r>
              <a:rPr kumimoji="0" lang="en-US"/>
              <a:t>(and do so recursively for all ancestors that lose a second child).</a:t>
            </a:r>
          </a:p>
        </p:txBody>
      </p:sp>
      <p:sp>
        <p:nvSpPr>
          <p:cNvPr id="100355" name="Oval 3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26</a:t>
            </a: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cxnSp>
        <p:nvCxnSpPr>
          <p:cNvPr id="100358" name="AutoShape 6"/>
          <p:cNvCxnSpPr>
            <a:cxnSpLocks noChangeShapeType="1"/>
            <a:stCxn id="100356" idx="4"/>
            <a:endCxn id="100357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00361" name="AutoShape 9"/>
          <p:cNvCxnSpPr>
            <a:cxnSpLocks noChangeShapeType="1"/>
            <a:stCxn id="100360" idx="4"/>
            <a:endCxn id="100356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2" name="AutoShape 10"/>
          <p:cNvCxnSpPr>
            <a:cxnSpLocks noChangeShapeType="1"/>
            <a:stCxn id="100360" idx="5"/>
            <a:endCxn id="100359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63" name="Oval 11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100364" name="Oval 12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cxnSp>
        <p:nvCxnSpPr>
          <p:cNvPr id="100365" name="AutoShape 13"/>
          <p:cNvCxnSpPr>
            <a:cxnSpLocks noChangeShapeType="1"/>
            <a:stCxn id="100363" idx="4"/>
            <a:endCxn id="100364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66" name="Oval 14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sp>
        <p:nvSpPr>
          <p:cNvPr id="100367" name="Oval 15"/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cxnSp>
        <p:nvCxnSpPr>
          <p:cNvPr id="100368" name="AutoShape 16"/>
          <p:cNvCxnSpPr>
            <a:cxnSpLocks noChangeShapeType="1"/>
            <a:stCxn id="100367" idx="4"/>
            <a:endCxn id="100366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9" name="AutoShape 17"/>
          <p:cNvCxnSpPr>
            <a:cxnSpLocks noChangeShapeType="1"/>
            <a:stCxn id="100367" idx="6"/>
            <a:endCxn id="100373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0" name="AutoShape 18"/>
          <p:cNvCxnSpPr>
            <a:cxnSpLocks noChangeShapeType="1"/>
            <a:stCxn id="100367" idx="3"/>
            <a:endCxn id="100363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1" name="AutoShape 19"/>
          <p:cNvCxnSpPr>
            <a:cxnSpLocks noChangeShapeType="1"/>
            <a:stCxn id="100367" idx="2"/>
            <a:endCxn id="100360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2" name="Oval 20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sp>
        <p:nvSpPr>
          <p:cNvPr id="100373" name="Oval 21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38</a:t>
            </a:r>
          </a:p>
        </p:txBody>
      </p:sp>
      <p:cxnSp>
        <p:nvCxnSpPr>
          <p:cNvPr id="100374" name="AutoShape 22"/>
          <p:cNvCxnSpPr>
            <a:cxnSpLocks noChangeShapeType="1"/>
            <a:stCxn id="100373" idx="4"/>
            <a:endCxn id="100372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6" name="Oval 24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88</a:t>
            </a:r>
          </a:p>
        </p:txBody>
      </p:sp>
      <p:cxnSp>
        <p:nvCxnSpPr>
          <p:cNvPr id="100377" name="AutoShape 25"/>
          <p:cNvCxnSpPr>
            <a:cxnSpLocks noChangeShapeType="1"/>
            <a:stCxn id="100355" idx="4"/>
            <a:endCxn id="100376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8" name="AutoShape 26"/>
          <p:cNvCxnSpPr>
            <a:cxnSpLocks noChangeShapeType="1"/>
            <a:stCxn id="100355" idx="6"/>
            <a:endCxn id="100360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9" name="Oval 27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5</a:t>
            </a:r>
          </a:p>
        </p:txBody>
      </p:sp>
      <p:sp>
        <p:nvSpPr>
          <p:cNvPr id="10038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</a:t>
            </a:r>
          </a:p>
        </p:txBody>
      </p:sp>
      <p:cxnSp>
        <p:nvCxnSpPr>
          <p:cNvPr id="100381" name="AutoShape 29"/>
          <p:cNvCxnSpPr>
            <a:cxnSpLocks noChangeShapeType="1"/>
            <a:stCxn id="100379" idx="6"/>
            <a:endCxn id="100355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82" name="Oval 30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15</a:t>
            </a:r>
          </a:p>
        </p:txBody>
      </p:sp>
      <p:cxnSp>
        <p:nvCxnSpPr>
          <p:cNvPr id="100383" name="AutoShape 31"/>
          <p:cNvCxnSpPr>
            <a:cxnSpLocks noChangeShapeType="1"/>
            <a:stCxn id="100382" idx="6"/>
            <a:endCxn id="100379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84" name="Oval 32"/>
          <p:cNvSpPr>
            <a:spLocks noChangeArrowheads="1"/>
          </p:cNvSpPr>
          <p:nvPr/>
        </p:nvSpPr>
        <p:spPr bwMode="auto">
          <a:xfrm>
            <a:off x="35814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sp>
        <p:nvSpPr>
          <p:cNvPr id="100385" name="Oval 33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ea typeface="ＭＳ Ｐゴシック" pitchFamily="1" charset="-128"/>
              </a:rPr>
              <a:t>72</a:t>
            </a:r>
          </a:p>
        </p:txBody>
      </p:sp>
      <p:cxnSp>
        <p:nvCxnSpPr>
          <p:cNvPr id="100386" name="AutoShape 34"/>
          <p:cNvCxnSpPr>
            <a:cxnSpLocks noChangeShapeType="1"/>
            <a:stCxn id="100382" idx="4"/>
            <a:endCxn id="100385" idx="0"/>
          </p:cNvCxnSpPr>
          <p:nvPr/>
        </p:nvCxnSpPr>
        <p:spPr bwMode="auto">
          <a:xfrm>
            <a:off x="1030288" y="4191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decrease-key of x from 35 to 5</a:t>
            </a:r>
          </a:p>
        </p:txBody>
      </p:sp>
      <p:sp>
        <p:nvSpPr>
          <p:cNvPr id="100394" name="Rectangle 42"/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100395" name="Rectangle 43"/>
          <p:cNvSpPr>
            <a:spLocks noChangeArrowheads="1"/>
          </p:cNvSpPr>
          <p:nvPr/>
        </p:nvSpPr>
        <p:spPr bwMode="auto">
          <a:xfrm>
            <a:off x="2725738" y="3436938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</a:t>
            </a:r>
          </a:p>
        </p:txBody>
      </p:sp>
      <p:sp>
        <p:nvSpPr>
          <p:cNvPr id="100396" name="Rectangle 44"/>
          <p:cNvSpPr>
            <a:spLocks noChangeArrowheads="1"/>
          </p:cNvSpPr>
          <p:nvPr/>
        </p:nvSpPr>
        <p:spPr bwMode="auto">
          <a:xfrm>
            <a:off x="3640138" y="3436938"/>
            <a:ext cx="309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p'</a:t>
            </a:r>
          </a:p>
        </p:txBody>
      </p:sp>
      <p:sp>
        <p:nvSpPr>
          <p:cNvPr id="100401" name="Rectangle 49"/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ea typeface="ＭＳ Ｐゴシック" pitchFamily="1" charset="-128"/>
              </a:rPr>
              <a:t>min</a:t>
            </a:r>
          </a:p>
        </p:txBody>
      </p:sp>
      <p:sp>
        <p:nvSpPr>
          <p:cNvPr id="100402" name="Line 50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00403" name="Rectangle 51"/>
          <p:cNvSpPr>
            <a:spLocks noChangeArrowheads="1"/>
          </p:cNvSpPr>
          <p:nvPr/>
        </p:nvSpPr>
        <p:spPr bwMode="auto">
          <a:xfrm>
            <a:off x="3224213" y="4676775"/>
            <a:ext cx="98583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ea typeface="ＭＳ Ｐゴシック" pitchFamily="1" charset="-128"/>
              </a:rPr>
              <a:t>don't mark</a:t>
            </a:r>
            <a:br>
              <a:rPr kumimoji="1" lang="en-US" sz="1200">
                <a:solidFill>
                  <a:srgbClr val="CC0000"/>
                </a:solidFill>
                <a:ea typeface="ＭＳ Ｐゴシック" pitchFamily="1" charset="-128"/>
              </a:rPr>
            </a:br>
            <a:r>
              <a:rPr kumimoji="1" lang="en-US" sz="1200">
                <a:solidFill>
                  <a:srgbClr val="CC0000"/>
                </a:solidFill>
                <a:ea typeface="ＭＳ Ｐゴシック" pitchFamily="1" charset="-128"/>
              </a:rPr>
              <a:t>parent if</a:t>
            </a:r>
            <a:br>
              <a:rPr kumimoji="1" lang="en-US" sz="1200">
                <a:solidFill>
                  <a:srgbClr val="CC0000"/>
                </a:solidFill>
                <a:ea typeface="ＭＳ Ｐゴシック" pitchFamily="1" charset="-128"/>
              </a:rPr>
            </a:br>
            <a:r>
              <a:rPr kumimoji="1" lang="en-US" sz="1200">
                <a:solidFill>
                  <a:srgbClr val="CC0000"/>
                </a:solidFill>
                <a:ea typeface="ＭＳ Ｐゴシック" pitchFamily="1" charset="-128"/>
              </a:rPr>
              <a:t>it's a root</a:t>
            </a:r>
          </a:p>
        </p:txBody>
      </p:sp>
      <p:sp>
        <p:nvSpPr>
          <p:cNvPr id="100404" name="Line 52"/>
          <p:cNvSpPr>
            <a:spLocks noChangeShapeType="1"/>
          </p:cNvSpPr>
          <p:nvPr/>
        </p:nvSpPr>
        <p:spPr bwMode="auto">
          <a:xfrm flipV="1">
            <a:off x="3959225" y="4140200"/>
            <a:ext cx="525463" cy="5413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4535488" y="3436938"/>
            <a:ext cx="342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p''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F21A8-5E92-475B-B548-BB0C2B1D0AC3}" type="slidenum">
              <a:rPr lang="en-US">
                <a:solidFill>
                  <a:srgbClr val="000000"/>
                </a:solidFill>
              </a:rPr>
              <a:pPr/>
              <a:t>46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912813"/>
            <a:ext cx="8015287" cy="54117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kumimoji="0" lang="en-US"/>
              <a:t>Decrease-key.</a:t>
            </a:r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r>
              <a:rPr kumimoji="0" lang="en-US"/>
              <a:t>Actual cost.  </a:t>
            </a:r>
            <a:r>
              <a:rPr kumimoji="0" lang="en-US">
                <a:solidFill>
                  <a:schemeClr val="hlink"/>
                </a:solidFill>
              </a:rPr>
              <a:t>O(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c</a:t>
            </a:r>
            <a:r>
              <a:rPr kumimoji="0" lang="en-US">
                <a:solidFill>
                  <a:schemeClr val="hlink"/>
                </a:solidFill>
              </a:rPr>
              <a:t>)</a:t>
            </a:r>
          </a:p>
          <a:p>
            <a:pPr lvl="1"/>
            <a:r>
              <a:rPr kumimoji="0" lang="en-US"/>
              <a:t>O(1) time for changing the key.</a:t>
            </a:r>
          </a:p>
          <a:p>
            <a:pPr lvl="1"/>
            <a:r>
              <a:rPr kumimoji="0" lang="en-US"/>
              <a:t>O(1) time for each of </a:t>
            </a:r>
            <a:r>
              <a:rPr kumimoji="0" lang="en-US">
                <a:latin typeface="Lucida Sans Italic" pitchFamily="1" charset="0"/>
              </a:rPr>
              <a:t>c</a:t>
            </a:r>
            <a:r>
              <a:rPr kumimoji="0" lang="en-US"/>
              <a:t> cuts, plus melding into root list.</a:t>
            </a:r>
          </a:p>
          <a:p>
            <a:pPr lvl="1"/>
            <a:endParaRPr kumimoji="0" lang="en-US"/>
          </a:p>
          <a:p>
            <a:r>
              <a:rPr kumimoji="0" lang="en-US"/>
              <a:t>Change in potential.  </a:t>
            </a:r>
            <a:r>
              <a:rPr kumimoji="0" lang="en-US">
                <a:solidFill>
                  <a:schemeClr val="hlink"/>
                </a:solidFill>
              </a:rPr>
              <a:t>O(1) - 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c</a:t>
            </a:r>
            <a:endParaRPr kumimoji="0" lang="en-US">
              <a:solidFill>
                <a:schemeClr val="hlink"/>
              </a:solidFill>
            </a:endParaRPr>
          </a:p>
          <a:p>
            <a:pPr lvl="1"/>
            <a:r>
              <a:rPr kumimoji="0" lang="en-US">
                <a:latin typeface="Lucida Sans Italic" pitchFamily="1" charset="0"/>
              </a:rPr>
              <a:t>trees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')   = </a:t>
            </a:r>
            <a:r>
              <a:rPr kumimoji="0" lang="en-US">
                <a:latin typeface="Lucida Sans Italic" pitchFamily="1" charset="0"/>
              </a:rPr>
              <a:t>trees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) + </a:t>
            </a:r>
            <a:r>
              <a:rPr kumimoji="0" lang="en-US">
                <a:latin typeface="Lucida Sans Italic" pitchFamily="1" charset="0"/>
              </a:rPr>
              <a:t>c.</a:t>
            </a:r>
            <a:endParaRPr kumimoji="0" lang="en-US"/>
          </a:p>
          <a:p>
            <a:pPr lvl="1"/>
            <a:r>
              <a:rPr kumimoji="0" lang="en-US">
                <a:latin typeface="Lucida Sans Italic" pitchFamily="1" charset="0"/>
              </a:rPr>
              <a:t>marks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') </a:t>
            </a:r>
            <a:r>
              <a:rPr kumimoji="0" lang="en-US">
                <a:sym typeface="Symbol" pitchFamily="1" charset="2"/>
              </a:rPr>
              <a:t></a:t>
            </a:r>
            <a:r>
              <a:rPr kumimoji="0" lang="en-US"/>
              <a:t>  </a:t>
            </a:r>
            <a:r>
              <a:rPr kumimoji="0" lang="en-US">
                <a:latin typeface="Lucida Sans Italic" pitchFamily="1" charset="0"/>
              </a:rPr>
              <a:t>marks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) - </a:t>
            </a:r>
            <a:r>
              <a:rPr kumimoji="0" lang="en-US">
                <a:latin typeface="Lucida Sans Italic" pitchFamily="1" charset="0"/>
              </a:rPr>
              <a:t>c</a:t>
            </a:r>
            <a:r>
              <a:rPr kumimoji="0" lang="en-US"/>
              <a:t> + 2.</a:t>
            </a:r>
          </a:p>
          <a:p>
            <a:pPr lvl="1"/>
            <a:r>
              <a:rPr kumimoji="0" lang="en-US">
                <a:sym typeface="Symbol" pitchFamily="1" charset="2"/>
              </a:rPr>
              <a:t>   </a:t>
            </a:r>
            <a:r>
              <a:rPr kumimoji="0" lang="en-US">
                <a:latin typeface="Lucida Sans Italic" pitchFamily="1" charset="0"/>
              </a:rPr>
              <a:t>c</a:t>
            </a:r>
            <a:r>
              <a:rPr kumimoji="0" lang="en-US">
                <a:sym typeface="Symbol" pitchFamily="1" charset="2"/>
              </a:rPr>
              <a:t>  +  2  (-</a:t>
            </a:r>
            <a:r>
              <a:rPr kumimoji="0" lang="en-US">
                <a:latin typeface="Lucida Sans Italic" pitchFamily="1" charset="0"/>
              </a:rPr>
              <a:t>c</a:t>
            </a:r>
            <a:r>
              <a:rPr kumimoji="0" lang="en-US">
                <a:sym typeface="Symbol" pitchFamily="1" charset="2"/>
              </a:rPr>
              <a:t> + 2)  =  4 - </a:t>
            </a:r>
            <a:r>
              <a:rPr kumimoji="0" lang="en-US">
                <a:latin typeface="Lucida Sans Italic" pitchFamily="1" charset="0"/>
              </a:rPr>
              <a:t>c</a:t>
            </a:r>
            <a:r>
              <a:rPr kumimoji="0" lang="en-US">
                <a:sym typeface="Symbol" pitchFamily="1" charset="2"/>
              </a:rPr>
              <a:t>.</a:t>
            </a:r>
          </a:p>
          <a:p>
            <a:pPr lvl="1"/>
            <a:endParaRPr kumimoji="0" lang="en-US"/>
          </a:p>
          <a:p>
            <a:r>
              <a:rPr kumimoji="0" lang="en-US"/>
              <a:t>Amortized cost.  </a:t>
            </a:r>
            <a:r>
              <a:rPr kumimoji="0" lang="en-US">
                <a:solidFill>
                  <a:schemeClr val="hlink"/>
                </a:solidFill>
              </a:rPr>
              <a:t>O(1)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Decrease Key Analysis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>
                <a:solidFill>
                  <a:srgbClr val="003399"/>
                </a:solidFill>
                <a:ea typeface="ＭＳ Ｐゴシック" pitchFamily="1" charset="-128"/>
              </a:rPr>
              <a:t> 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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 </a:t>
            </a:r>
            <a:r>
              <a:rPr kumimoji="1" lang="en-US">
                <a:solidFill>
                  <a:srgbClr val="000000"/>
                </a:solidFill>
                <a:latin typeface="Lucida Grande" pitchFamily="1" charset="0"/>
                <a:ea typeface="ＭＳ Ｐゴシック" pitchFamily="1" charset="-128"/>
                <a:sym typeface="Symbol" pitchFamily="1" charset="2"/>
              </a:rPr>
              <a:t> = 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trees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 + 2</a:t>
            </a:r>
            <a:r>
              <a:rPr kumimoji="1" lang="en-US" baseline="30000">
                <a:solidFill>
                  <a:srgbClr val="000000"/>
                </a:solidFill>
                <a:ea typeface="ＭＳ Ｐゴシック" pitchFamily="1" charset="-128"/>
              </a:rPr>
              <a:t> 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</a:t>
            </a:r>
            <a:r>
              <a:rPr kumimoji="1" lang="en-US" baseline="30000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 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marks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</a:t>
            </a: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6210300" y="1589088"/>
            <a:ext cx="1490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potential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B3F39-466F-4F2C-BAE7-D99EA5944642}" type="slidenum">
              <a:rPr lang="en-US">
                <a:solidFill>
                  <a:srgbClr val="000000"/>
                </a:solidFill>
              </a:rPr>
              <a:pPr/>
              <a:t>47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3399"/>
                </a:solidFill>
                <a:ea typeface="ＭＳ Ｐゴシック" pitchFamily="1" charset="-128"/>
              </a:rPr>
              <a:t>Analysis</a:t>
            </a:r>
            <a:endParaRPr lang="en-US" sz="24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26222-F35D-4C3B-A107-2AF61B702CC3}" type="slidenum">
              <a:rPr lang="en-US">
                <a:solidFill>
                  <a:srgbClr val="000000"/>
                </a:solidFill>
              </a:rPr>
              <a:pPr/>
              <a:t>48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Analysis Summary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>
                <a:solidFill>
                  <a:schemeClr val="folHlink"/>
                </a:solidFill>
                <a:latin typeface="Lucida Sans Italic" pitchFamily="1" charset="0"/>
              </a:rPr>
              <a:t>Insert</a:t>
            </a:r>
            <a:r>
              <a:rPr kumimoji="0" lang="en-US">
                <a:solidFill>
                  <a:schemeClr val="folHlink"/>
                </a:solidFill>
              </a:rPr>
              <a:t>.		</a:t>
            </a:r>
            <a:r>
              <a:rPr kumimoji="0" lang="en-US">
                <a:solidFill>
                  <a:schemeClr val="hlink"/>
                </a:solidFill>
              </a:rPr>
              <a:t>O(1)</a:t>
            </a:r>
          </a:p>
          <a:p>
            <a:r>
              <a:rPr kumimoji="0" lang="en-US">
                <a:solidFill>
                  <a:schemeClr val="folHlink"/>
                </a:solidFill>
                <a:latin typeface="Lucida Sans Italic" pitchFamily="1" charset="0"/>
              </a:rPr>
              <a:t>Delete-min</a:t>
            </a:r>
            <a:r>
              <a:rPr kumimoji="0" lang="en-US">
                <a:solidFill>
                  <a:schemeClr val="folHlink"/>
                </a:solidFill>
              </a:rPr>
              <a:t>.	</a:t>
            </a:r>
            <a:r>
              <a:rPr kumimoji="0" lang="en-US">
                <a:solidFill>
                  <a:schemeClr val="hlink"/>
                </a:solidFill>
              </a:rPr>
              <a:t>O(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rank</a:t>
            </a:r>
            <a:r>
              <a:rPr kumimoji="0" lang="en-US">
                <a:solidFill>
                  <a:schemeClr val="hlink"/>
                </a:solidFill>
              </a:rPr>
              <a:t>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>
                <a:solidFill>
                  <a:schemeClr val="hlink"/>
                </a:solidFill>
              </a:rPr>
              <a:t>))</a:t>
            </a:r>
            <a:r>
              <a:rPr kumimoji="0" lang="en-US">
                <a:solidFill>
                  <a:schemeClr val="tx1"/>
                </a:solidFill>
              </a:rPr>
              <a:t>  </a:t>
            </a:r>
            <a:r>
              <a:rPr kumimoji="0" lang="en-US" baseline="30000">
                <a:solidFill>
                  <a:schemeClr val="tx1"/>
                </a:solidFill>
              </a:rPr>
              <a:t>†</a:t>
            </a:r>
            <a:endParaRPr kumimoji="0" lang="en-US">
              <a:solidFill>
                <a:schemeClr val="tx1"/>
              </a:solidFill>
            </a:endParaRPr>
          </a:p>
          <a:p>
            <a:r>
              <a:rPr kumimoji="0" lang="en-US">
                <a:solidFill>
                  <a:schemeClr val="folHlink"/>
                </a:solidFill>
                <a:latin typeface="Lucida Sans Italic" pitchFamily="1" charset="0"/>
              </a:rPr>
              <a:t>Decrease-key</a:t>
            </a:r>
            <a:r>
              <a:rPr kumimoji="0" lang="en-US">
                <a:solidFill>
                  <a:schemeClr val="folHlink"/>
                </a:solidFill>
              </a:rPr>
              <a:t>.	</a:t>
            </a:r>
            <a:r>
              <a:rPr kumimoji="0" lang="en-US">
                <a:solidFill>
                  <a:schemeClr val="hlink"/>
                </a:solidFill>
              </a:rPr>
              <a:t>O(1)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baseline="30000">
                <a:solidFill>
                  <a:schemeClr val="tx1"/>
                </a:solidFill>
              </a:rPr>
              <a:t>†</a:t>
            </a:r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folHlink"/>
              </a:solidFill>
            </a:endParaRPr>
          </a:p>
          <a:p>
            <a:endParaRPr kumimoji="0" lang="en-US">
              <a:solidFill>
                <a:schemeClr val="folHlink"/>
              </a:solidFill>
            </a:endParaRPr>
          </a:p>
          <a:p>
            <a:r>
              <a:rPr kumimoji="0" lang="en-US">
                <a:solidFill>
                  <a:schemeClr val="folHlink"/>
                </a:solidFill>
              </a:rPr>
              <a:t>Key lemma.</a:t>
            </a:r>
            <a:r>
              <a:rPr kumimoji="0" lang="en-US">
                <a:solidFill>
                  <a:schemeClr val="tx1"/>
                </a:solidFill>
              </a:rPr>
              <a:t> 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rank</a:t>
            </a:r>
            <a:r>
              <a:rPr kumimoji="0" lang="en-US">
                <a:solidFill>
                  <a:schemeClr val="tx1"/>
                </a:solidFill>
              </a:rPr>
              <a:t>(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H</a:t>
            </a:r>
            <a:r>
              <a:rPr kumimoji="0" lang="en-US">
                <a:solidFill>
                  <a:schemeClr val="tx1"/>
                </a:solidFill>
              </a:rPr>
              <a:t>) </a:t>
            </a:r>
            <a:r>
              <a:rPr kumimoji="0" lang="en-US">
                <a:solidFill>
                  <a:schemeClr val="tx1"/>
                </a:solidFill>
                <a:sym typeface="Symbol" pitchFamily="1" charset="2"/>
              </a:rPr>
              <a:t>= O(log</a:t>
            </a:r>
            <a:r>
              <a:rPr kumimoji="0" lang="en-US" baseline="-25000">
                <a:solidFill>
                  <a:schemeClr val="tx1"/>
                </a:solidFill>
                <a:sym typeface="Symbol" pitchFamily="1" charset="2"/>
              </a:rPr>
              <a:t>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n</a:t>
            </a:r>
            <a:r>
              <a:rPr kumimoji="0" lang="en-US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451100" y="2068513"/>
            <a:ext cx="1081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D4D4D"/>
                </a:solidFill>
                <a:ea typeface="ＭＳ Ｐゴシック" pitchFamily="1" charset="-128"/>
              </a:rPr>
              <a:t>† amortized</a:t>
            </a:r>
            <a:endParaRPr lang="en-US" sz="1200" baseline="30000">
              <a:solidFill>
                <a:srgbClr val="4D4D4D"/>
              </a:solidFill>
              <a:ea typeface="ＭＳ Ｐゴシック" pitchFamily="1" charset="-128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463925" y="3546475"/>
            <a:ext cx="310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D4D4D"/>
                </a:solidFill>
                <a:ea typeface="ＭＳ Ｐゴシック" pitchFamily="1" charset="-128"/>
              </a:rPr>
              <a:t>number of nodes is exponential in rank</a:t>
            </a:r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 flipH="1" flipV="1">
            <a:off x="3228975" y="3317875"/>
            <a:ext cx="20161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4101-B284-4F95-B75D-8F1B9BFFA9C3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Bounding the Rank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>
                <a:solidFill>
                  <a:schemeClr val="folHlink"/>
                </a:solidFill>
              </a:rPr>
              <a:t>Lemma.  </a:t>
            </a:r>
            <a:r>
              <a:rPr kumimoji="0" lang="en-US">
                <a:solidFill>
                  <a:schemeClr val="tx1"/>
                </a:solidFill>
              </a:rPr>
              <a:t>Fix a point in time. Let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1"/>
                </a:solidFill>
              </a:rPr>
              <a:t> be a node, and let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y</a:t>
            </a:r>
            <a:r>
              <a:rPr kumimoji="0" lang="en-US" baseline="-25000">
                <a:solidFill>
                  <a:schemeClr val="tx1"/>
                </a:solidFill>
              </a:rPr>
              <a:t>1</a:t>
            </a:r>
            <a:r>
              <a:rPr kumimoji="0" lang="en-US">
                <a:solidFill>
                  <a:schemeClr val="tx1"/>
                </a:solidFill>
              </a:rPr>
              <a:t>, …,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y</a:t>
            </a:r>
            <a:r>
              <a:rPr kumimoji="0" lang="en-US" baseline="-25000">
                <a:solidFill>
                  <a:schemeClr val="tx1"/>
                </a:solidFill>
              </a:rPr>
              <a:t>k  </a:t>
            </a:r>
            <a:r>
              <a:rPr kumimoji="0" lang="en-US">
                <a:solidFill>
                  <a:schemeClr val="tx1"/>
                </a:solidFill>
              </a:rPr>
              <a:t>denote</a:t>
            </a:r>
            <a:br>
              <a:rPr kumimoji="0" lang="en-US">
                <a:solidFill>
                  <a:schemeClr val="tx1"/>
                </a:solidFill>
              </a:rPr>
            </a:br>
            <a:r>
              <a:rPr kumimoji="0" lang="en-US">
                <a:solidFill>
                  <a:schemeClr val="tx1"/>
                </a:solidFill>
              </a:rPr>
              <a:t>its children in the order in which they were linked to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1"/>
                </a:solidFill>
              </a:rPr>
              <a:t>.  Then: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endParaRPr kumimoji="0" lang="en-US">
              <a:solidFill>
                <a:schemeClr val="folHlink"/>
              </a:solidFill>
            </a:endParaRPr>
          </a:p>
          <a:p>
            <a:endParaRPr kumimoji="0" lang="en-US">
              <a:solidFill>
                <a:schemeClr val="folHlink"/>
              </a:solidFill>
            </a:endParaRPr>
          </a:p>
          <a:p>
            <a:r>
              <a:rPr kumimoji="0" lang="en-US">
                <a:solidFill>
                  <a:schemeClr val="folHlink"/>
                </a:solidFill>
              </a:rPr>
              <a:t>Pf.</a:t>
            </a:r>
            <a:r>
              <a:rPr kumimoji="0" lang="en-US"/>
              <a:t>  </a:t>
            </a:r>
            <a:endParaRPr kumimoji="0" lang="en-US">
              <a:solidFill>
                <a:schemeClr val="tx1"/>
              </a:solidFill>
            </a:endParaRPr>
          </a:p>
          <a:p>
            <a:pPr lvl="1"/>
            <a:r>
              <a:rPr kumimoji="0" lang="en-US"/>
              <a:t>When </a:t>
            </a:r>
            <a:r>
              <a:rPr kumimoji="0" lang="en-US">
                <a:latin typeface="Lucida Sans Italic" pitchFamily="1" charset="0"/>
              </a:rPr>
              <a:t>y</a:t>
            </a:r>
            <a:r>
              <a:rPr kumimoji="0" lang="en-US" baseline="-25000"/>
              <a:t>i</a:t>
            </a:r>
            <a:r>
              <a:rPr kumimoji="0" lang="en-US"/>
              <a:t> was linked into </a:t>
            </a:r>
            <a:r>
              <a:rPr kumimoji="0" lang="en-US">
                <a:latin typeface="Lucida Sans Italic" pitchFamily="1" charset="0"/>
              </a:rPr>
              <a:t>x</a:t>
            </a:r>
            <a:r>
              <a:rPr kumimoji="0" lang="en-US"/>
              <a:t>, </a:t>
            </a:r>
            <a:r>
              <a:rPr kumimoji="0" lang="en-US">
                <a:latin typeface="Lucida Sans Italic" pitchFamily="1" charset="0"/>
              </a:rPr>
              <a:t>x</a:t>
            </a:r>
            <a:r>
              <a:rPr kumimoji="0" lang="en-US"/>
              <a:t> had at least </a:t>
            </a:r>
            <a:r>
              <a:rPr kumimoji="0" lang="en-US">
                <a:latin typeface="Lucida Sans Italic" pitchFamily="1" charset="0"/>
              </a:rPr>
              <a:t>i</a:t>
            </a:r>
            <a:r>
              <a:rPr kumimoji="0" lang="en-US" baseline="30000">
                <a:latin typeface="Lucida Sans Italic" pitchFamily="1" charset="0"/>
              </a:rPr>
              <a:t> </a:t>
            </a:r>
            <a:r>
              <a:rPr kumimoji="0" lang="en-US"/>
              <a:t>-1 children </a:t>
            </a:r>
            <a:r>
              <a:rPr kumimoji="0" lang="en-US">
                <a:latin typeface="Lucida Sans Italic" pitchFamily="1" charset="0"/>
              </a:rPr>
              <a:t>y</a:t>
            </a:r>
            <a:r>
              <a:rPr kumimoji="0" lang="en-US" baseline="-25000"/>
              <a:t>1</a:t>
            </a:r>
            <a:r>
              <a:rPr kumimoji="0" lang="en-US"/>
              <a:t>, …, </a:t>
            </a:r>
            <a:r>
              <a:rPr kumimoji="0" lang="en-US">
                <a:latin typeface="Lucida Sans Italic" pitchFamily="1" charset="0"/>
              </a:rPr>
              <a:t>y</a:t>
            </a:r>
            <a:r>
              <a:rPr kumimoji="0" lang="en-US" baseline="-25000"/>
              <a:t>i-1</a:t>
            </a:r>
            <a:r>
              <a:rPr kumimoji="0" lang="en-US"/>
              <a:t>.</a:t>
            </a:r>
          </a:p>
          <a:p>
            <a:pPr lvl="1"/>
            <a:r>
              <a:rPr kumimoji="0" lang="en-US">
                <a:sym typeface="Symbol" pitchFamily="1" charset="2"/>
              </a:rPr>
              <a:t>Since only trees of equal rank are linked, at that time</a:t>
            </a:r>
            <a:br>
              <a:rPr kumimoji="0" lang="en-US">
                <a:sym typeface="Symbol" pitchFamily="1" charset="2"/>
              </a:rPr>
            </a:br>
            <a:r>
              <a:rPr kumimoji="0" lang="en-US">
                <a:latin typeface="Lucida Sans Italic" pitchFamily="1" charset="0"/>
              </a:rPr>
              <a:t>rank</a:t>
            </a:r>
            <a:r>
              <a:rPr kumimoji="0" lang="en-US">
                <a:sym typeface="Symbol" pitchFamily="1" charset="2"/>
              </a:rPr>
              <a:t>(</a:t>
            </a:r>
            <a:r>
              <a:rPr kumimoji="0" lang="en-US">
                <a:latin typeface="Lucida Sans Italic" pitchFamily="1" charset="0"/>
              </a:rPr>
              <a:t>y</a:t>
            </a:r>
            <a:r>
              <a:rPr kumimoji="0" lang="en-US" baseline="-25000"/>
              <a:t>i</a:t>
            </a:r>
            <a:r>
              <a:rPr kumimoji="0" lang="en-US"/>
              <a:t>)</a:t>
            </a:r>
            <a:r>
              <a:rPr kumimoji="0" lang="en-US">
                <a:latin typeface="Lucida Grande" pitchFamily="1" charset="0"/>
              </a:rPr>
              <a:t> =</a:t>
            </a:r>
            <a:r>
              <a:rPr kumimoji="0" lang="en-US"/>
              <a:t> </a:t>
            </a:r>
            <a:r>
              <a:rPr kumimoji="0" lang="en-US">
                <a:latin typeface="Lucida Sans Italic" pitchFamily="1" charset="0"/>
              </a:rPr>
              <a:t>rank</a:t>
            </a:r>
            <a:r>
              <a:rPr kumimoji="0" lang="en-US">
                <a:sym typeface="Symbol" pitchFamily="1" charset="2"/>
              </a:rPr>
              <a:t>(x</a:t>
            </a:r>
            <a:r>
              <a:rPr kumimoji="0" lang="en-US" baseline="-25000"/>
              <a:t>i</a:t>
            </a:r>
            <a:r>
              <a:rPr kumimoji="0" lang="en-US"/>
              <a:t>) </a:t>
            </a:r>
            <a:r>
              <a:rPr kumimoji="0" lang="en-US">
                <a:sym typeface="Symbol" pitchFamily="1" charset="2"/>
              </a:rPr>
              <a:t> </a:t>
            </a:r>
            <a:r>
              <a:rPr kumimoji="0" lang="en-US">
                <a:latin typeface="Lucida Sans Italic" pitchFamily="1" charset="0"/>
              </a:rPr>
              <a:t>i</a:t>
            </a:r>
            <a:r>
              <a:rPr kumimoji="0" lang="en-US"/>
              <a:t> - 1.</a:t>
            </a:r>
          </a:p>
          <a:p>
            <a:pPr lvl="1"/>
            <a:r>
              <a:rPr kumimoji="0" lang="en-US"/>
              <a:t>Since then, </a:t>
            </a:r>
            <a:r>
              <a:rPr kumimoji="0" lang="en-US">
                <a:latin typeface="Lucida Sans Italic" pitchFamily="1" charset="0"/>
              </a:rPr>
              <a:t>y</a:t>
            </a:r>
            <a:r>
              <a:rPr kumimoji="0" lang="en-US" baseline="-25000"/>
              <a:t>i  </a:t>
            </a:r>
            <a:r>
              <a:rPr kumimoji="0" lang="en-US"/>
              <a:t>has lost at most one child.</a:t>
            </a:r>
          </a:p>
          <a:p>
            <a:pPr lvl="1"/>
            <a:r>
              <a:rPr kumimoji="0" lang="en-US"/>
              <a:t>Thus, right now </a:t>
            </a:r>
            <a:r>
              <a:rPr kumimoji="0" lang="en-US">
                <a:latin typeface="Lucida Sans Italic" pitchFamily="1" charset="0"/>
              </a:rPr>
              <a:t>rank</a:t>
            </a:r>
            <a:r>
              <a:rPr kumimoji="0" lang="en-US">
                <a:sym typeface="Symbol" pitchFamily="1" charset="2"/>
              </a:rPr>
              <a:t>(</a:t>
            </a:r>
            <a:r>
              <a:rPr kumimoji="0" lang="en-US">
                <a:latin typeface="Lucida Sans Italic" pitchFamily="1" charset="0"/>
              </a:rPr>
              <a:t>y</a:t>
            </a:r>
            <a:r>
              <a:rPr kumimoji="0" lang="en-US" baseline="-25000"/>
              <a:t>i</a:t>
            </a:r>
            <a:r>
              <a:rPr kumimoji="0" lang="en-US"/>
              <a:t>) </a:t>
            </a:r>
            <a:r>
              <a:rPr kumimoji="0" lang="en-US">
                <a:sym typeface="Symbol" pitchFamily="1" charset="2"/>
              </a:rPr>
              <a:t></a:t>
            </a:r>
            <a:r>
              <a:rPr kumimoji="0" lang="en-US"/>
              <a:t>  </a:t>
            </a:r>
            <a:r>
              <a:rPr kumimoji="0" lang="en-US">
                <a:latin typeface="Lucida Sans Italic" pitchFamily="1" charset="0"/>
              </a:rPr>
              <a:t>i</a:t>
            </a:r>
            <a:r>
              <a:rPr kumimoji="0" lang="en-US"/>
              <a:t> - 2.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1704975" y="1966913"/>
          <a:ext cx="2819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2463800" imgH="660400" progId="Equation.3">
                  <p:embed/>
                </p:oleObj>
              </mc:Choice>
              <mc:Fallback>
                <p:oleObj name="Equation" r:id="rId4" imgW="24638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04975" y="1966913"/>
                        <a:ext cx="2819400" cy="8461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724400" y="5416550"/>
            <a:ext cx="76200" cy="76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5429250" y="5448300"/>
            <a:ext cx="2090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4D4D4D"/>
                </a:solidFill>
                <a:ea typeface="ＭＳ Ｐゴシック" pitchFamily="1" charset="-128"/>
              </a:rPr>
              <a:t>or </a:t>
            </a:r>
            <a:r>
              <a:rPr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i</a:t>
            </a:r>
            <a:r>
              <a:rPr lang="en-US" sz="1200">
                <a:solidFill>
                  <a:srgbClr val="4D4D4D"/>
                </a:solidFill>
                <a:ea typeface="ＭＳ Ｐゴシック" pitchFamily="1" charset="-128"/>
              </a:rPr>
              <a:t> would have been cut</a:t>
            </a: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H="1" flipV="1">
            <a:off x="5300663" y="5270500"/>
            <a:ext cx="157162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1</a:t>
            </a:r>
            <a:endParaRPr lang="en-US" sz="1200">
              <a:solidFill>
                <a:srgbClr val="000000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k</a:t>
            </a:r>
            <a:endParaRPr lang="en-US" sz="1200">
              <a:solidFill>
                <a:srgbClr val="000000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cxnSp>
        <p:nvCxnSpPr>
          <p:cNvPr id="112653" name="AutoShape 13"/>
          <p:cNvCxnSpPr>
            <a:cxnSpLocks noChangeShapeType="1"/>
            <a:stCxn id="112649" idx="4"/>
            <a:endCxn id="112650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4" name="AutoShape 14"/>
          <p:cNvCxnSpPr>
            <a:cxnSpLocks noChangeShapeType="1"/>
            <a:stCxn id="112649" idx="4"/>
            <a:endCxn id="112651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5" name="AutoShape 15"/>
          <p:cNvCxnSpPr>
            <a:cxnSpLocks noChangeShapeType="1"/>
            <a:stCxn id="112649" idx="4"/>
            <a:endCxn id="112652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7229475" y="263366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1" charset="-128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B7B80-71B7-4ECD-A098-E392BE58F227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Notation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Notation.</a:t>
            </a:r>
          </a:p>
          <a:p>
            <a:pPr lvl="1"/>
            <a:r>
              <a:rPr kumimoji="0" lang="en-US">
                <a:latin typeface="Lucida Sans Italic" pitchFamily="1" charset="0"/>
              </a:rPr>
              <a:t>n             </a:t>
            </a:r>
            <a:r>
              <a:rPr kumimoji="0" lang="en-US"/>
              <a:t>= number of nodes in heap.</a:t>
            </a:r>
          </a:p>
          <a:p>
            <a:pPr lvl="1"/>
            <a:r>
              <a:rPr kumimoji="0" lang="en-US">
                <a:latin typeface="Lucida Sans Italic" pitchFamily="1" charset="0"/>
              </a:rPr>
              <a:t>rank(x)</a:t>
            </a:r>
            <a:r>
              <a:rPr kumimoji="0" lang="en-US"/>
              <a:t>    = number of children of node </a:t>
            </a:r>
            <a:r>
              <a:rPr kumimoji="0" lang="en-US">
                <a:latin typeface="Lucida Sans Italic" pitchFamily="1" charset="0"/>
              </a:rPr>
              <a:t>x</a:t>
            </a:r>
            <a:r>
              <a:rPr kumimoji="0" lang="en-US"/>
              <a:t>.</a:t>
            </a:r>
          </a:p>
          <a:p>
            <a:pPr lvl="1"/>
            <a:r>
              <a:rPr kumimoji="0" lang="en-US">
                <a:latin typeface="Lucida Sans Italic" pitchFamily="1" charset="0"/>
              </a:rPr>
              <a:t>rank(H)</a:t>
            </a:r>
            <a:r>
              <a:rPr kumimoji="0" lang="en-US"/>
              <a:t>    = max rank of any node in heap 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.</a:t>
            </a:r>
          </a:p>
          <a:p>
            <a:pPr lvl="1"/>
            <a:r>
              <a:rPr kumimoji="0" lang="en-US">
                <a:latin typeface="Lucida Sans Italic" pitchFamily="1" charset="0"/>
              </a:rPr>
              <a:t>trees(H)</a:t>
            </a:r>
            <a:r>
              <a:rPr kumimoji="0" lang="en-US"/>
              <a:t>   = number of trees in heap 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.</a:t>
            </a:r>
          </a:p>
          <a:p>
            <a:pPr lvl="1"/>
            <a:r>
              <a:rPr kumimoji="0" lang="en-US">
                <a:latin typeface="Lucida Sans Italic" pitchFamily="1" charset="0"/>
              </a:rPr>
              <a:t>marks(H)</a:t>
            </a:r>
            <a:r>
              <a:rPr kumimoji="0" lang="en-US"/>
              <a:t> = number of marked nodes in heap 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  <p:sp>
        <p:nvSpPr>
          <p:cNvPr id="14340" name="Oval 4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4341" name="AutoShape 5"/>
          <p:cNvCxnSpPr>
            <a:cxnSpLocks noChangeShapeType="1"/>
            <a:stCxn id="14362" idx="2"/>
            <a:endCxn id="14340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2" name="Oval 6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14343" name="AutoShape 7"/>
          <p:cNvCxnSpPr>
            <a:cxnSpLocks noChangeShapeType="1"/>
            <a:stCxn id="14340" idx="2"/>
            <a:endCxn id="14342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4" name="Oval 8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14345" name="Oval 9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14346" name="AutoShape 10"/>
          <p:cNvCxnSpPr>
            <a:cxnSpLocks noChangeShapeType="1"/>
            <a:stCxn id="14344" idx="0"/>
            <a:endCxn id="14345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7" name="AutoShape 11"/>
          <p:cNvCxnSpPr>
            <a:cxnSpLocks noChangeShapeType="1"/>
            <a:stCxn id="14354" idx="2"/>
            <a:endCxn id="14345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8" name="Oval 12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14349" name="Oval 13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4350" name="AutoShape 14"/>
          <p:cNvCxnSpPr>
            <a:cxnSpLocks noChangeShapeType="1"/>
            <a:stCxn id="14348" idx="0"/>
            <a:endCxn id="14349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1" name="Oval 15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14352" name="AutoShape 16"/>
          <p:cNvCxnSpPr>
            <a:cxnSpLocks noChangeShapeType="1"/>
            <a:stCxn id="14351" idx="0"/>
            <a:endCxn id="14354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3" name="AutoShape 17"/>
          <p:cNvCxnSpPr>
            <a:cxnSpLocks noChangeShapeType="1"/>
            <a:stCxn id="14349" idx="7"/>
            <a:endCxn id="14354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4" name="Oval 18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14355" name="AutoShape 19"/>
          <p:cNvCxnSpPr>
            <a:cxnSpLocks noChangeShapeType="1"/>
            <a:stCxn id="14354" idx="6"/>
            <a:endCxn id="14342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6" name="Oval 20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14357" name="AutoShape 21"/>
          <p:cNvCxnSpPr>
            <a:cxnSpLocks noChangeShapeType="1"/>
            <a:stCxn id="14356" idx="0"/>
            <a:endCxn id="14360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8" name="Oval 22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14359" name="AutoShape 23"/>
          <p:cNvCxnSpPr>
            <a:cxnSpLocks noChangeShapeType="1"/>
            <a:stCxn id="14358" idx="0"/>
            <a:endCxn id="14362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0" name="Oval 24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14361" name="Oval 25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14362" name="Oval 26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cxnSp>
        <p:nvCxnSpPr>
          <p:cNvPr id="14363" name="AutoShape 27"/>
          <p:cNvCxnSpPr>
            <a:cxnSpLocks noChangeShapeType="1"/>
            <a:stCxn id="14361" idx="0"/>
            <a:endCxn id="14362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4" name="AutoShape 28"/>
          <p:cNvCxnSpPr>
            <a:cxnSpLocks noChangeShapeType="1"/>
            <a:stCxn id="14360" idx="7"/>
            <a:endCxn id="14362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5" name="Oval 29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14366" name="AutoShape 30"/>
          <p:cNvCxnSpPr>
            <a:cxnSpLocks noChangeShapeType="1"/>
            <a:stCxn id="14365" idx="0"/>
            <a:endCxn id="1435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7" name="Oval 31"/>
          <p:cNvSpPr>
            <a:spLocks noChangeAspect="1" noChangeArrowheads="1"/>
          </p:cNvSpPr>
          <p:nvPr/>
        </p:nvSpPr>
        <p:spPr bwMode="auto">
          <a:xfrm>
            <a:off x="5876925" y="379888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rank = 3    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Heap H</a:t>
            </a:r>
            <a:endParaRPr kumimoji="1" lang="en-US" sz="1400">
              <a:solidFill>
                <a:srgbClr val="003399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6176963" y="4168775"/>
            <a:ext cx="890587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4376" name="Oval 40"/>
          <p:cNvSpPr>
            <a:spLocks noChangeAspect="1" noChangeArrowheads="1"/>
          </p:cNvSpPr>
          <p:nvPr/>
        </p:nvSpPr>
        <p:spPr bwMode="auto">
          <a:xfrm>
            <a:off x="1611313" y="379888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trees(H) = 5</a:t>
            </a:r>
          </a:p>
        </p:txBody>
      </p:sp>
      <p:sp>
        <p:nvSpPr>
          <p:cNvPr id="14377" name="Oval 41"/>
          <p:cNvSpPr>
            <a:spLocks noChangeAspect="1" noChangeArrowheads="1"/>
          </p:cNvSpPr>
          <p:nvPr/>
        </p:nvSpPr>
        <p:spPr bwMode="auto">
          <a:xfrm>
            <a:off x="3073400" y="3789363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marks(H) = 3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143500" y="6157913"/>
            <a:ext cx="752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marked</a:t>
            </a:r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4380" name="Oval 44"/>
          <p:cNvSpPr>
            <a:spLocks noChangeAspect="1" noChangeArrowheads="1"/>
          </p:cNvSpPr>
          <p:nvPr/>
        </p:nvSpPr>
        <p:spPr bwMode="auto">
          <a:xfrm>
            <a:off x="4519613" y="3789363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n =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1038-F561-4C63-BAB0-A8BEC9A0CCA1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Bounding the Rank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>
                <a:solidFill>
                  <a:schemeClr val="folHlink"/>
                </a:solidFill>
              </a:rPr>
              <a:t>Lemma.  </a:t>
            </a:r>
            <a:r>
              <a:rPr kumimoji="0" lang="en-US">
                <a:solidFill>
                  <a:schemeClr val="tx1"/>
                </a:solidFill>
              </a:rPr>
              <a:t>Fix a point in time. Let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1"/>
                </a:solidFill>
              </a:rPr>
              <a:t> be a node, and let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y</a:t>
            </a:r>
            <a:r>
              <a:rPr kumimoji="0" lang="en-US" baseline="-25000">
                <a:solidFill>
                  <a:schemeClr val="tx1"/>
                </a:solidFill>
              </a:rPr>
              <a:t>1</a:t>
            </a:r>
            <a:r>
              <a:rPr kumimoji="0" lang="en-US">
                <a:solidFill>
                  <a:schemeClr val="tx1"/>
                </a:solidFill>
              </a:rPr>
              <a:t>, …,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y</a:t>
            </a:r>
            <a:r>
              <a:rPr kumimoji="0" lang="en-US" baseline="-25000">
                <a:solidFill>
                  <a:schemeClr val="tx1"/>
                </a:solidFill>
              </a:rPr>
              <a:t>k  </a:t>
            </a:r>
            <a:r>
              <a:rPr kumimoji="0" lang="en-US">
                <a:solidFill>
                  <a:schemeClr val="tx1"/>
                </a:solidFill>
              </a:rPr>
              <a:t>denote</a:t>
            </a:r>
            <a:br>
              <a:rPr kumimoji="0" lang="en-US">
                <a:solidFill>
                  <a:schemeClr val="tx1"/>
                </a:solidFill>
              </a:rPr>
            </a:br>
            <a:r>
              <a:rPr kumimoji="0" lang="en-US">
                <a:solidFill>
                  <a:schemeClr val="tx1"/>
                </a:solidFill>
              </a:rPr>
              <a:t>its children in the order in which they were linked to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1"/>
                </a:solidFill>
              </a:rPr>
              <a:t>.  Then: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r>
              <a:rPr kumimoji="0" lang="en-US">
                <a:solidFill>
                  <a:schemeClr val="folHlink"/>
                </a:solidFill>
              </a:rPr>
              <a:t>Def.  </a:t>
            </a:r>
            <a:r>
              <a:rPr kumimoji="0" lang="en-US">
                <a:solidFill>
                  <a:schemeClr val="tx1"/>
                </a:solidFill>
              </a:rPr>
              <a:t>Let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F</a:t>
            </a:r>
            <a:r>
              <a:rPr kumimoji="0" lang="en-US" baseline="-25000">
                <a:solidFill>
                  <a:schemeClr val="tx1"/>
                </a:solidFill>
                <a:latin typeface="Lucida Sans Italic" pitchFamily="1" charset="0"/>
              </a:rPr>
              <a:t>k</a:t>
            </a:r>
            <a:r>
              <a:rPr kumimoji="0" lang="en-US">
                <a:solidFill>
                  <a:schemeClr val="tx1"/>
                </a:solidFill>
              </a:rPr>
              <a:t> be smallest possible tree of rank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k</a:t>
            </a:r>
            <a:r>
              <a:rPr kumimoji="0" lang="en-US">
                <a:solidFill>
                  <a:schemeClr val="tx1"/>
                </a:solidFill>
              </a:rPr>
              <a:t> satisfying property.  </a:t>
            </a:r>
          </a:p>
        </p:txBody>
      </p:sp>
      <p:sp>
        <p:nvSpPr>
          <p:cNvPr id="152580" name="Oval 4"/>
          <p:cNvSpPr>
            <a:spLocks noChangeArrowheads="1"/>
          </p:cNvSpPr>
          <p:nvPr/>
        </p:nvSpPr>
        <p:spPr bwMode="auto">
          <a:xfrm>
            <a:off x="1676400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581" name="Oval 5"/>
          <p:cNvSpPr>
            <a:spLocks noChangeArrowheads="1"/>
          </p:cNvSpPr>
          <p:nvPr/>
        </p:nvSpPr>
        <p:spPr bwMode="auto">
          <a:xfrm>
            <a:off x="2438400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582" name="Oval 6"/>
          <p:cNvSpPr>
            <a:spLocks noChangeArrowheads="1"/>
          </p:cNvSpPr>
          <p:nvPr/>
        </p:nvSpPr>
        <p:spPr bwMode="auto">
          <a:xfrm>
            <a:off x="24384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583" name="AutoShape 7"/>
          <p:cNvCxnSpPr>
            <a:cxnSpLocks noChangeShapeType="1"/>
            <a:stCxn id="152581" idx="4"/>
            <a:endCxn id="152582" idx="0"/>
          </p:cNvCxnSpPr>
          <p:nvPr/>
        </p:nvCxnSpPr>
        <p:spPr bwMode="auto">
          <a:xfrm>
            <a:off x="24765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4" name="Oval 8"/>
          <p:cNvSpPr>
            <a:spLocks noChangeArrowheads="1"/>
          </p:cNvSpPr>
          <p:nvPr/>
        </p:nvSpPr>
        <p:spPr bwMode="auto">
          <a:xfrm>
            <a:off x="4125913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585" name="Oval 9"/>
          <p:cNvSpPr>
            <a:spLocks noChangeArrowheads="1"/>
          </p:cNvSpPr>
          <p:nvPr/>
        </p:nvSpPr>
        <p:spPr bwMode="auto">
          <a:xfrm>
            <a:off x="41259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586" name="AutoShape 10"/>
          <p:cNvCxnSpPr>
            <a:cxnSpLocks noChangeShapeType="1"/>
            <a:stCxn id="152584" idx="4"/>
            <a:endCxn id="152585" idx="0"/>
          </p:cNvCxnSpPr>
          <p:nvPr/>
        </p:nvCxnSpPr>
        <p:spPr bwMode="auto">
          <a:xfrm>
            <a:off x="4164013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7" name="Oval 11"/>
          <p:cNvSpPr>
            <a:spLocks noChangeArrowheads="1"/>
          </p:cNvSpPr>
          <p:nvPr/>
        </p:nvSpPr>
        <p:spPr bwMode="auto">
          <a:xfrm>
            <a:off x="43545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588" name="Oval 12"/>
          <p:cNvSpPr>
            <a:spLocks noChangeArrowheads="1"/>
          </p:cNvSpPr>
          <p:nvPr/>
        </p:nvSpPr>
        <p:spPr bwMode="auto">
          <a:xfrm>
            <a:off x="43545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589" name="AutoShape 13"/>
          <p:cNvCxnSpPr>
            <a:cxnSpLocks noChangeShapeType="1"/>
            <a:stCxn id="152587" idx="4"/>
            <a:endCxn id="152588" idx="0"/>
          </p:cNvCxnSpPr>
          <p:nvPr/>
        </p:nvCxnSpPr>
        <p:spPr bwMode="auto">
          <a:xfrm>
            <a:off x="4392613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0" name="Oval 14"/>
          <p:cNvSpPr>
            <a:spLocks noChangeArrowheads="1"/>
          </p:cNvSpPr>
          <p:nvPr/>
        </p:nvSpPr>
        <p:spPr bwMode="auto">
          <a:xfrm>
            <a:off x="38973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591" name="AutoShape 15"/>
          <p:cNvCxnSpPr>
            <a:cxnSpLocks noChangeShapeType="1"/>
            <a:stCxn id="152584" idx="4"/>
            <a:endCxn id="152590" idx="7"/>
          </p:cNvCxnSpPr>
          <p:nvPr/>
        </p:nvCxnSpPr>
        <p:spPr bwMode="auto">
          <a:xfrm flipH="1">
            <a:off x="3962400" y="47244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92" name="AutoShape 16"/>
          <p:cNvCxnSpPr>
            <a:cxnSpLocks noChangeShapeType="1"/>
            <a:stCxn id="152584" idx="4"/>
            <a:endCxn id="152587" idx="0"/>
          </p:cNvCxnSpPr>
          <p:nvPr/>
        </p:nvCxnSpPr>
        <p:spPr bwMode="auto">
          <a:xfrm>
            <a:off x="4164013" y="4724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3" name="Oval 17"/>
          <p:cNvSpPr>
            <a:spLocks noChangeArrowheads="1"/>
          </p:cNvSpPr>
          <p:nvPr/>
        </p:nvSpPr>
        <p:spPr bwMode="auto">
          <a:xfrm>
            <a:off x="5192713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594" name="Oval 18"/>
          <p:cNvSpPr>
            <a:spLocks noChangeArrowheads="1"/>
          </p:cNvSpPr>
          <p:nvPr/>
        </p:nvSpPr>
        <p:spPr bwMode="auto">
          <a:xfrm>
            <a:off x="51927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595" name="AutoShape 19"/>
          <p:cNvCxnSpPr>
            <a:cxnSpLocks noChangeShapeType="1"/>
            <a:stCxn id="152593" idx="4"/>
            <a:endCxn id="152594" idx="0"/>
          </p:cNvCxnSpPr>
          <p:nvPr/>
        </p:nvCxnSpPr>
        <p:spPr bwMode="auto">
          <a:xfrm>
            <a:off x="5230813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6" name="Oval 20"/>
          <p:cNvSpPr>
            <a:spLocks noChangeArrowheads="1"/>
          </p:cNvSpPr>
          <p:nvPr/>
        </p:nvSpPr>
        <p:spPr bwMode="auto">
          <a:xfrm>
            <a:off x="54213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597" name="Oval 21"/>
          <p:cNvSpPr>
            <a:spLocks noChangeArrowheads="1"/>
          </p:cNvSpPr>
          <p:nvPr/>
        </p:nvSpPr>
        <p:spPr bwMode="auto">
          <a:xfrm>
            <a:off x="54213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598" name="AutoShape 22"/>
          <p:cNvCxnSpPr>
            <a:cxnSpLocks noChangeShapeType="1"/>
            <a:stCxn id="152596" idx="4"/>
            <a:endCxn id="152597" idx="0"/>
          </p:cNvCxnSpPr>
          <p:nvPr/>
        </p:nvCxnSpPr>
        <p:spPr bwMode="auto">
          <a:xfrm>
            <a:off x="5459413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9" name="Oval 23"/>
          <p:cNvSpPr>
            <a:spLocks noChangeArrowheads="1"/>
          </p:cNvSpPr>
          <p:nvPr/>
        </p:nvSpPr>
        <p:spPr bwMode="auto">
          <a:xfrm>
            <a:off x="49641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00" name="AutoShape 24"/>
          <p:cNvCxnSpPr>
            <a:cxnSpLocks noChangeShapeType="1"/>
            <a:stCxn id="152593" idx="4"/>
            <a:endCxn id="152599" idx="7"/>
          </p:cNvCxnSpPr>
          <p:nvPr/>
        </p:nvCxnSpPr>
        <p:spPr bwMode="auto">
          <a:xfrm flipH="1">
            <a:off x="5029200" y="47244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01" name="AutoShape 25"/>
          <p:cNvCxnSpPr>
            <a:cxnSpLocks noChangeShapeType="1"/>
            <a:stCxn id="152593" idx="4"/>
            <a:endCxn id="152596" idx="0"/>
          </p:cNvCxnSpPr>
          <p:nvPr/>
        </p:nvCxnSpPr>
        <p:spPr bwMode="auto">
          <a:xfrm>
            <a:off x="5230813" y="4724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57261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03" name="AutoShape 27"/>
          <p:cNvCxnSpPr>
            <a:cxnSpLocks noChangeShapeType="1"/>
            <a:stCxn id="152593" idx="4"/>
            <a:endCxn id="152602" idx="0"/>
          </p:cNvCxnSpPr>
          <p:nvPr/>
        </p:nvCxnSpPr>
        <p:spPr bwMode="auto">
          <a:xfrm>
            <a:off x="5230813" y="4724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4" name="Oval 28"/>
          <p:cNvSpPr>
            <a:spLocks noChangeArrowheads="1"/>
          </p:cNvSpPr>
          <p:nvPr/>
        </p:nvSpPr>
        <p:spPr bwMode="auto">
          <a:xfrm>
            <a:off x="3276600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605" name="Oval 29"/>
          <p:cNvSpPr>
            <a:spLocks noChangeArrowheads="1"/>
          </p:cNvSpPr>
          <p:nvPr/>
        </p:nvSpPr>
        <p:spPr bwMode="auto">
          <a:xfrm>
            <a:off x="33909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06" name="AutoShape 30"/>
          <p:cNvCxnSpPr>
            <a:cxnSpLocks noChangeShapeType="1"/>
            <a:stCxn id="152604" idx="4"/>
            <a:endCxn id="152605" idx="0"/>
          </p:cNvCxnSpPr>
          <p:nvPr/>
        </p:nvCxnSpPr>
        <p:spPr bwMode="auto">
          <a:xfrm>
            <a:off x="3314700" y="47244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7" name="Oval 31"/>
          <p:cNvSpPr>
            <a:spLocks noChangeArrowheads="1"/>
          </p:cNvSpPr>
          <p:nvPr/>
        </p:nvSpPr>
        <p:spPr bwMode="auto">
          <a:xfrm>
            <a:off x="31623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08" name="AutoShape 32"/>
          <p:cNvCxnSpPr>
            <a:cxnSpLocks noChangeShapeType="1"/>
            <a:stCxn id="152604" idx="4"/>
            <a:endCxn id="152607" idx="0"/>
          </p:cNvCxnSpPr>
          <p:nvPr/>
        </p:nvCxnSpPr>
        <p:spPr bwMode="auto">
          <a:xfrm flipH="1">
            <a:off x="3200400" y="47244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9" name="Oval 33"/>
          <p:cNvSpPr>
            <a:spLocks noChangeArrowheads="1"/>
          </p:cNvSpPr>
          <p:nvPr/>
        </p:nvSpPr>
        <p:spPr bwMode="auto">
          <a:xfrm>
            <a:off x="59547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10" name="AutoShape 34"/>
          <p:cNvCxnSpPr>
            <a:cxnSpLocks noChangeShapeType="1"/>
            <a:stCxn id="152602" idx="4"/>
            <a:endCxn id="152609" idx="0"/>
          </p:cNvCxnSpPr>
          <p:nvPr/>
        </p:nvCxnSpPr>
        <p:spPr bwMode="auto">
          <a:xfrm>
            <a:off x="5764213" y="5105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1" name="Oval 35"/>
          <p:cNvSpPr>
            <a:spLocks noChangeArrowheads="1"/>
          </p:cNvSpPr>
          <p:nvPr/>
        </p:nvSpPr>
        <p:spPr bwMode="auto">
          <a:xfrm>
            <a:off x="57261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12" name="AutoShape 36"/>
          <p:cNvCxnSpPr>
            <a:cxnSpLocks noChangeShapeType="1"/>
            <a:stCxn id="152602" idx="4"/>
            <a:endCxn id="152611" idx="0"/>
          </p:cNvCxnSpPr>
          <p:nvPr/>
        </p:nvCxnSpPr>
        <p:spPr bwMode="auto">
          <a:xfrm>
            <a:off x="5764213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3" name="Oval 37"/>
          <p:cNvSpPr>
            <a:spLocks noChangeArrowheads="1"/>
          </p:cNvSpPr>
          <p:nvPr/>
        </p:nvSpPr>
        <p:spPr bwMode="auto">
          <a:xfrm>
            <a:off x="6618288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614" name="Oval 38"/>
          <p:cNvSpPr>
            <a:spLocks noChangeArrowheads="1"/>
          </p:cNvSpPr>
          <p:nvPr/>
        </p:nvSpPr>
        <p:spPr bwMode="auto">
          <a:xfrm>
            <a:off x="66182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15" name="AutoShape 39"/>
          <p:cNvCxnSpPr>
            <a:cxnSpLocks noChangeShapeType="1"/>
            <a:stCxn id="152613" idx="4"/>
            <a:endCxn id="152614" idx="0"/>
          </p:cNvCxnSpPr>
          <p:nvPr/>
        </p:nvCxnSpPr>
        <p:spPr bwMode="auto">
          <a:xfrm>
            <a:off x="6656388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6" name="Oval 40"/>
          <p:cNvSpPr>
            <a:spLocks noChangeArrowheads="1"/>
          </p:cNvSpPr>
          <p:nvPr/>
        </p:nvSpPr>
        <p:spPr bwMode="auto">
          <a:xfrm>
            <a:off x="68468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617" name="Oval 41"/>
          <p:cNvSpPr>
            <a:spLocks noChangeArrowheads="1"/>
          </p:cNvSpPr>
          <p:nvPr/>
        </p:nvSpPr>
        <p:spPr bwMode="auto">
          <a:xfrm>
            <a:off x="6846888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18" name="AutoShape 42"/>
          <p:cNvCxnSpPr>
            <a:cxnSpLocks noChangeShapeType="1"/>
            <a:stCxn id="152616" idx="4"/>
            <a:endCxn id="152617" idx="0"/>
          </p:cNvCxnSpPr>
          <p:nvPr/>
        </p:nvCxnSpPr>
        <p:spPr bwMode="auto">
          <a:xfrm>
            <a:off x="6884988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9" name="Oval 43"/>
          <p:cNvSpPr>
            <a:spLocks noChangeArrowheads="1"/>
          </p:cNvSpPr>
          <p:nvPr/>
        </p:nvSpPr>
        <p:spPr bwMode="auto">
          <a:xfrm>
            <a:off x="63896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20" name="AutoShape 44"/>
          <p:cNvCxnSpPr>
            <a:cxnSpLocks noChangeShapeType="1"/>
            <a:stCxn id="152613" idx="4"/>
            <a:endCxn id="152619" idx="7"/>
          </p:cNvCxnSpPr>
          <p:nvPr/>
        </p:nvCxnSpPr>
        <p:spPr bwMode="auto">
          <a:xfrm flipH="1">
            <a:off x="6454775" y="47244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21" name="AutoShape 45"/>
          <p:cNvCxnSpPr>
            <a:cxnSpLocks noChangeShapeType="1"/>
            <a:stCxn id="152613" idx="4"/>
            <a:endCxn id="152616" idx="0"/>
          </p:cNvCxnSpPr>
          <p:nvPr/>
        </p:nvCxnSpPr>
        <p:spPr bwMode="auto">
          <a:xfrm>
            <a:off x="6656388" y="4724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2" name="Oval 46"/>
          <p:cNvSpPr>
            <a:spLocks noChangeArrowheads="1"/>
          </p:cNvSpPr>
          <p:nvPr/>
        </p:nvSpPr>
        <p:spPr bwMode="auto">
          <a:xfrm>
            <a:off x="71516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23" name="AutoShape 47"/>
          <p:cNvCxnSpPr>
            <a:cxnSpLocks noChangeShapeType="1"/>
            <a:stCxn id="152613" idx="4"/>
            <a:endCxn id="152622" idx="0"/>
          </p:cNvCxnSpPr>
          <p:nvPr/>
        </p:nvCxnSpPr>
        <p:spPr bwMode="auto">
          <a:xfrm>
            <a:off x="6656388" y="4724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4" name="Oval 48"/>
          <p:cNvSpPr>
            <a:spLocks noChangeArrowheads="1"/>
          </p:cNvSpPr>
          <p:nvPr/>
        </p:nvSpPr>
        <p:spPr bwMode="auto">
          <a:xfrm>
            <a:off x="7380288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25" name="AutoShape 49"/>
          <p:cNvCxnSpPr>
            <a:cxnSpLocks noChangeShapeType="1"/>
            <a:stCxn id="152622" idx="4"/>
            <a:endCxn id="152624" idx="0"/>
          </p:cNvCxnSpPr>
          <p:nvPr/>
        </p:nvCxnSpPr>
        <p:spPr bwMode="auto">
          <a:xfrm>
            <a:off x="7189788" y="5105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6" name="Oval 50"/>
          <p:cNvSpPr>
            <a:spLocks noChangeArrowheads="1"/>
          </p:cNvSpPr>
          <p:nvPr/>
        </p:nvSpPr>
        <p:spPr bwMode="auto">
          <a:xfrm>
            <a:off x="7151688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27" name="AutoShape 51"/>
          <p:cNvCxnSpPr>
            <a:cxnSpLocks noChangeShapeType="1"/>
            <a:stCxn id="152622" idx="4"/>
            <a:endCxn id="152626" idx="0"/>
          </p:cNvCxnSpPr>
          <p:nvPr/>
        </p:nvCxnSpPr>
        <p:spPr bwMode="auto">
          <a:xfrm>
            <a:off x="7189788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8" name="Oval 52"/>
          <p:cNvSpPr>
            <a:spLocks noChangeArrowheads="1"/>
          </p:cNvSpPr>
          <p:nvPr/>
        </p:nvSpPr>
        <p:spPr bwMode="auto">
          <a:xfrm>
            <a:off x="79248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629" name="Oval 53"/>
          <p:cNvSpPr>
            <a:spLocks noChangeArrowheads="1"/>
          </p:cNvSpPr>
          <p:nvPr/>
        </p:nvSpPr>
        <p:spPr bwMode="auto">
          <a:xfrm>
            <a:off x="7924800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30" name="AutoShape 54"/>
          <p:cNvCxnSpPr>
            <a:cxnSpLocks noChangeShapeType="1"/>
            <a:stCxn id="152628" idx="4"/>
            <a:endCxn id="152629" idx="0"/>
          </p:cNvCxnSpPr>
          <p:nvPr/>
        </p:nvCxnSpPr>
        <p:spPr bwMode="auto">
          <a:xfrm>
            <a:off x="7962900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31" name="Oval 55"/>
          <p:cNvSpPr>
            <a:spLocks noChangeArrowheads="1"/>
          </p:cNvSpPr>
          <p:nvPr/>
        </p:nvSpPr>
        <p:spPr bwMode="auto">
          <a:xfrm>
            <a:off x="8153400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632" name="Oval 56"/>
          <p:cNvSpPr>
            <a:spLocks noChangeArrowheads="1"/>
          </p:cNvSpPr>
          <p:nvPr/>
        </p:nvSpPr>
        <p:spPr bwMode="auto">
          <a:xfrm>
            <a:off x="8153400" y="5791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33" name="AutoShape 57"/>
          <p:cNvCxnSpPr>
            <a:cxnSpLocks noChangeShapeType="1"/>
            <a:stCxn id="152631" idx="4"/>
            <a:endCxn id="152632" idx="0"/>
          </p:cNvCxnSpPr>
          <p:nvPr/>
        </p:nvCxnSpPr>
        <p:spPr bwMode="auto">
          <a:xfrm>
            <a:off x="8191500" y="5486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34" name="Oval 58"/>
          <p:cNvSpPr>
            <a:spLocks noChangeArrowheads="1"/>
          </p:cNvSpPr>
          <p:nvPr/>
        </p:nvSpPr>
        <p:spPr bwMode="auto">
          <a:xfrm>
            <a:off x="7696200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52635" name="AutoShape 59"/>
          <p:cNvCxnSpPr>
            <a:cxnSpLocks noChangeShapeType="1"/>
            <a:stCxn id="152628" idx="4"/>
            <a:endCxn id="152634" idx="7"/>
          </p:cNvCxnSpPr>
          <p:nvPr/>
        </p:nvCxnSpPr>
        <p:spPr bwMode="auto">
          <a:xfrm flipH="1">
            <a:off x="7761288" y="5105400"/>
            <a:ext cx="201612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36" name="AutoShape 60"/>
          <p:cNvCxnSpPr>
            <a:cxnSpLocks noChangeShapeType="1"/>
            <a:stCxn id="152628" idx="4"/>
            <a:endCxn id="152631" idx="0"/>
          </p:cNvCxnSpPr>
          <p:nvPr/>
        </p:nvCxnSpPr>
        <p:spPr bwMode="auto">
          <a:xfrm>
            <a:off x="7962900" y="5105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37" name="AutoShape 61"/>
          <p:cNvCxnSpPr>
            <a:cxnSpLocks noChangeShapeType="1"/>
            <a:stCxn id="152613" idx="4"/>
            <a:endCxn id="152628" idx="0"/>
          </p:cNvCxnSpPr>
          <p:nvPr/>
        </p:nvCxnSpPr>
        <p:spPr bwMode="auto">
          <a:xfrm>
            <a:off x="6656388" y="4724400"/>
            <a:ext cx="1306512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38" name="Rectangle 62"/>
          <p:cNvSpPr>
            <a:spLocks noChangeArrowheads="1"/>
          </p:cNvSpPr>
          <p:nvPr/>
        </p:nvSpPr>
        <p:spPr bwMode="auto">
          <a:xfrm>
            <a:off x="1524000" y="4267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F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1" charset="-128"/>
              </a:rPr>
              <a:t>0</a:t>
            </a: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639" name="Rectangle 63"/>
          <p:cNvSpPr>
            <a:spLocks noChangeArrowheads="1"/>
          </p:cNvSpPr>
          <p:nvPr/>
        </p:nvSpPr>
        <p:spPr bwMode="auto">
          <a:xfrm>
            <a:off x="2298700" y="4267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F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1" charset="-128"/>
              </a:rPr>
              <a:t>1</a:t>
            </a: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640" name="Rectangle 64"/>
          <p:cNvSpPr>
            <a:spLocks noChangeArrowheads="1"/>
          </p:cNvSpPr>
          <p:nvPr/>
        </p:nvSpPr>
        <p:spPr bwMode="auto">
          <a:xfrm>
            <a:off x="3136900" y="4267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F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1" charset="-128"/>
              </a:rPr>
              <a:t>2</a:t>
            </a: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641" name="Rectangle 65"/>
          <p:cNvSpPr>
            <a:spLocks noChangeArrowheads="1"/>
          </p:cNvSpPr>
          <p:nvPr/>
        </p:nvSpPr>
        <p:spPr bwMode="auto">
          <a:xfrm>
            <a:off x="3995738" y="4267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F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1" charset="-128"/>
              </a:rPr>
              <a:t>3</a:t>
            </a: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642" name="Rectangle 66"/>
          <p:cNvSpPr>
            <a:spLocks noChangeArrowheads="1"/>
          </p:cNvSpPr>
          <p:nvPr/>
        </p:nvSpPr>
        <p:spPr bwMode="auto">
          <a:xfrm>
            <a:off x="5068888" y="4267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F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1" charset="-128"/>
              </a:rPr>
              <a:t>4</a:t>
            </a: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643" name="Rectangle 67"/>
          <p:cNvSpPr>
            <a:spLocks noChangeArrowheads="1"/>
          </p:cNvSpPr>
          <p:nvPr/>
        </p:nvSpPr>
        <p:spPr bwMode="auto">
          <a:xfrm>
            <a:off x="6478588" y="4267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F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1" charset="-128"/>
              </a:rPr>
              <a:t>5</a:t>
            </a: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52644" name="Rectangle 68"/>
          <p:cNvSpPr>
            <a:spLocks noChangeArrowheads="1"/>
          </p:cNvSpPr>
          <p:nvPr/>
        </p:nvSpPr>
        <p:spPr bwMode="auto">
          <a:xfrm>
            <a:off x="1533525" y="594995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ea typeface="ＭＳ Ｐゴシック" pitchFamily="1" charset="-128"/>
              </a:rPr>
              <a:t>1</a:t>
            </a:r>
          </a:p>
        </p:txBody>
      </p:sp>
      <p:sp>
        <p:nvSpPr>
          <p:cNvPr id="152645" name="Rectangle 69"/>
          <p:cNvSpPr>
            <a:spLocks noChangeArrowheads="1"/>
          </p:cNvSpPr>
          <p:nvPr/>
        </p:nvSpPr>
        <p:spPr bwMode="auto">
          <a:xfrm>
            <a:off x="2308225" y="594995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ea typeface="ＭＳ Ｐゴシック" pitchFamily="1" charset="-128"/>
              </a:rPr>
              <a:t>2</a:t>
            </a:r>
          </a:p>
        </p:txBody>
      </p:sp>
      <p:sp>
        <p:nvSpPr>
          <p:cNvPr id="152646" name="Rectangle 70"/>
          <p:cNvSpPr>
            <a:spLocks noChangeArrowheads="1"/>
          </p:cNvSpPr>
          <p:nvPr/>
        </p:nvSpPr>
        <p:spPr bwMode="auto">
          <a:xfrm>
            <a:off x="3146425" y="594995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ea typeface="ＭＳ Ｐゴシック" pitchFamily="1" charset="-128"/>
              </a:rPr>
              <a:t>3</a:t>
            </a:r>
          </a:p>
        </p:txBody>
      </p:sp>
      <p:sp>
        <p:nvSpPr>
          <p:cNvPr id="152647" name="Rectangle 71"/>
          <p:cNvSpPr>
            <a:spLocks noChangeArrowheads="1"/>
          </p:cNvSpPr>
          <p:nvPr/>
        </p:nvSpPr>
        <p:spPr bwMode="auto">
          <a:xfrm>
            <a:off x="4005263" y="59499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ea typeface="ＭＳ Ｐゴシック" pitchFamily="1" charset="-128"/>
              </a:rPr>
              <a:t>5</a:t>
            </a:r>
          </a:p>
        </p:txBody>
      </p:sp>
      <p:sp>
        <p:nvSpPr>
          <p:cNvPr id="152648" name="Rectangle 72"/>
          <p:cNvSpPr>
            <a:spLocks noChangeArrowheads="1"/>
          </p:cNvSpPr>
          <p:nvPr/>
        </p:nvSpPr>
        <p:spPr bwMode="auto">
          <a:xfrm>
            <a:off x="5078413" y="59499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ea typeface="ＭＳ Ｐゴシック" pitchFamily="1" charset="-128"/>
              </a:rPr>
              <a:t>8</a:t>
            </a:r>
          </a:p>
        </p:txBody>
      </p:sp>
      <p:sp>
        <p:nvSpPr>
          <p:cNvPr id="152649" name="Rectangle 73"/>
          <p:cNvSpPr>
            <a:spLocks noChangeArrowheads="1"/>
          </p:cNvSpPr>
          <p:nvPr/>
        </p:nvSpPr>
        <p:spPr bwMode="auto">
          <a:xfrm>
            <a:off x="6488113" y="594995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ea typeface="ＭＳ Ｐゴシック" pitchFamily="1" charset="-128"/>
              </a:rPr>
              <a:t>13</a:t>
            </a:r>
          </a:p>
        </p:txBody>
      </p:sp>
      <p:graphicFrame>
        <p:nvGraphicFramePr>
          <p:cNvPr id="152660" name="Object 84"/>
          <p:cNvGraphicFramePr>
            <a:graphicFrameLocks noChangeAspect="1"/>
          </p:cNvGraphicFramePr>
          <p:nvPr/>
        </p:nvGraphicFramePr>
        <p:xfrm>
          <a:off x="1704975" y="1966913"/>
          <a:ext cx="2819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2463800" imgH="660400" progId="Equation.3">
                  <p:embed/>
                </p:oleObj>
              </mc:Choice>
              <mc:Fallback>
                <p:oleObj name="Equation" r:id="rId4" imgW="24638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04975" y="1966913"/>
                        <a:ext cx="2819400" cy="8461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61" name="Oval 85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152662" name="Oval 86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1</a:t>
            </a:r>
            <a:endParaRPr lang="en-US" sz="1200">
              <a:solidFill>
                <a:srgbClr val="000000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152663" name="Oval 87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152664" name="Oval 88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k</a:t>
            </a:r>
            <a:endParaRPr lang="en-US" sz="1200">
              <a:solidFill>
                <a:srgbClr val="000000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cxnSp>
        <p:nvCxnSpPr>
          <p:cNvPr id="152665" name="AutoShape 89"/>
          <p:cNvCxnSpPr>
            <a:cxnSpLocks noChangeShapeType="1"/>
            <a:stCxn id="152661" idx="4"/>
            <a:endCxn id="152662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66" name="AutoShape 90"/>
          <p:cNvCxnSpPr>
            <a:cxnSpLocks noChangeShapeType="1"/>
            <a:stCxn id="152661" idx="4"/>
            <a:endCxn id="152663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67" name="AutoShape 91"/>
          <p:cNvCxnSpPr>
            <a:cxnSpLocks noChangeShapeType="1"/>
            <a:stCxn id="152661" idx="4"/>
            <a:endCxn id="152664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68" name="Rectangle 92"/>
          <p:cNvSpPr>
            <a:spLocks noChangeArrowheads="1"/>
          </p:cNvSpPr>
          <p:nvPr/>
        </p:nvSpPr>
        <p:spPr bwMode="auto">
          <a:xfrm>
            <a:off x="7229475" y="263366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1" charset="-128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4" grpId="0"/>
      <p:bldP spid="152645" grpId="0"/>
      <p:bldP spid="152646" grpId="0"/>
      <p:bldP spid="152647" grpId="0"/>
      <p:bldP spid="152648" grpId="0"/>
      <p:bldP spid="15264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9341E-A085-4372-B6C6-574379B19544}" type="slidenum">
              <a:rPr lang="en-US">
                <a:solidFill>
                  <a:srgbClr val="000000"/>
                </a:solidFill>
              </a:rPr>
              <a:pPr/>
              <a:t>51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Bounding the Rank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>
                <a:solidFill>
                  <a:schemeClr val="folHlink"/>
                </a:solidFill>
              </a:rPr>
              <a:t>Lemma.  </a:t>
            </a:r>
            <a:r>
              <a:rPr kumimoji="0" lang="en-US">
                <a:solidFill>
                  <a:schemeClr val="tx1"/>
                </a:solidFill>
              </a:rPr>
              <a:t>Fix a point in time. Let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1"/>
                </a:solidFill>
              </a:rPr>
              <a:t> be a node, and let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y</a:t>
            </a:r>
            <a:r>
              <a:rPr kumimoji="0" lang="en-US" baseline="-25000">
                <a:solidFill>
                  <a:schemeClr val="tx1"/>
                </a:solidFill>
              </a:rPr>
              <a:t>1</a:t>
            </a:r>
            <a:r>
              <a:rPr kumimoji="0" lang="en-US">
                <a:solidFill>
                  <a:schemeClr val="tx1"/>
                </a:solidFill>
              </a:rPr>
              <a:t>, …,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y</a:t>
            </a:r>
            <a:r>
              <a:rPr kumimoji="0" lang="en-US" baseline="-25000">
                <a:solidFill>
                  <a:schemeClr val="tx1"/>
                </a:solidFill>
              </a:rPr>
              <a:t>k  </a:t>
            </a:r>
            <a:r>
              <a:rPr kumimoji="0" lang="en-US">
                <a:solidFill>
                  <a:schemeClr val="tx1"/>
                </a:solidFill>
              </a:rPr>
              <a:t>denote</a:t>
            </a:r>
            <a:br>
              <a:rPr kumimoji="0" lang="en-US">
                <a:solidFill>
                  <a:schemeClr val="tx1"/>
                </a:solidFill>
              </a:rPr>
            </a:br>
            <a:r>
              <a:rPr kumimoji="0" lang="en-US">
                <a:solidFill>
                  <a:schemeClr val="tx1"/>
                </a:solidFill>
              </a:rPr>
              <a:t>its children in the order in which they were linked to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1"/>
                </a:solidFill>
              </a:rPr>
              <a:t>.  Then: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r>
              <a:rPr kumimoji="0" lang="en-US">
                <a:solidFill>
                  <a:schemeClr val="folHlink"/>
                </a:solidFill>
              </a:rPr>
              <a:t>Def.  </a:t>
            </a:r>
            <a:r>
              <a:rPr kumimoji="0" lang="en-US">
                <a:solidFill>
                  <a:schemeClr val="tx1"/>
                </a:solidFill>
              </a:rPr>
              <a:t>Let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F</a:t>
            </a:r>
            <a:r>
              <a:rPr kumimoji="0" lang="en-US" baseline="-25000">
                <a:solidFill>
                  <a:schemeClr val="tx1"/>
                </a:solidFill>
                <a:latin typeface="Lucida Sans Italic" pitchFamily="1" charset="0"/>
              </a:rPr>
              <a:t>k</a:t>
            </a:r>
            <a:r>
              <a:rPr kumimoji="0" lang="en-US">
                <a:solidFill>
                  <a:schemeClr val="tx1"/>
                </a:solidFill>
              </a:rPr>
              <a:t> be smallest possible tree of rank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k</a:t>
            </a:r>
            <a:r>
              <a:rPr kumimoji="0" lang="en-US">
                <a:solidFill>
                  <a:schemeClr val="tx1"/>
                </a:solidFill>
              </a:rPr>
              <a:t> satisfying property.  </a:t>
            </a:r>
          </a:p>
        </p:txBody>
      </p:sp>
      <p:sp>
        <p:nvSpPr>
          <p:cNvPr id="134163" name="Oval 19"/>
          <p:cNvSpPr>
            <a:spLocks noChangeArrowheads="1"/>
          </p:cNvSpPr>
          <p:nvPr/>
        </p:nvSpPr>
        <p:spPr bwMode="auto">
          <a:xfrm>
            <a:off x="1609725" y="466090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164" name="Oval 20"/>
          <p:cNvSpPr>
            <a:spLocks noChangeArrowheads="1"/>
          </p:cNvSpPr>
          <p:nvPr/>
        </p:nvSpPr>
        <p:spPr bwMode="auto">
          <a:xfrm>
            <a:off x="160972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165" name="AutoShape 21"/>
          <p:cNvCxnSpPr>
            <a:cxnSpLocks noChangeShapeType="1"/>
            <a:stCxn id="134163" idx="4"/>
            <a:endCxn id="134164" idx="0"/>
          </p:cNvCxnSpPr>
          <p:nvPr/>
        </p:nvCxnSpPr>
        <p:spPr bwMode="auto">
          <a:xfrm>
            <a:off x="1649413" y="474186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66" name="Oval 22"/>
          <p:cNvSpPr>
            <a:spLocks noChangeArrowheads="1"/>
          </p:cNvSpPr>
          <p:nvPr/>
        </p:nvSpPr>
        <p:spPr bwMode="auto">
          <a:xfrm>
            <a:off x="1852613" y="50641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167" name="Oval 23"/>
          <p:cNvSpPr>
            <a:spLocks noChangeArrowheads="1"/>
          </p:cNvSpPr>
          <p:nvPr/>
        </p:nvSpPr>
        <p:spPr bwMode="auto">
          <a:xfrm>
            <a:off x="185261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168" name="AutoShape 24"/>
          <p:cNvCxnSpPr>
            <a:cxnSpLocks noChangeShapeType="1"/>
            <a:stCxn id="134166" idx="4"/>
            <a:endCxn id="134167" idx="0"/>
          </p:cNvCxnSpPr>
          <p:nvPr/>
        </p:nvCxnSpPr>
        <p:spPr bwMode="auto">
          <a:xfrm>
            <a:off x="1892300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69" name="Oval 25"/>
          <p:cNvSpPr>
            <a:spLocks noChangeArrowheads="1"/>
          </p:cNvSpPr>
          <p:nvPr/>
        </p:nvSpPr>
        <p:spPr bwMode="auto">
          <a:xfrm>
            <a:off x="136842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170" name="AutoShape 26"/>
          <p:cNvCxnSpPr>
            <a:cxnSpLocks noChangeShapeType="1"/>
            <a:stCxn id="134163" idx="4"/>
            <a:endCxn id="134169" idx="7"/>
          </p:cNvCxnSpPr>
          <p:nvPr/>
        </p:nvCxnSpPr>
        <p:spPr bwMode="auto">
          <a:xfrm flipH="1">
            <a:off x="1438275" y="4741863"/>
            <a:ext cx="211138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1" name="AutoShape 27"/>
          <p:cNvCxnSpPr>
            <a:cxnSpLocks noChangeShapeType="1"/>
            <a:stCxn id="134163" idx="4"/>
            <a:endCxn id="134166" idx="0"/>
          </p:cNvCxnSpPr>
          <p:nvPr/>
        </p:nvCxnSpPr>
        <p:spPr bwMode="auto">
          <a:xfrm>
            <a:off x="1649413" y="4741863"/>
            <a:ext cx="24288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72" name="Oval 28"/>
          <p:cNvSpPr>
            <a:spLocks noChangeArrowheads="1"/>
          </p:cNvSpPr>
          <p:nvPr/>
        </p:nvSpPr>
        <p:spPr bwMode="auto">
          <a:xfrm>
            <a:off x="217487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175" name="AutoShape 31"/>
          <p:cNvCxnSpPr>
            <a:cxnSpLocks noChangeShapeType="1"/>
            <a:stCxn id="134163" idx="4"/>
            <a:endCxn id="134172" idx="0"/>
          </p:cNvCxnSpPr>
          <p:nvPr/>
        </p:nvCxnSpPr>
        <p:spPr bwMode="auto">
          <a:xfrm>
            <a:off x="1649413" y="4741863"/>
            <a:ext cx="56515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2" name="Oval 38"/>
          <p:cNvSpPr>
            <a:spLocks noChangeArrowheads="1"/>
          </p:cNvSpPr>
          <p:nvPr/>
        </p:nvSpPr>
        <p:spPr bwMode="auto">
          <a:xfrm>
            <a:off x="241776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183" name="AutoShape 39"/>
          <p:cNvCxnSpPr>
            <a:cxnSpLocks noChangeShapeType="1"/>
            <a:stCxn id="134172" idx="4"/>
            <a:endCxn id="134182" idx="0"/>
          </p:cNvCxnSpPr>
          <p:nvPr/>
        </p:nvCxnSpPr>
        <p:spPr bwMode="auto">
          <a:xfrm>
            <a:off x="2214563" y="5145088"/>
            <a:ext cx="242887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4" name="Oval 40"/>
          <p:cNvSpPr>
            <a:spLocks noChangeArrowheads="1"/>
          </p:cNvSpPr>
          <p:nvPr/>
        </p:nvSpPr>
        <p:spPr bwMode="auto">
          <a:xfrm>
            <a:off x="2174875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185" name="AutoShape 41"/>
          <p:cNvCxnSpPr>
            <a:cxnSpLocks noChangeShapeType="1"/>
            <a:stCxn id="134172" idx="4"/>
            <a:endCxn id="134184" idx="0"/>
          </p:cNvCxnSpPr>
          <p:nvPr/>
        </p:nvCxnSpPr>
        <p:spPr bwMode="auto">
          <a:xfrm>
            <a:off x="2214563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6" name="Oval 42"/>
          <p:cNvSpPr>
            <a:spLocks noChangeArrowheads="1"/>
          </p:cNvSpPr>
          <p:nvPr/>
        </p:nvSpPr>
        <p:spPr bwMode="auto">
          <a:xfrm>
            <a:off x="2971800" y="466090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187" name="Oval 43"/>
          <p:cNvSpPr>
            <a:spLocks noChangeArrowheads="1"/>
          </p:cNvSpPr>
          <p:nvPr/>
        </p:nvSpPr>
        <p:spPr bwMode="auto">
          <a:xfrm>
            <a:off x="2971800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188" name="AutoShape 44"/>
          <p:cNvCxnSpPr>
            <a:cxnSpLocks noChangeShapeType="1"/>
            <a:stCxn id="134186" idx="4"/>
            <a:endCxn id="134187" idx="0"/>
          </p:cNvCxnSpPr>
          <p:nvPr/>
        </p:nvCxnSpPr>
        <p:spPr bwMode="auto">
          <a:xfrm>
            <a:off x="3011488" y="474186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9" name="Oval 45"/>
          <p:cNvSpPr>
            <a:spLocks noChangeArrowheads="1"/>
          </p:cNvSpPr>
          <p:nvPr/>
        </p:nvSpPr>
        <p:spPr bwMode="auto">
          <a:xfrm>
            <a:off x="3213100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190" name="Oval 46"/>
          <p:cNvSpPr>
            <a:spLocks noChangeArrowheads="1"/>
          </p:cNvSpPr>
          <p:nvPr/>
        </p:nvSpPr>
        <p:spPr bwMode="auto">
          <a:xfrm>
            <a:off x="3213100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191" name="AutoShape 47"/>
          <p:cNvCxnSpPr>
            <a:cxnSpLocks noChangeShapeType="1"/>
            <a:stCxn id="134189" idx="4"/>
            <a:endCxn id="134190" idx="0"/>
          </p:cNvCxnSpPr>
          <p:nvPr/>
        </p:nvCxnSpPr>
        <p:spPr bwMode="auto">
          <a:xfrm>
            <a:off x="3252788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2" name="Oval 48"/>
          <p:cNvSpPr>
            <a:spLocks noChangeArrowheads="1"/>
          </p:cNvSpPr>
          <p:nvPr/>
        </p:nvSpPr>
        <p:spPr bwMode="auto">
          <a:xfrm>
            <a:off x="2728913" y="50641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193" name="AutoShape 49"/>
          <p:cNvCxnSpPr>
            <a:cxnSpLocks noChangeShapeType="1"/>
            <a:stCxn id="134186" idx="4"/>
            <a:endCxn id="134192" idx="7"/>
          </p:cNvCxnSpPr>
          <p:nvPr/>
        </p:nvCxnSpPr>
        <p:spPr bwMode="auto">
          <a:xfrm flipH="1">
            <a:off x="2797175" y="4741863"/>
            <a:ext cx="214313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94" name="AutoShape 50"/>
          <p:cNvCxnSpPr>
            <a:cxnSpLocks noChangeShapeType="1"/>
            <a:stCxn id="134186" idx="4"/>
            <a:endCxn id="134189" idx="0"/>
          </p:cNvCxnSpPr>
          <p:nvPr/>
        </p:nvCxnSpPr>
        <p:spPr bwMode="auto">
          <a:xfrm>
            <a:off x="3011488" y="4741863"/>
            <a:ext cx="2413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5" name="Oval 51"/>
          <p:cNvSpPr>
            <a:spLocks noChangeArrowheads="1"/>
          </p:cNvSpPr>
          <p:nvPr/>
        </p:nvSpPr>
        <p:spPr bwMode="auto">
          <a:xfrm>
            <a:off x="353377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196" name="AutoShape 52"/>
          <p:cNvCxnSpPr>
            <a:cxnSpLocks noChangeShapeType="1"/>
            <a:stCxn id="134186" idx="4"/>
            <a:endCxn id="134195" idx="0"/>
          </p:cNvCxnSpPr>
          <p:nvPr/>
        </p:nvCxnSpPr>
        <p:spPr bwMode="auto">
          <a:xfrm>
            <a:off x="3011488" y="4741863"/>
            <a:ext cx="5635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7" name="Oval 53"/>
          <p:cNvSpPr>
            <a:spLocks noChangeArrowheads="1"/>
          </p:cNvSpPr>
          <p:nvPr/>
        </p:nvSpPr>
        <p:spPr bwMode="auto">
          <a:xfrm>
            <a:off x="377666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198" name="AutoShape 54"/>
          <p:cNvCxnSpPr>
            <a:cxnSpLocks noChangeShapeType="1"/>
            <a:stCxn id="134195" idx="4"/>
            <a:endCxn id="134197" idx="0"/>
          </p:cNvCxnSpPr>
          <p:nvPr/>
        </p:nvCxnSpPr>
        <p:spPr bwMode="auto">
          <a:xfrm>
            <a:off x="3575050" y="5145088"/>
            <a:ext cx="242888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9" name="Oval 55"/>
          <p:cNvSpPr>
            <a:spLocks noChangeArrowheads="1"/>
          </p:cNvSpPr>
          <p:nvPr/>
        </p:nvSpPr>
        <p:spPr bwMode="auto">
          <a:xfrm>
            <a:off x="3533775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00" name="AutoShape 56"/>
          <p:cNvCxnSpPr>
            <a:cxnSpLocks noChangeShapeType="1"/>
            <a:stCxn id="134195" idx="4"/>
            <a:endCxn id="134199" idx="0"/>
          </p:cNvCxnSpPr>
          <p:nvPr/>
        </p:nvCxnSpPr>
        <p:spPr bwMode="auto">
          <a:xfrm>
            <a:off x="3575050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01" name="Oval 57"/>
          <p:cNvSpPr>
            <a:spLocks noChangeArrowheads="1"/>
          </p:cNvSpPr>
          <p:nvPr/>
        </p:nvSpPr>
        <p:spPr bwMode="auto">
          <a:xfrm>
            <a:off x="4354513" y="5064125"/>
            <a:ext cx="79375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202" name="Oval 58"/>
          <p:cNvSpPr>
            <a:spLocks noChangeArrowheads="1"/>
          </p:cNvSpPr>
          <p:nvPr/>
        </p:nvSpPr>
        <p:spPr bwMode="auto">
          <a:xfrm>
            <a:off x="4354513" y="5465763"/>
            <a:ext cx="79375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03" name="AutoShape 59"/>
          <p:cNvCxnSpPr>
            <a:cxnSpLocks noChangeShapeType="1"/>
            <a:stCxn id="134201" idx="4"/>
            <a:endCxn id="134202" idx="0"/>
          </p:cNvCxnSpPr>
          <p:nvPr/>
        </p:nvCxnSpPr>
        <p:spPr bwMode="auto">
          <a:xfrm>
            <a:off x="4392613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04" name="Oval 60"/>
          <p:cNvSpPr>
            <a:spLocks noChangeArrowheads="1"/>
          </p:cNvSpPr>
          <p:nvPr/>
        </p:nvSpPr>
        <p:spPr bwMode="auto">
          <a:xfrm>
            <a:off x="459581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205" name="Oval 61"/>
          <p:cNvSpPr>
            <a:spLocks noChangeArrowheads="1"/>
          </p:cNvSpPr>
          <p:nvPr/>
        </p:nvSpPr>
        <p:spPr bwMode="auto">
          <a:xfrm>
            <a:off x="4595813" y="5870575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06" name="AutoShape 62"/>
          <p:cNvCxnSpPr>
            <a:cxnSpLocks noChangeShapeType="1"/>
            <a:stCxn id="134204" idx="4"/>
            <a:endCxn id="134205" idx="0"/>
          </p:cNvCxnSpPr>
          <p:nvPr/>
        </p:nvCxnSpPr>
        <p:spPr bwMode="auto">
          <a:xfrm>
            <a:off x="4635500" y="5546725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07" name="Oval 63"/>
          <p:cNvSpPr>
            <a:spLocks noChangeArrowheads="1"/>
          </p:cNvSpPr>
          <p:nvPr/>
        </p:nvSpPr>
        <p:spPr bwMode="auto">
          <a:xfrm>
            <a:off x="4111625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08" name="AutoShape 64"/>
          <p:cNvCxnSpPr>
            <a:cxnSpLocks noChangeShapeType="1"/>
            <a:stCxn id="134201" idx="4"/>
            <a:endCxn id="134207" idx="7"/>
          </p:cNvCxnSpPr>
          <p:nvPr/>
        </p:nvCxnSpPr>
        <p:spPr bwMode="auto">
          <a:xfrm flipH="1">
            <a:off x="4179888" y="5145088"/>
            <a:ext cx="21272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09" name="AutoShape 65"/>
          <p:cNvCxnSpPr>
            <a:cxnSpLocks noChangeShapeType="1"/>
            <a:stCxn id="134201" idx="4"/>
            <a:endCxn id="134204" idx="0"/>
          </p:cNvCxnSpPr>
          <p:nvPr/>
        </p:nvCxnSpPr>
        <p:spPr bwMode="auto">
          <a:xfrm>
            <a:off x="4392613" y="5145088"/>
            <a:ext cx="242887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10" name="AutoShape 66"/>
          <p:cNvCxnSpPr>
            <a:cxnSpLocks noChangeShapeType="1"/>
            <a:stCxn id="134186" idx="4"/>
            <a:endCxn id="134201" idx="0"/>
          </p:cNvCxnSpPr>
          <p:nvPr/>
        </p:nvCxnSpPr>
        <p:spPr bwMode="auto">
          <a:xfrm>
            <a:off x="3011488" y="4741863"/>
            <a:ext cx="1381125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15" name="Rectangle 71"/>
          <p:cNvSpPr>
            <a:spLocks noChangeArrowheads="1"/>
          </p:cNvSpPr>
          <p:nvPr/>
        </p:nvSpPr>
        <p:spPr bwMode="auto">
          <a:xfrm>
            <a:off x="1479550" y="42576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F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1" charset="-128"/>
              </a:rPr>
              <a:t>4</a:t>
            </a: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216" name="Rectangle 72"/>
          <p:cNvSpPr>
            <a:spLocks noChangeArrowheads="1"/>
          </p:cNvSpPr>
          <p:nvPr/>
        </p:nvSpPr>
        <p:spPr bwMode="auto">
          <a:xfrm>
            <a:off x="2822575" y="42576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F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1" charset="-128"/>
              </a:rPr>
              <a:t>5</a:t>
            </a: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221" name="Rectangle 77"/>
          <p:cNvSpPr>
            <a:spLocks noChangeArrowheads="1"/>
          </p:cNvSpPr>
          <p:nvPr/>
        </p:nvSpPr>
        <p:spPr bwMode="auto">
          <a:xfrm>
            <a:off x="1871663" y="631666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ea typeface="ＭＳ Ｐゴシック" pitchFamily="1" charset="-128"/>
              </a:rPr>
              <a:t>8</a:t>
            </a:r>
          </a:p>
        </p:txBody>
      </p:sp>
      <p:sp>
        <p:nvSpPr>
          <p:cNvPr id="134222" name="Rectangle 78"/>
          <p:cNvSpPr>
            <a:spLocks noChangeArrowheads="1"/>
          </p:cNvSpPr>
          <p:nvPr/>
        </p:nvSpPr>
        <p:spPr bwMode="auto">
          <a:xfrm>
            <a:off x="3443288" y="6316663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ea typeface="ＭＳ Ｐゴシック" pitchFamily="1" charset="-128"/>
              </a:rPr>
              <a:t>13</a:t>
            </a:r>
          </a:p>
        </p:txBody>
      </p:sp>
      <p:sp>
        <p:nvSpPr>
          <p:cNvPr id="134251" name="Oval 107"/>
          <p:cNvSpPr>
            <a:spLocks noChangeArrowheads="1"/>
          </p:cNvSpPr>
          <p:nvPr/>
        </p:nvSpPr>
        <p:spPr bwMode="auto">
          <a:xfrm>
            <a:off x="5068888" y="46577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252" name="Oval 108"/>
          <p:cNvSpPr>
            <a:spLocks noChangeArrowheads="1"/>
          </p:cNvSpPr>
          <p:nvPr/>
        </p:nvSpPr>
        <p:spPr bwMode="auto">
          <a:xfrm>
            <a:off x="5068888" y="5060950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53" name="AutoShape 109"/>
          <p:cNvCxnSpPr>
            <a:cxnSpLocks noChangeShapeType="1"/>
            <a:stCxn id="134251" idx="4"/>
            <a:endCxn id="134252" idx="0"/>
          </p:cNvCxnSpPr>
          <p:nvPr/>
        </p:nvCxnSpPr>
        <p:spPr bwMode="auto">
          <a:xfrm>
            <a:off x="5108575" y="4738688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54" name="Oval 110"/>
          <p:cNvSpPr>
            <a:spLocks noChangeArrowheads="1"/>
          </p:cNvSpPr>
          <p:nvPr/>
        </p:nvSpPr>
        <p:spPr bwMode="auto">
          <a:xfrm>
            <a:off x="5311775" y="506095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255" name="Oval 111"/>
          <p:cNvSpPr>
            <a:spLocks noChangeArrowheads="1"/>
          </p:cNvSpPr>
          <p:nvPr/>
        </p:nvSpPr>
        <p:spPr bwMode="auto">
          <a:xfrm>
            <a:off x="5311775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56" name="AutoShape 112"/>
          <p:cNvCxnSpPr>
            <a:cxnSpLocks noChangeShapeType="1"/>
            <a:stCxn id="134254" idx="4"/>
            <a:endCxn id="134255" idx="0"/>
          </p:cNvCxnSpPr>
          <p:nvPr/>
        </p:nvCxnSpPr>
        <p:spPr bwMode="auto">
          <a:xfrm>
            <a:off x="5351463" y="514191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57" name="Oval 113"/>
          <p:cNvSpPr>
            <a:spLocks noChangeArrowheads="1"/>
          </p:cNvSpPr>
          <p:nvPr/>
        </p:nvSpPr>
        <p:spPr bwMode="auto">
          <a:xfrm>
            <a:off x="4827588" y="5060950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58" name="AutoShape 114"/>
          <p:cNvCxnSpPr>
            <a:cxnSpLocks noChangeShapeType="1"/>
            <a:stCxn id="134251" idx="4"/>
            <a:endCxn id="134257" idx="7"/>
          </p:cNvCxnSpPr>
          <p:nvPr/>
        </p:nvCxnSpPr>
        <p:spPr bwMode="auto">
          <a:xfrm flipH="1">
            <a:off x="4895850" y="4738688"/>
            <a:ext cx="21272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59" name="AutoShape 115"/>
          <p:cNvCxnSpPr>
            <a:cxnSpLocks noChangeShapeType="1"/>
            <a:stCxn id="134251" idx="4"/>
            <a:endCxn id="134254" idx="0"/>
          </p:cNvCxnSpPr>
          <p:nvPr/>
        </p:nvCxnSpPr>
        <p:spPr bwMode="auto">
          <a:xfrm>
            <a:off x="5108575" y="4738688"/>
            <a:ext cx="242888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0" name="Oval 116"/>
          <p:cNvSpPr>
            <a:spLocks noChangeArrowheads="1"/>
          </p:cNvSpPr>
          <p:nvPr/>
        </p:nvSpPr>
        <p:spPr bwMode="auto">
          <a:xfrm>
            <a:off x="5632450" y="506095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61" name="AutoShape 117"/>
          <p:cNvCxnSpPr>
            <a:cxnSpLocks noChangeShapeType="1"/>
            <a:stCxn id="134251" idx="4"/>
            <a:endCxn id="134260" idx="0"/>
          </p:cNvCxnSpPr>
          <p:nvPr/>
        </p:nvCxnSpPr>
        <p:spPr bwMode="auto">
          <a:xfrm>
            <a:off x="5108575" y="4738688"/>
            <a:ext cx="56515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2" name="Oval 118"/>
          <p:cNvSpPr>
            <a:spLocks noChangeArrowheads="1"/>
          </p:cNvSpPr>
          <p:nvPr/>
        </p:nvSpPr>
        <p:spPr bwMode="auto">
          <a:xfrm>
            <a:off x="5873750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63" name="AutoShape 119"/>
          <p:cNvCxnSpPr>
            <a:cxnSpLocks noChangeShapeType="1"/>
            <a:stCxn id="134260" idx="4"/>
            <a:endCxn id="134262" idx="0"/>
          </p:cNvCxnSpPr>
          <p:nvPr/>
        </p:nvCxnSpPr>
        <p:spPr bwMode="auto">
          <a:xfrm>
            <a:off x="5673725" y="5141913"/>
            <a:ext cx="2413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4" name="Oval 120"/>
          <p:cNvSpPr>
            <a:spLocks noChangeArrowheads="1"/>
          </p:cNvSpPr>
          <p:nvPr/>
        </p:nvSpPr>
        <p:spPr bwMode="auto">
          <a:xfrm>
            <a:off x="5632450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65" name="AutoShape 121"/>
          <p:cNvCxnSpPr>
            <a:cxnSpLocks noChangeShapeType="1"/>
            <a:stCxn id="134260" idx="4"/>
            <a:endCxn id="134264" idx="0"/>
          </p:cNvCxnSpPr>
          <p:nvPr/>
        </p:nvCxnSpPr>
        <p:spPr bwMode="auto">
          <a:xfrm>
            <a:off x="5673725" y="514191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6" name="Oval 122"/>
          <p:cNvSpPr>
            <a:spLocks noChangeArrowheads="1"/>
          </p:cNvSpPr>
          <p:nvPr/>
        </p:nvSpPr>
        <p:spPr bwMode="auto">
          <a:xfrm>
            <a:off x="6451600" y="506095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267" name="Oval 123"/>
          <p:cNvSpPr>
            <a:spLocks noChangeArrowheads="1"/>
          </p:cNvSpPr>
          <p:nvPr/>
        </p:nvSpPr>
        <p:spPr bwMode="auto">
          <a:xfrm>
            <a:off x="6451600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68" name="AutoShape 124"/>
          <p:cNvCxnSpPr>
            <a:cxnSpLocks noChangeShapeType="1"/>
            <a:stCxn id="134266" idx="4"/>
            <a:endCxn id="134267" idx="0"/>
          </p:cNvCxnSpPr>
          <p:nvPr/>
        </p:nvCxnSpPr>
        <p:spPr bwMode="auto">
          <a:xfrm>
            <a:off x="6491288" y="514191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9" name="Oval 125"/>
          <p:cNvSpPr>
            <a:spLocks noChangeArrowheads="1"/>
          </p:cNvSpPr>
          <p:nvPr/>
        </p:nvSpPr>
        <p:spPr bwMode="auto">
          <a:xfrm>
            <a:off x="6694488" y="5464175"/>
            <a:ext cx="77787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270" name="Oval 126"/>
          <p:cNvSpPr>
            <a:spLocks noChangeArrowheads="1"/>
          </p:cNvSpPr>
          <p:nvPr/>
        </p:nvSpPr>
        <p:spPr bwMode="auto">
          <a:xfrm>
            <a:off x="6694488" y="5865813"/>
            <a:ext cx="77787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71" name="AutoShape 127"/>
          <p:cNvCxnSpPr>
            <a:cxnSpLocks noChangeShapeType="1"/>
            <a:stCxn id="134269" idx="4"/>
            <a:endCxn id="134270" idx="0"/>
          </p:cNvCxnSpPr>
          <p:nvPr/>
        </p:nvCxnSpPr>
        <p:spPr bwMode="auto">
          <a:xfrm>
            <a:off x="6732588" y="554513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72" name="Oval 128"/>
          <p:cNvSpPr>
            <a:spLocks noChangeArrowheads="1"/>
          </p:cNvSpPr>
          <p:nvPr/>
        </p:nvSpPr>
        <p:spPr bwMode="auto">
          <a:xfrm>
            <a:off x="6210300" y="5464175"/>
            <a:ext cx="79375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73" name="AutoShape 129"/>
          <p:cNvCxnSpPr>
            <a:cxnSpLocks noChangeShapeType="1"/>
            <a:stCxn id="134266" idx="4"/>
            <a:endCxn id="134272" idx="7"/>
          </p:cNvCxnSpPr>
          <p:nvPr/>
        </p:nvCxnSpPr>
        <p:spPr bwMode="auto">
          <a:xfrm flipH="1">
            <a:off x="6276975" y="5141913"/>
            <a:ext cx="214313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74" name="AutoShape 130"/>
          <p:cNvCxnSpPr>
            <a:cxnSpLocks noChangeShapeType="1"/>
            <a:stCxn id="134266" idx="4"/>
            <a:endCxn id="134269" idx="0"/>
          </p:cNvCxnSpPr>
          <p:nvPr/>
        </p:nvCxnSpPr>
        <p:spPr bwMode="auto">
          <a:xfrm>
            <a:off x="6491288" y="5141913"/>
            <a:ext cx="2413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75" name="AutoShape 131"/>
          <p:cNvCxnSpPr>
            <a:cxnSpLocks noChangeShapeType="1"/>
            <a:stCxn id="134251" idx="4"/>
            <a:endCxn id="134266" idx="0"/>
          </p:cNvCxnSpPr>
          <p:nvPr/>
        </p:nvCxnSpPr>
        <p:spPr bwMode="auto">
          <a:xfrm>
            <a:off x="5108575" y="4738688"/>
            <a:ext cx="138271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76" name="Rectangle 132"/>
          <p:cNvSpPr>
            <a:spLocks noChangeArrowheads="1"/>
          </p:cNvSpPr>
          <p:nvPr/>
        </p:nvSpPr>
        <p:spPr bwMode="auto">
          <a:xfrm>
            <a:off x="4919663" y="42545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F</a:t>
            </a:r>
            <a:r>
              <a:rPr lang="en-US" sz="1200" baseline="-25000">
                <a:solidFill>
                  <a:srgbClr val="000000"/>
                </a:solidFill>
                <a:ea typeface="ＭＳ Ｐゴシック" pitchFamily="1" charset="-128"/>
              </a:rPr>
              <a:t>6</a:t>
            </a: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277" name="Rectangle 133"/>
          <p:cNvSpPr>
            <a:spLocks noChangeArrowheads="1"/>
          </p:cNvSpPr>
          <p:nvPr/>
        </p:nvSpPr>
        <p:spPr bwMode="auto">
          <a:xfrm>
            <a:off x="6086475" y="6313488"/>
            <a:ext cx="1196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CC0000"/>
                </a:solidFill>
                <a:ea typeface="ＭＳ Ｐゴシック" pitchFamily="1" charset="-128"/>
              </a:rPr>
              <a:t>8 + 13 = 21</a:t>
            </a:r>
          </a:p>
        </p:txBody>
      </p:sp>
      <p:sp>
        <p:nvSpPr>
          <p:cNvPr id="134278" name="Oval 134"/>
          <p:cNvSpPr>
            <a:spLocks noChangeArrowheads="1"/>
          </p:cNvSpPr>
          <p:nvPr/>
        </p:nvSpPr>
        <p:spPr bwMode="auto">
          <a:xfrm>
            <a:off x="7608888" y="50768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279" name="Oval 135"/>
          <p:cNvSpPr>
            <a:spLocks noChangeArrowheads="1"/>
          </p:cNvSpPr>
          <p:nvPr/>
        </p:nvSpPr>
        <p:spPr bwMode="auto">
          <a:xfrm>
            <a:off x="7608888" y="5481638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80" name="AutoShape 136"/>
          <p:cNvCxnSpPr>
            <a:cxnSpLocks noChangeShapeType="1"/>
            <a:stCxn id="134278" idx="4"/>
            <a:endCxn id="134279" idx="0"/>
          </p:cNvCxnSpPr>
          <p:nvPr/>
        </p:nvCxnSpPr>
        <p:spPr bwMode="auto">
          <a:xfrm>
            <a:off x="7650163" y="5157788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1" name="Oval 137"/>
          <p:cNvSpPr>
            <a:spLocks noChangeArrowheads="1"/>
          </p:cNvSpPr>
          <p:nvPr/>
        </p:nvSpPr>
        <p:spPr bwMode="auto">
          <a:xfrm>
            <a:off x="7850188" y="5481638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282" name="Oval 138"/>
          <p:cNvSpPr>
            <a:spLocks noChangeArrowheads="1"/>
          </p:cNvSpPr>
          <p:nvPr/>
        </p:nvSpPr>
        <p:spPr bwMode="auto">
          <a:xfrm>
            <a:off x="7850188" y="5884863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83" name="AutoShape 139"/>
          <p:cNvCxnSpPr>
            <a:cxnSpLocks noChangeShapeType="1"/>
            <a:stCxn id="134281" idx="4"/>
            <a:endCxn id="134282" idx="0"/>
          </p:cNvCxnSpPr>
          <p:nvPr/>
        </p:nvCxnSpPr>
        <p:spPr bwMode="auto">
          <a:xfrm>
            <a:off x="7891463" y="5561013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4" name="Oval 140"/>
          <p:cNvSpPr>
            <a:spLocks noChangeArrowheads="1"/>
          </p:cNvSpPr>
          <p:nvPr/>
        </p:nvSpPr>
        <p:spPr bwMode="auto">
          <a:xfrm>
            <a:off x="7369175" y="5481638"/>
            <a:ext cx="77788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85" name="AutoShape 141"/>
          <p:cNvCxnSpPr>
            <a:cxnSpLocks noChangeShapeType="1"/>
            <a:stCxn id="134278" idx="4"/>
            <a:endCxn id="134284" idx="7"/>
          </p:cNvCxnSpPr>
          <p:nvPr/>
        </p:nvCxnSpPr>
        <p:spPr bwMode="auto">
          <a:xfrm flipH="1">
            <a:off x="7435850" y="5157788"/>
            <a:ext cx="214313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86" name="AutoShape 142"/>
          <p:cNvCxnSpPr>
            <a:cxnSpLocks noChangeShapeType="1"/>
            <a:stCxn id="134278" idx="4"/>
            <a:endCxn id="134281" idx="0"/>
          </p:cNvCxnSpPr>
          <p:nvPr/>
        </p:nvCxnSpPr>
        <p:spPr bwMode="auto">
          <a:xfrm>
            <a:off x="7650163" y="5157788"/>
            <a:ext cx="2413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7" name="Oval 143"/>
          <p:cNvSpPr>
            <a:spLocks noChangeArrowheads="1"/>
          </p:cNvSpPr>
          <p:nvPr/>
        </p:nvSpPr>
        <p:spPr bwMode="auto">
          <a:xfrm>
            <a:off x="8174038" y="5481638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88" name="AutoShape 144"/>
          <p:cNvCxnSpPr>
            <a:cxnSpLocks noChangeShapeType="1"/>
            <a:stCxn id="134278" idx="4"/>
            <a:endCxn id="134287" idx="0"/>
          </p:cNvCxnSpPr>
          <p:nvPr/>
        </p:nvCxnSpPr>
        <p:spPr bwMode="auto">
          <a:xfrm>
            <a:off x="7650163" y="5157788"/>
            <a:ext cx="56515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9" name="Oval 145"/>
          <p:cNvSpPr>
            <a:spLocks noChangeArrowheads="1"/>
          </p:cNvSpPr>
          <p:nvPr/>
        </p:nvSpPr>
        <p:spPr bwMode="auto">
          <a:xfrm>
            <a:off x="8415338" y="5884863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90" name="AutoShape 146"/>
          <p:cNvCxnSpPr>
            <a:cxnSpLocks noChangeShapeType="1"/>
            <a:stCxn id="134287" idx="4"/>
            <a:endCxn id="134289" idx="0"/>
          </p:cNvCxnSpPr>
          <p:nvPr/>
        </p:nvCxnSpPr>
        <p:spPr bwMode="auto">
          <a:xfrm>
            <a:off x="8215313" y="5561013"/>
            <a:ext cx="2413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91" name="Oval 147"/>
          <p:cNvSpPr>
            <a:spLocks noChangeArrowheads="1"/>
          </p:cNvSpPr>
          <p:nvPr/>
        </p:nvSpPr>
        <p:spPr bwMode="auto">
          <a:xfrm>
            <a:off x="8174038" y="5884863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cxnSp>
        <p:nvCxnSpPr>
          <p:cNvPr id="134292" name="AutoShape 148"/>
          <p:cNvCxnSpPr>
            <a:cxnSpLocks noChangeShapeType="1"/>
            <a:stCxn id="134287" idx="4"/>
            <a:endCxn id="134291" idx="0"/>
          </p:cNvCxnSpPr>
          <p:nvPr/>
        </p:nvCxnSpPr>
        <p:spPr bwMode="auto">
          <a:xfrm>
            <a:off x="8215313" y="5561013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93" name="AutoShape 149"/>
          <p:cNvCxnSpPr>
            <a:cxnSpLocks noChangeShapeType="1"/>
            <a:stCxn id="134251" idx="4"/>
            <a:endCxn id="134278" idx="0"/>
          </p:cNvCxnSpPr>
          <p:nvPr/>
        </p:nvCxnSpPr>
        <p:spPr bwMode="auto">
          <a:xfrm>
            <a:off x="5110163" y="4738688"/>
            <a:ext cx="254000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96" name="Freeform 152"/>
          <p:cNvSpPr>
            <a:spLocks/>
          </p:cNvSpPr>
          <p:nvPr/>
        </p:nvSpPr>
        <p:spPr bwMode="auto">
          <a:xfrm>
            <a:off x="4737100" y="4503738"/>
            <a:ext cx="2159000" cy="1620837"/>
          </a:xfrm>
          <a:custGeom>
            <a:avLst/>
            <a:gdLst>
              <a:gd name="T0" fmla="*/ 88 w 1360"/>
              <a:gd name="T1" fmla="*/ 53 h 1021"/>
              <a:gd name="T2" fmla="*/ 728 w 1360"/>
              <a:gd name="T3" fmla="*/ 93 h 1021"/>
              <a:gd name="T4" fmla="*/ 824 w 1360"/>
              <a:gd name="T5" fmla="*/ 109 h 1021"/>
              <a:gd name="T6" fmla="*/ 920 w 1360"/>
              <a:gd name="T7" fmla="*/ 149 h 1021"/>
              <a:gd name="T8" fmla="*/ 976 w 1360"/>
              <a:gd name="T9" fmla="*/ 165 h 1021"/>
              <a:gd name="T10" fmla="*/ 1024 w 1360"/>
              <a:gd name="T11" fmla="*/ 181 h 1021"/>
              <a:gd name="T12" fmla="*/ 1064 w 1360"/>
              <a:gd name="T13" fmla="*/ 213 h 1021"/>
              <a:gd name="T14" fmla="*/ 1112 w 1360"/>
              <a:gd name="T15" fmla="*/ 245 h 1021"/>
              <a:gd name="T16" fmla="*/ 1128 w 1360"/>
              <a:gd name="T17" fmla="*/ 269 h 1021"/>
              <a:gd name="T18" fmla="*/ 1152 w 1360"/>
              <a:gd name="T19" fmla="*/ 277 h 1021"/>
              <a:gd name="T20" fmla="*/ 1208 w 1360"/>
              <a:gd name="T21" fmla="*/ 341 h 1021"/>
              <a:gd name="T22" fmla="*/ 1288 w 1360"/>
              <a:gd name="T23" fmla="*/ 461 h 1021"/>
              <a:gd name="T24" fmla="*/ 1360 w 1360"/>
              <a:gd name="T25" fmla="*/ 661 h 1021"/>
              <a:gd name="T26" fmla="*/ 1336 w 1360"/>
              <a:gd name="T27" fmla="*/ 917 h 1021"/>
              <a:gd name="T28" fmla="*/ 1320 w 1360"/>
              <a:gd name="T29" fmla="*/ 989 h 1021"/>
              <a:gd name="T30" fmla="*/ 1272 w 1360"/>
              <a:gd name="T31" fmla="*/ 1021 h 1021"/>
              <a:gd name="T32" fmla="*/ 1032 w 1360"/>
              <a:gd name="T33" fmla="*/ 1005 h 1021"/>
              <a:gd name="T34" fmla="*/ 544 w 1360"/>
              <a:gd name="T35" fmla="*/ 901 h 1021"/>
              <a:gd name="T36" fmla="*/ 408 w 1360"/>
              <a:gd name="T37" fmla="*/ 829 h 1021"/>
              <a:gd name="T38" fmla="*/ 384 w 1360"/>
              <a:gd name="T39" fmla="*/ 813 h 1021"/>
              <a:gd name="T40" fmla="*/ 352 w 1360"/>
              <a:gd name="T41" fmla="*/ 765 h 1021"/>
              <a:gd name="T42" fmla="*/ 296 w 1360"/>
              <a:gd name="T43" fmla="*/ 709 h 1021"/>
              <a:gd name="T44" fmla="*/ 232 w 1360"/>
              <a:gd name="T45" fmla="*/ 637 h 1021"/>
              <a:gd name="T46" fmla="*/ 152 w 1360"/>
              <a:gd name="T47" fmla="*/ 549 h 1021"/>
              <a:gd name="T48" fmla="*/ 104 w 1360"/>
              <a:gd name="T49" fmla="*/ 533 h 1021"/>
              <a:gd name="T50" fmla="*/ 48 w 1360"/>
              <a:gd name="T51" fmla="*/ 477 h 1021"/>
              <a:gd name="T52" fmla="*/ 8 w 1360"/>
              <a:gd name="T53" fmla="*/ 405 h 1021"/>
              <a:gd name="T54" fmla="*/ 0 w 1360"/>
              <a:gd name="T55" fmla="*/ 381 h 1021"/>
              <a:gd name="T56" fmla="*/ 32 w 1360"/>
              <a:gd name="T57" fmla="*/ 197 h 1021"/>
              <a:gd name="T58" fmla="*/ 48 w 1360"/>
              <a:gd name="T59" fmla="*/ 173 h 1021"/>
              <a:gd name="T60" fmla="*/ 64 w 1360"/>
              <a:gd name="T61" fmla="*/ 125 h 1021"/>
              <a:gd name="T62" fmla="*/ 88 w 1360"/>
              <a:gd name="T63" fmla="*/ 53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0" h="1021">
                <a:moveTo>
                  <a:pt x="88" y="53"/>
                </a:moveTo>
                <a:cubicBezTo>
                  <a:pt x="299" y="0"/>
                  <a:pt x="518" y="66"/>
                  <a:pt x="728" y="93"/>
                </a:cubicBezTo>
                <a:cubicBezTo>
                  <a:pt x="793" y="114"/>
                  <a:pt x="690" y="82"/>
                  <a:pt x="824" y="109"/>
                </a:cubicBezTo>
                <a:cubicBezTo>
                  <a:pt x="864" y="117"/>
                  <a:pt x="886" y="132"/>
                  <a:pt x="920" y="149"/>
                </a:cubicBezTo>
                <a:cubicBezTo>
                  <a:pt x="933" y="155"/>
                  <a:pt x="963" y="161"/>
                  <a:pt x="976" y="165"/>
                </a:cubicBezTo>
                <a:cubicBezTo>
                  <a:pt x="992" y="169"/>
                  <a:pt x="1024" y="181"/>
                  <a:pt x="1024" y="181"/>
                </a:cubicBezTo>
                <a:cubicBezTo>
                  <a:pt x="1053" y="225"/>
                  <a:pt x="1023" y="190"/>
                  <a:pt x="1064" y="213"/>
                </a:cubicBezTo>
                <a:cubicBezTo>
                  <a:pt x="1080" y="222"/>
                  <a:pt x="1112" y="245"/>
                  <a:pt x="1112" y="245"/>
                </a:cubicBezTo>
                <a:cubicBezTo>
                  <a:pt x="1117" y="253"/>
                  <a:pt x="1120" y="262"/>
                  <a:pt x="1128" y="269"/>
                </a:cubicBezTo>
                <a:cubicBezTo>
                  <a:pt x="1134" y="274"/>
                  <a:pt x="1146" y="271"/>
                  <a:pt x="1152" y="277"/>
                </a:cubicBezTo>
                <a:cubicBezTo>
                  <a:pt x="1245" y="370"/>
                  <a:pt x="1139" y="295"/>
                  <a:pt x="1208" y="341"/>
                </a:cubicBezTo>
                <a:cubicBezTo>
                  <a:pt x="1230" y="385"/>
                  <a:pt x="1271" y="410"/>
                  <a:pt x="1288" y="461"/>
                </a:cubicBezTo>
                <a:cubicBezTo>
                  <a:pt x="1310" y="528"/>
                  <a:pt x="1340" y="591"/>
                  <a:pt x="1360" y="661"/>
                </a:cubicBezTo>
                <a:cubicBezTo>
                  <a:pt x="1355" y="763"/>
                  <a:pt x="1351" y="825"/>
                  <a:pt x="1336" y="917"/>
                </a:cubicBezTo>
                <a:cubicBezTo>
                  <a:pt x="1331" y="941"/>
                  <a:pt x="1336" y="970"/>
                  <a:pt x="1320" y="989"/>
                </a:cubicBezTo>
                <a:cubicBezTo>
                  <a:pt x="1307" y="1003"/>
                  <a:pt x="1272" y="1021"/>
                  <a:pt x="1272" y="1021"/>
                </a:cubicBezTo>
                <a:cubicBezTo>
                  <a:pt x="1192" y="1015"/>
                  <a:pt x="1111" y="1011"/>
                  <a:pt x="1032" y="1005"/>
                </a:cubicBezTo>
                <a:cubicBezTo>
                  <a:pt x="867" y="991"/>
                  <a:pt x="705" y="933"/>
                  <a:pt x="544" y="901"/>
                </a:cubicBezTo>
                <a:cubicBezTo>
                  <a:pt x="496" y="877"/>
                  <a:pt x="459" y="841"/>
                  <a:pt x="408" y="829"/>
                </a:cubicBezTo>
                <a:cubicBezTo>
                  <a:pt x="400" y="823"/>
                  <a:pt x="390" y="820"/>
                  <a:pt x="384" y="813"/>
                </a:cubicBezTo>
                <a:cubicBezTo>
                  <a:pt x="371" y="798"/>
                  <a:pt x="365" y="778"/>
                  <a:pt x="352" y="765"/>
                </a:cubicBezTo>
                <a:cubicBezTo>
                  <a:pt x="333" y="746"/>
                  <a:pt x="310" y="730"/>
                  <a:pt x="296" y="709"/>
                </a:cubicBezTo>
                <a:cubicBezTo>
                  <a:pt x="273" y="674"/>
                  <a:pt x="270" y="656"/>
                  <a:pt x="232" y="637"/>
                </a:cubicBezTo>
                <a:cubicBezTo>
                  <a:pt x="221" y="596"/>
                  <a:pt x="195" y="563"/>
                  <a:pt x="152" y="549"/>
                </a:cubicBezTo>
                <a:cubicBezTo>
                  <a:pt x="136" y="543"/>
                  <a:pt x="104" y="533"/>
                  <a:pt x="104" y="533"/>
                </a:cubicBezTo>
                <a:cubicBezTo>
                  <a:pt x="91" y="495"/>
                  <a:pt x="87" y="486"/>
                  <a:pt x="48" y="477"/>
                </a:cubicBezTo>
                <a:cubicBezTo>
                  <a:pt x="12" y="441"/>
                  <a:pt x="27" y="463"/>
                  <a:pt x="8" y="405"/>
                </a:cubicBezTo>
                <a:cubicBezTo>
                  <a:pt x="5" y="397"/>
                  <a:pt x="0" y="381"/>
                  <a:pt x="0" y="381"/>
                </a:cubicBezTo>
                <a:cubicBezTo>
                  <a:pt x="5" y="327"/>
                  <a:pt x="9" y="248"/>
                  <a:pt x="32" y="197"/>
                </a:cubicBezTo>
                <a:cubicBezTo>
                  <a:pt x="35" y="188"/>
                  <a:pt x="44" y="181"/>
                  <a:pt x="48" y="173"/>
                </a:cubicBezTo>
                <a:cubicBezTo>
                  <a:pt x="54" y="157"/>
                  <a:pt x="64" y="125"/>
                  <a:pt x="64" y="125"/>
                </a:cubicBezTo>
                <a:lnTo>
                  <a:pt x="88" y="53"/>
                </a:ln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34297" name="Freeform 153"/>
          <p:cNvSpPr>
            <a:spLocks/>
          </p:cNvSpPr>
          <p:nvPr/>
        </p:nvSpPr>
        <p:spPr bwMode="auto">
          <a:xfrm>
            <a:off x="7277100" y="4941888"/>
            <a:ext cx="1330325" cy="1230312"/>
          </a:xfrm>
          <a:custGeom>
            <a:avLst/>
            <a:gdLst>
              <a:gd name="T0" fmla="*/ 80 w 838"/>
              <a:gd name="T1" fmla="*/ 113 h 775"/>
              <a:gd name="T2" fmla="*/ 152 w 838"/>
              <a:gd name="T3" fmla="*/ 73 h 775"/>
              <a:gd name="T4" fmla="*/ 176 w 838"/>
              <a:gd name="T5" fmla="*/ 57 h 775"/>
              <a:gd name="T6" fmla="*/ 200 w 838"/>
              <a:gd name="T7" fmla="*/ 41 h 775"/>
              <a:gd name="T8" fmla="*/ 288 w 838"/>
              <a:gd name="T9" fmla="*/ 17 h 775"/>
              <a:gd name="T10" fmla="*/ 392 w 838"/>
              <a:gd name="T11" fmla="*/ 49 h 775"/>
              <a:gd name="T12" fmla="*/ 464 w 838"/>
              <a:gd name="T13" fmla="*/ 81 h 775"/>
              <a:gd name="T14" fmla="*/ 512 w 838"/>
              <a:gd name="T15" fmla="*/ 121 h 775"/>
              <a:gd name="T16" fmla="*/ 560 w 838"/>
              <a:gd name="T17" fmla="*/ 137 h 775"/>
              <a:gd name="T18" fmla="*/ 632 w 838"/>
              <a:gd name="T19" fmla="*/ 193 h 775"/>
              <a:gd name="T20" fmla="*/ 656 w 838"/>
              <a:gd name="T21" fmla="*/ 209 h 775"/>
              <a:gd name="T22" fmla="*/ 744 w 838"/>
              <a:gd name="T23" fmla="*/ 305 h 775"/>
              <a:gd name="T24" fmla="*/ 792 w 838"/>
              <a:gd name="T25" fmla="*/ 401 h 775"/>
              <a:gd name="T26" fmla="*/ 832 w 838"/>
              <a:gd name="T27" fmla="*/ 545 h 775"/>
              <a:gd name="T28" fmla="*/ 768 w 838"/>
              <a:gd name="T29" fmla="*/ 761 h 775"/>
              <a:gd name="T30" fmla="*/ 448 w 838"/>
              <a:gd name="T31" fmla="*/ 745 h 775"/>
              <a:gd name="T32" fmla="*/ 344 w 838"/>
              <a:gd name="T33" fmla="*/ 705 h 775"/>
              <a:gd name="T34" fmla="*/ 248 w 838"/>
              <a:gd name="T35" fmla="*/ 633 h 775"/>
              <a:gd name="T36" fmla="*/ 200 w 838"/>
              <a:gd name="T37" fmla="*/ 593 h 775"/>
              <a:gd name="T38" fmla="*/ 72 w 838"/>
              <a:gd name="T39" fmla="*/ 513 h 775"/>
              <a:gd name="T40" fmla="*/ 40 w 838"/>
              <a:gd name="T41" fmla="*/ 433 h 775"/>
              <a:gd name="T42" fmla="*/ 0 w 838"/>
              <a:gd name="T43" fmla="*/ 361 h 775"/>
              <a:gd name="T44" fmla="*/ 80 w 838"/>
              <a:gd name="T45" fmla="*/ 113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38" h="775">
                <a:moveTo>
                  <a:pt x="80" y="113"/>
                </a:moveTo>
                <a:cubicBezTo>
                  <a:pt x="122" y="98"/>
                  <a:pt x="96" y="109"/>
                  <a:pt x="152" y="73"/>
                </a:cubicBezTo>
                <a:cubicBezTo>
                  <a:pt x="160" y="67"/>
                  <a:pt x="168" y="62"/>
                  <a:pt x="176" y="57"/>
                </a:cubicBezTo>
                <a:cubicBezTo>
                  <a:pt x="184" y="51"/>
                  <a:pt x="200" y="41"/>
                  <a:pt x="200" y="41"/>
                </a:cubicBezTo>
                <a:cubicBezTo>
                  <a:pt x="226" y="0"/>
                  <a:pt x="239" y="8"/>
                  <a:pt x="288" y="17"/>
                </a:cubicBezTo>
                <a:cubicBezTo>
                  <a:pt x="322" y="34"/>
                  <a:pt x="355" y="38"/>
                  <a:pt x="392" y="49"/>
                </a:cubicBezTo>
                <a:cubicBezTo>
                  <a:pt x="418" y="56"/>
                  <a:pt x="437" y="72"/>
                  <a:pt x="464" y="81"/>
                </a:cubicBezTo>
                <a:cubicBezTo>
                  <a:pt x="479" y="96"/>
                  <a:pt x="491" y="112"/>
                  <a:pt x="512" y="121"/>
                </a:cubicBezTo>
                <a:cubicBezTo>
                  <a:pt x="527" y="127"/>
                  <a:pt x="560" y="137"/>
                  <a:pt x="560" y="137"/>
                </a:cubicBezTo>
                <a:cubicBezTo>
                  <a:pt x="597" y="174"/>
                  <a:pt x="574" y="154"/>
                  <a:pt x="632" y="193"/>
                </a:cubicBezTo>
                <a:cubicBezTo>
                  <a:pt x="640" y="198"/>
                  <a:pt x="656" y="209"/>
                  <a:pt x="656" y="209"/>
                </a:cubicBezTo>
                <a:cubicBezTo>
                  <a:pt x="681" y="247"/>
                  <a:pt x="705" y="279"/>
                  <a:pt x="744" y="305"/>
                </a:cubicBezTo>
                <a:cubicBezTo>
                  <a:pt x="762" y="332"/>
                  <a:pt x="783" y="368"/>
                  <a:pt x="792" y="401"/>
                </a:cubicBezTo>
                <a:cubicBezTo>
                  <a:pt x="804" y="451"/>
                  <a:pt x="802" y="501"/>
                  <a:pt x="832" y="545"/>
                </a:cubicBezTo>
                <a:cubicBezTo>
                  <a:pt x="826" y="621"/>
                  <a:pt x="838" y="713"/>
                  <a:pt x="768" y="761"/>
                </a:cubicBezTo>
                <a:cubicBezTo>
                  <a:pt x="661" y="757"/>
                  <a:pt x="550" y="775"/>
                  <a:pt x="448" y="745"/>
                </a:cubicBezTo>
                <a:cubicBezTo>
                  <a:pt x="205" y="673"/>
                  <a:pt x="502" y="736"/>
                  <a:pt x="344" y="705"/>
                </a:cubicBezTo>
                <a:cubicBezTo>
                  <a:pt x="312" y="683"/>
                  <a:pt x="275" y="660"/>
                  <a:pt x="248" y="633"/>
                </a:cubicBezTo>
                <a:cubicBezTo>
                  <a:pt x="204" y="589"/>
                  <a:pt x="245" y="608"/>
                  <a:pt x="200" y="593"/>
                </a:cubicBezTo>
                <a:cubicBezTo>
                  <a:pt x="172" y="552"/>
                  <a:pt x="118" y="528"/>
                  <a:pt x="72" y="513"/>
                </a:cubicBezTo>
                <a:cubicBezTo>
                  <a:pt x="59" y="487"/>
                  <a:pt x="55" y="456"/>
                  <a:pt x="40" y="433"/>
                </a:cubicBezTo>
                <a:cubicBezTo>
                  <a:pt x="3" y="377"/>
                  <a:pt x="14" y="403"/>
                  <a:pt x="0" y="361"/>
                </a:cubicBezTo>
                <a:cubicBezTo>
                  <a:pt x="9" y="269"/>
                  <a:pt x="24" y="187"/>
                  <a:pt x="80" y="113"/>
                </a:cubicBez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graphicFrame>
        <p:nvGraphicFramePr>
          <p:cNvPr id="134298" name="Object 154"/>
          <p:cNvGraphicFramePr>
            <a:graphicFrameLocks noChangeAspect="1"/>
          </p:cNvGraphicFramePr>
          <p:nvPr/>
        </p:nvGraphicFramePr>
        <p:xfrm>
          <a:off x="1704975" y="1966913"/>
          <a:ext cx="2819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2463800" imgH="660400" progId="Equation.3">
                  <p:embed/>
                </p:oleObj>
              </mc:Choice>
              <mc:Fallback>
                <p:oleObj name="Equation" r:id="rId4" imgW="24638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04975" y="1966913"/>
                        <a:ext cx="2819400" cy="8461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99" name="Oval 155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134300" name="Oval 156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1</a:t>
            </a:r>
            <a:endParaRPr lang="en-US" sz="1200">
              <a:solidFill>
                <a:srgbClr val="000000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134301" name="Oval 157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134302" name="Oval 158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k</a:t>
            </a:r>
            <a:endParaRPr lang="en-US" sz="1200">
              <a:solidFill>
                <a:srgbClr val="000000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cxnSp>
        <p:nvCxnSpPr>
          <p:cNvPr id="134303" name="AutoShape 159"/>
          <p:cNvCxnSpPr>
            <a:cxnSpLocks noChangeShapeType="1"/>
            <a:stCxn id="134299" idx="4"/>
            <a:endCxn id="134300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304" name="AutoShape 160"/>
          <p:cNvCxnSpPr>
            <a:cxnSpLocks noChangeShapeType="1"/>
            <a:stCxn id="134299" idx="4"/>
            <a:endCxn id="134301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305" name="AutoShape 161"/>
          <p:cNvCxnSpPr>
            <a:cxnSpLocks noChangeShapeType="1"/>
            <a:stCxn id="134299" idx="4"/>
            <a:endCxn id="134302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306" name="Rectangle 162"/>
          <p:cNvSpPr>
            <a:spLocks noChangeArrowheads="1"/>
          </p:cNvSpPr>
          <p:nvPr/>
        </p:nvSpPr>
        <p:spPr bwMode="auto">
          <a:xfrm>
            <a:off x="7229475" y="263366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1" charset="-128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82E7D-9E2E-4DD2-9F53-382F69E89600}" type="slidenum">
              <a:rPr lang="en-US">
                <a:solidFill>
                  <a:srgbClr val="000000"/>
                </a:solidFill>
              </a:rPr>
              <a:pPr/>
              <a:t>52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Bounding the Rank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>
                <a:solidFill>
                  <a:schemeClr val="folHlink"/>
                </a:solidFill>
              </a:rPr>
              <a:t>Lemma.  </a:t>
            </a:r>
            <a:r>
              <a:rPr kumimoji="0" lang="en-US">
                <a:solidFill>
                  <a:schemeClr val="tx1"/>
                </a:solidFill>
              </a:rPr>
              <a:t>Fix a point in time. Let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1"/>
                </a:solidFill>
              </a:rPr>
              <a:t> be a node, and let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y</a:t>
            </a:r>
            <a:r>
              <a:rPr kumimoji="0" lang="en-US" baseline="-25000">
                <a:solidFill>
                  <a:schemeClr val="tx1"/>
                </a:solidFill>
              </a:rPr>
              <a:t>1</a:t>
            </a:r>
            <a:r>
              <a:rPr kumimoji="0" lang="en-US">
                <a:solidFill>
                  <a:schemeClr val="tx1"/>
                </a:solidFill>
              </a:rPr>
              <a:t>, …,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y</a:t>
            </a:r>
            <a:r>
              <a:rPr kumimoji="0" lang="en-US" baseline="-25000">
                <a:solidFill>
                  <a:schemeClr val="tx1"/>
                </a:solidFill>
              </a:rPr>
              <a:t>k  </a:t>
            </a:r>
            <a:r>
              <a:rPr kumimoji="0" lang="en-US">
                <a:solidFill>
                  <a:schemeClr val="tx1"/>
                </a:solidFill>
              </a:rPr>
              <a:t>denote</a:t>
            </a:r>
            <a:br>
              <a:rPr kumimoji="0" lang="en-US">
                <a:solidFill>
                  <a:schemeClr val="tx1"/>
                </a:solidFill>
              </a:rPr>
            </a:br>
            <a:r>
              <a:rPr kumimoji="0" lang="en-US">
                <a:solidFill>
                  <a:schemeClr val="tx1"/>
                </a:solidFill>
              </a:rPr>
              <a:t>its children in the order in which they were linked to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x</a:t>
            </a:r>
            <a:r>
              <a:rPr kumimoji="0" lang="en-US">
                <a:solidFill>
                  <a:schemeClr val="tx1"/>
                </a:solidFill>
              </a:rPr>
              <a:t>.  Then: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r>
              <a:rPr kumimoji="0" lang="en-US">
                <a:solidFill>
                  <a:schemeClr val="folHlink"/>
                </a:solidFill>
              </a:rPr>
              <a:t>Def.  </a:t>
            </a:r>
            <a:r>
              <a:rPr kumimoji="0" lang="en-US">
                <a:solidFill>
                  <a:schemeClr val="tx1"/>
                </a:solidFill>
              </a:rPr>
              <a:t>Let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F</a:t>
            </a:r>
            <a:r>
              <a:rPr kumimoji="0" lang="en-US" baseline="-25000">
                <a:solidFill>
                  <a:schemeClr val="tx1"/>
                </a:solidFill>
                <a:latin typeface="Lucida Sans Italic" pitchFamily="1" charset="0"/>
              </a:rPr>
              <a:t>k</a:t>
            </a:r>
            <a:r>
              <a:rPr kumimoji="0" lang="en-US">
                <a:solidFill>
                  <a:schemeClr val="tx1"/>
                </a:solidFill>
              </a:rPr>
              <a:t> be smallest possible tree of rank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k</a:t>
            </a:r>
            <a:r>
              <a:rPr kumimoji="0" lang="en-US">
                <a:solidFill>
                  <a:schemeClr val="tx1"/>
                </a:solidFill>
              </a:rPr>
              <a:t> satisfying property.  </a:t>
            </a:r>
          </a:p>
          <a:p>
            <a:endParaRPr kumimoji="0" lang="en-US">
              <a:solidFill>
                <a:schemeClr val="tx1"/>
              </a:solidFill>
            </a:endParaRPr>
          </a:p>
          <a:p>
            <a:r>
              <a:rPr kumimoji="0" lang="en-US">
                <a:solidFill>
                  <a:schemeClr val="folHlink"/>
                </a:solidFill>
              </a:rPr>
              <a:t>Fibonacci fact. 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F</a:t>
            </a:r>
            <a:r>
              <a:rPr kumimoji="0" lang="en-US" baseline="-25000">
                <a:solidFill>
                  <a:schemeClr val="tx1"/>
                </a:solidFill>
                <a:latin typeface="Lucida Sans Italic" pitchFamily="1" charset="0"/>
              </a:rPr>
              <a:t>k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2000" baseline="-25000">
                <a:solidFill>
                  <a:schemeClr val="tx1"/>
                </a:solidFill>
              </a:rPr>
              <a:t> </a:t>
            </a:r>
            <a:r>
              <a:rPr kumimoji="0" lang="en-US">
                <a:solidFill>
                  <a:schemeClr val="tx1"/>
                </a:solidFill>
                <a:sym typeface="Symbol" pitchFamily="1" charset="2"/>
              </a:rPr>
              <a:t>  </a:t>
            </a:r>
            <a:r>
              <a:rPr kumimoji="0" lang="en-US" sz="2000" baseline="30000">
                <a:solidFill>
                  <a:schemeClr val="tx1"/>
                </a:solidFill>
                <a:latin typeface="Lucida Sans Italic" pitchFamily="1" charset="0"/>
              </a:rPr>
              <a:t>k</a:t>
            </a:r>
            <a:r>
              <a:rPr kumimoji="0" lang="en-US">
                <a:solidFill>
                  <a:schemeClr val="tx1"/>
                </a:solidFill>
              </a:rPr>
              <a:t>, where </a:t>
            </a:r>
            <a:r>
              <a:rPr kumimoji="0" lang="en-US">
                <a:solidFill>
                  <a:schemeClr val="tx1"/>
                </a:solidFill>
                <a:sym typeface="Symbol" pitchFamily="1" charset="2"/>
              </a:rPr>
              <a:t>  =  (1 + 5) / 2   1.618.</a:t>
            </a:r>
          </a:p>
          <a:p>
            <a:endParaRPr kumimoji="0" lang="en-US">
              <a:solidFill>
                <a:schemeClr val="tx1"/>
              </a:solidFill>
              <a:sym typeface="Symbol" pitchFamily="1" charset="2"/>
            </a:endParaRPr>
          </a:p>
          <a:p>
            <a:r>
              <a:rPr kumimoji="0" lang="en-US">
                <a:solidFill>
                  <a:schemeClr val="folHlink"/>
                </a:solidFill>
              </a:rPr>
              <a:t>Corollary. 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rank</a:t>
            </a:r>
            <a:r>
              <a:rPr kumimoji="0" lang="en-US">
                <a:solidFill>
                  <a:schemeClr val="tx1"/>
                </a:solidFill>
                <a:sym typeface="Symbol" pitchFamily="1" charset="2"/>
              </a:rPr>
              <a:t>(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H</a:t>
            </a:r>
            <a:r>
              <a:rPr kumimoji="0" lang="en-US">
                <a:solidFill>
                  <a:schemeClr val="tx1"/>
                </a:solidFill>
                <a:sym typeface="Symbol" pitchFamily="1" charset="2"/>
              </a:rPr>
              <a:t>)  log</a:t>
            </a:r>
            <a:r>
              <a:rPr kumimoji="0" lang="en-US" baseline="-25000">
                <a:solidFill>
                  <a:schemeClr val="tx1"/>
                </a:solidFill>
                <a:sym typeface="Symbol" pitchFamily="1" charset="2"/>
              </a:rPr>
              <a:t> </a:t>
            </a:r>
            <a:r>
              <a:rPr kumimoji="0" lang="en-US">
                <a:solidFill>
                  <a:schemeClr val="tx1"/>
                </a:solidFill>
                <a:latin typeface="Lucida Sans Italic" pitchFamily="1" charset="0"/>
              </a:rPr>
              <a:t>n</a:t>
            </a:r>
            <a:r>
              <a:rPr kumimoji="0" lang="en-US">
                <a:solidFill>
                  <a:schemeClr val="tx1"/>
                </a:solidFill>
                <a:sym typeface="Symbol" pitchFamily="1" charset="2"/>
              </a:rPr>
              <a:t> .</a:t>
            </a:r>
          </a:p>
        </p:txBody>
      </p:sp>
      <p:sp>
        <p:nvSpPr>
          <p:cNvPr id="144459" name="Rectangle 75"/>
          <p:cNvSpPr>
            <a:spLocks noChangeArrowheads="1"/>
          </p:cNvSpPr>
          <p:nvPr/>
        </p:nvSpPr>
        <p:spPr bwMode="auto">
          <a:xfrm>
            <a:off x="4506913" y="4949825"/>
            <a:ext cx="10810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C0000"/>
                </a:solidFill>
                <a:ea typeface="ＭＳ Ｐゴシック" pitchFamily="1" charset="-128"/>
              </a:rPr>
              <a:t>golden ratio</a:t>
            </a:r>
          </a:p>
        </p:txBody>
      </p:sp>
      <p:sp>
        <p:nvSpPr>
          <p:cNvPr id="144460" name="Line 76"/>
          <p:cNvSpPr>
            <a:spLocks noChangeShapeType="1"/>
          </p:cNvSpPr>
          <p:nvPr/>
        </p:nvSpPr>
        <p:spPr bwMode="auto">
          <a:xfrm flipH="1" flipV="1">
            <a:off x="4292600" y="4649788"/>
            <a:ext cx="255588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44461" name="Oval 77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x</a:t>
            </a:r>
          </a:p>
        </p:txBody>
      </p:sp>
      <p:sp>
        <p:nvSpPr>
          <p:cNvPr id="144462" name="Oval 78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1</a:t>
            </a:r>
            <a:endParaRPr lang="en-US" sz="1200">
              <a:solidFill>
                <a:srgbClr val="000000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144463" name="Oval 79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2</a:t>
            </a:r>
          </a:p>
        </p:txBody>
      </p:sp>
      <p:sp>
        <p:nvSpPr>
          <p:cNvPr id="144464" name="Oval 80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y</a:t>
            </a:r>
            <a:r>
              <a:rPr lang="en-US" sz="1200" baseline="-250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k</a:t>
            </a:r>
            <a:endParaRPr lang="en-US" sz="1200">
              <a:solidFill>
                <a:srgbClr val="000000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cxnSp>
        <p:nvCxnSpPr>
          <p:cNvPr id="144465" name="AutoShape 81"/>
          <p:cNvCxnSpPr>
            <a:cxnSpLocks noChangeShapeType="1"/>
            <a:stCxn id="144461" idx="4"/>
            <a:endCxn id="144462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66" name="AutoShape 82"/>
          <p:cNvCxnSpPr>
            <a:cxnSpLocks noChangeShapeType="1"/>
            <a:stCxn id="144461" idx="4"/>
            <a:endCxn id="144463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67" name="AutoShape 83"/>
          <p:cNvCxnSpPr>
            <a:cxnSpLocks noChangeShapeType="1"/>
            <a:stCxn id="144461" idx="4"/>
            <a:endCxn id="144464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468" name="Rectangle 84"/>
          <p:cNvSpPr>
            <a:spLocks noChangeArrowheads="1"/>
          </p:cNvSpPr>
          <p:nvPr/>
        </p:nvSpPr>
        <p:spPr bwMode="auto">
          <a:xfrm>
            <a:off x="7229475" y="263366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ea typeface="ＭＳ Ｐゴシック" pitchFamily="1" charset="-128"/>
              </a:rPr>
              <a:t>…</a:t>
            </a:r>
          </a:p>
        </p:txBody>
      </p:sp>
      <p:graphicFrame>
        <p:nvGraphicFramePr>
          <p:cNvPr id="144469" name="Object 85"/>
          <p:cNvGraphicFramePr>
            <a:graphicFrameLocks noChangeAspect="1"/>
          </p:cNvGraphicFramePr>
          <p:nvPr/>
        </p:nvGraphicFramePr>
        <p:xfrm>
          <a:off x="1704975" y="1966913"/>
          <a:ext cx="2819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4" imgW="2463800" imgH="660400" progId="Equation.3">
                  <p:embed/>
                </p:oleObj>
              </mc:Choice>
              <mc:Fallback>
                <p:oleObj name="Equation" r:id="rId4" imgW="24638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04975" y="1966913"/>
                        <a:ext cx="2819400" cy="8461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7568D-3367-4F82-8D20-064EF3447934}" type="slidenum">
              <a:rPr lang="en-US">
                <a:solidFill>
                  <a:srgbClr val="000000"/>
                </a:solidFill>
              </a:rPr>
              <a:pPr/>
              <a:t>53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3399"/>
                </a:solidFill>
                <a:ea typeface="ＭＳ Ｐゴシック" pitchFamily="1" charset="-128"/>
              </a:rPr>
              <a:t>Fibonacci Numbers</a:t>
            </a:r>
            <a:endParaRPr lang="en-US" sz="24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3B3B5-3790-4241-9B44-BA51F80ED722}" type="slidenum">
              <a:rPr lang="en-US">
                <a:solidFill>
                  <a:srgbClr val="000000"/>
                </a:solidFill>
              </a:rPr>
              <a:pPr/>
              <a:t>54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Numbers:  Exponential Growth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5410200"/>
          </a:xfrm>
        </p:spPr>
        <p:txBody>
          <a:bodyPr/>
          <a:lstStyle/>
          <a:p>
            <a:r>
              <a:rPr kumimoji="0" lang="en-US" dirty="0">
                <a:solidFill>
                  <a:schemeClr val="folHlink"/>
                </a:solidFill>
              </a:rPr>
              <a:t>Def.  </a:t>
            </a:r>
            <a:r>
              <a:rPr kumimoji="0" lang="en-US" dirty="0">
                <a:solidFill>
                  <a:schemeClr val="tx1"/>
                </a:solidFill>
              </a:rPr>
              <a:t>The Fibonacci sequence is:  1, 2, 3, 5, 8, 13, 21, …</a:t>
            </a:r>
          </a:p>
          <a:p>
            <a:pPr lvl="1">
              <a:buClrTx/>
              <a:buSzTx/>
              <a:buFontTx/>
              <a:buChar char="•"/>
            </a:pPr>
            <a:endParaRPr kumimoji="0" lang="en-US" dirty="0">
              <a:solidFill>
                <a:schemeClr val="hlink"/>
              </a:solidFill>
            </a:endParaRPr>
          </a:p>
          <a:p>
            <a:pPr lvl="1">
              <a:buClrTx/>
              <a:buSzTx/>
              <a:buFontTx/>
              <a:buChar char="•"/>
            </a:pPr>
            <a:endParaRPr kumimoji="0" lang="en-US" dirty="0">
              <a:solidFill>
                <a:schemeClr val="hlink"/>
              </a:solidFill>
            </a:endParaRPr>
          </a:p>
          <a:p>
            <a:pPr lvl="1">
              <a:buClrTx/>
              <a:buSzTx/>
              <a:buFontTx/>
              <a:buChar char="•"/>
            </a:pPr>
            <a:endParaRPr kumimoji="0" lang="en-US" dirty="0">
              <a:solidFill>
                <a:schemeClr val="hlink"/>
              </a:solidFill>
            </a:endParaRPr>
          </a:p>
          <a:p>
            <a:pPr lvl="1">
              <a:buClrTx/>
              <a:buSzTx/>
              <a:buFontTx/>
              <a:buChar char="•"/>
            </a:pPr>
            <a:endParaRPr kumimoji="0" lang="en-US" dirty="0">
              <a:solidFill>
                <a:schemeClr val="hlink"/>
              </a:solidFill>
            </a:endParaRPr>
          </a:p>
          <a:p>
            <a:pPr lvl="1">
              <a:buClrTx/>
              <a:buSzTx/>
              <a:buFontTx/>
              <a:buChar char="•"/>
            </a:pPr>
            <a:endParaRPr kumimoji="0" lang="en-US" dirty="0">
              <a:solidFill>
                <a:schemeClr val="hlink"/>
              </a:solidFill>
            </a:endParaRPr>
          </a:p>
          <a:p>
            <a:r>
              <a:rPr kumimoji="0" lang="en-US" dirty="0">
                <a:solidFill>
                  <a:schemeClr val="folHlink"/>
                </a:solidFill>
              </a:rPr>
              <a:t>Lemma.   </a:t>
            </a:r>
            <a:r>
              <a:rPr kumimoji="0" lang="en-US" dirty="0" err="1">
                <a:solidFill>
                  <a:schemeClr val="tx1"/>
                </a:solidFill>
                <a:latin typeface="Lucida Sans Italic" pitchFamily="1" charset="0"/>
              </a:rPr>
              <a:t>F</a:t>
            </a:r>
            <a:r>
              <a:rPr kumimoji="0" lang="en-US" baseline="-25000" dirty="0" err="1">
                <a:solidFill>
                  <a:schemeClr val="tx1"/>
                </a:solidFill>
                <a:latin typeface="Lucida Sans Italic" pitchFamily="1" charset="0"/>
              </a:rPr>
              <a:t>k</a:t>
            </a:r>
            <a:r>
              <a:rPr kumimoji="0" lang="en-US" baseline="-25000" dirty="0">
                <a:solidFill>
                  <a:schemeClr val="tx1"/>
                </a:solidFill>
              </a:rPr>
              <a:t>  </a:t>
            </a:r>
            <a:r>
              <a:rPr kumimoji="0" lang="en-US" dirty="0">
                <a:solidFill>
                  <a:schemeClr val="tx1"/>
                </a:solidFill>
                <a:sym typeface="Symbol" pitchFamily="1" charset="2"/>
              </a:rPr>
              <a:t>  </a:t>
            </a:r>
            <a:r>
              <a:rPr kumimoji="0" lang="en-US" baseline="30000" dirty="0">
                <a:solidFill>
                  <a:schemeClr val="tx1"/>
                </a:solidFill>
                <a:latin typeface="Lucida Sans Italic" pitchFamily="1" charset="0"/>
              </a:rPr>
              <a:t>k</a:t>
            </a:r>
            <a:r>
              <a:rPr kumimoji="0" lang="en-US" dirty="0">
                <a:solidFill>
                  <a:schemeClr val="tx1"/>
                </a:solidFill>
              </a:rPr>
              <a:t>, where </a:t>
            </a:r>
            <a:r>
              <a:rPr kumimoji="0" lang="en-US" dirty="0">
                <a:solidFill>
                  <a:schemeClr val="tx1"/>
                </a:solidFill>
                <a:sym typeface="Symbol" pitchFamily="1" charset="2"/>
              </a:rPr>
              <a:t>  =  (1 + 5) / 2  1.618</a:t>
            </a:r>
            <a:r>
              <a:rPr kumimoji="0" lang="en-US" dirty="0" smtClean="0">
                <a:solidFill>
                  <a:schemeClr val="tx1"/>
                </a:solidFill>
                <a:sym typeface="Symbol" pitchFamily="1" charset="2"/>
              </a:rPr>
              <a:t>.</a:t>
            </a:r>
          </a:p>
          <a:p>
            <a:endParaRPr kumimoji="0" lang="en-US" dirty="0">
              <a:solidFill>
                <a:schemeClr val="tx1"/>
              </a:solidFill>
              <a:sym typeface="Symbol" pitchFamily="1" charset="2"/>
            </a:endParaRP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321151"/>
              </p:ext>
            </p:extLst>
          </p:nvPr>
        </p:nvGraphicFramePr>
        <p:xfrm>
          <a:off x="2792413" y="1631950"/>
          <a:ext cx="1581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4" imgW="1574640" imgH="761760" progId="Equation.3">
                  <p:embed/>
                </p:oleObj>
              </mc:Choice>
              <mc:Fallback>
                <p:oleObj name="Equation" r:id="rId4" imgW="157464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1631950"/>
                        <a:ext cx="15811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5273675" y="1836738"/>
            <a:ext cx="2516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 dirty="0">
                <a:solidFill>
                  <a:srgbClr val="4D4D4D"/>
                </a:solidFill>
                <a:ea typeface="ＭＳ Ｐゴシック" pitchFamily="1" charset="-128"/>
              </a:rPr>
              <a:t>slightly non-standard definition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640358"/>
              </p:ext>
            </p:extLst>
          </p:nvPr>
        </p:nvGraphicFramePr>
        <p:xfrm>
          <a:off x="966788" y="3733800"/>
          <a:ext cx="32115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6" imgW="1054080" imgH="215640" progId="Equation.3">
                  <p:embed/>
                </p:oleObj>
              </mc:Choice>
              <mc:Fallback>
                <p:oleObj name="Equation" r:id="rId6" imgW="1054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6788" y="3733800"/>
                        <a:ext cx="321151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02CE9-E112-4A6A-A465-92247199AA41}" type="slidenum">
              <a:rPr lang="en-US">
                <a:solidFill>
                  <a:srgbClr val="000000"/>
                </a:solidFill>
              </a:rPr>
              <a:pPr/>
              <a:t>55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3399"/>
                </a:solidFill>
                <a:ea typeface="ＭＳ Ｐゴシック" pitchFamily="1" charset="-128"/>
              </a:rPr>
              <a:t>Union</a:t>
            </a:r>
            <a:endParaRPr lang="en-US" sz="24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66915" name="Line 3"/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02CE9-E112-4A6A-A465-92247199AA41}" type="slidenum">
              <a:rPr lang="en-US">
                <a:solidFill>
                  <a:srgbClr val="000000"/>
                </a:solidFill>
              </a:rPr>
              <a:pPr/>
              <a:t>56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3399"/>
                </a:solidFill>
                <a:ea typeface="ＭＳ Ｐゴシック" pitchFamily="1" charset="-128"/>
              </a:rPr>
              <a:t>Representation</a:t>
            </a:r>
            <a:endParaRPr lang="en-US" sz="2400" dirty="0">
              <a:solidFill>
                <a:srgbClr val="000000"/>
              </a:solidFill>
              <a:ea typeface="ＭＳ Ｐゴシック" pitchFamily="1" charset="-128"/>
            </a:endParaRPr>
          </a:p>
        </p:txBody>
      </p:sp>
      <p:pic>
        <p:nvPicPr>
          <p:cNvPr id="5" name="Picture 2" descr="http://staff.ustc.edu.cn/%7Ecsli/graduate/algorithms/book6/422_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1" y="914400"/>
            <a:ext cx="7615698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9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AFE97-C89D-4444-9BF6-6FF248CEF9E5}" type="slidenum">
              <a:rPr lang="en-US">
                <a:solidFill>
                  <a:srgbClr val="000000"/>
                </a:solidFill>
              </a:rPr>
              <a:pPr/>
              <a:t>57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Union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Union.  </a:t>
            </a:r>
            <a:r>
              <a:rPr kumimoji="0" lang="en-US">
                <a:solidFill>
                  <a:schemeClr val="tx1"/>
                </a:solidFill>
              </a:rPr>
              <a:t>Combine two Fibonacci heaps.</a:t>
            </a:r>
          </a:p>
          <a:p>
            <a:pPr lvl="1"/>
            <a:endParaRPr kumimoji="0" lang="en-US"/>
          </a:p>
          <a:p>
            <a:r>
              <a:rPr kumimoji="0" lang="en-US"/>
              <a:t>Representation.  </a:t>
            </a:r>
            <a:r>
              <a:rPr kumimoji="0" lang="en-US">
                <a:solidFill>
                  <a:schemeClr val="tx1"/>
                </a:solidFill>
              </a:rPr>
              <a:t>Root lists are circular, doubly linked lists.</a:t>
            </a:r>
          </a:p>
          <a:p>
            <a:pPr lvl="1"/>
            <a:endParaRPr kumimoji="0" lang="en-US"/>
          </a:p>
        </p:txBody>
      </p:sp>
      <p:sp>
        <p:nvSpPr>
          <p:cNvPr id="160772" name="Oval 4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160773" name="AutoShape 5"/>
          <p:cNvCxnSpPr>
            <a:cxnSpLocks noChangeShapeType="1"/>
            <a:stCxn id="160772" idx="0"/>
            <a:endCxn id="160779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74" name="Oval 6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160775" name="AutoShape 7"/>
          <p:cNvCxnSpPr>
            <a:cxnSpLocks noChangeShapeType="1"/>
            <a:stCxn id="160774" idx="0"/>
            <a:endCxn id="160781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76" name="Oval 8"/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60777" name="AutoShape 9"/>
          <p:cNvCxnSpPr>
            <a:cxnSpLocks noChangeShapeType="1"/>
            <a:stCxn id="160781" idx="2"/>
            <a:endCxn id="160776" idx="6"/>
          </p:cNvCxnSpPr>
          <p:nvPr/>
        </p:nvCxnSpPr>
        <p:spPr bwMode="auto">
          <a:xfrm flipH="1">
            <a:off x="6035675" y="4835525"/>
            <a:ext cx="11271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78" name="Oval 10"/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160779" name="Oval 11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160780" name="Oval 12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160781" name="Oval 13"/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sp>
        <p:nvSpPr>
          <p:cNvPr id="160782" name="Oval 14"/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160783" name="Oval 15"/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160784" name="AutoShape 16"/>
          <p:cNvCxnSpPr>
            <a:cxnSpLocks noChangeShapeType="1"/>
            <a:stCxn id="160782" idx="0"/>
            <a:endCxn id="160783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85" name="AutoShape 17"/>
          <p:cNvCxnSpPr>
            <a:cxnSpLocks noChangeShapeType="1"/>
            <a:stCxn id="160792" idx="2"/>
            <a:endCxn id="160783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86" name="Oval 18"/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160787" name="Oval 19"/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60788" name="AutoShape 20"/>
          <p:cNvCxnSpPr>
            <a:cxnSpLocks noChangeShapeType="1"/>
            <a:stCxn id="160786" idx="0"/>
            <a:endCxn id="160787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89" name="Oval 21"/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160790" name="AutoShape 22"/>
          <p:cNvCxnSpPr>
            <a:cxnSpLocks noChangeShapeType="1"/>
            <a:stCxn id="160789" idx="0"/>
            <a:endCxn id="160792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91" name="AutoShape 23"/>
          <p:cNvCxnSpPr>
            <a:cxnSpLocks noChangeShapeType="1"/>
            <a:stCxn id="160787" idx="7"/>
            <a:endCxn id="160792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92" name="Oval 24"/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160793" name="AutoShape 25"/>
          <p:cNvCxnSpPr>
            <a:cxnSpLocks noChangeShapeType="1"/>
            <a:stCxn id="160792" idx="6"/>
            <a:endCxn id="160778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94" name="AutoShape 26"/>
          <p:cNvCxnSpPr>
            <a:cxnSpLocks noChangeShapeType="1"/>
            <a:stCxn id="160780" idx="0"/>
            <a:endCxn id="160781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95" name="AutoShape 27"/>
          <p:cNvCxnSpPr>
            <a:cxnSpLocks noChangeShapeType="1"/>
            <a:stCxn id="160779" idx="7"/>
            <a:endCxn id="160781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96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160797" name="AutoShape 29"/>
          <p:cNvCxnSpPr>
            <a:cxnSpLocks noChangeShapeType="1"/>
            <a:stCxn id="160796" idx="0"/>
            <a:endCxn id="160774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98" name="Oval 30"/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cxnSp>
        <p:nvCxnSpPr>
          <p:cNvPr id="160799" name="AutoShape 31"/>
          <p:cNvCxnSpPr>
            <a:cxnSpLocks noChangeShapeType="1"/>
            <a:stCxn id="160781" idx="6"/>
            <a:endCxn id="160798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800" name="AutoShape 32"/>
          <p:cNvCxnSpPr>
            <a:cxnSpLocks noChangeShapeType="1"/>
            <a:stCxn id="160778" idx="1"/>
            <a:endCxn id="160783" idx="7"/>
          </p:cNvCxnSpPr>
          <p:nvPr/>
        </p:nvCxnSpPr>
        <p:spPr bwMode="auto">
          <a:xfrm rot="16200000" flipH="1" flipV="1">
            <a:off x="2632075" y="3608388"/>
            <a:ext cx="1588" cy="2189162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801" name="AutoShape 33"/>
          <p:cNvCxnSpPr>
            <a:cxnSpLocks noChangeShapeType="1"/>
            <a:stCxn id="160798" idx="1"/>
            <a:endCxn id="160776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802" name="Rectangle 34"/>
          <p:cNvSpPr>
            <a:spLocks noChangeArrowheads="1"/>
          </p:cNvSpPr>
          <p:nvPr/>
        </p:nvSpPr>
        <p:spPr bwMode="auto">
          <a:xfrm>
            <a:off x="3629025" y="3811588"/>
            <a:ext cx="4651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160803" name="Line 35"/>
          <p:cNvSpPr>
            <a:spLocks noChangeShapeType="1"/>
          </p:cNvSpPr>
          <p:nvPr/>
        </p:nvSpPr>
        <p:spPr bwMode="auto">
          <a:xfrm>
            <a:off x="3857625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60804" name="Rectangle 36"/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160805" name="Line 37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60806" name="Text Box 38"/>
          <p:cNvSpPr txBox="1">
            <a:spLocks noChangeArrowheads="1"/>
          </p:cNvSpPr>
          <p:nvPr/>
        </p:nvSpPr>
        <p:spPr bwMode="auto">
          <a:xfrm>
            <a:off x="234950" y="6156325"/>
            <a:ext cx="850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Heap H'</a:t>
            </a:r>
          </a:p>
        </p:txBody>
      </p:sp>
      <p:sp>
        <p:nvSpPr>
          <p:cNvPr id="160807" name="Text Box 39"/>
          <p:cNvSpPr txBox="1">
            <a:spLocks noChangeArrowheads="1"/>
          </p:cNvSpPr>
          <p:nvPr/>
        </p:nvSpPr>
        <p:spPr bwMode="auto">
          <a:xfrm>
            <a:off x="4956175" y="6156325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Heap H''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86BC6-51B6-4D66-9D5E-4DD2D5AA75CF}" type="slidenum">
              <a:rPr lang="en-US">
                <a:solidFill>
                  <a:srgbClr val="000000"/>
                </a:solidFill>
              </a:rPr>
              <a:pPr/>
              <a:t>58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Union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Union.  </a:t>
            </a:r>
            <a:r>
              <a:rPr kumimoji="0" lang="en-US">
                <a:solidFill>
                  <a:schemeClr val="tx1"/>
                </a:solidFill>
              </a:rPr>
              <a:t>Combine two Fibonacci heaps.</a:t>
            </a:r>
          </a:p>
          <a:p>
            <a:pPr lvl="1"/>
            <a:endParaRPr kumimoji="0" lang="en-US"/>
          </a:p>
          <a:p>
            <a:r>
              <a:rPr kumimoji="0" lang="en-US"/>
              <a:t>Representation.  </a:t>
            </a:r>
            <a:r>
              <a:rPr kumimoji="0" lang="en-US">
                <a:solidFill>
                  <a:schemeClr val="tx1"/>
                </a:solidFill>
              </a:rPr>
              <a:t>Root lists are circular, doubly linked lists.</a:t>
            </a:r>
          </a:p>
          <a:p>
            <a:pPr lvl="1"/>
            <a:endParaRPr kumimoji="0" lang="en-US"/>
          </a:p>
        </p:txBody>
      </p:sp>
      <p:sp>
        <p:nvSpPr>
          <p:cNvPr id="162820" name="Oval 4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162821" name="AutoShape 5"/>
          <p:cNvCxnSpPr>
            <a:cxnSpLocks noChangeShapeType="1"/>
            <a:stCxn id="162820" idx="0"/>
            <a:endCxn id="16282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22" name="Oval 6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162823" name="AutoShape 7"/>
          <p:cNvCxnSpPr>
            <a:cxnSpLocks noChangeShapeType="1"/>
            <a:stCxn id="162822" idx="0"/>
            <a:endCxn id="162828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24" name="Oval 8"/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sp>
        <p:nvSpPr>
          <p:cNvPr id="162825" name="Oval 9"/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162826" name="Oval 10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162827" name="Oval 11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162828" name="Oval 12"/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sp>
        <p:nvSpPr>
          <p:cNvPr id="162829" name="Oval 13"/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162830" name="Oval 14"/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162831" name="AutoShape 15"/>
          <p:cNvCxnSpPr>
            <a:cxnSpLocks noChangeShapeType="1"/>
            <a:stCxn id="162829" idx="0"/>
            <a:endCxn id="162830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32" name="AutoShape 16"/>
          <p:cNvCxnSpPr>
            <a:cxnSpLocks noChangeShapeType="1"/>
            <a:stCxn id="162839" idx="2"/>
            <a:endCxn id="162830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33" name="Oval 17"/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162834" name="Oval 18"/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62835" name="AutoShape 19"/>
          <p:cNvCxnSpPr>
            <a:cxnSpLocks noChangeShapeType="1"/>
            <a:stCxn id="162833" idx="0"/>
            <a:endCxn id="162834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36" name="Oval 20"/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162837" name="AutoShape 21"/>
          <p:cNvCxnSpPr>
            <a:cxnSpLocks noChangeShapeType="1"/>
            <a:stCxn id="162836" idx="0"/>
            <a:endCxn id="162839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38" name="AutoShape 22"/>
          <p:cNvCxnSpPr>
            <a:cxnSpLocks noChangeShapeType="1"/>
            <a:stCxn id="162834" idx="7"/>
            <a:endCxn id="162839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39" name="Oval 23"/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162840" name="AutoShape 24"/>
          <p:cNvCxnSpPr>
            <a:cxnSpLocks noChangeShapeType="1"/>
            <a:stCxn id="162839" idx="6"/>
            <a:endCxn id="162825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1" name="AutoShape 25"/>
          <p:cNvCxnSpPr>
            <a:cxnSpLocks noChangeShapeType="1"/>
            <a:stCxn id="162827" idx="0"/>
            <a:endCxn id="162828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2" name="AutoShape 26"/>
          <p:cNvCxnSpPr>
            <a:cxnSpLocks noChangeShapeType="1"/>
            <a:stCxn id="162826" idx="7"/>
            <a:endCxn id="162828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43" name="Oval 27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162844" name="AutoShape 28"/>
          <p:cNvCxnSpPr>
            <a:cxnSpLocks noChangeShapeType="1"/>
            <a:stCxn id="162843" idx="0"/>
            <a:endCxn id="162822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45" name="Oval 29"/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cxnSp>
        <p:nvCxnSpPr>
          <p:cNvPr id="162846" name="AutoShape 30"/>
          <p:cNvCxnSpPr>
            <a:cxnSpLocks noChangeShapeType="1"/>
            <a:stCxn id="162828" idx="6"/>
            <a:endCxn id="162845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7" name="AutoShape 31"/>
          <p:cNvCxnSpPr>
            <a:cxnSpLocks noChangeShapeType="1"/>
            <a:stCxn id="162824" idx="1"/>
            <a:endCxn id="162830" idx="7"/>
          </p:cNvCxnSpPr>
          <p:nvPr/>
        </p:nvCxnSpPr>
        <p:spPr bwMode="auto">
          <a:xfrm rot="16200000" flipH="1" flipV="1">
            <a:off x="3630613" y="2609850"/>
            <a:ext cx="1588" cy="4186237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8" name="AutoShape 32"/>
          <p:cNvCxnSpPr>
            <a:cxnSpLocks noChangeShapeType="1"/>
            <a:stCxn id="162845" idx="1"/>
            <a:endCxn id="162824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9" name="AutoShape 33"/>
          <p:cNvCxnSpPr>
            <a:cxnSpLocks noChangeShapeType="1"/>
            <a:stCxn id="162825" idx="7"/>
            <a:endCxn id="162828" idx="1"/>
          </p:cNvCxnSpPr>
          <p:nvPr/>
        </p:nvCxnSpPr>
        <p:spPr bwMode="auto">
          <a:xfrm rot="5400000" flipV="1">
            <a:off x="5599906" y="3086894"/>
            <a:ext cx="1588" cy="3232150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50" name="Rectangle 34"/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162851" name="Line 35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62852" name="Text Box 36"/>
          <p:cNvSpPr txBox="1">
            <a:spLocks noChangeArrowheads="1"/>
          </p:cNvSpPr>
          <p:nvPr/>
        </p:nvSpPr>
        <p:spPr bwMode="auto">
          <a:xfrm>
            <a:off x="43624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Heap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F44D3-4553-4A19-ADA0-58ABD27642D7}" type="slidenum">
              <a:rPr lang="en-US">
                <a:solidFill>
                  <a:srgbClr val="000000"/>
                </a:solidFill>
              </a:rPr>
              <a:pPr/>
              <a:t>59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Union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Actual cost.  </a:t>
            </a:r>
            <a:r>
              <a:rPr kumimoji="0" lang="en-US">
                <a:solidFill>
                  <a:schemeClr val="hlink"/>
                </a:solidFill>
              </a:rPr>
              <a:t>O(1) </a:t>
            </a:r>
            <a:endParaRPr kumimoji="0" lang="en-US">
              <a:solidFill>
                <a:schemeClr val="tx1"/>
              </a:solidFill>
            </a:endParaRPr>
          </a:p>
          <a:p>
            <a:pPr lvl="1"/>
            <a:endParaRPr kumimoji="0" lang="en-US"/>
          </a:p>
          <a:p>
            <a:r>
              <a:rPr kumimoji="0" lang="en-US"/>
              <a:t>Change in potential.  </a:t>
            </a:r>
            <a:r>
              <a:rPr kumimoji="0" lang="en-US">
                <a:solidFill>
                  <a:schemeClr val="hlink"/>
                </a:solidFill>
              </a:rPr>
              <a:t>0</a:t>
            </a:r>
            <a:endParaRPr kumimoji="0" lang="en-US"/>
          </a:p>
          <a:p>
            <a:pPr lvl="1"/>
            <a:endParaRPr kumimoji="0" lang="en-US"/>
          </a:p>
          <a:p>
            <a:r>
              <a:rPr kumimoji="0" lang="en-US"/>
              <a:t>Amortized cost.  </a:t>
            </a:r>
            <a:r>
              <a:rPr kumimoji="0" lang="en-US">
                <a:solidFill>
                  <a:schemeClr val="hlink"/>
                </a:solidFill>
              </a:rPr>
              <a:t>O(1)</a:t>
            </a:r>
            <a:endParaRPr kumimoji="0" 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>
                <a:solidFill>
                  <a:srgbClr val="003399"/>
                </a:solidFill>
                <a:ea typeface="ＭＳ Ｐゴシック" pitchFamily="1" charset="-128"/>
              </a:rPr>
              <a:t> 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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 </a:t>
            </a:r>
            <a:r>
              <a:rPr kumimoji="1" lang="en-US">
                <a:solidFill>
                  <a:srgbClr val="000000"/>
                </a:solidFill>
                <a:latin typeface="Lucida Grande" pitchFamily="1" charset="0"/>
                <a:ea typeface="ＭＳ Ｐゴシック" pitchFamily="1" charset="-128"/>
                <a:sym typeface="Symbol" pitchFamily="1" charset="2"/>
              </a:rPr>
              <a:t> = 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trees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 + 2</a:t>
            </a:r>
            <a:r>
              <a:rPr kumimoji="1" lang="en-US" baseline="30000">
                <a:solidFill>
                  <a:srgbClr val="000000"/>
                </a:solidFill>
                <a:ea typeface="ＭＳ Ｐゴシック" pitchFamily="1" charset="-128"/>
              </a:rPr>
              <a:t> 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</a:t>
            </a:r>
            <a:r>
              <a:rPr kumimoji="1" lang="en-US" baseline="30000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 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marks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210300" y="1589088"/>
            <a:ext cx="1490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potential function</a:t>
            </a:r>
          </a:p>
        </p:txBody>
      </p:sp>
      <p:sp>
        <p:nvSpPr>
          <p:cNvPr id="164870" name="Oval 6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164871" name="AutoShape 7"/>
          <p:cNvCxnSpPr>
            <a:cxnSpLocks noChangeShapeType="1"/>
            <a:stCxn id="164870" idx="0"/>
            <a:endCxn id="16487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72" name="Oval 8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164873" name="AutoShape 9"/>
          <p:cNvCxnSpPr>
            <a:cxnSpLocks noChangeShapeType="1"/>
            <a:stCxn id="164872" idx="0"/>
            <a:endCxn id="164878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74" name="Oval 10"/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sp>
        <p:nvSpPr>
          <p:cNvPr id="164875" name="Oval 11"/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sp>
        <p:nvSpPr>
          <p:cNvPr id="164876" name="Oval 12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164877" name="Oval 13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164878" name="Oval 14"/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sp>
        <p:nvSpPr>
          <p:cNvPr id="164879" name="Oval 15"/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164880" name="Oval 16"/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164881" name="AutoShape 17"/>
          <p:cNvCxnSpPr>
            <a:cxnSpLocks noChangeShapeType="1"/>
            <a:stCxn id="164879" idx="0"/>
            <a:endCxn id="164880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82" name="AutoShape 18"/>
          <p:cNvCxnSpPr>
            <a:cxnSpLocks noChangeShapeType="1"/>
            <a:stCxn id="164889" idx="2"/>
            <a:endCxn id="164880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83" name="Oval 19"/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164884" name="Oval 20"/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64885" name="AutoShape 21"/>
          <p:cNvCxnSpPr>
            <a:cxnSpLocks noChangeShapeType="1"/>
            <a:stCxn id="164883" idx="0"/>
            <a:endCxn id="164884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86" name="Oval 22"/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164887" name="AutoShape 23"/>
          <p:cNvCxnSpPr>
            <a:cxnSpLocks noChangeShapeType="1"/>
            <a:stCxn id="164886" idx="0"/>
            <a:endCxn id="164889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88" name="AutoShape 24"/>
          <p:cNvCxnSpPr>
            <a:cxnSpLocks noChangeShapeType="1"/>
            <a:stCxn id="164884" idx="7"/>
            <a:endCxn id="164889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89" name="Oval 25"/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164890" name="AutoShape 26"/>
          <p:cNvCxnSpPr>
            <a:cxnSpLocks noChangeShapeType="1"/>
            <a:stCxn id="164889" idx="6"/>
            <a:endCxn id="164875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1" name="AutoShape 27"/>
          <p:cNvCxnSpPr>
            <a:cxnSpLocks noChangeShapeType="1"/>
            <a:stCxn id="164877" idx="0"/>
            <a:endCxn id="164878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2" name="AutoShape 28"/>
          <p:cNvCxnSpPr>
            <a:cxnSpLocks noChangeShapeType="1"/>
            <a:stCxn id="164876" idx="7"/>
            <a:endCxn id="164878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93" name="Oval 29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164894" name="AutoShape 30"/>
          <p:cNvCxnSpPr>
            <a:cxnSpLocks noChangeShapeType="1"/>
            <a:stCxn id="164893" idx="0"/>
            <a:endCxn id="164872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95" name="Oval 31"/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21</a:t>
            </a:r>
          </a:p>
        </p:txBody>
      </p:sp>
      <p:cxnSp>
        <p:nvCxnSpPr>
          <p:cNvPr id="164896" name="AutoShape 32"/>
          <p:cNvCxnSpPr>
            <a:cxnSpLocks noChangeShapeType="1"/>
            <a:stCxn id="164878" idx="6"/>
            <a:endCxn id="164895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7" name="AutoShape 33"/>
          <p:cNvCxnSpPr>
            <a:cxnSpLocks noChangeShapeType="1"/>
            <a:stCxn id="164874" idx="1"/>
            <a:endCxn id="164880" idx="7"/>
          </p:cNvCxnSpPr>
          <p:nvPr/>
        </p:nvCxnSpPr>
        <p:spPr bwMode="auto">
          <a:xfrm rot="16200000" flipH="1" flipV="1">
            <a:off x="3630613" y="2609850"/>
            <a:ext cx="1588" cy="4186237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8" name="AutoShape 34"/>
          <p:cNvCxnSpPr>
            <a:cxnSpLocks noChangeShapeType="1"/>
            <a:stCxn id="164895" idx="1"/>
            <a:endCxn id="164874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9" name="AutoShape 35"/>
          <p:cNvCxnSpPr>
            <a:cxnSpLocks noChangeShapeType="1"/>
            <a:stCxn id="164875" idx="7"/>
            <a:endCxn id="164878" idx="1"/>
          </p:cNvCxnSpPr>
          <p:nvPr/>
        </p:nvCxnSpPr>
        <p:spPr bwMode="auto">
          <a:xfrm rot="5400000" flipV="1">
            <a:off x="5599906" y="3086894"/>
            <a:ext cx="1588" cy="3232150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900" name="Rectangle 36"/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164901" name="Line 37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43624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Heap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E4F5-9EFA-417B-8060-58DB5A1623FB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Potential Function</a:t>
            </a:r>
          </a:p>
        </p:txBody>
      </p:sp>
      <p:sp>
        <p:nvSpPr>
          <p:cNvPr id="16388" name="Oval 4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16389" name="AutoShape 5"/>
          <p:cNvCxnSpPr>
            <a:cxnSpLocks noChangeShapeType="1"/>
            <a:stCxn id="16411" idx="2"/>
            <a:endCxn id="16388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0" name="Oval 6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16391" name="AutoShape 7"/>
          <p:cNvCxnSpPr>
            <a:cxnSpLocks noChangeShapeType="1"/>
            <a:stCxn id="16388" idx="2"/>
            <a:endCxn id="16390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2" name="Oval 8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16393" name="Oval 9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16394" name="AutoShape 10"/>
          <p:cNvCxnSpPr>
            <a:cxnSpLocks noChangeShapeType="1"/>
            <a:stCxn id="16392" idx="0"/>
            <a:endCxn id="16393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1"/>
          <p:cNvCxnSpPr>
            <a:cxnSpLocks noChangeShapeType="1"/>
            <a:stCxn id="16402" idx="2"/>
            <a:endCxn id="16393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Oval 12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16397" name="Oval 13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16398" name="AutoShape 14"/>
          <p:cNvCxnSpPr>
            <a:cxnSpLocks noChangeShapeType="1"/>
            <a:stCxn id="16396" idx="0"/>
            <a:endCxn id="16397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9" name="Oval 15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16400" name="AutoShape 16"/>
          <p:cNvCxnSpPr>
            <a:cxnSpLocks noChangeShapeType="1"/>
            <a:stCxn id="16399" idx="0"/>
            <a:endCxn id="16402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1" name="AutoShape 17"/>
          <p:cNvCxnSpPr>
            <a:cxnSpLocks noChangeShapeType="1"/>
            <a:stCxn id="16397" idx="7"/>
            <a:endCxn id="16402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2" name="Oval 18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16403" name="AutoShape 19"/>
          <p:cNvCxnSpPr>
            <a:cxnSpLocks noChangeShapeType="1"/>
            <a:stCxn id="16402" idx="6"/>
            <a:endCxn id="16390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554538" y="3843338"/>
            <a:ext cx="184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ea typeface="ＭＳ Ｐゴシック" pitchFamily="1" charset="-128"/>
                <a:sym typeface="Symbol" pitchFamily="1" charset="2"/>
              </a:rPr>
              <a:t>(</a:t>
            </a: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 sz="1400">
                <a:solidFill>
                  <a:srgbClr val="CC0000"/>
                </a:solidFill>
                <a:ea typeface="ＭＳ Ｐゴシック" pitchFamily="1" charset="-128"/>
                <a:sym typeface="Symbol" pitchFamily="1" charset="2"/>
              </a:rPr>
              <a:t>) = 5 + 23 = 11</a:t>
            </a:r>
          </a:p>
        </p:txBody>
      </p:sp>
      <p:sp>
        <p:nvSpPr>
          <p:cNvPr id="16405" name="Oval 21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16406" name="AutoShape 22"/>
          <p:cNvCxnSpPr>
            <a:cxnSpLocks noChangeShapeType="1"/>
            <a:stCxn id="16405" idx="0"/>
            <a:endCxn id="16409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7" name="Oval 23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16408" name="AutoShape 24"/>
          <p:cNvCxnSpPr>
            <a:cxnSpLocks noChangeShapeType="1"/>
            <a:stCxn id="16407" idx="0"/>
            <a:endCxn id="16411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9" name="Oval 25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16410" name="Oval 26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16411" name="Oval 27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cxnSp>
        <p:nvCxnSpPr>
          <p:cNvPr id="16412" name="AutoShape 28"/>
          <p:cNvCxnSpPr>
            <a:cxnSpLocks noChangeShapeType="1"/>
            <a:stCxn id="16410" idx="0"/>
            <a:endCxn id="16411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/>
          <p:cNvCxnSpPr>
            <a:cxnSpLocks noChangeShapeType="1"/>
            <a:stCxn id="16409" idx="7"/>
            <a:endCxn id="16411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4" name="Oval 30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16415" name="AutoShape 31"/>
          <p:cNvCxnSpPr>
            <a:cxnSpLocks noChangeShapeType="1"/>
            <a:stCxn id="16414" idx="0"/>
            <a:endCxn id="16407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Heap H</a:t>
            </a:r>
            <a:endParaRPr kumimoji="1" lang="en-US" sz="1400">
              <a:solidFill>
                <a:srgbClr val="003399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2341563" y="1419225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>
                <a:solidFill>
                  <a:srgbClr val="003399"/>
                </a:solidFill>
                <a:ea typeface="ＭＳ Ｐゴシック" pitchFamily="1" charset="-128"/>
              </a:rPr>
              <a:t> 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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 </a:t>
            </a:r>
            <a:r>
              <a:rPr kumimoji="1" lang="en-US">
                <a:solidFill>
                  <a:srgbClr val="000000"/>
                </a:solidFill>
                <a:latin typeface="Lucida Grande" pitchFamily="1" charset="0"/>
                <a:ea typeface="ＭＳ Ｐゴシック" pitchFamily="1" charset="-128"/>
                <a:sym typeface="Symbol" pitchFamily="1" charset="2"/>
              </a:rPr>
              <a:t> = 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trees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 + 2</a:t>
            </a:r>
            <a:r>
              <a:rPr kumimoji="1" lang="en-US" baseline="30000">
                <a:solidFill>
                  <a:srgbClr val="000000"/>
                </a:solidFill>
                <a:ea typeface="ＭＳ Ｐゴシック" pitchFamily="1" charset="-128"/>
              </a:rPr>
              <a:t> 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</a:t>
            </a:r>
            <a:r>
              <a:rPr kumimoji="1" lang="en-US" baseline="30000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 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marks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722688" y="1998663"/>
            <a:ext cx="1597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potential of heap H</a:t>
            </a:r>
          </a:p>
        </p:txBody>
      </p:sp>
      <p:sp>
        <p:nvSpPr>
          <p:cNvPr id="16422" name="Oval 38"/>
          <p:cNvSpPr>
            <a:spLocks noChangeAspect="1" noChangeArrowheads="1"/>
          </p:cNvSpPr>
          <p:nvPr/>
        </p:nvSpPr>
        <p:spPr bwMode="auto">
          <a:xfrm>
            <a:off x="1611313" y="379888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trees(H) = 5</a:t>
            </a:r>
          </a:p>
        </p:txBody>
      </p:sp>
      <p:sp>
        <p:nvSpPr>
          <p:cNvPr id="16423" name="Oval 39"/>
          <p:cNvSpPr>
            <a:spLocks noChangeAspect="1" noChangeArrowheads="1"/>
          </p:cNvSpPr>
          <p:nvPr/>
        </p:nvSpPr>
        <p:spPr bwMode="auto">
          <a:xfrm>
            <a:off x="3073400" y="3789363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marks(H) = 3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5143500" y="6157913"/>
            <a:ext cx="752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marked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29D0-F90C-4042-BC23-DC92855C73A4}" type="slidenum">
              <a:rPr lang="en-US">
                <a:solidFill>
                  <a:srgbClr val="000000"/>
                </a:solidFill>
              </a:rPr>
              <a:pPr/>
              <a:t>60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3399"/>
                </a:solidFill>
                <a:ea typeface="ＭＳ Ｐゴシック" pitchFamily="1" charset="-128"/>
              </a:rPr>
              <a:t>Delete</a:t>
            </a:r>
            <a:endParaRPr lang="en-US" sz="24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140291" name="Line 3"/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6C88D-9384-4E0C-8B66-07E53332B700}" type="slidenum">
              <a:rPr lang="en-US">
                <a:solidFill>
                  <a:srgbClr val="000000"/>
                </a:solidFill>
              </a:rPr>
              <a:pPr/>
              <a:t>61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912813"/>
            <a:ext cx="7851775" cy="54117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kumimoji="0" lang="en-US"/>
              <a:t>Delete node </a:t>
            </a:r>
            <a:r>
              <a:rPr kumimoji="0" lang="en-US">
                <a:latin typeface="Lucida Sans Italic" pitchFamily="1" charset="0"/>
              </a:rPr>
              <a:t>x</a:t>
            </a:r>
            <a:r>
              <a:rPr kumimoji="0" lang="en-US"/>
              <a:t>.</a:t>
            </a:r>
          </a:p>
          <a:p>
            <a:pPr lvl="1"/>
            <a:r>
              <a:rPr kumimoji="0" lang="en-US">
                <a:latin typeface="Lucida Sans Italic" pitchFamily="1" charset="0"/>
              </a:rPr>
              <a:t>decrease-key</a:t>
            </a:r>
            <a:r>
              <a:rPr kumimoji="0" lang="en-US"/>
              <a:t> of </a:t>
            </a:r>
            <a:r>
              <a:rPr kumimoji="0" lang="en-US">
                <a:latin typeface="Lucida Sans Italic" pitchFamily="1" charset="0"/>
              </a:rPr>
              <a:t>x</a:t>
            </a:r>
            <a:r>
              <a:rPr kumimoji="0" lang="en-US"/>
              <a:t> to -</a:t>
            </a:r>
            <a:r>
              <a:rPr kumimoji="0" lang="en-US">
                <a:sym typeface="Symbol" pitchFamily="1" charset="2"/>
              </a:rPr>
              <a:t>.</a:t>
            </a:r>
          </a:p>
          <a:p>
            <a:pPr lvl="1"/>
            <a:r>
              <a:rPr kumimoji="0" lang="en-US">
                <a:latin typeface="Lucida Sans Italic" pitchFamily="1" charset="0"/>
              </a:rPr>
              <a:t>delete-min</a:t>
            </a:r>
            <a:r>
              <a:rPr kumimoji="0" lang="en-US">
                <a:sym typeface="Symbol" pitchFamily="1" charset="2"/>
              </a:rPr>
              <a:t> element in heap.</a:t>
            </a:r>
          </a:p>
          <a:p>
            <a:pPr lvl="1"/>
            <a:endParaRPr kumimoji="0" lang="en-US">
              <a:sym typeface="Symbol" pitchFamily="1" charset="2"/>
            </a:endParaRPr>
          </a:p>
          <a:p>
            <a:r>
              <a:rPr kumimoji="0" lang="en-US"/>
              <a:t>Amortized cost.  </a:t>
            </a:r>
            <a:r>
              <a:rPr kumimoji="0" lang="en-US">
                <a:solidFill>
                  <a:schemeClr val="hlink"/>
                </a:solidFill>
              </a:rPr>
              <a:t>O(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rank</a:t>
            </a:r>
            <a:r>
              <a:rPr kumimoji="0" lang="en-US">
                <a:solidFill>
                  <a:schemeClr val="hlink"/>
                </a:solidFill>
              </a:rPr>
              <a:t>(</a:t>
            </a:r>
            <a:r>
              <a:rPr kumimoji="0" lang="en-US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>
                <a:solidFill>
                  <a:schemeClr val="hlink"/>
                </a:solidFill>
              </a:rPr>
              <a:t>))</a:t>
            </a:r>
            <a:endParaRPr kumimoji="0" lang="en-US"/>
          </a:p>
          <a:p>
            <a:pPr lvl="1"/>
            <a:r>
              <a:rPr kumimoji="0" lang="en-US"/>
              <a:t>O(1) amortized for </a:t>
            </a:r>
            <a:r>
              <a:rPr kumimoji="0" lang="en-US">
                <a:latin typeface="Lucida Sans Italic" pitchFamily="1" charset="0"/>
              </a:rPr>
              <a:t>decrease-key</a:t>
            </a:r>
            <a:r>
              <a:rPr kumimoji="0" lang="en-US"/>
              <a:t>.</a:t>
            </a:r>
          </a:p>
          <a:p>
            <a:pPr lvl="1"/>
            <a:r>
              <a:rPr kumimoji="0" lang="en-US"/>
              <a:t>O(</a:t>
            </a:r>
            <a:r>
              <a:rPr kumimoji="0" lang="en-US">
                <a:latin typeface="Lucida Sans Italic" pitchFamily="1" charset="0"/>
              </a:rPr>
              <a:t>rank</a:t>
            </a:r>
            <a:r>
              <a:rPr kumimoji="0" lang="en-US"/>
              <a:t>(</a:t>
            </a:r>
            <a:r>
              <a:rPr kumimoji="0" lang="en-US">
                <a:latin typeface="Lucida Sans Italic" pitchFamily="1" charset="0"/>
              </a:rPr>
              <a:t>H</a:t>
            </a:r>
            <a:r>
              <a:rPr kumimoji="0" lang="en-US"/>
              <a:t>)) amortized for </a:t>
            </a:r>
            <a:r>
              <a:rPr kumimoji="0" lang="en-US">
                <a:latin typeface="Lucida Sans Italic" pitchFamily="1" charset="0"/>
              </a:rPr>
              <a:t>delete-min</a:t>
            </a:r>
            <a:r>
              <a:rPr kumimoji="0" lang="en-US"/>
              <a:t>.</a:t>
            </a:r>
          </a:p>
          <a:p>
            <a:pPr lvl="1"/>
            <a:endParaRPr kumimoji="0"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Delete</a:t>
            </a: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>
                <a:solidFill>
                  <a:srgbClr val="003399"/>
                </a:solidFill>
                <a:ea typeface="ＭＳ Ｐゴシック" pitchFamily="1" charset="-128"/>
              </a:rPr>
              <a:t> 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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 </a:t>
            </a:r>
            <a:r>
              <a:rPr kumimoji="1" lang="en-US">
                <a:solidFill>
                  <a:srgbClr val="000000"/>
                </a:solidFill>
                <a:latin typeface="Lucida Grande" pitchFamily="1" charset="0"/>
                <a:ea typeface="ＭＳ Ｐゴシック" pitchFamily="1" charset="-128"/>
                <a:sym typeface="Symbol" pitchFamily="1" charset="2"/>
              </a:rPr>
              <a:t> = 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trees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 + 2</a:t>
            </a:r>
            <a:r>
              <a:rPr kumimoji="1" lang="en-US" baseline="30000">
                <a:solidFill>
                  <a:srgbClr val="000000"/>
                </a:solidFill>
                <a:ea typeface="ＭＳ Ｐゴシック" pitchFamily="1" charset="-128"/>
              </a:rPr>
              <a:t> 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</a:t>
            </a:r>
            <a:r>
              <a:rPr kumimoji="1" lang="en-US" baseline="30000">
                <a:solidFill>
                  <a:srgbClr val="000000"/>
                </a:solidFill>
                <a:ea typeface="ＭＳ Ｐゴシック" pitchFamily="1" charset="-128"/>
                <a:sym typeface="Symbol" pitchFamily="1" charset="2"/>
              </a:rPr>
              <a:t> 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marks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(</a:t>
            </a:r>
            <a:r>
              <a:rPr kumimoji="1" lang="en-US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</a:t>
            </a:r>
            <a:r>
              <a:rPr kumimoji="1" lang="en-US">
                <a:solidFill>
                  <a:srgbClr val="000000"/>
                </a:solidFill>
                <a:ea typeface="ＭＳ Ｐゴシック" pitchFamily="1" charset="-128"/>
              </a:rPr>
              <a:t>)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6210300" y="1589088"/>
            <a:ext cx="1490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potential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8077200" cy="6172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FIB-HEAP-INSERT(</a:t>
            </a:r>
            <a:r>
              <a:rPr lang="en-US" sz="2200" i="1" dirty="0">
                <a:solidFill>
                  <a:schemeClr val="tx1"/>
                </a:solidFill>
              </a:rPr>
              <a:t>H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i="1" dirty="0">
                <a:solidFill>
                  <a:schemeClr val="tx1"/>
                </a:solidFill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200" i="1" dirty="0" smtClean="0">
                <a:solidFill>
                  <a:schemeClr val="tx1"/>
                </a:solidFill>
              </a:rPr>
              <a:t>rank</a:t>
            </a:r>
            <a:r>
              <a:rPr lang="en-US" sz="2200" dirty="0" smtClean="0">
                <a:solidFill>
                  <a:schemeClr val="tx1"/>
                </a:solidFill>
              </a:rPr>
              <a:t>[</a:t>
            </a:r>
            <a:r>
              <a:rPr lang="en-US" sz="2200" i="1" dirty="0" smtClean="0">
                <a:solidFill>
                  <a:schemeClr val="tx1"/>
                </a:solidFill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] </a:t>
            </a:r>
            <a:r>
              <a:rPr lang="en-US" sz="2200" dirty="0" smtClean="0">
                <a:solidFill>
                  <a:schemeClr val="tx1"/>
                </a:solidFill>
              </a:rPr>
              <a:t>=0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200" i="1" dirty="0" smtClean="0">
                <a:solidFill>
                  <a:schemeClr val="tx1"/>
                </a:solidFill>
              </a:rPr>
              <a:t>p</a:t>
            </a:r>
            <a:r>
              <a:rPr lang="en-US" sz="2200" dirty="0" smtClean="0">
                <a:solidFill>
                  <a:schemeClr val="tx1"/>
                </a:solidFill>
              </a:rPr>
              <a:t>[</a:t>
            </a:r>
            <a:r>
              <a:rPr lang="en-US" sz="2200" i="1" dirty="0" smtClean="0">
                <a:solidFill>
                  <a:schemeClr val="tx1"/>
                </a:solidFill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] </a:t>
            </a:r>
            <a:r>
              <a:rPr lang="en-US" sz="2200" dirty="0" smtClean="0">
                <a:solidFill>
                  <a:schemeClr val="tx1"/>
                </a:solidFill>
              </a:rPr>
              <a:t>=NIL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200" i="1" dirty="0" smtClean="0">
                <a:solidFill>
                  <a:schemeClr val="tx1"/>
                </a:solidFill>
              </a:rPr>
              <a:t>child</a:t>
            </a:r>
            <a:r>
              <a:rPr lang="en-US" sz="2200" dirty="0" smtClean="0">
                <a:solidFill>
                  <a:schemeClr val="tx1"/>
                </a:solidFill>
              </a:rPr>
              <a:t>[</a:t>
            </a:r>
            <a:r>
              <a:rPr lang="en-US" sz="2200" i="1" dirty="0" smtClean="0">
                <a:solidFill>
                  <a:schemeClr val="tx1"/>
                </a:solidFill>
              </a:rPr>
              <a:t>x</a:t>
            </a:r>
            <a:r>
              <a:rPr lang="en-US" sz="2200" dirty="0" smtClean="0">
                <a:solidFill>
                  <a:schemeClr val="tx1"/>
                </a:solidFill>
              </a:rPr>
              <a:t>]= </a:t>
            </a:r>
            <a:r>
              <a:rPr lang="en-US" sz="2200" dirty="0">
                <a:solidFill>
                  <a:schemeClr val="tx1"/>
                </a:solidFill>
              </a:rPr>
              <a:t>NIL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200" i="1" dirty="0" smtClean="0">
                <a:solidFill>
                  <a:schemeClr val="tx1"/>
                </a:solidFill>
              </a:rPr>
              <a:t>left</a:t>
            </a:r>
            <a:r>
              <a:rPr lang="en-US" sz="2200" dirty="0" smtClean="0">
                <a:solidFill>
                  <a:schemeClr val="tx1"/>
                </a:solidFill>
              </a:rPr>
              <a:t>[</a:t>
            </a:r>
            <a:r>
              <a:rPr lang="en-US" sz="2200" i="1" dirty="0" smtClean="0">
                <a:solidFill>
                  <a:schemeClr val="tx1"/>
                </a:solidFill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] </a:t>
            </a:r>
            <a:r>
              <a:rPr lang="en-US" sz="2200" dirty="0" smtClean="0">
                <a:solidFill>
                  <a:schemeClr val="tx1"/>
                </a:solidFill>
              </a:rPr>
              <a:t>=</a:t>
            </a:r>
            <a:r>
              <a:rPr lang="en-US" sz="2200" i="1" dirty="0" smtClean="0">
                <a:solidFill>
                  <a:schemeClr val="tx1"/>
                </a:solidFill>
              </a:rPr>
              <a:t>x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200" i="1" dirty="0" smtClean="0">
                <a:solidFill>
                  <a:schemeClr val="tx1"/>
                </a:solidFill>
              </a:rPr>
              <a:t>right</a:t>
            </a:r>
            <a:r>
              <a:rPr lang="en-US" sz="2200" dirty="0" smtClean="0">
                <a:solidFill>
                  <a:schemeClr val="tx1"/>
                </a:solidFill>
              </a:rPr>
              <a:t>[</a:t>
            </a:r>
            <a:r>
              <a:rPr lang="en-US" sz="2200" i="1" dirty="0" smtClean="0">
                <a:solidFill>
                  <a:schemeClr val="tx1"/>
                </a:solidFill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] </a:t>
            </a:r>
            <a:r>
              <a:rPr lang="en-US" sz="2200" dirty="0" smtClean="0">
                <a:solidFill>
                  <a:schemeClr val="tx1"/>
                </a:solidFill>
              </a:rPr>
              <a:t>=</a:t>
            </a:r>
            <a:r>
              <a:rPr lang="en-US" sz="2200" i="1" dirty="0" smtClean="0">
                <a:solidFill>
                  <a:schemeClr val="tx1"/>
                </a:solidFill>
              </a:rPr>
              <a:t>x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200" i="1" dirty="0" smtClean="0">
                <a:solidFill>
                  <a:schemeClr val="tx1"/>
                </a:solidFill>
              </a:rPr>
              <a:t>mark</a:t>
            </a:r>
            <a:r>
              <a:rPr lang="en-US" sz="2200" dirty="0" smtClean="0">
                <a:solidFill>
                  <a:schemeClr val="tx1"/>
                </a:solidFill>
              </a:rPr>
              <a:t>[</a:t>
            </a:r>
            <a:r>
              <a:rPr lang="en-US" sz="2200" i="1" dirty="0" smtClean="0">
                <a:solidFill>
                  <a:schemeClr val="tx1"/>
                </a:solidFill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] </a:t>
            </a:r>
            <a:r>
              <a:rPr lang="en-US" sz="2200" dirty="0" smtClean="0">
                <a:solidFill>
                  <a:schemeClr val="tx1"/>
                </a:solidFill>
              </a:rPr>
              <a:t>=FALSE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concatenate </a:t>
            </a:r>
            <a:r>
              <a:rPr lang="en-US" sz="2200" dirty="0">
                <a:solidFill>
                  <a:schemeClr val="tx1"/>
                </a:solidFill>
              </a:rPr>
              <a:t>the root list containing </a:t>
            </a:r>
            <a:r>
              <a:rPr lang="en-US" sz="2200" i="1" dirty="0">
                <a:solidFill>
                  <a:schemeClr val="tx1"/>
                </a:solidFill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 with root list </a:t>
            </a:r>
            <a:r>
              <a:rPr lang="en-US" sz="2200" i="1" dirty="0">
                <a:solidFill>
                  <a:schemeClr val="tx1"/>
                </a:solidFill>
              </a:rPr>
              <a:t>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if </a:t>
            </a:r>
            <a:r>
              <a:rPr lang="en-US" sz="2200" dirty="0">
                <a:solidFill>
                  <a:schemeClr val="tx1"/>
                </a:solidFill>
              </a:rPr>
              <a:t>min[</a:t>
            </a:r>
            <a:r>
              <a:rPr lang="en-US" sz="2200" i="1" dirty="0">
                <a:solidFill>
                  <a:schemeClr val="tx1"/>
                </a:solidFill>
              </a:rPr>
              <a:t>H</a:t>
            </a:r>
            <a:r>
              <a:rPr lang="en-US" sz="2200" dirty="0">
                <a:solidFill>
                  <a:schemeClr val="tx1"/>
                </a:solidFill>
              </a:rPr>
              <a:t>] = NIL or </a:t>
            </a:r>
            <a:r>
              <a:rPr lang="en-US" sz="2200" i="1" dirty="0">
                <a:solidFill>
                  <a:schemeClr val="tx1"/>
                </a:solidFill>
              </a:rPr>
              <a:t>key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x</a:t>
            </a:r>
            <a:r>
              <a:rPr lang="en-US" sz="2200" dirty="0">
                <a:solidFill>
                  <a:schemeClr val="tx1"/>
                </a:solidFill>
              </a:rPr>
              <a:t>] &lt; </a:t>
            </a:r>
            <a:r>
              <a:rPr lang="en-US" sz="2200" i="1" dirty="0">
                <a:solidFill>
                  <a:schemeClr val="tx1"/>
                </a:solidFill>
              </a:rPr>
              <a:t>key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min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H</a:t>
            </a:r>
            <a:r>
              <a:rPr lang="en-US" sz="2200" dirty="0" smtClean="0">
                <a:solidFill>
                  <a:schemeClr val="tx1"/>
                </a:solidFill>
              </a:rPr>
              <a:t>]]  then </a:t>
            </a:r>
            <a:r>
              <a:rPr lang="en-US" sz="2200" i="1" dirty="0">
                <a:solidFill>
                  <a:schemeClr val="tx1"/>
                </a:solidFill>
              </a:rPr>
              <a:t>min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H</a:t>
            </a:r>
            <a:r>
              <a:rPr lang="en-US" sz="2200" dirty="0">
                <a:solidFill>
                  <a:schemeClr val="tx1"/>
                </a:solidFill>
              </a:rPr>
              <a:t>] </a:t>
            </a:r>
            <a:r>
              <a:rPr lang="en-US" sz="2200" dirty="0" smtClean="0">
                <a:solidFill>
                  <a:schemeClr val="tx1"/>
                </a:solidFill>
              </a:rPr>
              <a:t>= </a:t>
            </a:r>
            <a:r>
              <a:rPr lang="en-US" sz="2200" i="1" dirty="0" smtClean="0">
                <a:solidFill>
                  <a:schemeClr val="tx1"/>
                </a:solidFill>
              </a:rPr>
              <a:t>x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[</a:t>
            </a:r>
            <a:r>
              <a:rPr lang="en-US" sz="2200" i="1" dirty="0" smtClean="0">
                <a:solidFill>
                  <a:schemeClr val="tx1"/>
                </a:solidFill>
              </a:rPr>
              <a:t>H</a:t>
            </a:r>
            <a:r>
              <a:rPr lang="en-US" sz="2200" dirty="0">
                <a:solidFill>
                  <a:schemeClr val="tx1"/>
                </a:solidFill>
              </a:rPr>
              <a:t>] </a:t>
            </a:r>
            <a:r>
              <a:rPr lang="en-US" sz="2200" dirty="0" smtClean="0">
                <a:solidFill>
                  <a:schemeClr val="tx1"/>
                </a:solidFill>
              </a:rPr>
              <a:t>= </a:t>
            </a: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[</a:t>
            </a:r>
            <a:r>
              <a:rPr lang="en-US" sz="2200" i="1" dirty="0" smtClean="0">
                <a:solidFill>
                  <a:schemeClr val="tx1"/>
                </a:solidFill>
              </a:rPr>
              <a:t>H</a:t>
            </a:r>
            <a:r>
              <a:rPr lang="en-US" sz="2200" dirty="0">
                <a:solidFill>
                  <a:schemeClr val="tx1"/>
                </a:solidFill>
              </a:rPr>
              <a:t>]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318B4-E7A0-44E9-9FCB-B98FAA6D8179}" type="slidenum">
              <a:rPr lang="en-US" smtClean="0">
                <a:solidFill>
                  <a:srgbClr val="000000"/>
                </a:solidFill>
              </a:rPr>
              <a:pPr/>
              <a:t>62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155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78486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tr-TR" sz="2400" dirty="0">
                <a:solidFill>
                  <a:schemeClr val="tx1"/>
                </a:solidFill>
              </a:rPr>
              <a:t>FIB-HEAP-EXTRACT-MIN(H)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400" i="1" dirty="0" smtClean="0">
                <a:solidFill>
                  <a:schemeClr val="tx1"/>
                </a:solidFill>
              </a:rPr>
              <a:t>z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tr-TR" sz="2400" dirty="0">
                <a:solidFill>
                  <a:schemeClr val="tx1"/>
                </a:solidFill>
              </a:rPr>
              <a:t>= min[H]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400" dirty="0" smtClean="0">
                <a:solidFill>
                  <a:schemeClr val="tx1"/>
                </a:solidFill>
              </a:rPr>
              <a:t>for </a:t>
            </a:r>
            <a:r>
              <a:rPr lang="tr-TR" sz="2400" dirty="0">
                <a:solidFill>
                  <a:schemeClr val="tx1"/>
                </a:solidFill>
              </a:rPr>
              <a:t>each child </a:t>
            </a:r>
            <a:r>
              <a:rPr lang="tr-TR" sz="2400" i="1" dirty="0">
                <a:solidFill>
                  <a:schemeClr val="tx1"/>
                </a:solidFill>
              </a:rPr>
              <a:t>x</a:t>
            </a:r>
            <a:r>
              <a:rPr lang="tr-TR" sz="2400" dirty="0">
                <a:solidFill>
                  <a:schemeClr val="tx1"/>
                </a:solidFill>
              </a:rPr>
              <a:t> of </a:t>
            </a:r>
            <a:r>
              <a:rPr lang="tr-TR" sz="2400" i="1" dirty="0">
                <a:solidFill>
                  <a:schemeClr val="tx1"/>
                </a:solidFill>
              </a:rPr>
              <a:t>z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400" dirty="0">
                <a:solidFill>
                  <a:schemeClr val="tx1"/>
                </a:solidFill>
              </a:rPr>
              <a:t>	add </a:t>
            </a:r>
            <a:r>
              <a:rPr lang="tr-TR" sz="2400" i="1" dirty="0">
                <a:solidFill>
                  <a:schemeClr val="tx1"/>
                </a:solidFill>
              </a:rPr>
              <a:t>x</a:t>
            </a:r>
            <a:r>
              <a:rPr lang="tr-TR" sz="2400" dirty="0">
                <a:solidFill>
                  <a:schemeClr val="tx1"/>
                </a:solidFill>
              </a:rPr>
              <a:t> to the root list of H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400" dirty="0">
                <a:solidFill>
                  <a:schemeClr val="tx1"/>
                </a:solidFill>
              </a:rPr>
              <a:t>	p[</a:t>
            </a:r>
            <a:r>
              <a:rPr lang="tr-TR" sz="2400" i="1" dirty="0">
                <a:solidFill>
                  <a:schemeClr val="tx1"/>
                </a:solidFill>
              </a:rPr>
              <a:t>x</a:t>
            </a:r>
            <a:r>
              <a:rPr lang="tr-TR" sz="2400" dirty="0">
                <a:solidFill>
                  <a:schemeClr val="tx1"/>
                </a:solidFill>
              </a:rPr>
              <a:t>]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tr-TR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tr-TR" sz="2400" dirty="0">
                <a:solidFill>
                  <a:schemeClr val="tx1"/>
                </a:solidFill>
                <a:cs typeface="Times New Roman" pitchFamily="18" charset="0"/>
              </a:rPr>
              <a:t>NIL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400" dirty="0" smtClean="0">
                <a:solidFill>
                  <a:schemeClr val="tx1"/>
                </a:solidFill>
              </a:rPr>
              <a:t>remove </a:t>
            </a:r>
            <a:r>
              <a:rPr lang="tr-TR" sz="2400" i="1" dirty="0">
                <a:solidFill>
                  <a:schemeClr val="tx1"/>
                </a:solidFill>
              </a:rPr>
              <a:t>z</a:t>
            </a:r>
            <a:r>
              <a:rPr lang="tr-TR" sz="2400" dirty="0">
                <a:solidFill>
                  <a:schemeClr val="tx1"/>
                </a:solidFill>
              </a:rPr>
              <a:t> from the root list of H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z == right[z] then min[H] = NIL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lse </a:t>
            </a:r>
            <a:r>
              <a:rPr lang="tr-TR" sz="2400" dirty="0" smtClean="0">
                <a:solidFill>
                  <a:schemeClr val="tx1"/>
                </a:solidFill>
              </a:rPr>
              <a:t>min[H</a:t>
            </a:r>
            <a:r>
              <a:rPr lang="tr-TR" sz="2400" dirty="0">
                <a:solidFill>
                  <a:schemeClr val="tx1"/>
                </a:solidFill>
              </a:rPr>
              <a:t>]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tr-TR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tr-TR" sz="2400" dirty="0">
                <a:solidFill>
                  <a:schemeClr val="tx1"/>
                </a:solidFill>
                <a:cs typeface="Times New Roman" pitchFamily="18" charset="0"/>
              </a:rPr>
              <a:t>right[</a:t>
            </a:r>
            <a:r>
              <a:rPr lang="tr-TR" sz="2400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tr-TR" sz="2400" dirty="0">
                <a:solidFill>
                  <a:schemeClr val="tx1"/>
                </a:solidFill>
                <a:cs typeface="Times New Roman" pitchFamily="18" charset="0"/>
              </a:rPr>
              <a:t>]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   </a:t>
            </a:r>
            <a:r>
              <a:rPr lang="tr-TR" sz="2400" dirty="0" smtClean="0">
                <a:solidFill>
                  <a:schemeClr val="tx1"/>
                </a:solidFill>
                <a:cs typeface="Times New Roman" pitchFamily="18" charset="0"/>
              </a:rPr>
              <a:t>CONSOLIDATE(H)</a:t>
            </a: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[H] = n[H] – 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Return z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tr-TR" sz="2400" dirty="0">
              <a:solidFill>
                <a:schemeClr val="tx1"/>
              </a:solidFill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318B4-E7A0-44E9-9FCB-B98FAA6D8179}" type="slidenum">
              <a:rPr lang="en-US" smtClean="0">
                <a:solidFill>
                  <a:srgbClr val="000000"/>
                </a:solidFill>
              </a:rPr>
              <a:pPr/>
              <a:t>63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32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"/>
            <a:ext cx="7848600" cy="6553200"/>
          </a:xfrm>
        </p:spPr>
        <p:txBody>
          <a:bodyPr numCol="1"/>
          <a:lstStyle/>
          <a:p>
            <a:pPr>
              <a:lnSpc>
                <a:spcPct val="100000"/>
              </a:lnSpc>
              <a:buFontTx/>
              <a:buNone/>
            </a:pPr>
            <a:r>
              <a:rPr lang="tr-TR" sz="2800" dirty="0">
                <a:solidFill>
                  <a:schemeClr val="tx1"/>
                </a:solidFill>
              </a:rPr>
              <a:t>CONSOLIDATE(H)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800" dirty="0" smtClean="0">
                <a:solidFill>
                  <a:schemeClr val="tx1"/>
                </a:solidFill>
              </a:rPr>
              <a:t>for </a:t>
            </a:r>
            <a:r>
              <a:rPr lang="en-US" sz="2800" dirty="0" smtClean="0">
                <a:solidFill>
                  <a:schemeClr val="tx1"/>
                </a:solidFill>
              </a:rPr>
              <a:t>i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>
                <a:solidFill>
                  <a:schemeClr val="tx1"/>
                </a:solidFill>
              </a:rPr>
              <a:t>0 to D(n) </a:t>
            </a:r>
            <a:r>
              <a:rPr lang="tr-TR" sz="2800" dirty="0">
                <a:solidFill>
                  <a:schemeClr val="tx1"/>
                </a:solidFill>
              </a:rPr>
              <a:t>do</a:t>
            </a: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tr-TR" sz="2800" dirty="0">
                <a:solidFill>
                  <a:schemeClr val="tx1"/>
                </a:solidFill>
              </a:rPr>
              <a:t>A[i</a:t>
            </a:r>
            <a:r>
              <a:rPr lang="tr-TR" sz="2800" dirty="0">
                <a:solidFill>
                  <a:schemeClr val="tx1"/>
                </a:solidFill>
              </a:rPr>
              <a:t>]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smtClean="0">
                <a:solidFill>
                  <a:schemeClr val="tx1"/>
                </a:solidFill>
              </a:rPr>
              <a:t>NIL</a:t>
            </a:r>
            <a:endParaRPr lang="tr-TR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800" dirty="0" smtClean="0">
                <a:solidFill>
                  <a:schemeClr val="tx1"/>
                </a:solidFill>
              </a:rPr>
              <a:t>for </a:t>
            </a:r>
            <a:r>
              <a:rPr lang="tr-TR" sz="2800" dirty="0">
                <a:solidFill>
                  <a:schemeClr val="tx1"/>
                </a:solidFill>
              </a:rPr>
              <a:t>each node w in the root list of H do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800" dirty="0">
                <a:solidFill>
                  <a:schemeClr val="tx1"/>
                </a:solidFill>
              </a:rPr>
              <a:t>	x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>
                <a:solidFill>
                  <a:schemeClr val="tx1"/>
                </a:solidFill>
              </a:rPr>
              <a:t>w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800" dirty="0">
                <a:solidFill>
                  <a:schemeClr val="tx1"/>
                </a:solidFill>
              </a:rPr>
              <a:t>	d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rank</a:t>
            </a:r>
            <a:r>
              <a:rPr lang="tr-TR" sz="2800" dirty="0">
                <a:solidFill>
                  <a:schemeClr val="tx1"/>
                </a:solidFill>
              </a:rPr>
              <a:t>[x</a:t>
            </a:r>
            <a:r>
              <a:rPr lang="tr-TR" sz="280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800" dirty="0">
                <a:solidFill>
                  <a:schemeClr val="tx1"/>
                </a:solidFill>
              </a:rPr>
              <a:t>	while A[d] ≠ NIL do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tr-TR" sz="2800" dirty="0" smtClean="0">
                <a:solidFill>
                  <a:schemeClr val="tx1"/>
                </a:solidFill>
              </a:rPr>
              <a:t>y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>
                <a:solidFill>
                  <a:schemeClr val="tx1"/>
                </a:solidFill>
              </a:rPr>
              <a:t>A[d]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tr-TR" sz="2800" dirty="0" smtClean="0">
                <a:solidFill>
                  <a:schemeClr val="tx1"/>
                </a:solidFill>
              </a:rPr>
              <a:t>if </a:t>
            </a:r>
            <a:r>
              <a:rPr lang="tr-TR" sz="2800" dirty="0">
                <a:solidFill>
                  <a:schemeClr val="tx1"/>
                </a:solidFill>
              </a:rPr>
              <a:t>key[x] &gt; key[y] </a:t>
            </a:r>
            <a:r>
              <a:rPr lang="tr-TR" sz="2800" dirty="0">
                <a:solidFill>
                  <a:schemeClr val="tx1"/>
                </a:solidFill>
              </a:rPr>
              <a:t>then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              </a:t>
            </a:r>
            <a:r>
              <a:rPr lang="tr-TR" sz="2800" dirty="0" smtClean="0">
                <a:solidFill>
                  <a:schemeClr val="tx1"/>
                </a:solidFill>
              </a:rPr>
              <a:t>exchange </a:t>
            </a:r>
            <a:r>
              <a:rPr lang="tr-TR" sz="2800" dirty="0">
                <a:solidFill>
                  <a:schemeClr val="tx1"/>
                </a:solidFill>
              </a:rPr>
              <a:t>x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tr-TR" sz="2800" dirty="0">
                <a:solidFill>
                  <a:schemeClr val="tx1"/>
                </a:solidFill>
              </a:rPr>
              <a:t> y</a:t>
            </a:r>
            <a:endParaRPr lang="tr-TR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tr-TR" sz="2800" dirty="0" smtClean="0">
                <a:solidFill>
                  <a:schemeClr val="tx1"/>
                </a:solidFill>
              </a:rPr>
              <a:t>FIB-HEAP-LINK(H,y,x</a:t>
            </a:r>
            <a:r>
              <a:rPr lang="tr-TR" sz="2800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tr-TR" sz="2800" dirty="0" smtClean="0">
                <a:solidFill>
                  <a:schemeClr val="tx1"/>
                </a:solidFill>
              </a:rPr>
              <a:t>A[d</a:t>
            </a:r>
            <a:r>
              <a:rPr lang="tr-TR" sz="2800" dirty="0">
                <a:solidFill>
                  <a:schemeClr val="tx1"/>
                </a:solidFill>
              </a:rPr>
              <a:t>]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>
                <a:solidFill>
                  <a:schemeClr val="tx1"/>
                </a:solidFill>
              </a:rPr>
              <a:t>NIL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tr-TR" sz="2800" dirty="0" smtClean="0">
                <a:solidFill>
                  <a:schemeClr val="tx1"/>
                </a:solidFill>
              </a:rPr>
              <a:t>d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>
                <a:solidFill>
                  <a:schemeClr val="tx1"/>
                </a:solidFill>
              </a:rPr>
              <a:t>d + </a:t>
            </a:r>
            <a:r>
              <a:rPr lang="tr-TR" sz="2800" dirty="0">
                <a:solidFill>
                  <a:schemeClr val="tx1"/>
                </a:solidFill>
              </a:rPr>
              <a:t>1</a:t>
            </a:r>
            <a:endParaRPr lang="tr-TR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800" dirty="0">
                <a:solidFill>
                  <a:schemeClr val="tx1"/>
                </a:solidFill>
              </a:rPr>
              <a:t>	A[d]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tr-TR" sz="2800" dirty="0">
                <a:solidFill>
                  <a:schemeClr val="tx1"/>
                </a:solidFill>
              </a:rPr>
              <a:t> x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sz="2000" i="1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tr-TR" sz="2000" i="1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318B4-E7A0-44E9-9FCB-B98FAA6D8179}" type="slidenum">
              <a:rPr lang="en-US" smtClean="0">
                <a:solidFill>
                  <a:srgbClr val="000000"/>
                </a:solidFill>
              </a:rPr>
              <a:pPr/>
              <a:t>64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66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7848600" cy="6477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12"/>
            </a:pPr>
            <a:r>
              <a:rPr lang="tr-TR" sz="3200" dirty="0">
                <a:solidFill>
                  <a:schemeClr val="tx1"/>
                </a:solidFill>
              </a:rPr>
              <a:t>min[H]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tr-TR" sz="3200" dirty="0">
                <a:solidFill>
                  <a:schemeClr val="tx1"/>
                </a:solidFill>
              </a:rPr>
              <a:t> +∞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12"/>
            </a:pPr>
            <a:r>
              <a:rPr lang="tr-TR" sz="3200" dirty="0">
                <a:solidFill>
                  <a:schemeClr val="tx1"/>
                </a:solidFill>
                <a:cs typeface="Times New Roman" pitchFamily="18" charset="0"/>
              </a:rPr>
              <a:t>for </a:t>
            </a:r>
            <a:r>
              <a:rPr lang="tr-TR" sz="3200" i="1" dirty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tr-TR" sz="32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tr-TR" sz="3200" dirty="0">
                <a:solidFill>
                  <a:schemeClr val="tx1"/>
                </a:solidFill>
              </a:rPr>
              <a:t> 0 to D(n[H]) do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12"/>
            </a:pPr>
            <a:r>
              <a:rPr lang="en-US" sz="3200" dirty="0">
                <a:solidFill>
                  <a:schemeClr val="tx1"/>
                </a:solidFill>
              </a:rPr>
              <a:t>     </a:t>
            </a:r>
            <a:r>
              <a:rPr lang="tr-TR" sz="3200" dirty="0">
                <a:solidFill>
                  <a:schemeClr val="tx1"/>
                </a:solidFill>
              </a:rPr>
              <a:t>if A[</a:t>
            </a:r>
            <a:r>
              <a:rPr lang="tr-TR" sz="3200" i="1" dirty="0">
                <a:solidFill>
                  <a:schemeClr val="tx1"/>
                </a:solidFill>
              </a:rPr>
              <a:t>i</a:t>
            </a:r>
            <a:r>
              <a:rPr lang="tr-TR" sz="3200" dirty="0">
                <a:solidFill>
                  <a:schemeClr val="tx1"/>
                </a:solidFill>
              </a:rPr>
              <a:t>] </a:t>
            </a:r>
            <a:r>
              <a:rPr lang="tr-TR" sz="3200" dirty="0">
                <a:solidFill>
                  <a:schemeClr val="tx1"/>
                </a:solidFill>
                <a:cs typeface="Times New Roman" pitchFamily="18" charset="0"/>
              </a:rPr>
              <a:t>≠ NIL then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12"/>
            </a:pPr>
            <a:r>
              <a:rPr lang="en-US" sz="3200" dirty="0">
                <a:solidFill>
                  <a:schemeClr val="tx1"/>
                </a:solidFill>
                <a:cs typeface="Times New Roman" pitchFamily="18" charset="0"/>
              </a:rPr>
              <a:t>	    </a:t>
            </a:r>
            <a:r>
              <a:rPr lang="en-US" sz="3200" dirty="0" smtClean="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lang="tr-TR" sz="3200" dirty="0" smtClean="0">
                <a:solidFill>
                  <a:schemeClr val="tx1"/>
                </a:solidFill>
                <a:cs typeface="Times New Roman" pitchFamily="18" charset="0"/>
              </a:rPr>
              <a:t>add </a:t>
            </a:r>
            <a:r>
              <a:rPr lang="tr-TR" sz="3200" dirty="0">
                <a:solidFill>
                  <a:schemeClr val="tx1"/>
                </a:solidFill>
                <a:cs typeface="Times New Roman" pitchFamily="18" charset="0"/>
              </a:rPr>
              <a:t>A[</a:t>
            </a:r>
            <a:r>
              <a:rPr lang="tr-TR" sz="3200" i="1" dirty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tr-TR" sz="3200" dirty="0">
                <a:solidFill>
                  <a:schemeClr val="tx1"/>
                </a:solidFill>
                <a:cs typeface="Times New Roman" pitchFamily="18" charset="0"/>
              </a:rPr>
              <a:t>] to the root list of H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12"/>
            </a:pPr>
            <a:r>
              <a:rPr lang="en-US" sz="3200" dirty="0">
                <a:solidFill>
                  <a:schemeClr val="tx1"/>
                </a:solidFill>
                <a:cs typeface="Times New Roman" pitchFamily="18" charset="0"/>
              </a:rPr>
              <a:t>	   </a:t>
            </a:r>
            <a:r>
              <a:rPr lang="en-US" sz="3200" dirty="0" smtClean="0">
                <a:solidFill>
                  <a:schemeClr val="tx1"/>
                </a:solidFill>
                <a:cs typeface="Times New Roman" pitchFamily="18" charset="0"/>
              </a:rPr>
              <a:t>   </a:t>
            </a:r>
            <a:r>
              <a:rPr lang="tr-TR" sz="3200" dirty="0" smtClean="0">
                <a:solidFill>
                  <a:schemeClr val="tx1"/>
                </a:solidFill>
                <a:cs typeface="Times New Roman" pitchFamily="18" charset="0"/>
              </a:rPr>
              <a:t>if </a:t>
            </a:r>
            <a:r>
              <a:rPr lang="tr-TR" sz="3200" dirty="0">
                <a:solidFill>
                  <a:schemeClr val="tx1"/>
                </a:solidFill>
                <a:cs typeface="Times New Roman" pitchFamily="18" charset="0"/>
              </a:rPr>
              <a:t>key[A[</a:t>
            </a:r>
            <a:r>
              <a:rPr lang="tr-TR" sz="3200" i="1" dirty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tr-TR" sz="3200" dirty="0">
                <a:solidFill>
                  <a:schemeClr val="tx1"/>
                </a:solidFill>
                <a:cs typeface="Times New Roman" pitchFamily="18" charset="0"/>
              </a:rPr>
              <a:t>]] &lt; key[min[H]] then</a:t>
            </a:r>
            <a:r>
              <a:rPr lang="en-US" sz="32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sz="32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12"/>
            </a:pPr>
            <a:r>
              <a:rPr lang="en-US" sz="32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cs typeface="Times New Roman" pitchFamily="18" charset="0"/>
              </a:rPr>
              <a:t>             </a:t>
            </a:r>
            <a:r>
              <a:rPr lang="tr-TR" sz="3200" dirty="0" smtClean="0">
                <a:solidFill>
                  <a:schemeClr val="tx1"/>
                </a:solidFill>
                <a:cs typeface="Times New Roman" pitchFamily="18" charset="0"/>
              </a:rPr>
              <a:t>min[H</a:t>
            </a:r>
            <a:r>
              <a:rPr lang="tr-TR" sz="3200" dirty="0">
                <a:solidFill>
                  <a:schemeClr val="tx1"/>
                </a:solidFill>
                <a:cs typeface="Times New Roman" pitchFamily="18" charset="0"/>
              </a:rPr>
              <a:t>]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tr-TR" sz="3200" dirty="0">
                <a:solidFill>
                  <a:schemeClr val="tx1"/>
                </a:solidFill>
              </a:rPr>
              <a:t> A[</a:t>
            </a:r>
            <a:r>
              <a:rPr lang="tr-TR" sz="3200" i="1" dirty="0">
                <a:solidFill>
                  <a:schemeClr val="tx1"/>
                </a:solidFill>
              </a:rPr>
              <a:t>i</a:t>
            </a:r>
            <a:r>
              <a:rPr lang="tr-TR" sz="3200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ts val="600"/>
              </a:spcBef>
              <a:buFontTx/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tr-TR" sz="3200" dirty="0" smtClean="0">
                <a:solidFill>
                  <a:schemeClr val="tx1"/>
                </a:solidFill>
              </a:rPr>
              <a:t>FIB-HEAP-LINK(H,</a:t>
            </a:r>
            <a:r>
              <a:rPr lang="tr-TR" sz="3200" i="1" dirty="0" smtClean="0">
                <a:solidFill>
                  <a:schemeClr val="tx1"/>
                </a:solidFill>
              </a:rPr>
              <a:t>y</a:t>
            </a:r>
            <a:r>
              <a:rPr lang="tr-TR" sz="3200" dirty="0" smtClean="0">
                <a:solidFill>
                  <a:schemeClr val="tx1"/>
                </a:solidFill>
              </a:rPr>
              <a:t>,</a:t>
            </a:r>
            <a:r>
              <a:rPr lang="tr-TR" sz="3200" i="1" dirty="0" smtClean="0">
                <a:solidFill>
                  <a:schemeClr val="tx1"/>
                </a:solidFill>
              </a:rPr>
              <a:t>x</a:t>
            </a:r>
            <a:r>
              <a:rPr lang="tr-TR" sz="32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3200" dirty="0">
                <a:solidFill>
                  <a:schemeClr val="tx1"/>
                </a:solidFill>
              </a:rPr>
              <a:t>     remove </a:t>
            </a:r>
            <a:r>
              <a:rPr lang="tr-TR" sz="3200" i="1" dirty="0">
                <a:solidFill>
                  <a:schemeClr val="tx1"/>
                </a:solidFill>
              </a:rPr>
              <a:t>y</a:t>
            </a:r>
            <a:r>
              <a:rPr lang="tr-TR" sz="3200" dirty="0">
                <a:solidFill>
                  <a:schemeClr val="tx1"/>
                </a:solidFill>
              </a:rPr>
              <a:t> from the root list of H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3200" dirty="0">
                <a:solidFill>
                  <a:schemeClr val="tx1"/>
                </a:solidFill>
              </a:rPr>
              <a:t>     make </a:t>
            </a:r>
            <a:r>
              <a:rPr lang="tr-TR" sz="3200" i="1" dirty="0">
                <a:solidFill>
                  <a:schemeClr val="tx1"/>
                </a:solidFill>
              </a:rPr>
              <a:t>y</a:t>
            </a:r>
            <a:r>
              <a:rPr lang="tr-TR" sz="3200" dirty="0">
                <a:solidFill>
                  <a:schemeClr val="tx1"/>
                </a:solidFill>
              </a:rPr>
              <a:t> a child of </a:t>
            </a:r>
            <a:r>
              <a:rPr lang="tr-TR" sz="3200" i="1" dirty="0" smtClean="0">
                <a:solidFill>
                  <a:schemeClr val="tx1"/>
                </a:solidFill>
              </a:rPr>
              <a:t>x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rank[x] = rank[x]+1</a:t>
            </a:r>
            <a:endParaRPr lang="tr-TR" sz="3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3200" dirty="0">
                <a:solidFill>
                  <a:schemeClr val="tx1"/>
                </a:solidFill>
              </a:rPr>
              <a:t>     mark[</a:t>
            </a:r>
            <a:r>
              <a:rPr lang="tr-TR" sz="3200" i="1" dirty="0">
                <a:solidFill>
                  <a:schemeClr val="tx1"/>
                </a:solidFill>
              </a:rPr>
              <a:t>y</a:t>
            </a:r>
            <a:r>
              <a:rPr lang="tr-TR" sz="3200" dirty="0">
                <a:solidFill>
                  <a:schemeClr val="tx1"/>
                </a:solidFill>
              </a:rPr>
              <a:t>] </a:t>
            </a:r>
            <a:r>
              <a:rPr lang="en-US" sz="3200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tr-TR" sz="3200" dirty="0">
                <a:solidFill>
                  <a:schemeClr val="tx1"/>
                </a:solidFill>
                <a:cs typeface="Times New Roman" pitchFamily="18" charset="0"/>
              </a:rPr>
              <a:t> FALSE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318B4-E7A0-44E9-9FCB-B98FAA6D8179}" type="slidenum">
              <a:rPr lang="en-US" smtClean="0">
                <a:solidFill>
                  <a:srgbClr val="000000"/>
                </a:solidFill>
              </a:rPr>
              <a:pPr/>
              <a:t>65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87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318B4-E7A0-44E9-9FCB-B98FAA6D8179}" type="slidenum">
              <a:rPr lang="en-US" smtClean="0">
                <a:solidFill>
                  <a:srgbClr val="000000"/>
                </a:solidFill>
              </a:rPr>
              <a:pPr/>
              <a:t>66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324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tr-TR" sz="2800" dirty="0" smtClean="0">
                <a:solidFill>
                  <a:schemeClr val="tx1"/>
                </a:solidFill>
              </a:rPr>
              <a:t>FIB-HEAP-DECREASE-KEY(H</a:t>
            </a:r>
            <a:r>
              <a:rPr lang="tr-TR" sz="2800" dirty="0">
                <a:solidFill>
                  <a:schemeClr val="tx1"/>
                </a:solidFill>
              </a:rPr>
              <a:t>, x, k)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If k &gt; key[x] then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Print “Error. New key is greater than 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         current key”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tr-TR" sz="2800" dirty="0" smtClean="0">
                <a:solidFill>
                  <a:schemeClr val="tx1"/>
                </a:solidFill>
              </a:rPr>
              <a:t>key[x</a:t>
            </a:r>
            <a:r>
              <a:rPr lang="tr-TR" sz="2800" dirty="0">
                <a:solidFill>
                  <a:schemeClr val="tx1"/>
                </a:solidFill>
              </a:rPr>
              <a:t>] </a:t>
            </a:r>
            <a:r>
              <a:rPr lang="en-US" sz="2800" dirty="0" smtClean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tr-TR" sz="2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tr-TR" sz="2800" dirty="0">
                <a:solidFill>
                  <a:schemeClr val="tx1"/>
                </a:solidFill>
                <a:cs typeface="Times New Roman" pitchFamily="18" charset="0"/>
              </a:rPr>
              <a:t>k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tr-TR" sz="2800" dirty="0" smtClean="0">
                <a:solidFill>
                  <a:schemeClr val="tx1"/>
                </a:solidFill>
                <a:cs typeface="Times New Roman" pitchFamily="18" charset="0"/>
              </a:rPr>
              <a:t>y </a:t>
            </a:r>
            <a:r>
              <a:rPr lang="en-US" sz="2800" dirty="0" smtClean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tr-TR" sz="2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tr-TR" sz="2800" dirty="0">
                <a:solidFill>
                  <a:schemeClr val="tx1"/>
                </a:solidFill>
                <a:cs typeface="Times New Roman" pitchFamily="18" charset="0"/>
              </a:rPr>
              <a:t>p[x]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tr-TR" sz="2800" dirty="0" smtClean="0">
                <a:solidFill>
                  <a:schemeClr val="tx1"/>
                </a:solidFill>
                <a:cs typeface="Times New Roman" pitchFamily="18" charset="0"/>
              </a:rPr>
              <a:t>if </a:t>
            </a:r>
            <a:r>
              <a:rPr lang="tr-TR" sz="2800" dirty="0">
                <a:solidFill>
                  <a:schemeClr val="tx1"/>
                </a:solidFill>
                <a:cs typeface="Times New Roman" pitchFamily="18" charset="0"/>
              </a:rPr>
              <a:t>y ≠ NIL and key[x] &lt; key[y] then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tr-TR" sz="2800" dirty="0">
                <a:solidFill>
                  <a:schemeClr val="tx1"/>
                </a:solidFill>
                <a:cs typeface="Times New Roman" pitchFamily="18" charset="0"/>
              </a:rPr>
              <a:t>	CUT(H, x, y)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tr-TR" sz="2800" dirty="0">
                <a:solidFill>
                  <a:schemeClr val="tx1"/>
                </a:solidFill>
                <a:cs typeface="Times New Roman" pitchFamily="18" charset="0"/>
              </a:rPr>
              <a:t>	CASCADING-CUT(H,y</a:t>
            </a:r>
            <a:r>
              <a:rPr lang="tr-TR" sz="2800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tr-TR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tr-TR" sz="2800" dirty="0" smtClean="0">
                <a:solidFill>
                  <a:schemeClr val="tx1"/>
                </a:solidFill>
                <a:cs typeface="Times New Roman" pitchFamily="18" charset="0"/>
              </a:rPr>
              <a:t>if </a:t>
            </a:r>
            <a:r>
              <a:rPr lang="tr-TR" sz="2800" dirty="0">
                <a:solidFill>
                  <a:schemeClr val="tx1"/>
                </a:solidFill>
                <a:cs typeface="Times New Roman" pitchFamily="18" charset="0"/>
              </a:rPr>
              <a:t>key[x] &lt; key[min[H]] </a:t>
            </a:r>
            <a:r>
              <a:rPr lang="tr-TR" sz="2800" dirty="0" smtClean="0">
                <a:solidFill>
                  <a:schemeClr val="tx1"/>
                </a:solidFill>
                <a:cs typeface="Times New Roman" pitchFamily="18" charset="0"/>
              </a:rPr>
              <a:t>then</a:t>
            </a:r>
            <a:r>
              <a:rPr lang="en-US" sz="2800" dirty="0" smtClean="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lang="tr-TR" sz="2800" dirty="0" smtClean="0">
                <a:solidFill>
                  <a:schemeClr val="tx1"/>
                </a:solidFill>
                <a:cs typeface="Times New Roman" pitchFamily="18" charset="0"/>
              </a:rPr>
              <a:t>min[H</a:t>
            </a:r>
            <a:r>
              <a:rPr lang="tr-TR" sz="2800" dirty="0">
                <a:solidFill>
                  <a:schemeClr val="tx1"/>
                </a:solidFill>
                <a:cs typeface="Times New Roman" pitchFamily="18" charset="0"/>
              </a:rPr>
              <a:t>] </a:t>
            </a:r>
            <a:r>
              <a:rPr lang="en-US" sz="2800" dirty="0" smtClean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tr-TR" sz="2800" dirty="0" smtClean="0">
                <a:solidFill>
                  <a:schemeClr val="tx1"/>
                </a:solidFill>
                <a:cs typeface="Times New Roman" pitchFamily="18" charset="0"/>
              </a:rPr>
              <a:t> x</a:t>
            </a:r>
            <a:endParaRPr lang="en-US" sz="28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866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7848600" cy="6248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tr-TR" sz="2200" dirty="0">
                <a:solidFill>
                  <a:schemeClr val="tx1"/>
                </a:solidFill>
              </a:rPr>
              <a:t>CUT(H, x, y)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200" dirty="0">
                <a:solidFill>
                  <a:schemeClr val="tx1"/>
                </a:solidFill>
              </a:rPr>
              <a:t>remove x from the child list of y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rank[y] = rank[y] - 1</a:t>
            </a:r>
            <a:endParaRPr lang="tr-TR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200" dirty="0">
                <a:solidFill>
                  <a:schemeClr val="tx1"/>
                </a:solidFill>
              </a:rPr>
              <a:t>add x to the root list of H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200" dirty="0">
                <a:solidFill>
                  <a:schemeClr val="tx1"/>
                </a:solidFill>
              </a:rPr>
              <a:t>p[x] </a:t>
            </a:r>
            <a:r>
              <a:rPr lang="en-US" sz="2200" dirty="0">
                <a:solidFill>
                  <a:schemeClr val="tx1"/>
                </a:solidFill>
              </a:rPr>
              <a:t>=</a:t>
            </a:r>
            <a:r>
              <a:rPr lang="tr-TR" sz="2200" dirty="0">
                <a:solidFill>
                  <a:schemeClr val="tx1"/>
                </a:solidFill>
              </a:rPr>
              <a:t> NIL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200" dirty="0">
                <a:solidFill>
                  <a:schemeClr val="tx1"/>
                </a:solidFill>
              </a:rPr>
              <a:t>mark[x] </a:t>
            </a:r>
            <a:r>
              <a:rPr lang="en-US" sz="2200" dirty="0">
                <a:solidFill>
                  <a:schemeClr val="tx1"/>
                </a:solidFill>
              </a:rPr>
              <a:t>=</a:t>
            </a:r>
            <a:r>
              <a:rPr lang="tr-TR" sz="2200" dirty="0">
                <a:solidFill>
                  <a:schemeClr val="tx1"/>
                </a:solidFill>
              </a:rPr>
              <a:t> FALSE</a:t>
            </a:r>
          </a:p>
          <a:p>
            <a:pPr marL="0" indent="0" defTabSz="230188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0" indent="0" defTabSz="230188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tr-TR" sz="2200" dirty="0" smtClean="0">
                <a:solidFill>
                  <a:schemeClr val="tx1"/>
                </a:solidFill>
              </a:rPr>
              <a:t>CASCADING-CUT(H</a:t>
            </a:r>
            <a:r>
              <a:rPr lang="tr-TR" sz="2200" dirty="0">
                <a:solidFill>
                  <a:schemeClr val="tx1"/>
                </a:solidFill>
              </a:rPr>
              <a:t>, y)</a:t>
            </a:r>
          </a:p>
          <a:p>
            <a:pPr marL="457200" indent="-457200" defTabSz="230188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200" dirty="0">
                <a:solidFill>
                  <a:schemeClr val="tx1"/>
                </a:solidFill>
              </a:rPr>
              <a:t>	z </a:t>
            </a:r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tr-TR" sz="22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tr-TR" sz="2200" dirty="0">
                <a:solidFill>
                  <a:schemeClr val="tx1"/>
                </a:solidFill>
                <a:cs typeface="Times New Roman" pitchFamily="18" charset="0"/>
              </a:rPr>
              <a:t>p[y]</a:t>
            </a:r>
          </a:p>
          <a:p>
            <a:pPr marL="342900" indent="-342900" defTabSz="230188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200" dirty="0">
                <a:solidFill>
                  <a:schemeClr val="tx1"/>
                </a:solidFill>
                <a:cs typeface="Times New Roman" pitchFamily="18" charset="0"/>
              </a:rPr>
              <a:t>	if z ≠ NIL then</a:t>
            </a:r>
          </a:p>
          <a:p>
            <a:pPr marL="342900" indent="-342900" defTabSz="230188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200" dirty="0">
                <a:solidFill>
                  <a:schemeClr val="tx1"/>
                </a:solidFill>
                <a:cs typeface="Times New Roman" pitchFamily="18" charset="0"/>
              </a:rPr>
              <a:t>		if mark[y] = FALSE then</a:t>
            </a:r>
          </a:p>
          <a:p>
            <a:pPr marL="342900" indent="-342900" defTabSz="230188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200" dirty="0">
                <a:solidFill>
                  <a:schemeClr val="tx1"/>
                </a:solidFill>
                <a:cs typeface="Times New Roman" pitchFamily="18" charset="0"/>
              </a:rPr>
              <a:t>			mark[y] = TRUE</a:t>
            </a:r>
          </a:p>
          <a:p>
            <a:pPr marL="342900" indent="-342900" defTabSz="230188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200" dirty="0">
                <a:solidFill>
                  <a:schemeClr val="tx1"/>
                </a:solidFill>
                <a:cs typeface="Times New Roman" pitchFamily="18" charset="0"/>
              </a:rPr>
              <a:t>		else</a:t>
            </a:r>
          </a:p>
          <a:p>
            <a:pPr marL="342900" indent="-342900" defTabSz="230188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200" dirty="0">
                <a:solidFill>
                  <a:schemeClr val="tx1"/>
                </a:solidFill>
                <a:cs typeface="Times New Roman" pitchFamily="18" charset="0"/>
              </a:rPr>
              <a:t>			CUT(H, y, z)</a:t>
            </a:r>
          </a:p>
          <a:p>
            <a:pPr marL="342900" indent="-342900" defTabSz="230188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200" dirty="0">
                <a:solidFill>
                  <a:schemeClr val="tx1"/>
                </a:solidFill>
                <a:cs typeface="Times New Roman" pitchFamily="18" charset="0"/>
              </a:rPr>
              <a:t>			CASCADING-CUT(H, z)</a:t>
            </a:r>
          </a:p>
          <a:p>
            <a:pPr marL="0" indent="0" defTabSz="230188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318B4-E7A0-44E9-9FCB-B98FAA6D8179}" type="slidenum">
              <a:rPr lang="en-US" smtClean="0">
                <a:solidFill>
                  <a:srgbClr val="000000"/>
                </a:solidFill>
              </a:rPr>
              <a:pPr/>
              <a:t>67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331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7848600" cy="6096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tr-TR" sz="2400" dirty="0">
                <a:solidFill>
                  <a:schemeClr val="tx1"/>
                </a:solidFill>
              </a:rPr>
              <a:t>FIB-HEAP-DELETE(H, x)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400" dirty="0">
                <a:solidFill>
                  <a:schemeClr val="tx1"/>
                </a:solidFill>
              </a:rPr>
              <a:t>FIB-HEAP-DECREASE-KEY(H, x, -</a:t>
            </a:r>
            <a:r>
              <a:rPr lang="tr-TR" sz="2400" dirty="0">
                <a:solidFill>
                  <a:schemeClr val="tx1"/>
                </a:solidFill>
                <a:cs typeface="Times New Roman" pitchFamily="18" charset="0"/>
              </a:rPr>
              <a:t>∞</a:t>
            </a:r>
            <a:r>
              <a:rPr lang="tr-TR" sz="2400" dirty="0">
                <a:solidFill>
                  <a:schemeClr val="tx1"/>
                </a:solidFill>
              </a:rPr>
              <a:t>)         </a:t>
            </a:r>
            <a:endParaRPr lang="tr-TR" sz="2400" i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tr-TR" sz="2400" dirty="0">
                <a:solidFill>
                  <a:schemeClr val="tx1"/>
                </a:solidFill>
              </a:rPr>
              <a:t>FIB-HEAP-EXTRACT-MIN(H)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FIB_HEAP_UNION(H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H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 </a:t>
            </a:r>
            <a:r>
              <a:rPr lang="en-US" sz="2400" dirty="0" smtClean="0">
                <a:solidFill>
                  <a:schemeClr val="tx1"/>
                </a:solidFill>
              </a:rPr>
              <a:t>= MAKE_FIB_HEAP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SzPct val="100000"/>
              <a:buAutoNum type="arabicPeriod"/>
            </a:pPr>
            <a:r>
              <a:rPr lang="tr-TR" sz="2400" dirty="0" smtClean="0">
                <a:solidFill>
                  <a:schemeClr val="tx1"/>
                </a:solidFill>
              </a:rPr>
              <a:t>if </a:t>
            </a:r>
            <a:r>
              <a:rPr lang="tr-TR" sz="2400" dirty="0">
                <a:solidFill>
                  <a:schemeClr val="tx1"/>
                </a:solidFill>
              </a:rPr>
              <a:t>key[min[H</a:t>
            </a:r>
            <a:r>
              <a:rPr lang="tr-TR" sz="2400" baseline="-25000" dirty="0">
                <a:solidFill>
                  <a:schemeClr val="tx1"/>
                </a:solidFill>
              </a:rPr>
              <a:t>1</a:t>
            </a:r>
            <a:r>
              <a:rPr lang="tr-TR" sz="2400" dirty="0">
                <a:solidFill>
                  <a:schemeClr val="tx1"/>
                </a:solidFill>
              </a:rPr>
              <a:t>]] </a:t>
            </a:r>
            <a:r>
              <a:rPr lang="tr-TR" sz="2400" dirty="0">
                <a:solidFill>
                  <a:schemeClr val="tx1"/>
                </a:solidFill>
                <a:cs typeface="Times New Roman" pitchFamily="18" charset="0"/>
              </a:rPr>
              <a:t>≤ key[min[H</a:t>
            </a:r>
            <a:r>
              <a:rPr lang="tr-TR" sz="2400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tr-TR" sz="2400" dirty="0">
                <a:solidFill>
                  <a:schemeClr val="tx1"/>
                </a:solidFill>
                <a:cs typeface="Times New Roman" pitchFamily="18" charset="0"/>
              </a:rPr>
              <a:t>]] </a:t>
            </a:r>
            <a:r>
              <a:rPr lang="tr-TR" sz="2400" dirty="0" smtClean="0">
                <a:solidFill>
                  <a:schemeClr val="tx1"/>
                </a:solidFill>
                <a:cs typeface="Times New Roman" pitchFamily="18" charset="0"/>
              </a:rPr>
              <a:t>then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tr-TR" sz="2400" dirty="0" smtClean="0">
                <a:solidFill>
                  <a:schemeClr val="tx1"/>
                </a:solidFill>
                <a:cs typeface="Times New Roman" pitchFamily="18" charset="0"/>
              </a:rPr>
              <a:t>		min[H]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tr-TR" sz="2400" dirty="0" smtClean="0">
                <a:solidFill>
                  <a:schemeClr val="tx1"/>
                </a:solidFill>
                <a:cs typeface="Times New Roman" pitchFamily="18" charset="0"/>
              </a:rPr>
              <a:t> min[H</a:t>
            </a:r>
            <a:r>
              <a:rPr lang="tr-TR" sz="2400" baseline="-250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tr-TR" sz="2400" dirty="0" smtClean="0">
                <a:solidFill>
                  <a:schemeClr val="tx1"/>
                </a:solidFill>
                <a:cs typeface="Times New Roman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tr-TR" sz="2400" dirty="0">
                <a:solidFill>
                  <a:schemeClr val="tx1"/>
                </a:solidFill>
                <a:cs typeface="Times New Roman" pitchFamily="18" charset="0"/>
              </a:rPr>
              <a:t>	else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tr-TR" sz="2400" dirty="0">
                <a:solidFill>
                  <a:schemeClr val="tx1"/>
                </a:solidFill>
                <a:cs typeface="Times New Roman" pitchFamily="18" charset="0"/>
              </a:rPr>
              <a:t>		min[H]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tr-TR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tr-TR" sz="2400" dirty="0">
                <a:solidFill>
                  <a:schemeClr val="tx1"/>
                </a:solidFill>
                <a:cs typeface="Times New Roman" pitchFamily="18" charset="0"/>
              </a:rPr>
              <a:t>min[H</a:t>
            </a:r>
            <a:r>
              <a:rPr lang="tr-TR" sz="2400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tr-TR" sz="2400" dirty="0" smtClean="0">
                <a:solidFill>
                  <a:schemeClr val="tx1"/>
                </a:solidFill>
                <a:cs typeface="Times New Roman" pitchFamily="18" charset="0"/>
              </a:rPr>
              <a:t>]</a:t>
            </a:r>
            <a:endParaRPr lang="tr-TR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en-US" sz="2400" dirty="0" smtClean="0">
                <a:solidFill>
                  <a:schemeClr val="tx1"/>
                </a:solidFill>
              </a:rPr>
              <a:t>Concatenate </a:t>
            </a:r>
            <a:r>
              <a:rPr lang="en-US" sz="2400" dirty="0">
                <a:solidFill>
                  <a:schemeClr val="tx1"/>
                </a:solidFill>
              </a:rPr>
              <a:t>the root list of </a:t>
            </a:r>
            <a:r>
              <a:rPr lang="tr-TR" sz="2400" dirty="0" smtClean="0">
                <a:solidFill>
                  <a:schemeClr val="tx1"/>
                </a:solidFill>
                <a:cs typeface="Times New Roman" pitchFamily="18" charset="0"/>
              </a:rPr>
              <a:t>H</a:t>
            </a:r>
            <a:r>
              <a:rPr lang="tr-TR" sz="2400" baseline="-250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H</a:t>
            </a:r>
            <a:r>
              <a:rPr lang="en-US" sz="2400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en-US" sz="2400" dirty="0" smtClean="0">
                <a:solidFill>
                  <a:schemeClr val="tx1"/>
                </a:solidFill>
              </a:rPr>
              <a:t>n[H</a:t>
            </a:r>
            <a:r>
              <a:rPr lang="en-US" sz="2400" dirty="0">
                <a:solidFill>
                  <a:schemeClr val="tx1"/>
                </a:solidFill>
              </a:rPr>
              <a:t>] = </a:t>
            </a:r>
            <a:r>
              <a:rPr lang="en-US" sz="2400" dirty="0" smtClean="0">
                <a:solidFill>
                  <a:schemeClr val="tx1"/>
                </a:solidFill>
              </a:rPr>
              <a:t>n[</a:t>
            </a:r>
            <a:r>
              <a:rPr lang="tr-TR" sz="2400" dirty="0" smtClean="0">
                <a:solidFill>
                  <a:schemeClr val="tx1"/>
                </a:solidFill>
                <a:cs typeface="Times New Roman" pitchFamily="18" charset="0"/>
              </a:rPr>
              <a:t>H</a:t>
            </a:r>
            <a:r>
              <a:rPr lang="tr-TR" sz="2400" baseline="-250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] </a:t>
            </a:r>
            <a:r>
              <a:rPr lang="en-US" sz="2400" dirty="0">
                <a:solidFill>
                  <a:schemeClr val="tx1"/>
                </a:solidFill>
              </a:rPr>
              <a:t>+ n[H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en-US" sz="2400" dirty="0" smtClean="0">
                <a:solidFill>
                  <a:schemeClr val="tx1"/>
                </a:solidFill>
              </a:rPr>
              <a:t>Free the objects </a:t>
            </a:r>
            <a:r>
              <a:rPr lang="tr-TR" sz="2400" dirty="0">
                <a:solidFill>
                  <a:schemeClr val="tx1"/>
                </a:solidFill>
                <a:cs typeface="Times New Roman" pitchFamily="18" charset="0"/>
              </a:rPr>
              <a:t>H</a:t>
            </a:r>
            <a:r>
              <a:rPr lang="tr-TR" sz="2400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H</a:t>
            </a:r>
            <a:r>
              <a:rPr lang="en-US" sz="2400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en-US" sz="2400" dirty="0" smtClean="0">
                <a:solidFill>
                  <a:schemeClr val="tx1"/>
                </a:solidFill>
              </a:rPr>
              <a:t>return </a:t>
            </a:r>
            <a:r>
              <a:rPr lang="en-US" sz="2400" dirty="0" smtClean="0">
                <a:solidFill>
                  <a:schemeClr val="tx1"/>
                </a:solidFill>
              </a:rPr>
              <a:t>H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318B4-E7A0-44E9-9FCB-B98FAA6D8179}" type="slidenum">
              <a:rPr lang="en-US" smtClean="0">
                <a:solidFill>
                  <a:srgbClr val="000000"/>
                </a:solidFill>
              </a:rPr>
              <a:pPr/>
              <a:t>68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318B4-E7A0-44E9-9FCB-B98FAA6D8179}" type="slidenum">
              <a:rPr lang="en-US" smtClean="0">
                <a:solidFill>
                  <a:srgbClr val="000000"/>
                </a:solidFill>
              </a:rPr>
              <a:pPr/>
              <a:t>69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4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646EC-F06B-45F3-92BE-7451F06F99E0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3399"/>
                </a:solidFill>
                <a:ea typeface="ＭＳ Ｐゴシック" pitchFamily="1" charset="-128"/>
              </a:rPr>
              <a:t>Insert</a:t>
            </a:r>
            <a:endParaRPr lang="en-US" sz="24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5E5D-9E0B-4147-9BD9-2F1781574E07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Insert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Insert.</a:t>
            </a:r>
          </a:p>
          <a:p>
            <a:pPr lvl="1"/>
            <a:r>
              <a:rPr kumimoji="0" lang="en-US"/>
              <a:t>Create a new singleton tree.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Add to root list; update min pointer (if necessary).</a:t>
            </a:r>
          </a:p>
        </p:txBody>
      </p:sp>
      <p:sp>
        <p:nvSpPr>
          <p:cNvPr id="24580" name="Oval 4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24581" name="AutoShape 5"/>
          <p:cNvCxnSpPr>
            <a:cxnSpLocks noChangeShapeType="1"/>
            <a:stCxn id="24602" idx="2"/>
            <a:endCxn id="24580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2" name="Oval 6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24583" name="AutoShape 7"/>
          <p:cNvCxnSpPr>
            <a:cxnSpLocks noChangeShapeType="1"/>
            <a:stCxn id="24580" idx="2"/>
            <a:endCxn id="24582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4" name="Oval 8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24585" name="Oval 9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24586" name="AutoShape 10"/>
          <p:cNvCxnSpPr>
            <a:cxnSpLocks noChangeShapeType="1"/>
            <a:stCxn id="24584" idx="0"/>
            <a:endCxn id="24585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7" name="AutoShape 11"/>
          <p:cNvCxnSpPr>
            <a:cxnSpLocks noChangeShapeType="1"/>
            <a:stCxn id="24594" idx="2"/>
            <a:endCxn id="24585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8" name="Oval 12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24589" name="Oval 13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24590" name="AutoShape 14"/>
          <p:cNvCxnSpPr>
            <a:cxnSpLocks noChangeShapeType="1"/>
            <a:stCxn id="24588" idx="0"/>
            <a:endCxn id="24589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1" name="Oval 15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24592" name="AutoShape 16"/>
          <p:cNvCxnSpPr>
            <a:cxnSpLocks noChangeShapeType="1"/>
            <a:stCxn id="24591" idx="0"/>
            <a:endCxn id="24594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3" name="AutoShape 17"/>
          <p:cNvCxnSpPr>
            <a:cxnSpLocks noChangeShapeType="1"/>
            <a:stCxn id="24589" idx="7"/>
            <a:endCxn id="24594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4" name="Oval 18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24595" name="AutoShape 19"/>
          <p:cNvCxnSpPr>
            <a:cxnSpLocks noChangeShapeType="1"/>
            <a:stCxn id="24594" idx="6"/>
            <a:endCxn id="24582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6" name="Oval 20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24597" name="AutoShape 21"/>
          <p:cNvCxnSpPr>
            <a:cxnSpLocks noChangeShapeType="1"/>
            <a:stCxn id="24596" idx="0"/>
            <a:endCxn id="24600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8" name="Oval 22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24599" name="AutoShape 23"/>
          <p:cNvCxnSpPr>
            <a:cxnSpLocks noChangeShapeType="1"/>
            <a:stCxn id="24598" idx="0"/>
            <a:endCxn id="24602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0" name="Oval 24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24601" name="Oval 25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24602" name="Oval 26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cxnSp>
        <p:nvCxnSpPr>
          <p:cNvPr id="24603" name="AutoShape 27"/>
          <p:cNvCxnSpPr>
            <a:cxnSpLocks noChangeShapeType="1"/>
            <a:stCxn id="24601" idx="0"/>
            <a:endCxn id="24602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4" name="AutoShape 28"/>
          <p:cNvCxnSpPr>
            <a:cxnSpLocks noChangeShapeType="1"/>
            <a:stCxn id="24600" idx="7"/>
            <a:endCxn id="24602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5" name="Oval 29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24606" name="AutoShape 30"/>
          <p:cNvCxnSpPr>
            <a:cxnSpLocks noChangeShapeType="1"/>
            <a:stCxn id="24605" idx="0"/>
            <a:endCxn id="2459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7" name="Oval 31"/>
          <p:cNvSpPr>
            <a:spLocks noChangeAspect="1" noChangeArrowheads="1"/>
          </p:cNvSpPr>
          <p:nvPr/>
        </p:nvSpPr>
        <p:spPr bwMode="auto">
          <a:xfrm>
            <a:off x="3762375" y="36576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3067050" y="3084513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insert 21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Heap H</a:t>
            </a:r>
            <a:endParaRPr kumimoji="1" lang="en-US" sz="1400">
              <a:solidFill>
                <a:srgbClr val="003399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DFB35-0102-4658-9F8B-FC06A211E304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Fibonacci Heaps:  Insert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Insert.</a:t>
            </a:r>
          </a:p>
          <a:p>
            <a:pPr lvl="1"/>
            <a:r>
              <a:rPr kumimoji="0" lang="en-US">
                <a:solidFill>
                  <a:schemeClr val="tx2"/>
                </a:solidFill>
              </a:rPr>
              <a:t>Create a new singleton tree.</a:t>
            </a:r>
          </a:p>
          <a:p>
            <a:pPr lvl="1"/>
            <a:r>
              <a:rPr kumimoji="0" lang="en-US"/>
              <a:t>Add to root list; update min pointer (if necessary).</a:t>
            </a:r>
          </a:p>
        </p:txBody>
      </p:sp>
      <p:sp>
        <p:nvSpPr>
          <p:cNvPr id="26628" name="Oval 4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39</a:t>
            </a:r>
          </a:p>
        </p:txBody>
      </p:sp>
      <p:cxnSp>
        <p:nvCxnSpPr>
          <p:cNvPr id="26629" name="AutoShape 5"/>
          <p:cNvCxnSpPr>
            <a:cxnSpLocks noChangeShapeType="1"/>
            <a:stCxn id="26628" idx="0"/>
            <a:endCxn id="2663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0" name="Oval 6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41</a:t>
            </a:r>
          </a:p>
        </p:txBody>
      </p:sp>
      <p:cxnSp>
        <p:nvCxnSpPr>
          <p:cNvPr id="26631" name="AutoShape 7"/>
          <p:cNvCxnSpPr>
            <a:cxnSpLocks noChangeShapeType="1"/>
            <a:stCxn id="26630" idx="0"/>
            <a:endCxn id="26638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2" name="Oval 8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7</a:t>
            </a:r>
          </a:p>
        </p:txBody>
      </p:sp>
      <p:cxnSp>
        <p:nvCxnSpPr>
          <p:cNvPr id="26633" name="AutoShape 9"/>
          <p:cNvCxnSpPr>
            <a:cxnSpLocks noChangeShapeType="1"/>
            <a:stCxn id="26638" idx="2"/>
            <a:endCxn id="2663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4" name="Oval 10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23</a:t>
            </a:r>
          </a:p>
        </p:txBody>
      </p:sp>
      <p:cxnSp>
        <p:nvCxnSpPr>
          <p:cNvPr id="26635" name="AutoShape 11"/>
          <p:cNvCxnSpPr>
            <a:cxnSpLocks noChangeShapeType="1"/>
            <a:stCxn id="26632" idx="2"/>
            <a:endCxn id="2663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6" name="Oval 12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18</a:t>
            </a:r>
          </a:p>
        </p:txBody>
      </p:sp>
      <p:sp>
        <p:nvSpPr>
          <p:cNvPr id="26637" name="Oval 13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52</a:t>
            </a:r>
          </a:p>
        </p:txBody>
      </p:sp>
      <p:sp>
        <p:nvSpPr>
          <p:cNvPr id="26638" name="Oval 14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</a:t>
            </a:r>
          </a:p>
        </p:txBody>
      </p:sp>
      <p:sp>
        <p:nvSpPr>
          <p:cNvPr id="26639" name="Oval 15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30</a:t>
            </a:r>
          </a:p>
        </p:txBody>
      </p:sp>
      <p:sp>
        <p:nvSpPr>
          <p:cNvPr id="26640" name="Oval 16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17</a:t>
            </a:r>
          </a:p>
        </p:txBody>
      </p:sp>
      <p:cxnSp>
        <p:nvCxnSpPr>
          <p:cNvPr id="26641" name="AutoShape 17"/>
          <p:cNvCxnSpPr>
            <a:cxnSpLocks noChangeShapeType="1"/>
            <a:stCxn id="26639" idx="0"/>
            <a:endCxn id="26640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2" name="AutoShape 18"/>
          <p:cNvCxnSpPr>
            <a:cxnSpLocks noChangeShapeType="1"/>
            <a:stCxn id="26649" idx="2"/>
            <a:endCxn id="26640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3" name="Oval 19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35</a:t>
            </a:r>
          </a:p>
        </p:txBody>
      </p:sp>
      <p:sp>
        <p:nvSpPr>
          <p:cNvPr id="26644" name="Oval 20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26</a:t>
            </a:r>
          </a:p>
        </p:txBody>
      </p:sp>
      <p:cxnSp>
        <p:nvCxnSpPr>
          <p:cNvPr id="26645" name="AutoShape 21"/>
          <p:cNvCxnSpPr>
            <a:cxnSpLocks noChangeShapeType="1"/>
            <a:stCxn id="26643" idx="0"/>
            <a:endCxn id="26644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6" name="Oval 22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46</a:t>
            </a:r>
          </a:p>
        </p:txBody>
      </p:sp>
      <p:cxnSp>
        <p:nvCxnSpPr>
          <p:cNvPr id="26647" name="AutoShape 23"/>
          <p:cNvCxnSpPr>
            <a:cxnSpLocks noChangeShapeType="1"/>
            <a:stCxn id="26646" idx="0"/>
            <a:endCxn id="26649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8" name="AutoShape 24"/>
          <p:cNvCxnSpPr>
            <a:cxnSpLocks noChangeShapeType="1"/>
            <a:stCxn id="26644" idx="7"/>
            <a:endCxn id="26649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9" name="Oval 25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24</a:t>
            </a:r>
          </a:p>
        </p:txBody>
      </p:sp>
      <p:cxnSp>
        <p:nvCxnSpPr>
          <p:cNvPr id="26650" name="AutoShape 26"/>
          <p:cNvCxnSpPr>
            <a:cxnSpLocks noChangeShapeType="1"/>
            <a:stCxn id="26649" idx="6"/>
            <a:endCxn id="2663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1" name="AutoShape 27"/>
          <p:cNvCxnSpPr>
            <a:cxnSpLocks noChangeShapeType="1"/>
            <a:stCxn id="26637" idx="0"/>
            <a:endCxn id="26638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2" name="AutoShape 28"/>
          <p:cNvCxnSpPr>
            <a:cxnSpLocks noChangeShapeType="1"/>
            <a:stCxn id="26636" idx="7"/>
            <a:endCxn id="26638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3" name="Oval 29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ea typeface="ＭＳ Ｐゴシック" pitchFamily="1" charset="-128"/>
              </a:rPr>
              <a:t>44</a:t>
            </a:r>
          </a:p>
        </p:txBody>
      </p:sp>
      <p:cxnSp>
        <p:nvCxnSpPr>
          <p:cNvPr id="26654" name="AutoShape 30"/>
          <p:cNvCxnSpPr>
            <a:cxnSpLocks noChangeShapeType="1"/>
            <a:stCxn id="26653" idx="0"/>
            <a:endCxn id="26630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5" name="Oval 31"/>
          <p:cNvSpPr>
            <a:spLocks noChangeAspect="1" noChangeArrowheads="1"/>
          </p:cNvSpPr>
          <p:nvPr/>
        </p:nvSpPr>
        <p:spPr bwMode="auto">
          <a:xfrm>
            <a:off x="6019800" y="47244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>
                <a:solidFill>
                  <a:srgbClr val="FFFFFF"/>
                </a:solidFill>
                <a:ea typeface="ＭＳ Ｐゴシック" pitchFamily="1" charset="-128"/>
              </a:rPr>
              <a:t>21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200">
                <a:solidFill>
                  <a:srgbClr val="4D4D4D"/>
                </a:solidFill>
                <a:latin typeface="Lucida Sans Italic" pitchFamily="1" charset="0"/>
                <a:ea typeface="ＭＳ Ｐゴシック" pitchFamily="1" charset="-128"/>
              </a:rPr>
              <a:t>min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400">
                <a:solidFill>
                  <a:srgbClr val="000000"/>
                </a:solidFill>
                <a:latin typeface="Lucida Sans Italic" pitchFamily="1" charset="0"/>
                <a:ea typeface="ＭＳ Ｐゴシック" pitchFamily="1" charset="-128"/>
              </a:rPr>
              <a:t>Heap H</a:t>
            </a:r>
            <a:endParaRPr kumimoji="1" lang="en-US" sz="1400">
              <a:solidFill>
                <a:srgbClr val="003399"/>
              </a:solidFill>
              <a:latin typeface="Lucida Sans Italic" pitchFamily="1" charset="0"/>
              <a:ea typeface="ＭＳ Ｐゴシック" pitchFamily="1" charset="-128"/>
            </a:endParaRP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1" charset="-128"/>
            </a:endParaRP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3067050" y="3084513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CC0000"/>
                </a:solidFill>
                <a:latin typeface="Lucida Sans Italic" pitchFamily="1" charset="0"/>
                <a:ea typeface="ＭＳ Ｐゴシック" pitchFamily="1" charset="-128"/>
              </a:rPr>
              <a:t>insert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2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3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4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5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6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7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8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9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0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1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4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5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6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7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8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9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30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31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32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33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4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5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6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7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8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9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40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41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42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43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44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45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46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47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48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49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50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51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52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53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54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55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56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58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59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60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8.xml><?xml version="1.0" encoding="utf-8"?>
<a:theme xmlns:a="http://schemas.openxmlformats.org/drawingml/2006/main" name="61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9.xml><?xml version="1.0" encoding="utf-8"?>
<a:theme xmlns:a="http://schemas.openxmlformats.org/drawingml/2006/main" name="62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0.xml><?xml version="1.0" encoding="utf-8"?>
<a:theme xmlns:a="http://schemas.openxmlformats.org/drawingml/2006/main" name="63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3928</Words>
  <Application>Microsoft Office PowerPoint</Application>
  <PresentationFormat>On-screen Show (4:3)</PresentationFormat>
  <Paragraphs>1450</Paragraphs>
  <Slides>69</Slides>
  <Notes>61</Notes>
  <HiddenSlides>0</HiddenSlides>
  <MMClips>0</MMClips>
  <ScaleCrop>false</ScaleCrop>
  <HeadingPairs>
    <vt:vector size="6" baseType="variant">
      <vt:variant>
        <vt:lpstr>Theme</vt:lpstr>
      </vt:variant>
      <vt:variant>
        <vt:i4>60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130" baseType="lpstr">
      <vt:lpstr>3_cos423</vt:lpstr>
      <vt:lpstr>4_cos423</vt:lpstr>
      <vt:lpstr>5_cos423</vt:lpstr>
      <vt:lpstr>6_cos423</vt:lpstr>
      <vt:lpstr>7_cos423</vt:lpstr>
      <vt:lpstr>8_cos423</vt:lpstr>
      <vt:lpstr>9_cos423</vt:lpstr>
      <vt:lpstr>10_cos423</vt:lpstr>
      <vt:lpstr>11_cos423</vt:lpstr>
      <vt:lpstr>12_cos423</vt:lpstr>
      <vt:lpstr>13_cos423</vt:lpstr>
      <vt:lpstr>14_cos423</vt:lpstr>
      <vt:lpstr>15_cos423</vt:lpstr>
      <vt:lpstr>16_cos423</vt:lpstr>
      <vt:lpstr>17_cos423</vt:lpstr>
      <vt:lpstr>18_cos423</vt:lpstr>
      <vt:lpstr>19_cos423</vt:lpstr>
      <vt:lpstr>20_cos423</vt:lpstr>
      <vt:lpstr>21_cos423</vt:lpstr>
      <vt:lpstr>22_cos423</vt:lpstr>
      <vt:lpstr>23_cos423</vt:lpstr>
      <vt:lpstr>24_cos423</vt:lpstr>
      <vt:lpstr>25_cos423</vt:lpstr>
      <vt:lpstr>26_cos423</vt:lpstr>
      <vt:lpstr>27_cos423</vt:lpstr>
      <vt:lpstr>28_cos423</vt:lpstr>
      <vt:lpstr>29_cos423</vt:lpstr>
      <vt:lpstr>30_cos423</vt:lpstr>
      <vt:lpstr>31_cos423</vt:lpstr>
      <vt:lpstr>32_cos423</vt:lpstr>
      <vt:lpstr>33_cos423</vt:lpstr>
      <vt:lpstr>34_cos423</vt:lpstr>
      <vt:lpstr>35_cos423</vt:lpstr>
      <vt:lpstr>36_cos423</vt:lpstr>
      <vt:lpstr>37_cos423</vt:lpstr>
      <vt:lpstr>38_cos423</vt:lpstr>
      <vt:lpstr>39_cos423</vt:lpstr>
      <vt:lpstr>40_cos423</vt:lpstr>
      <vt:lpstr>41_cos423</vt:lpstr>
      <vt:lpstr>42_cos423</vt:lpstr>
      <vt:lpstr>43_cos423</vt:lpstr>
      <vt:lpstr>44_cos423</vt:lpstr>
      <vt:lpstr>45_cos423</vt:lpstr>
      <vt:lpstr>46_cos423</vt:lpstr>
      <vt:lpstr>47_cos423</vt:lpstr>
      <vt:lpstr>48_cos423</vt:lpstr>
      <vt:lpstr>49_cos423</vt:lpstr>
      <vt:lpstr>50_cos423</vt:lpstr>
      <vt:lpstr>51_cos423</vt:lpstr>
      <vt:lpstr>52_cos423</vt:lpstr>
      <vt:lpstr>53_cos423</vt:lpstr>
      <vt:lpstr>54_cos423</vt:lpstr>
      <vt:lpstr>55_cos423</vt:lpstr>
      <vt:lpstr>56_cos423</vt:lpstr>
      <vt:lpstr>58_cos423</vt:lpstr>
      <vt:lpstr>59_cos423</vt:lpstr>
      <vt:lpstr>60_cos423</vt:lpstr>
      <vt:lpstr>61_cos423</vt:lpstr>
      <vt:lpstr>62_cos423</vt:lpstr>
      <vt:lpstr>63_cos423</vt:lpstr>
      <vt:lpstr>Equation</vt:lpstr>
      <vt:lpstr>Fibonacci Heaps</vt:lpstr>
      <vt:lpstr>Fibonacci Heaps:  Structure</vt:lpstr>
      <vt:lpstr>Fibonacci Heaps:  Structure</vt:lpstr>
      <vt:lpstr>Fibonacci Heaps:  Structure</vt:lpstr>
      <vt:lpstr>Fibonacci Heaps:  Notation</vt:lpstr>
      <vt:lpstr>Fibonacci Heaps:  Potential Function</vt:lpstr>
      <vt:lpstr>PowerPoint Presentation</vt:lpstr>
      <vt:lpstr>Fibonacci Heaps:  Insert</vt:lpstr>
      <vt:lpstr>Fibonacci Heaps:  Insert</vt:lpstr>
      <vt:lpstr>Fibonacci Heaps:  Insert Analysis</vt:lpstr>
      <vt:lpstr>PowerPoint Presentation</vt:lpstr>
      <vt:lpstr>Linking Operation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 Analysis</vt:lpstr>
      <vt:lpstr>Fibonacci Heaps:  Delete Min Analysis</vt:lpstr>
      <vt:lpstr>PowerPoint Presentation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 Analysis</vt:lpstr>
      <vt:lpstr>PowerPoint Presentation</vt:lpstr>
      <vt:lpstr>Analysis Summary</vt:lpstr>
      <vt:lpstr>Fibonacci Heaps:  Bounding the Rank</vt:lpstr>
      <vt:lpstr>Fibonacci Heaps:  Bounding the Rank</vt:lpstr>
      <vt:lpstr>Fibonacci Heaps:  Bounding the Rank</vt:lpstr>
      <vt:lpstr>Fibonacci Heaps:  Bounding the Rank</vt:lpstr>
      <vt:lpstr>PowerPoint Presentation</vt:lpstr>
      <vt:lpstr>Fibonacci Numbers:  Exponential Growth</vt:lpstr>
      <vt:lpstr>PowerPoint Presentation</vt:lpstr>
      <vt:lpstr>PowerPoint Presentation</vt:lpstr>
      <vt:lpstr>Fibonacci Heaps:  Union</vt:lpstr>
      <vt:lpstr>Fibonacci Heaps:  Union</vt:lpstr>
      <vt:lpstr>Fibonacci Heaps:  Union</vt:lpstr>
      <vt:lpstr>PowerPoint Presentation</vt:lpstr>
      <vt:lpstr>Fibonacci Heaps:  Delete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Heaps</dc:title>
  <dc:creator>sastra</dc:creator>
  <cp:lastModifiedBy>sastra</cp:lastModifiedBy>
  <cp:revision>17</cp:revision>
  <dcterms:created xsi:type="dcterms:W3CDTF">2015-09-10T08:14:50Z</dcterms:created>
  <dcterms:modified xsi:type="dcterms:W3CDTF">2015-09-11T05:14:39Z</dcterms:modified>
</cp:coreProperties>
</file>