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48D3-B250-40B9-92F4-F4FD515FEFB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FD34-8990-45CF-B44C-B4A6B3F30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5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FD34-8990-45CF-B44C-B4A6B3F308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6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FFD34-8990-45CF-B44C-B4A6B3F308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DF10-D380-40BA-B8B6-86B3DE42562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1FF6-A826-45FC-AD8A-6D9E4D6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DF10-D380-40BA-B8B6-86B3DE42562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1FF6-A826-45FC-AD8A-6D9E4D6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7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DF10-D380-40BA-B8B6-86B3DE42562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1FF6-A826-45FC-AD8A-6D9E4D6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5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DF10-D380-40BA-B8B6-86B3DE42562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1FF6-A826-45FC-AD8A-6D9E4D6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DF10-D380-40BA-B8B6-86B3DE42562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1FF6-A826-45FC-AD8A-6D9E4D6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DF10-D380-40BA-B8B6-86B3DE42562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1FF6-A826-45FC-AD8A-6D9E4D6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DF10-D380-40BA-B8B6-86B3DE42562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1FF6-A826-45FC-AD8A-6D9E4D6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6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DF10-D380-40BA-B8B6-86B3DE42562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1FF6-A826-45FC-AD8A-6D9E4D6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DF10-D380-40BA-B8B6-86B3DE42562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1FF6-A826-45FC-AD8A-6D9E4D6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DF10-D380-40BA-B8B6-86B3DE42562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1FF6-A826-45FC-AD8A-6D9E4D6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4DF10-D380-40BA-B8B6-86B3DE42562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F1FF6-A826-45FC-AD8A-6D9E4D6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DF10-D380-40BA-B8B6-86B3DE425626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F1FF6-A826-45FC-AD8A-6D9E4D6B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7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NP-Completeness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1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Hamiltonian </a:t>
            </a:r>
            <a:r>
              <a:rPr lang="en-US" altLang="en-US" dirty="0"/>
              <a:t>Cycle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b="1" dirty="0"/>
              <a:t>Given:</a:t>
            </a:r>
            <a:r>
              <a:rPr lang="en-US" altLang="en-US" dirty="0"/>
              <a:t> a directed graph G = (V, E), determine a simple cycle that contains each vertex in V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Each vertex can only be visited once</a:t>
            </a:r>
          </a:p>
          <a:p>
            <a:pPr>
              <a:lnSpc>
                <a:spcPct val="120000"/>
              </a:lnSpc>
            </a:pPr>
            <a:r>
              <a:rPr lang="en-US" altLang="en-US" b="1" dirty="0"/>
              <a:t>Certificate</a:t>
            </a:r>
            <a:r>
              <a:rPr lang="en-US" alt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Sequence: </a:t>
            </a:r>
            <a:r>
              <a:rPr lang="en-US" altLang="en-US" dirty="0">
                <a:sym typeface="Symbol" pitchFamily="18" charset="2"/>
              </a:rPr>
              <a:t>v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, v</a:t>
            </a:r>
            <a:r>
              <a:rPr lang="en-US" altLang="en-US" baseline="-25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, v</a:t>
            </a:r>
            <a:r>
              <a:rPr lang="en-US" altLang="en-US" baseline="-25000" dirty="0">
                <a:sym typeface="Symbol" pitchFamily="18" charset="2"/>
              </a:rPr>
              <a:t>3</a:t>
            </a:r>
            <a:r>
              <a:rPr lang="en-US" altLang="en-US" dirty="0">
                <a:sym typeface="Symbol" pitchFamily="18" charset="2"/>
              </a:rPr>
              <a:t>, …, </a:t>
            </a:r>
            <a:r>
              <a:rPr lang="en-US" altLang="en-US" dirty="0" err="1">
                <a:sym typeface="Symbol" pitchFamily="18" charset="2"/>
              </a:rPr>
              <a:t>v</a:t>
            </a:r>
            <a:r>
              <a:rPr lang="en-US" altLang="en-US" baseline="-25000" dirty="0" err="1">
                <a:sym typeface="Symbol" pitchFamily="18" charset="2"/>
              </a:rPr>
              <a:t>|V</a:t>
            </a:r>
            <a:r>
              <a:rPr lang="en-US" altLang="en-US" baseline="-25000" dirty="0">
                <a:sym typeface="Symbol" pitchFamily="18" charset="2"/>
              </a:rPr>
              <a:t>|</a:t>
            </a:r>
            <a:r>
              <a:rPr lang="en-US" altLang="en-US" dirty="0" smtClean="0">
                <a:sym typeface="Symbol" pitchFamily="18" charset="2"/>
              </a:rPr>
              <a:t></a:t>
            </a:r>
          </a:p>
          <a:p>
            <a:pPr lvl="1">
              <a:lnSpc>
                <a:spcPct val="120000"/>
              </a:lnSpc>
            </a:pPr>
            <a:endParaRPr lang="en-US" altLang="en-US" dirty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endParaRPr lang="en-US" altLang="en-US" dirty="0" smtClean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endParaRPr lang="en-US" altLang="en-US" dirty="0" smtClean="0">
              <a:sym typeface="Symbol" pitchFamily="18" charset="2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dirty="0" smtClean="0">
                <a:sym typeface="Symbol" pitchFamily="18" charset="2"/>
              </a:rPr>
              <a:t>Not a Hamiltonian			             Hamiltonian</a:t>
            </a:r>
            <a:endParaRPr lang="en-US" altLang="en-US" dirty="0">
              <a:sym typeface="Symbol" pitchFamily="18" charset="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926762" y="4126622"/>
            <a:ext cx="1682750" cy="1455738"/>
            <a:chOff x="3972" y="1846"/>
            <a:chExt cx="1060" cy="917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046" y="2184"/>
              <a:ext cx="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4034718">
              <a:off x="4230" y="2304"/>
              <a:ext cx="9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17565282" flipH="1">
              <a:off x="3874" y="2304"/>
              <a:ext cx="9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rot="-2096708" flipH="1" flipV="1">
              <a:off x="4069" y="2448"/>
              <a:ext cx="963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rot="2096708" flipV="1">
              <a:off x="3972" y="2441"/>
              <a:ext cx="968" cy="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1210647" y="4415547"/>
            <a:ext cx="1652587" cy="876300"/>
            <a:chOff x="4162" y="3077"/>
            <a:chExt cx="1041" cy="552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162" y="3077"/>
              <a:ext cx="94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4258" y="3077"/>
              <a:ext cx="94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162" y="3077"/>
              <a:ext cx="11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5093" y="3082"/>
              <a:ext cx="11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184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 Problem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5" y="1447800"/>
            <a:ext cx="839565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848553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2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Cover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15145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09938"/>
            <a:ext cx="80772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" y="388620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78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Travelling Salesperson Problem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2" y="1752600"/>
            <a:ext cx="841329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843093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50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Sum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finite set S of positive integers and an integer target t &gt;0, find whether there exists a subset S’ contained in S whose elements are sum to 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3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Hard problems / Easy problems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754626" y="1890252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dirty="0" smtClean="0"/>
              <a:t>Finding the longest simple path between vertices </a:t>
            </a:r>
            <a:r>
              <a:rPr lang="en-US" altLang="en-US" sz="2400" i="1" dirty="0" smtClean="0"/>
              <a:t>v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w</a:t>
            </a:r>
            <a:r>
              <a:rPr lang="en-US" altLang="en-US" sz="2400" dirty="0" smtClean="0"/>
              <a:t> in a given </a:t>
            </a:r>
            <a:r>
              <a:rPr lang="en-US" altLang="en-US" sz="2400" dirty="0" smtClean="0"/>
              <a:t>graph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Determine if there is a Hamiltonian circuit in a given </a:t>
            </a:r>
            <a:r>
              <a:rPr lang="en-US" altLang="en-US" sz="2400" dirty="0" smtClean="0"/>
              <a:t>graph</a:t>
            </a:r>
            <a:endParaRPr lang="en-US" altLang="en-US" sz="2400" dirty="0" smtClean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64626" y="1890252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dirty="0" smtClean="0"/>
              <a:t>Finding the shortest simple path between vertices </a:t>
            </a:r>
            <a:r>
              <a:rPr lang="en-US" altLang="en-US" sz="2400" i="1" dirty="0" smtClean="0"/>
              <a:t>v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w</a:t>
            </a:r>
            <a:r>
              <a:rPr lang="en-US" altLang="en-US" sz="2400" dirty="0" smtClean="0"/>
              <a:t> in a given </a:t>
            </a:r>
            <a:r>
              <a:rPr lang="en-US" altLang="en-US" sz="2400" dirty="0" smtClean="0"/>
              <a:t>graph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Determine if there is an Euler tour in a given </a:t>
            </a:r>
            <a:r>
              <a:rPr lang="en-US" altLang="en-US" sz="2400" dirty="0" smtClean="0"/>
              <a:t>graph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1924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P, NP, NP-Complete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P: solvable polynomial time. </a:t>
            </a:r>
            <a:r>
              <a:rPr lang="en-US" b="1" i="1" dirty="0" smtClean="0"/>
              <a:t> </a:t>
            </a:r>
            <a:r>
              <a:rPr lang="en-US" dirty="0"/>
              <a:t>on inputs of size </a:t>
            </a:r>
            <a:r>
              <a:rPr lang="en-US" i="1" dirty="0"/>
              <a:t>n</a:t>
            </a:r>
            <a:r>
              <a:rPr lang="en-US" dirty="0"/>
              <a:t>, their worst-case running time is </a:t>
            </a:r>
            <a:r>
              <a:rPr lang="en-US" dirty="0" smtClean="0"/>
              <a:t>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), where k is a constant</a:t>
            </a:r>
            <a:endParaRPr lang="en-US" altLang="zh-TW" dirty="0" smtClean="0"/>
          </a:p>
          <a:p>
            <a:r>
              <a:rPr lang="en-US" altLang="zh-TW" dirty="0" smtClean="0"/>
              <a:t>NP: </a:t>
            </a:r>
          </a:p>
          <a:p>
            <a:pPr lvl="1"/>
            <a:r>
              <a:rPr lang="en-US" altLang="zh-TW" dirty="0" smtClean="0"/>
              <a:t>nondeterministic polynomial time</a:t>
            </a:r>
          </a:p>
          <a:p>
            <a:pPr lvl="1"/>
            <a:r>
              <a:rPr lang="en-US" altLang="zh-TW" dirty="0" smtClean="0"/>
              <a:t>Verifiable in polynomial time </a:t>
            </a:r>
          </a:p>
          <a:p>
            <a:r>
              <a:rPr lang="en-US" altLang="zh-TW" dirty="0" smtClean="0"/>
              <a:t>NP-Complete: </a:t>
            </a:r>
            <a:r>
              <a:rPr lang="en-US" altLang="zh-TW" dirty="0" smtClean="0">
                <a:latin typeface="Times New Roman" pitchFamily="18" charset="0"/>
              </a:rPr>
              <a:t>No polynomial-time algorithm has yet been discovered for an NP-computer problem, nor has anyone yet been able to prove that no polynomial-time algorithm can exist for any one of them.</a:t>
            </a:r>
          </a:p>
          <a:p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0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Reductions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>
                <a:latin typeface="Times New Roman" pitchFamily="18" charset="0"/>
              </a:rPr>
              <a:t>	Suppose that there is a different decision problem, say B, that we already know how to solve in polynomial time. Finally, suppose that we have a procedure that transforms any instance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 of A into some instance  of B with the following characteristics: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</a:rPr>
              <a:t>1.The transformation takes polynomial time. 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</a:rPr>
              <a:t>2.The answer are the same. That is, the  answer for </a:t>
            </a:r>
            <a:r>
              <a:rPr lang="en-US" altLang="zh-TW" sz="2400">
                <a:latin typeface="Times New Roman" pitchFamily="18" charset="0"/>
                <a:sym typeface="Symbol" pitchFamily="18" charset="2"/>
              </a:rPr>
              <a:t> is “yes” if and only if the answer for  is also “yes.”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2017713"/>
            <a:ext cx="7772400" cy="42910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>
                <a:latin typeface="Times New Roman" pitchFamily="18" charset="0"/>
              </a:rPr>
              <a:t>	We can call such a procedure a polynomial-time reduction algorithm and, it provides us a way to solve problem A in polynomial time: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</a:rPr>
              <a:t>1.Given an instance </a:t>
            </a:r>
            <a:r>
              <a:rPr lang="en-US" altLang="zh-TW" sz="2400">
                <a:latin typeface="Times New Roman" pitchFamily="18" charset="0"/>
                <a:sym typeface="Symbol" pitchFamily="18" charset="2"/>
              </a:rPr>
              <a:t> of problem A, use a polynomial-time reduction algorithm to transform it to an instance  of problem B.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sym typeface="Symbol" pitchFamily="18" charset="2"/>
              </a:rPr>
              <a:t>2.Run the polynomial-time decision algorithm for B on the instance .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sym typeface="Symbol" pitchFamily="18" charset="2"/>
              </a:rPr>
              <a:t>3.Use the answer for  as the answer for .</a:t>
            </a:r>
          </a:p>
        </p:txBody>
      </p:sp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1763713" y="620713"/>
            <a:ext cx="6121400" cy="1150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en-US" sz="2400">
              <a:latin typeface="Tahoma" pitchFamily="34" charset="0"/>
            </a:endParaRPr>
          </a:p>
        </p:txBody>
      </p:sp>
      <p:sp>
        <p:nvSpPr>
          <p:cNvPr id="226311" name="Line 7"/>
          <p:cNvSpPr>
            <a:spLocks noChangeShapeType="1"/>
          </p:cNvSpPr>
          <p:nvPr/>
        </p:nvSpPr>
        <p:spPr bwMode="auto">
          <a:xfrm>
            <a:off x="1258888" y="11255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2051050" y="836613"/>
            <a:ext cx="2089150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Polynomial-time </a:t>
            </a:r>
          </a:p>
          <a:p>
            <a:pPr algn="ctr"/>
            <a:r>
              <a:rPr lang="en-US" altLang="zh-TW" dirty="0"/>
              <a:t>reduction algorithm</a:t>
            </a:r>
          </a:p>
        </p:txBody>
      </p:sp>
      <p:sp>
        <p:nvSpPr>
          <p:cNvPr id="226316" name="Line 12"/>
          <p:cNvSpPr>
            <a:spLocks noChangeShapeType="1"/>
          </p:cNvSpPr>
          <p:nvPr/>
        </p:nvSpPr>
        <p:spPr bwMode="auto">
          <a:xfrm>
            <a:off x="1763713" y="11255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2608263" y="1433513"/>
            <a:ext cx="377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/>
              <a:t>Polynomial-time algorithm to decide A</a:t>
            </a:r>
          </a:p>
        </p:txBody>
      </p:sp>
      <p:sp>
        <p:nvSpPr>
          <p:cNvPr id="226318" name="Rectangle 14"/>
          <p:cNvSpPr>
            <a:spLocks noChangeArrowheads="1"/>
          </p:cNvSpPr>
          <p:nvPr/>
        </p:nvSpPr>
        <p:spPr bwMode="auto">
          <a:xfrm>
            <a:off x="4787900" y="836613"/>
            <a:ext cx="2160588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Polynomial-time</a:t>
            </a:r>
          </a:p>
          <a:p>
            <a:pPr algn="ctr"/>
            <a:r>
              <a:rPr lang="en-US" altLang="zh-TW" dirty="0"/>
              <a:t>Algorithm to decide B</a:t>
            </a:r>
          </a:p>
        </p:txBody>
      </p:sp>
      <p:sp>
        <p:nvSpPr>
          <p:cNvPr id="226320" name="Line 16"/>
          <p:cNvSpPr>
            <a:spLocks noChangeShapeType="1"/>
          </p:cNvSpPr>
          <p:nvPr/>
        </p:nvSpPr>
        <p:spPr bwMode="auto">
          <a:xfrm>
            <a:off x="4140200" y="11255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321" name="Line 17"/>
          <p:cNvSpPr>
            <a:spLocks noChangeShapeType="1"/>
          </p:cNvSpPr>
          <p:nvPr/>
        </p:nvSpPr>
        <p:spPr bwMode="auto">
          <a:xfrm flipV="1">
            <a:off x="6948488" y="836613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322" name="Line 18"/>
          <p:cNvSpPr>
            <a:spLocks noChangeShapeType="1"/>
          </p:cNvSpPr>
          <p:nvPr/>
        </p:nvSpPr>
        <p:spPr bwMode="auto">
          <a:xfrm>
            <a:off x="6948488" y="1268413"/>
            <a:ext cx="936625" cy="1444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323" name="Line 19"/>
          <p:cNvSpPr>
            <a:spLocks noChangeShapeType="1"/>
          </p:cNvSpPr>
          <p:nvPr/>
        </p:nvSpPr>
        <p:spPr bwMode="auto">
          <a:xfrm>
            <a:off x="7885113" y="8366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324" name="Line 20"/>
          <p:cNvSpPr>
            <a:spLocks noChangeShapeType="1"/>
          </p:cNvSpPr>
          <p:nvPr/>
        </p:nvSpPr>
        <p:spPr bwMode="auto">
          <a:xfrm>
            <a:off x="7885113" y="14128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6325" name="Text Box 21"/>
          <p:cNvSpPr txBox="1">
            <a:spLocks noChangeArrowheads="1"/>
          </p:cNvSpPr>
          <p:nvPr/>
        </p:nvSpPr>
        <p:spPr bwMode="auto">
          <a:xfrm>
            <a:off x="1403350" y="765175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ym typeface="Symbol" pitchFamily="18" charset="2"/>
              </a:rPr>
              <a:t></a:t>
            </a:r>
          </a:p>
        </p:txBody>
      </p:sp>
      <p:sp>
        <p:nvSpPr>
          <p:cNvPr id="226326" name="Text Box 22"/>
          <p:cNvSpPr txBox="1">
            <a:spLocks noChangeArrowheads="1"/>
          </p:cNvSpPr>
          <p:nvPr/>
        </p:nvSpPr>
        <p:spPr bwMode="auto">
          <a:xfrm>
            <a:off x="4264025" y="7810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sym typeface="Symbol" pitchFamily="18" charset="2"/>
              </a:rPr>
              <a:t></a:t>
            </a:r>
          </a:p>
        </p:txBody>
      </p:sp>
      <p:sp>
        <p:nvSpPr>
          <p:cNvPr id="226327" name="Text Box 23"/>
          <p:cNvSpPr txBox="1">
            <a:spLocks noChangeArrowheads="1"/>
          </p:cNvSpPr>
          <p:nvPr/>
        </p:nvSpPr>
        <p:spPr bwMode="auto">
          <a:xfrm>
            <a:off x="7000875" y="569913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yes</a:t>
            </a:r>
          </a:p>
        </p:txBody>
      </p:sp>
      <p:sp>
        <p:nvSpPr>
          <p:cNvPr id="226328" name="Text Box 24"/>
          <p:cNvSpPr txBox="1">
            <a:spLocks noChangeArrowheads="1"/>
          </p:cNvSpPr>
          <p:nvPr/>
        </p:nvSpPr>
        <p:spPr bwMode="auto">
          <a:xfrm>
            <a:off x="8296275" y="569913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yes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7072313" y="129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  <p:sp>
        <p:nvSpPr>
          <p:cNvPr id="226330" name="Text Box 26"/>
          <p:cNvSpPr txBox="1">
            <a:spLocks noChangeArrowheads="1"/>
          </p:cNvSpPr>
          <p:nvPr/>
        </p:nvSpPr>
        <p:spPr bwMode="auto">
          <a:xfrm>
            <a:off x="8316913" y="11969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Abstract Problems:</a:t>
            </a:r>
            <a:r>
              <a:rPr lang="en-US" dirty="0"/>
              <a:t>  An abstract problem </a:t>
            </a:r>
            <a:r>
              <a:rPr lang="en-US" i="1" dirty="0"/>
              <a:t>Q</a:t>
            </a:r>
            <a:r>
              <a:rPr lang="en-US" dirty="0"/>
              <a:t> is a binary relation on a set of problem </a:t>
            </a:r>
            <a:r>
              <a:rPr lang="en-US" i="1" dirty="0"/>
              <a:t>instances</a:t>
            </a:r>
            <a:r>
              <a:rPr lang="en-US" dirty="0"/>
              <a:t> and a set </a:t>
            </a:r>
            <a:r>
              <a:rPr lang="en-US" i="1" dirty="0"/>
              <a:t>S</a:t>
            </a:r>
            <a:r>
              <a:rPr lang="en-US" dirty="0"/>
              <a:t> of problem </a:t>
            </a:r>
            <a:r>
              <a:rPr lang="en-US" i="1" dirty="0"/>
              <a:t>solutions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i="1" dirty="0"/>
              <a:t>Decision problems</a:t>
            </a:r>
            <a:r>
              <a:rPr lang="en-US" i="1" dirty="0"/>
              <a:t>:</a:t>
            </a:r>
            <a:r>
              <a:rPr lang="en-US" dirty="0"/>
              <a:t> those having yes/no solution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b="1" i="1" dirty="0"/>
              <a:t>Optimization problems</a:t>
            </a:r>
            <a:r>
              <a:rPr lang="en-US" i="1" dirty="0"/>
              <a:t>:</a:t>
            </a:r>
            <a:r>
              <a:rPr lang="en-US" dirty="0"/>
              <a:t> recast by imposing a bound on the value to be optimized.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8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Tractable and Intractable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Problems in P are also called </a:t>
            </a:r>
            <a:r>
              <a:rPr lang="en-US" altLang="en-US" b="1" dirty="0" smtClean="0">
                <a:solidFill>
                  <a:srgbClr val="008080"/>
                </a:solidFill>
              </a:rPr>
              <a:t>tractable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Problems </a:t>
            </a:r>
            <a:r>
              <a:rPr lang="en-US" altLang="en-US" b="1" dirty="0" smtClean="0"/>
              <a:t>not</a:t>
            </a:r>
            <a:r>
              <a:rPr lang="en-US" altLang="en-US" dirty="0" smtClean="0"/>
              <a:t> in P are </a:t>
            </a:r>
            <a:r>
              <a:rPr lang="en-US" altLang="en-US" b="1" dirty="0" smtClean="0">
                <a:solidFill>
                  <a:srgbClr val="CC0000"/>
                </a:solidFill>
              </a:rPr>
              <a:t>intractable or unsolvable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/>
              <a:t>Can be solved in reasonable time only for small inputs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/>
              <a:t>Or, can not be solved at all </a:t>
            </a:r>
          </a:p>
          <a:p>
            <a:pPr>
              <a:lnSpc>
                <a:spcPct val="130000"/>
              </a:lnSpc>
            </a:pPr>
            <a:r>
              <a:rPr lang="en-US" altLang="en-US" dirty="0" smtClean="0"/>
              <a:t>Are non-polynomial algorithms always worst than polynomial algorithms?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ko-KR" i="1" dirty="0" smtClean="0">
                <a:ea typeface="굴림" pitchFamily="50" charset="-127"/>
              </a:rPr>
              <a:t>	- n</a:t>
            </a:r>
            <a:r>
              <a:rPr lang="en-US" altLang="ko-KR" baseline="30000" dirty="0" smtClean="0">
                <a:ea typeface="굴림" pitchFamily="50" charset="-127"/>
              </a:rPr>
              <a:t>1,000,000</a:t>
            </a:r>
            <a:r>
              <a:rPr lang="en-US" altLang="ko-KR" dirty="0" smtClean="0">
                <a:ea typeface="굴림" pitchFamily="50" charset="-127"/>
              </a:rPr>
              <a:t> is </a:t>
            </a:r>
            <a:r>
              <a:rPr lang="en-US" altLang="ko-KR" i="1" dirty="0" smtClean="0">
                <a:ea typeface="굴림" pitchFamily="50" charset="-127"/>
              </a:rPr>
              <a:t>technically</a:t>
            </a:r>
            <a:r>
              <a:rPr lang="en-US" altLang="ko-KR" dirty="0" smtClean="0">
                <a:ea typeface="굴림" pitchFamily="50" charset="-127"/>
              </a:rPr>
              <a:t> tractable, but really impossible   - </a:t>
            </a:r>
            <a:r>
              <a:rPr lang="en-US" altLang="ko-KR" i="1" dirty="0" err="1" smtClean="0">
                <a:ea typeface="굴림" pitchFamily="50" charset="-127"/>
              </a:rPr>
              <a:t>n</a:t>
            </a:r>
            <a:r>
              <a:rPr lang="en-US" altLang="ko-KR" baseline="30000" dirty="0" err="1" smtClean="0">
                <a:ea typeface="굴림" pitchFamily="50" charset="-127"/>
              </a:rPr>
              <a:t>log</a:t>
            </a:r>
            <a:r>
              <a:rPr lang="en-US" altLang="ko-KR" baseline="30000" dirty="0" smtClean="0">
                <a:ea typeface="굴림" pitchFamily="50" charset="-127"/>
              </a:rPr>
              <a:t> log </a:t>
            </a:r>
            <a:r>
              <a:rPr lang="en-US" altLang="ko-KR" baseline="30000" dirty="0" err="1" smtClean="0">
                <a:ea typeface="굴림" pitchFamily="50" charset="-127"/>
              </a:rPr>
              <a:t>log</a:t>
            </a:r>
            <a:r>
              <a:rPr lang="en-US" altLang="ko-KR" baseline="30000" dirty="0" smtClean="0">
                <a:ea typeface="굴림" pitchFamily="50" charset="-127"/>
              </a:rPr>
              <a:t> </a:t>
            </a:r>
            <a:r>
              <a:rPr lang="en-US" altLang="ko-KR" i="1" baseline="30000" dirty="0" smtClean="0">
                <a:ea typeface="굴림" pitchFamily="50" charset="-127"/>
              </a:rPr>
              <a:t>n</a:t>
            </a:r>
            <a:r>
              <a:rPr lang="en-US" altLang="ko-KR" dirty="0" smtClean="0">
                <a:ea typeface="굴림" pitchFamily="50" charset="-127"/>
              </a:rPr>
              <a:t> is </a:t>
            </a:r>
            <a:r>
              <a:rPr lang="en-US" altLang="ko-KR" i="1" dirty="0" smtClean="0">
                <a:ea typeface="굴림" pitchFamily="50" charset="-127"/>
              </a:rPr>
              <a:t>technically</a:t>
            </a:r>
            <a:r>
              <a:rPr lang="en-US" altLang="ko-KR" dirty="0" smtClean="0">
                <a:ea typeface="굴림" pitchFamily="50" charset="-127"/>
              </a:rPr>
              <a:t> intractable, but easy</a:t>
            </a:r>
            <a:endParaRPr lang="en-US" altLang="en-US" dirty="0" smtClean="0">
              <a:ea typeface="굴림" pitchFamily="50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8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838200"/>
            <a:ext cx="7619999" cy="5333999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50788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Clique</a:t>
            </a: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Clique Problem: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Undirected graph G = (V, E)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/>
              <a:t>Clique:</a:t>
            </a:r>
            <a:r>
              <a:rPr lang="en-US" altLang="en-US" dirty="0"/>
              <a:t> a subset of vertices in V all connected to each other by edges in E (i.e., forming a complete graph)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/>
              <a:t>Size of a clique:</a:t>
            </a:r>
            <a:r>
              <a:rPr lang="en-US" altLang="en-US" dirty="0"/>
              <a:t> number of vertices it contains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Optimization problem: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Find a clique of maximum size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Decision problem: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Does G have a clique of size k?</a:t>
            </a:r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6029325" y="4591050"/>
            <a:ext cx="884238" cy="12493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272088" y="3890963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Clique(G, 2) = YES</a:t>
            </a:r>
          </a:p>
          <a:p>
            <a:r>
              <a:rPr lang="en-US" altLang="en-US"/>
              <a:t>Clique(G, 3) = NO</a:t>
            </a: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7986713" y="4210050"/>
            <a:ext cx="885825" cy="1249363"/>
            <a:chOff x="4978" y="2667"/>
            <a:chExt cx="558" cy="787"/>
          </a:xfrm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7010400" y="548163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Clique(G, 3) = YES</a:t>
            </a:r>
          </a:p>
          <a:p>
            <a:r>
              <a:rPr lang="en-US" altLang="en-US"/>
              <a:t>Clique(G, 4) = NO</a:t>
            </a:r>
          </a:p>
        </p:txBody>
      </p:sp>
    </p:spTree>
    <p:extLst>
      <p:ext uri="{BB962C8B-B14F-4D97-AF65-F5344CB8AC3E}">
        <p14:creationId xmlns:p14="http://schemas.microsoft.com/office/powerpoint/2010/main" val="32971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347</Words>
  <Application>Microsoft Office PowerPoint</Application>
  <PresentationFormat>On-screen Show (4:3)</PresentationFormat>
  <Paragraphs>76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Microsoft 方程式編輯器 3.0</vt:lpstr>
      <vt:lpstr>NP-Completeness</vt:lpstr>
      <vt:lpstr>Hard problems / Easy problems</vt:lpstr>
      <vt:lpstr>P, NP, NP-Complete</vt:lpstr>
      <vt:lpstr>Reductions</vt:lpstr>
      <vt:lpstr>PowerPoint Presentation</vt:lpstr>
      <vt:lpstr>PowerPoint Presentation</vt:lpstr>
      <vt:lpstr>Tractable and Intractable Problems</vt:lpstr>
      <vt:lpstr>PowerPoint Presentation</vt:lpstr>
      <vt:lpstr>Clique</vt:lpstr>
      <vt:lpstr>Hamiltonian Cycle</vt:lpstr>
      <vt:lpstr>Clique Problem</vt:lpstr>
      <vt:lpstr>Vertex Cover</vt:lpstr>
      <vt:lpstr>Travelling Salesperson Problem</vt:lpstr>
      <vt:lpstr>Subset Sum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NP-Completeness</dc:title>
  <dc:creator>sastra</dc:creator>
  <cp:lastModifiedBy>sastra</cp:lastModifiedBy>
  <cp:revision>6</cp:revision>
  <dcterms:created xsi:type="dcterms:W3CDTF">2015-10-29T09:12:19Z</dcterms:created>
  <dcterms:modified xsi:type="dcterms:W3CDTF">2015-10-29T10:34:33Z</dcterms:modified>
</cp:coreProperties>
</file>