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0.xml" ContentType="application/vnd.openxmlformats-officedocument.theme+xml"/>
  <Override PartName="/ppt/slideLayouts/slideLayout14.xml" ContentType="application/vnd.openxmlformats-officedocument.presentationml.slideLayout+xml"/>
  <Override PartName="/ppt/theme/theme11.xml" ContentType="application/vnd.openxmlformats-officedocument.theme+xml"/>
  <Override PartName="/ppt/slideLayouts/slideLayout15.xml" ContentType="application/vnd.openxmlformats-officedocument.presentationml.slideLayout+xml"/>
  <Override PartName="/ppt/theme/theme12.xml" ContentType="application/vnd.openxmlformats-officedocument.theme+xml"/>
  <Override PartName="/ppt/slideLayouts/slideLayout16.xml" ContentType="application/vnd.openxmlformats-officedocument.presentationml.slideLayout+xml"/>
  <Override PartName="/ppt/theme/theme13.xml" ContentType="application/vnd.openxmlformats-officedocument.theme+xml"/>
  <Override PartName="/ppt/slideLayouts/slideLayout17.xml" ContentType="application/vnd.openxmlformats-officedocument.presentationml.slideLayout+xml"/>
  <Override PartName="/ppt/theme/theme14.xml" ContentType="application/vnd.openxmlformats-officedocument.theme+xml"/>
  <Override PartName="/ppt/slideLayouts/slideLayout18.xml" ContentType="application/vnd.openxmlformats-officedocument.presentationml.slideLayout+xml"/>
  <Override PartName="/ppt/theme/theme15.xml" ContentType="application/vnd.openxmlformats-officedocument.theme+xml"/>
  <Override PartName="/ppt/slideLayouts/slideLayout19.xml" ContentType="application/vnd.openxmlformats-officedocument.presentationml.slideLayout+xml"/>
  <Override PartName="/ppt/theme/theme16.xml" ContentType="application/vnd.openxmlformats-officedocument.theme+xml"/>
  <Override PartName="/ppt/slideLayouts/slideLayout20.xml" ContentType="application/vnd.openxmlformats-officedocument.presentationml.slideLayout+xml"/>
  <Override PartName="/ppt/theme/theme17.xml" ContentType="application/vnd.openxmlformats-officedocument.theme+xml"/>
  <Override PartName="/ppt/slideLayouts/slideLayout21.xml" ContentType="application/vnd.openxmlformats-officedocument.presentationml.slideLayout+xml"/>
  <Override PartName="/ppt/theme/theme18.xml" ContentType="application/vnd.openxmlformats-officedocument.theme+xml"/>
  <Override PartName="/ppt/slideLayouts/slideLayout22.xml" ContentType="application/vnd.openxmlformats-officedocument.presentationml.slideLayout+xml"/>
  <Override PartName="/ppt/theme/theme19.xml" ContentType="application/vnd.openxmlformats-officedocument.theme+xml"/>
  <Override PartName="/ppt/slideLayouts/slideLayout23.xml" ContentType="application/vnd.openxmlformats-officedocument.presentationml.slideLayout+xml"/>
  <Override PartName="/ppt/theme/theme20.xml" ContentType="application/vnd.openxmlformats-officedocument.theme+xml"/>
  <Override PartName="/ppt/slideLayouts/slideLayout24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  <p:sldMasterId id="2147483666" r:id="rId3"/>
    <p:sldMasterId id="2147483668" r:id="rId4"/>
    <p:sldMasterId id="2147483670" r:id="rId5"/>
    <p:sldMasterId id="2147483672" r:id="rId6"/>
    <p:sldMasterId id="2147483674" r:id="rId7"/>
    <p:sldMasterId id="2147483676" r:id="rId8"/>
    <p:sldMasterId id="2147483678" r:id="rId9"/>
    <p:sldMasterId id="2147483680" r:id="rId10"/>
    <p:sldMasterId id="2147483682" r:id="rId11"/>
    <p:sldMasterId id="2147483694" r:id="rId12"/>
    <p:sldMasterId id="2147483696" r:id="rId13"/>
    <p:sldMasterId id="2147483698" r:id="rId14"/>
    <p:sldMasterId id="2147483700" r:id="rId15"/>
    <p:sldMasterId id="2147483702" r:id="rId16"/>
    <p:sldMasterId id="2147483704" r:id="rId17"/>
    <p:sldMasterId id="2147483710" r:id="rId18"/>
    <p:sldMasterId id="2147483712" r:id="rId19"/>
    <p:sldMasterId id="2147483714" r:id="rId20"/>
    <p:sldMasterId id="2147483716" r:id="rId21"/>
  </p:sldMasterIdLst>
  <p:notesMasterIdLst>
    <p:notesMasterId r:id="rId68"/>
  </p:notesMasterIdLst>
  <p:sldIdLst>
    <p:sldId id="257" r:id="rId22"/>
    <p:sldId id="258" r:id="rId23"/>
    <p:sldId id="260" r:id="rId24"/>
    <p:sldId id="261" r:id="rId25"/>
    <p:sldId id="262" r:id="rId26"/>
    <p:sldId id="268" r:id="rId27"/>
    <p:sldId id="274" r:id="rId28"/>
    <p:sldId id="275" r:id="rId29"/>
    <p:sldId id="276" r:id="rId30"/>
    <p:sldId id="277" r:id="rId31"/>
    <p:sldId id="282" r:id="rId32"/>
    <p:sldId id="283" r:id="rId33"/>
    <p:sldId id="284" r:id="rId34"/>
    <p:sldId id="278" r:id="rId35"/>
    <p:sldId id="279" r:id="rId36"/>
    <p:sldId id="285" r:id="rId37"/>
    <p:sldId id="263" r:id="rId38"/>
    <p:sldId id="264" r:id="rId39"/>
    <p:sldId id="265" r:id="rId40"/>
    <p:sldId id="266" r:id="rId41"/>
    <p:sldId id="267" r:id="rId42"/>
    <p:sldId id="323" r:id="rId43"/>
    <p:sldId id="292" r:id="rId44"/>
    <p:sldId id="293" r:id="rId45"/>
    <p:sldId id="294" r:id="rId46"/>
    <p:sldId id="295" r:id="rId47"/>
    <p:sldId id="296" r:id="rId48"/>
    <p:sldId id="297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4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5.xml"/><Relationship Id="rId39" Type="http://schemas.openxmlformats.org/officeDocument/2006/relationships/slide" Target="slides/slide18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13.xml"/><Relationship Id="rId42" Type="http://schemas.openxmlformats.org/officeDocument/2006/relationships/slide" Target="slides/slide21.xml"/><Relationship Id="rId47" Type="http://schemas.openxmlformats.org/officeDocument/2006/relationships/slide" Target="slides/slide26.xml"/><Relationship Id="rId50" Type="http://schemas.openxmlformats.org/officeDocument/2006/relationships/slide" Target="slides/slide29.xml"/><Relationship Id="rId55" Type="http://schemas.openxmlformats.org/officeDocument/2006/relationships/slide" Target="slides/slide34.xml"/><Relationship Id="rId63" Type="http://schemas.openxmlformats.org/officeDocument/2006/relationships/slide" Target="slides/slide42.xml"/><Relationship Id="rId68" Type="http://schemas.openxmlformats.org/officeDocument/2006/relationships/notesMaster" Target="notesMasters/notesMaster1.xml"/><Relationship Id="rId7" Type="http://schemas.openxmlformats.org/officeDocument/2006/relationships/slideMaster" Target="slideMasters/slideMaster7.xml"/><Relationship Id="rId71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" Target="slides/slide8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32" Type="http://schemas.openxmlformats.org/officeDocument/2006/relationships/slide" Target="slides/slide11.xml"/><Relationship Id="rId37" Type="http://schemas.openxmlformats.org/officeDocument/2006/relationships/slide" Target="slides/slide16.xml"/><Relationship Id="rId40" Type="http://schemas.openxmlformats.org/officeDocument/2006/relationships/slide" Target="slides/slide19.xml"/><Relationship Id="rId45" Type="http://schemas.openxmlformats.org/officeDocument/2006/relationships/slide" Target="slides/slide24.xml"/><Relationship Id="rId53" Type="http://schemas.openxmlformats.org/officeDocument/2006/relationships/slide" Target="slides/slide32.xml"/><Relationship Id="rId58" Type="http://schemas.openxmlformats.org/officeDocument/2006/relationships/slide" Target="slides/slide37.xml"/><Relationship Id="rId66" Type="http://schemas.openxmlformats.org/officeDocument/2006/relationships/slide" Target="slides/slide45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slide" Target="slides/slide7.xml"/><Relationship Id="rId36" Type="http://schemas.openxmlformats.org/officeDocument/2006/relationships/slide" Target="slides/slide15.xml"/><Relationship Id="rId49" Type="http://schemas.openxmlformats.org/officeDocument/2006/relationships/slide" Target="slides/slide28.xml"/><Relationship Id="rId57" Type="http://schemas.openxmlformats.org/officeDocument/2006/relationships/slide" Target="slides/slide36.xml"/><Relationship Id="rId61" Type="http://schemas.openxmlformats.org/officeDocument/2006/relationships/slide" Target="slides/slide40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0.xml"/><Relationship Id="rId44" Type="http://schemas.openxmlformats.org/officeDocument/2006/relationships/slide" Target="slides/slide23.xml"/><Relationship Id="rId52" Type="http://schemas.openxmlformats.org/officeDocument/2006/relationships/slide" Target="slides/slide31.xml"/><Relationship Id="rId60" Type="http://schemas.openxmlformats.org/officeDocument/2006/relationships/slide" Target="slides/slide39.xml"/><Relationship Id="rId65" Type="http://schemas.openxmlformats.org/officeDocument/2006/relationships/slide" Target="slides/slide44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slide" Target="slides/slide6.xml"/><Relationship Id="rId30" Type="http://schemas.openxmlformats.org/officeDocument/2006/relationships/slide" Target="slides/slide9.xml"/><Relationship Id="rId35" Type="http://schemas.openxmlformats.org/officeDocument/2006/relationships/slide" Target="slides/slide14.xml"/><Relationship Id="rId43" Type="http://schemas.openxmlformats.org/officeDocument/2006/relationships/slide" Target="slides/slide22.xml"/><Relationship Id="rId48" Type="http://schemas.openxmlformats.org/officeDocument/2006/relationships/slide" Target="slides/slide27.xml"/><Relationship Id="rId56" Type="http://schemas.openxmlformats.org/officeDocument/2006/relationships/slide" Target="slides/slide35.xml"/><Relationship Id="rId64" Type="http://schemas.openxmlformats.org/officeDocument/2006/relationships/slide" Target="slides/slide43.xml"/><Relationship Id="rId69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30.xml"/><Relationship Id="rId7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4.xml"/><Relationship Id="rId33" Type="http://schemas.openxmlformats.org/officeDocument/2006/relationships/slide" Target="slides/slide12.xml"/><Relationship Id="rId38" Type="http://schemas.openxmlformats.org/officeDocument/2006/relationships/slide" Target="slides/slide17.xml"/><Relationship Id="rId46" Type="http://schemas.openxmlformats.org/officeDocument/2006/relationships/slide" Target="slides/slide25.xml"/><Relationship Id="rId59" Type="http://schemas.openxmlformats.org/officeDocument/2006/relationships/slide" Target="slides/slide38.xml"/><Relationship Id="rId67" Type="http://schemas.openxmlformats.org/officeDocument/2006/relationships/slide" Target="slides/slide46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20.xml"/><Relationship Id="rId54" Type="http://schemas.openxmlformats.org/officeDocument/2006/relationships/slide" Target="slides/slide33.xml"/><Relationship Id="rId62" Type="http://schemas.openxmlformats.org/officeDocument/2006/relationships/slide" Target="slides/slide41.xml"/><Relationship Id="rId7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39CC53-CA83-4CEE-9634-EAFEFC6FB5BA}" type="datetimeFigureOut">
              <a:rPr lang="en-US" smtClean="0"/>
              <a:t>9/7/2015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85389E-67F6-48AC-AF50-28A42CBD7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57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85389E-67F6-48AC-AF50-28A42CBD7D5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2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286000"/>
            <a:ext cx="7772400" cy="11430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>
            <a:lvl1pPr>
              <a:defRPr u="none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5A68534A-7501-4793-8906-66E7CE99A83B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872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1430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981200"/>
            <a:ext cx="3810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1143000" y="4114800"/>
            <a:ext cx="77724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CE7F401D-D313-41C8-97E8-797820DBA80A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950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43000" y="609600"/>
            <a:ext cx="7772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430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86DAC85C-FD3A-4D37-8405-B2B954FFA115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6201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12192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1795947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</p:spTree>
    <p:extLst>
      <p:ext uri="{BB962C8B-B14F-4D97-AF65-F5344CB8AC3E}">
        <p14:creationId xmlns:p14="http://schemas.microsoft.com/office/powerpoint/2010/main" val="227783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10.xml"/><Relationship Id="rId4" Type="http://schemas.openxmlformats.org/officeDocument/2006/relationships/slideLayout" Target="../slideLayouts/slideLayout13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4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5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6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7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8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9.xml"/></Relationships>
</file>

<file path=ppt/slideMasters/_rels/slideMaster17.xml.rels><?xml version="1.0" encoding="UTF-8" standalone="yes"?>
<Relationships xmlns="http://schemas.openxmlformats.org/package/2006/relationships"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20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1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3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719" r:id="rId2"/>
    <p:sldLayoutId id="2147483721" r:id="rId3"/>
    <p:sldLayoutId id="2147483722" r:id="rId4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2413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75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4582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75140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38175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 u="none">
                <a:solidFill>
                  <a:schemeClr val="hlink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0033CC"/>
                </a:solidFill>
              </a:rPr>
              <a:t>Comp 122, Spring 2004</a:t>
            </a:r>
          </a:p>
        </p:txBody>
      </p:sp>
      <p:sp>
        <p:nvSpPr>
          <p:cNvPr id="475142" name="Text Box 6"/>
          <p:cNvSpPr txBox="1">
            <a:spLocks noChangeArrowheads="1"/>
          </p:cNvSpPr>
          <p:nvPr/>
        </p:nvSpPr>
        <p:spPr bwMode="auto">
          <a:xfrm>
            <a:off x="0" y="6456363"/>
            <a:ext cx="1150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400">
                <a:solidFill>
                  <a:srgbClr val="0033CC"/>
                </a:solidFill>
              </a:rPr>
              <a:t>redblack - </a:t>
            </a:r>
            <a:fld id="{5043CD93-453B-466C-B9AF-BCD63AB252B9}" type="slidenum">
              <a:rPr lang="en-US" sz="1400">
                <a:solidFill>
                  <a:srgbClr val="0033CC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1400">
              <a:solidFill>
                <a:srgbClr val="0033CC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u="sng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w"/>
        <a:defRPr sz="3200">
          <a:solidFill>
            <a:srgbClr val="01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ctrTitle"/>
          </p:nvPr>
        </p:nvSpPr>
        <p:spPr>
          <a:ln/>
        </p:spPr>
        <p:txBody>
          <a:bodyPr/>
          <a:lstStyle/>
          <a:p>
            <a:r>
              <a:rPr lang="en-US" dirty="0"/>
              <a:t>Red-Black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– Fixup</a:t>
            </a:r>
          </a:p>
        </p:txBody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Problem: we may have one pair of consecutive reds where we did the insertion.</a:t>
            </a:r>
          </a:p>
          <a:p>
            <a:r>
              <a:rPr lang="en-US" dirty="0"/>
              <a:t>Solution: rotate it up the tree and away…</a:t>
            </a:r>
            <a:br>
              <a:rPr lang="en-US" dirty="0"/>
            </a:br>
            <a:r>
              <a:rPr lang="en-US" dirty="0"/>
              <a:t>Three cases have to be handled</a:t>
            </a:r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-228600"/>
            <a:ext cx="9142412" cy="914400"/>
          </a:xfrm>
        </p:spPr>
        <p:txBody>
          <a:bodyPr/>
          <a:lstStyle/>
          <a:p>
            <a:r>
              <a:rPr lang="en-US"/>
              <a:t>Case 1 – uncle </a:t>
            </a:r>
            <a:r>
              <a:rPr lang="en-US" i="1"/>
              <a:t>y</a:t>
            </a:r>
            <a:r>
              <a:rPr lang="en-US"/>
              <a:t> is red</a:t>
            </a:r>
          </a:p>
        </p:txBody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191000"/>
            <a:ext cx="8458200" cy="2286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i="1" dirty="0"/>
              <a:t>p</a:t>
            </a:r>
            <a:r>
              <a:rPr lang="en-US" sz="2000" dirty="0"/>
              <a:t>[</a:t>
            </a:r>
            <a:r>
              <a:rPr lang="en-US" sz="2000" i="1" dirty="0"/>
              <a:t>p</a:t>
            </a:r>
            <a:r>
              <a:rPr lang="en-US" sz="2000" dirty="0"/>
              <a:t>[</a:t>
            </a:r>
            <a:r>
              <a:rPr lang="en-US" sz="2000" i="1" dirty="0"/>
              <a:t>z</a:t>
            </a:r>
            <a:r>
              <a:rPr lang="en-US" sz="2000" dirty="0"/>
              <a:t>]] (</a:t>
            </a:r>
            <a:r>
              <a:rPr lang="en-US" sz="2000" i="1" dirty="0"/>
              <a:t>z</a:t>
            </a:r>
            <a:r>
              <a:rPr lang="en-US" sz="2000" dirty="0"/>
              <a:t>’s grandparent) must be black, since </a:t>
            </a:r>
            <a:r>
              <a:rPr lang="en-US" sz="2000" i="1" dirty="0"/>
              <a:t>z </a:t>
            </a:r>
            <a:r>
              <a:rPr lang="en-US" sz="2000" dirty="0"/>
              <a:t>and </a:t>
            </a:r>
            <a:r>
              <a:rPr lang="en-US" sz="2000" i="1" dirty="0"/>
              <a:t>p</a:t>
            </a:r>
            <a:r>
              <a:rPr lang="en-US" sz="2000" dirty="0"/>
              <a:t>[</a:t>
            </a:r>
            <a:r>
              <a:rPr lang="en-US" sz="2000" i="1" dirty="0"/>
              <a:t>z</a:t>
            </a:r>
            <a:r>
              <a:rPr lang="en-US" sz="2000" dirty="0"/>
              <a:t>] are both red and there are no other violations of property 4.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Make </a:t>
            </a:r>
            <a:r>
              <a:rPr lang="en-US" sz="2000" i="1" dirty="0"/>
              <a:t>p</a:t>
            </a:r>
            <a:r>
              <a:rPr lang="en-US" sz="2000" dirty="0"/>
              <a:t>[</a:t>
            </a:r>
            <a:r>
              <a:rPr lang="en-US" sz="2000" i="1" dirty="0"/>
              <a:t>z</a:t>
            </a:r>
            <a:r>
              <a:rPr lang="en-US" sz="2000" dirty="0"/>
              <a:t>] and </a:t>
            </a:r>
            <a:r>
              <a:rPr lang="en-US" sz="2000" i="1" dirty="0"/>
              <a:t>y </a:t>
            </a:r>
            <a:r>
              <a:rPr lang="en-US" sz="2000" dirty="0"/>
              <a:t>black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000" dirty="0">
                <a:latin typeface="MTSYN" charset="-127"/>
              </a:rPr>
              <a:t> </a:t>
            </a:r>
            <a:r>
              <a:rPr lang="en-US" sz="2000" dirty="0"/>
              <a:t>now </a:t>
            </a:r>
            <a:r>
              <a:rPr lang="en-US" sz="2000" i="1" dirty="0"/>
              <a:t>z </a:t>
            </a:r>
            <a:r>
              <a:rPr lang="en-US" sz="2000" dirty="0"/>
              <a:t>and </a:t>
            </a:r>
            <a:r>
              <a:rPr lang="en-US" sz="2000" i="1" dirty="0"/>
              <a:t>p</a:t>
            </a:r>
            <a:r>
              <a:rPr lang="en-US" sz="2000" dirty="0"/>
              <a:t>[</a:t>
            </a:r>
            <a:r>
              <a:rPr lang="en-US" sz="2000" i="1" dirty="0"/>
              <a:t>z</a:t>
            </a:r>
            <a:r>
              <a:rPr lang="en-US" sz="2000" dirty="0"/>
              <a:t>] are not both red. But property 5 might now be violated.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Make </a:t>
            </a:r>
            <a:r>
              <a:rPr lang="en-US" sz="2000" i="1" dirty="0"/>
              <a:t>p</a:t>
            </a:r>
            <a:r>
              <a:rPr lang="en-US" sz="2000" dirty="0"/>
              <a:t>[</a:t>
            </a:r>
            <a:r>
              <a:rPr lang="en-US" sz="2000" i="1" dirty="0"/>
              <a:t>p</a:t>
            </a:r>
            <a:r>
              <a:rPr lang="en-US" sz="2000" dirty="0"/>
              <a:t>[</a:t>
            </a:r>
            <a:r>
              <a:rPr lang="en-US" sz="2000" i="1" dirty="0"/>
              <a:t>z</a:t>
            </a:r>
            <a:r>
              <a:rPr lang="en-US" sz="2000" dirty="0"/>
              <a:t>]] red </a:t>
            </a:r>
            <a:r>
              <a:rPr lang="en-US" sz="2800" dirty="0">
                <a:sym typeface="Symbol" pitchFamily="18" charset="2"/>
              </a:rPr>
              <a:t> </a:t>
            </a:r>
            <a:r>
              <a:rPr lang="en-US" sz="2000" dirty="0"/>
              <a:t>restores property 5.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The next iteration has </a:t>
            </a:r>
            <a:r>
              <a:rPr lang="en-US" sz="2000" i="1" dirty="0"/>
              <a:t>p</a:t>
            </a:r>
            <a:r>
              <a:rPr lang="en-US" sz="2000" dirty="0"/>
              <a:t>[</a:t>
            </a:r>
            <a:r>
              <a:rPr lang="en-US" sz="2000" i="1" dirty="0"/>
              <a:t>p</a:t>
            </a:r>
            <a:r>
              <a:rPr lang="en-US" sz="2000" dirty="0"/>
              <a:t>[</a:t>
            </a:r>
            <a:r>
              <a:rPr lang="en-US" sz="2000" i="1" dirty="0"/>
              <a:t>z</a:t>
            </a:r>
            <a:r>
              <a:rPr lang="en-US" sz="2000" dirty="0"/>
              <a:t>]] as the new </a:t>
            </a:r>
            <a:r>
              <a:rPr lang="en-US" sz="2000" i="1" dirty="0"/>
              <a:t>z </a:t>
            </a:r>
            <a:r>
              <a:rPr lang="en-US" sz="2000" dirty="0"/>
              <a:t>(i.e., </a:t>
            </a:r>
            <a:r>
              <a:rPr lang="en-US" sz="2000" i="1" dirty="0"/>
              <a:t>z </a:t>
            </a:r>
            <a:r>
              <a:rPr lang="en-US" sz="2000" dirty="0"/>
              <a:t>moves up 2 levels).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sp>
        <p:nvSpPr>
          <p:cNvPr id="496644" name="Oval 4"/>
          <p:cNvSpPr>
            <a:spLocks noChangeArrowheads="1"/>
          </p:cNvSpPr>
          <p:nvPr/>
        </p:nvSpPr>
        <p:spPr bwMode="auto">
          <a:xfrm>
            <a:off x="1524000" y="609600"/>
            <a:ext cx="533400" cy="533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CC"/>
                </a:solidFill>
              </a:rPr>
              <a:t>C</a:t>
            </a:r>
          </a:p>
        </p:txBody>
      </p:sp>
      <p:sp>
        <p:nvSpPr>
          <p:cNvPr id="496647" name="Oval 7"/>
          <p:cNvSpPr>
            <a:spLocks noChangeArrowheads="1"/>
          </p:cNvSpPr>
          <p:nvPr/>
        </p:nvSpPr>
        <p:spPr bwMode="auto">
          <a:xfrm>
            <a:off x="457200" y="15240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96648" name="Oval 8"/>
          <p:cNvSpPr>
            <a:spLocks noChangeArrowheads="1"/>
          </p:cNvSpPr>
          <p:nvPr/>
        </p:nvSpPr>
        <p:spPr bwMode="auto">
          <a:xfrm>
            <a:off x="2438400" y="16002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D</a:t>
            </a:r>
          </a:p>
        </p:txBody>
      </p:sp>
      <p:sp>
        <p:nvSpPr>
          <p:cNvPr id="496649" name="Oval 9"/>
          <p:cNvSpPr>
            <a:spLocks noChangeArrowheads="1"/>
          </p:cNvSpPr>
          <p:nvPr/>
        </p:nvSpPr>
        <p:spPr bwMode="auto">
          <a:xfrm>
            <a:off x="1371600" y="25908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496650" name="AutoShape 10"/>
          <p:cNvCxnSpPr>
            <a:cxnSpLocks noChangeShapeType="1"/>
            <a:stCxn id="496644" idx="3"/>
            <a:endCxn id="496647" idx="7"/>
          </p:cNvCxnSpPr>
          <p:nvPr/>
        </p:nvCxnSpPr>
        <p:spPr bwMode="auto">
          <a:xfrm flipH="1">
            <a:off x="912813" y="1065213"/>
            <a:ext cx="688975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51" name="AutoShape 11"/>
          <p:cNvCxnSpPr>
            <a:cxnSpLocks noChangeShapeType="1"/>
            <a:stCxn id="496644" idx="5"/>
            <a:endCxn id="496648" idx="1"/>
          </p:cNvCxnSpPr>
          <p:nvPr/>
        </p:nvCxnSpPr>
        <p:spPr bwMode="auto">
          <a:xfrm>
            <a:off x="1979613" y="1065213"/>
            <a:ext cx="536575" cy="612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54" name="AutoShape 14"/>
          <p:cNvCxnSpPr>
            <a:cxnSpLocks noChangeShapeType="1"/>
            <a:stCxn id="496647" idx="5"/>
            <a:endCxn id="496649" idx="1"/>
          </p:cNvCxnSpPr>
          <p:nvPr/>
        </p:nvCxnSpPr>
        <p:spPr bwMode="auto">
          <a:xfrm>
            <a:off x="912813" y="1979613"/>
            <a:ext cx="536575" cy="688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6655" name="Line 15"/>
          <p:cNvSpPr>
            <a:spLocks noChangeShapeType="1"/>
          </p:cNvSpPr>
          <p:nvPr/>
        </p:nvSpPr>
        <p:spPr bwMode="auto">
          <a:xfrm flipH="1">
            <a:off x="228600" y="1981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56" name="Line 16"/>
          <p:cNvSpPr>
            <a:spLocks noChangeShapeType="1"/>
          </p:cNvSpPr>
          <p:nvPr/>
        </p:nvSpPr>
        <p:spPr bwMode="auto">
          <a:xfrm flipH="1">
            <a:off x="1143000" y="3048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57" name="Line 17"/>
          <p:cNvSpPr>
            <a:spLocks noChangeShapeType="1"/>
          </p:cNvSpPr>
          <p:nvPr/>
        </p:nvSpPr>
        <p:spPr bwMode="auto">
          <a:xfrm>
            <a:off x="1828800" y="3048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58" name="Line 18"/>
          <p:cNvSpPr>
            <a:spLocks noChangeShapeType="1"/>
          </p:cNvSpPr>
          <p:nvPr/>
        </p:nvSpPr>
        <p:spPr bwMode="auto">
          <a:xfrm flipH="1">
            <a:off x="2209800" y="2057400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59" name="Line 19"/>
          <p:cNvSpPr>
            <a:spLocks noChangeShapeType="1"/>
          </p:cNvSpPr>
          <p:nvPr/>
        </p:nvSpPr>
        <p:spPr bwMode="auto">
          <a:xfrm>
            <a:off x="2895600" y="20574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66" name="Text Box 26"/>
          <p:cNvSpPr txBox="1">
            <a:spLocks noChangeArrowheads="1"/>
          </p:cNvSpPr>
          <p:nvPr/>
        </p:nvSpPr>
        <p:spPr bwMode="auto">
          <a:xfrm>
            <a:off x="0" y="23622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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6667" name="Text Box 27"/>
          <p:cNvSpPr txBox="1">
            <a:spLocks noChangeArrowheads="1"/>
          </p:cNvSpPr>
          <p:nvPr/>
        </p:nvSpPr>
        <p:spPr bwMode="auto">
          <a:xfrm>
            <a:off x="9144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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6668" name="Text Box 28"/>
          <p:cNvSpPr txBox="1">
            <a:spLocks noChangeArrowheads="1"/>
          </p:cNvSpPr>
          <p:nvPr/>
        </p:nvSpPr>
        <p:spPr bwMode="auto">
          <a:xfrm flipH="1">
            <a:off x="2057400" y="33528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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6669" name="Text Box 29"/>
          <p:cNvSpPr txBox="1">
            <a:spLocks noChangeArrowheads="1"/>
          </p:cNvSpPr>
          <p:nvPr/>
        </p:nvSpPr>
        <p:spPr bwMode="auto">
          <a:xfrm>
            <a:off x="2057400" y="2362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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6670" name="Text Box 30"/>
          <p:cNvSpPr txBox="1">
            <a:spLocks noChangeArrowheads="1"/>
          </p:cNvSpPr>
          <p:nvPr/>
        </p:nvSpPr>
        <p:spPr bwMode="auto">
          <a:xfrm>
            <a:off x="3124200" y="2362200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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6671" name="Text Box 31"/>
          <p:cNvSpPr txBox="1">
            <a:spLocks noChangeArrowheads="1"/>
          </p:cNvSpPr>
          <p:nvPr/>
        </p:nvSpPr>
        <p:spPr bwMode="auto">
          <a:xfrm>
            <a:off x="1524000" y="2133600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33CC"/>
                </a:solidFill>
              </a:rPr>
              <a:t>z</a:t>
            </a:r>
          </a:p>
        </p:txBody>
      </p:sp>
      <p:sp>
        <p:nvSpPr>
          <p:cNvPr id="496672" name="Text Box 32"/>
          <p:cNvSpPr txBox="1">
            <a:spLocks noChangeArrowheads="1"/>
          </p:cNvSpPr>
          <p:nvPr/>
        </p:nvSpPr>
        <p:spPr bwMode="auto">
          <a:xfrm>
            <a:off x="2895600" y="12192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33CC"/>
                </a:solidFill>
              </a:rPr>
              <a:t>y</a:t>
            </a:r>
          </a:p>
        </p:txBody>
      </p:sp>
      <p:sp>
        <p:nvSpPr>
          <p:cNvPr id="496673" name="Oval 33"/>
          <p:cNvSpPr>
            <a:spLocks noChangeArrowheads="1"/>
          </p:cNvSpPr>
          <p:nvPr/>
        </p:nvSpPr>
        <p:spPr bwMode="auto">
          <a:xfrm>
            <a:off x="6416675" y="727075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C</a:t>
            </a:r>
          </a:p>
        </p:txBody>
      </p:sp>
      <p:sp>
        <p:nvSpPr>
          <p:cNvPr id="496674" name="Oval 34"/>
          <p:cNvSpPr>
            <a:spLocks noChangeArrowheads="1"/>
          </p:cNvSpPr>
          <p:nvPr/>
        </p:nvSpPr>
        <p:spPr bwMode="auto">
          <a:xfrm>
            <a:off x="5349875" y="1641475"/>
            <a:ext cx="533400" cy="533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CC"/>
                </a:solidFill>
              </a:rPr>
              <a:t>A</a:t>
            </a:r>
          </a:p>
        </p:txBody>
      </p:sp>
      <p:sp>
        <p:nvSpPr>
          <p:cNvPr id="496675" name="Oval 35"/>
          <p:cNvSpPr>
            <a:spLocks noChangeArrowheads="1"/>
          </p:cNvSpPr>
          <p:nvPr/>
        </p:nvSpPr>
        <p:spPr bwMode="auto">
          <a:xfrm>
            <a:off x="7331075" y="1717675"/>
            <a:ext cx="533400" cy="533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CC"/>
                </a:solidFill>
              </a:rPr>
              <a:t>D</a:t>
            </a:r>
          </a:p>
        </p:txBody>
      </p:sp>
      <p:sp>
        <p:nvSpPr>
          <p:cNvPr id="496676" name="Oval 36"/>
          <p:cNvSpPr>
            <a:spLocks noChangeArrowheads="1"/>
          </p:cNvSpPr>
          <p:nvPr/>
        </p:nvSpPr>
        <p:spPr bwMode="auto">
          <a:xfrm>
            <a:off x="6264275" y="2708275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496677" name="AutoShape 37"/>
          <p:cNvCxnSpPr>
            <a:cxnSpLocks noChangeShapeType="1"/>
            <a:stCxn id="496673" idx="3"/>
            <a:endCxn id="496674" idx="7"/>
          </p:cNvCxnSpPr>
          <p:nvPr/>
        </p:nvCxnSpPr>
        <p:spPr bwMode="auto">
          <a:xfrm flipH="1">
            <a:off x="5805488" y="1182688"/>
            <a:ext cx="688975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78" name="AutoShape 38"/>
          <p:cNvCxnSpPr>
            <a:cxnSpLocks noChangeShapeType="1"/>
            <a:stCxn id="496673" idx="5"/>
            <a:endCxn id="496675" idx="1"/>
          </p:cNvCxnSpPr>
          <p:nvPr/>
        </p:nvCxnSpPr>
        <p:spPr bwMode="auto">
          <a:xfrm>
            <a:off x="6872288" y="1182688"/>
            <a:ext cx="536575" cy="612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6679" name="AutoShape 39"/>
          <p:cNvCxnSpPr>
            <a:cxnSpLocks noChangeShapeType="1"/>
            <a:stCxn id="496674" idx="5"/>
            <a:endCxn id="496676" idx="1"/>
          </p:cNvCxnSpPr>
          <p:nvPr/>
        </p:nvCxnSpPr>
        <p:spPr bwMode="auto">
          <a:xfrm>
            <a:off x="5805488" y="2097088"/>
            <a:ext cx="536575" cy="688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6680" name="Line 40"/>
          <p:cNvSpPr>
            <a:spLocks noChangeShapeType="1"/>
          </p:cNvSpPr>
          <p:nvPr/>
        </p:nvSpPr>
        <p:spPr bwMode="auto">
          <a:xfrm flipH="1">
            <a:off x="5121275" y="2098675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81" name="Line 41"/>
          <p:cNvSpPr>
            <a:spLocks noChangeShapeType="1"/>
          </p:cNvSpPr>
          <p:nvPr/>
        </p:nvSpPr>
        <p:spPr bwMode="auto">
          <a:xfrm flipH="1">
            <a:off x="6035675" y="316547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82" name="Line 42"/>
          <p:cNvSpPr>
            <a:spLocks noChangeShapeType="1"/>
          </p:cNvSpPr>
          <p:nvPr/>
        </p:nvSpPr>
        <p:spPr bwMode="auto">
          <a:xfrm>
            <a:off x="6721475" y="316547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83" name="Line 43"/>
          <p:cNvSpPr>
            <a:spLocks noChangeShapeType="1"/>
          </p:cNvSpPr>
          <p:nvPr/>
        </p:nvSpPr>
        <p:spPr bwMode="auto">
          <a:xfrm flipH="1">
            <a:off x="7102475" y="2174875"/>
            <a:ext cx="3810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84" name="Line 44"/>
          <p:cNvSpPr>
            <a:spLocks noChangeShapeType="1"/>
          </p:cNvSpPr>
          <p:nvPr/>
        </p:nvSpPr>
        <p:spPr bwMode="auto">
          <a:xfrm>
            <a:off x="7788275" y="2174875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85" name="Text Box 45"/>
          <p:cNvSpPr txBox="1">
            <a:spLocks noChangeArrowheads="1"/>
          </p:cNvSpPr>
          <p:nvPr/>
        </p:nvSpPr>
        <p:spPr bwMode="auto">
          <a:xfrm>
            <a:off x="4953000" y="24384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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6686" name="Text Box 46"/>
          <p:cNvSpPr txBox="1">
            <a:spLocks noChangeArrowheads="1"/>
          </p:cNvSpPr>
          <p:nvPr/>
        </p:nvSpPr>
        <p:spPr bwMode="auto">
          <a:xfrm>
            <a:off x="5807075" y="3546475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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6687" name="Text Box 47"/>
          <p:cNvSpPr txBox="1">
            <a:spLocks noChangeArrowheads="1"/>
          </p:cNvSpPr>
          <p:nvPr/>
        </p:nvSpPr>
        <p:spPr bwMode="auto">
          <a:xfrm flipH="1">
            <a:off x="6950075" y="3470275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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6688" name="Text Box 48"/>
          <p:cNvSpPr txBox="1">
            <a:spLocks noChangeArrowheads="1"/>
          </p:cNvSpPr>
          <p:nvPr/>
        </p:nvSpPr>
        <p:spPr bwMode="auto">
          <a:xfrm>
            <a:off x="6950075" y="2479675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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6689" name="Text Box 49"/>
          <p:cNvSpPr txBox="1">
            <a:spLocks noChangeArrowheads="1"/>
          </p:cNvSpPr>
          <p:nvPr/>
        </p:nvSpPr>
        <p:spPr bwMode="auto">
          <a:xfrm>
            <a:off x="8016875" y="2479675"/>
            <a:ext cx="317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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6690" name="Text Box 50"/>
          <p:cNvSpPr txBox="1">
            <a:spLocks noChangeArrowheads="1"/>
          </p:cNvSpPr>
          <p:nvPr/>
        </p:nvSpPr>
        <p:spPr bwMode="auto">
          <a:xfrm>
            <a:off x="6873875" y="422275"/>
            <a:ext cx="887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33CC"/>
                </a:solidFill>
              </a:rPr>
              <a:t>new</a:t>
            </a:r>
            <a:r>
              <a:rPr lang="en-US" sz="2400" b="1" i="1">
                <a:solidFill>
                  <a:srgbClr val="0033CC"/>
                </a:solidFill>
              </a:rPr>
              <a:t> z</a:t>
            </a:r>
          </a:p>
        </p:txBody>
      </p:sp>
      <p:sp>
        <p:nvSpPr>
          <p:cNvPr id="496692" name="AutoShape 52"/>
          <p:cNvSpPr>
            <a:spLocks noChangeArrowheads="1"/>
          </p:cNvSpPr>
          <p:nvPr/>
        </p:nvSpPr>
        <p:spPr bwMode="auto">
          <a:xfrm>
            <a:off x="3581400" y="18288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93" name="Text Box 53"/>
          <p:cNvSpPr txBox="1">
            <a:spLocks noChangeArrowheads="1"/>
          </p:cNvSpPr>
          <p:nvPr/>
        </p:nvSpPr>
        <p:spPr bwMode="auto">
          <a:xfrm>
            <a:off x="2514600" y="2992438"/>
            <a:ext cx="27130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i="1">
                <a:solidFill>
                  <a:srgbClr val="0033CC"/>
                </a:solidFill>
              </a:rPr>
              <a:t>z</a:t>
            </a:r>
            <a:r>
              <a:rPr lang="en-US" sz="1600">
                <a:solidFill>
                  <a:srgbClr val="0033CC"/>
                </a:solidFill>
              </a:rPr>
              <a:t> is a right child here.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0033CC"/>
                </a:solidFill>
              </a:rPr>
              <a:t>Similar steps if </a:t>
            </a:r>
            <a:r>
              <a:rPr lang="en-US" sz="1600" i="1">
                <a:solidFill>
                  <a:srgbClr val="0033CC"/>
                </a:solidFill>
              </a:rPr>
              <a:t>z</a:t>
            </a:r>
            <a:r>
              <a:rPr lang="en-US" sz="1600">
                <a:solidFill>
                  <a:srgbClr val="0033CC"/>
                </a:solidFill>
              </a:rPr>
              <a:t> is a left child.</a:t>
            </a:r>
            <a:endParaRPr lang="en-US" sz="1600" i="1">
              <a:solidFill>
                <a:srgbClr val="0033CC"/>
              </a:solidFill>
            </a:endParaRPr>
          </a:p>
        </p:txBody>
      </p:sp>
      <p:sp>
        <p:nvSpPr>
          <p:cNvPr id="496694" name="Text Box 54"/>
          <p:cNvSpPr txBox="1">
            <a:spLocks noChangeArrowheads="1"/>
          </p:cNvSpPr>
          <p:nvPr/>
        </p:nvSpPr>
        <p:spPr bwMode="auto">
          <a:xfrm>
            <a:off x="136525" y="1031875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0033CC"/>
                </a:solidFill>
              </a:rPr>
              <a:t>p</a:t>
            </a:r>
            <a:r>
              <a:rPr lang="en-US" sz="2400">
                <a:solidFill>
                  <a:srgbClr val="0033CC"/>
                </a:solidFill>
              </a:rPr>
              <a:t>[</a:t>
            </a:r>
            <a:r>
              <a:rPr lang="en-US" sz="2400" i="1">
                <a:solidFill>
                  <a:srgbClr val="0033CC"/>
                </a:solidFill>
              </a:rPr>
              <a:t>z</a:t>
            </a:r>
            <a:r>
              <a:rPr lang="en-US" sz="2400">
                <a:solidFill>
                  <a:srgbClr val="0033CC"/>
                </a:solidFill>
              </a:rPr>
              <a:t>]</a:t>
            </a:r>
            <a:endParaRPr lang="en-US" sz="2400" i="1">
              <a:solidFill>
                <a:srgbClr val="0033CC"/>
              </a:solidFill>
            </a:endParaRPr>
          </a:p>
        </p:txBody>
      </p:sp>
      <p:sp>
        <p:nvSpPr>
          <p:cNvPr id="496695" name="Text Box 55"/>
          <p:cNvSpPr txBox="1">
            <a:spLocks noChangeArrowheads="1"/>
          </p:cNvSpPr>
          <p:nvPr/>
        </p:nvSpPr>
        <p:spPr bwMode="auto">
          <a:xfrm>
            <a:off x="609600" y="304800"/>
            <a:ext cx="101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0033CC"/>
                </a:solidFill>
              </a:rPr>
              <a:t>p</a:t>
            </a:r>
            <a:r>
              <a:rPr lang="en-US" sz="2400">
                <a:solidFill>
                  <a:srgbClr val="0033CC"/>
                </a:solidFill>
              </a:rPr>
              <a:t>[</a:t>
            </a:r>
            <a:r>
              <a:rPr lang="en-US" sz="2400" i="1">
                <a:solidFill>
                  <a:srgbClr val="0033CC"/>
                </a:solidFill>
              </a:rPr>
              <a:t>p</a:t>
            </a:r>
            <a:r>
              <a:rPr lang="en-US" sz="2400">
                <a:solidFill>
                  <a:srgbClr val="0033CC"/>
                </a:solidFill>
              </a:rPr>
              <a:t>[</a:t>
            </a:r>
            <a:r>
              <a:rPr lang="en-US" sz="2400" i="1">
                <a:solidFill>
                  <a:srgbClr val="0033CC"/>
                </a:solidFill>
              </a:rPr>
              <a:t>z</a:t>
            </a:r>
            <a:r>
              <a:rPr lang="en-US" sz="2400">
                <a:solidFill>
                  <a:srgbClr val="0033CC"/>
                </a:solidFill>
              </a:rPr>
              <a:t>]]</a:t>
            </a:r>
            <a:endParaRPr lang="en-US" sz="2400" i="1">
              <a:solidFill>
                <a:srgbClr val="0033CC"/>
              </a:solidFill>
            </a:endParaRPr>
          </a:p>
        </p:txBody>
      </p:sp>
      <p:sp>
        <p:nvSpPr>
          <p:cNvPr id="496696" name="Line 56"/>
          <p:cNvSpPr>
            <a:spLocks noChangeShapeType="1"/>
          </p:cNvSpPr>
          <p:nvPr/>
        </p:nvSpPr>
        <p:spPr bwMode="auto">
          <a:xfrm>
            <a:off x="1752600" y="381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6697" name="Line 57"/>
          <p:cNvSpPr>
            <a:spLocks noChangeShapeType="1"/>
          </p:cNvSpPr>
          <p:nvPr/>
        </p:nvSpPr>
        <p:spPr bwMode="auto">
          <a:xfrm>
            <a:off x="6705600" y="4572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-228600"/>
            <a:ext cx="9142412" cy="914400"/>
          </a:xfrm>
        </p:spPr>
        <p:txBody>
          <a:bodyPr/>
          <a:lstStyle/>
          <a:p>
            <a:r>
              <a:rPr lang="en-US" sz="4000" dirty="0"/>
              <a:t>Case 2 – </a:t>
            </a:r>
            <a:r>
              <a:rPr lang="en-US" sz="4000" dirty="0" smtClean="0"/>
              <a:t>uncle </a:t>
            </a:r>
            <a:r>
              <a:rPr lang="en-US" sz="4000" i="1" dirty="0" smtClean="0"/>
              <a:t>y </a:t>
            </a:r>
            <a:r>
              <a:rPr lang="en-US" sz="4000" dirty="0"/>
              <a:t>is black, </a:t>
            </a:r>
            <a:r>
              <a:rPr lang="en-US" sz="4000" i="1" dirty="0"/>
              <a:t>z</a:t>
            </a:r>
            <a:r>
              <a:rPr lang="en-US" sz="4000" dirty="0"/>
              <a:t> is a right child</a:t>
            </a:r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191000"/>
            <a:ext cx="8458200" cy="2286000"/>
          </a:xfrm>
        </p:spPr>
        <p:txBody>
          <a:bodyPr/>
          <a:lstStyle/>
          <a:p>
            <a:r>
              <a:rPr lang="en-US" sz="2400" dirty="0"/>
              <a:t>Left rotate around </a:t>
            </a:r>
            <a:r>
              <a:rPr lang="en-US" sz="2400" i="1" dirty="0"/>
              <a:t>p</a:t>
            </a:r>
            <a:r>
              <a:rPr lang="en-US" sz="2400" dirty="0"/>
              <a:t>[</a:t>
            </a:r>
            <a:r>
              <a:rPr lang="en-US" sz="2400" i="1" dirty="0"/>
              <a:t>z</a:t>
            </a:r>
            <a:r>
              <a:rPr lang="en-US" sz="2400" dirty="0"/>
              <a:t>], </a:t>
            </a:r>
            <a:r>
              <a:rPr lang="en-US" sz="2400" i="1" dirty="0"/>
              <a:t>p</a:t>
            </a:r>
            <a:r>
              <a:rPr lang="en-US" sz="2400" dirty="0"/>
              <a:t>[</a:t>
            </a:r>
            <a:r>
              <a:rPr lang="en-US" sz="2400" i="1" dirty="0"/>
              <a:t>z</a:t>
            </a:r>
            <a:r>
              <a:rPr lang="en-US" sz="2400" dirty="0"/>
              <a:t>] and </a:t>
            </a:r>
            <a:r>
              <a:rPr lang="en-US" sz="2400" i="1" dirty="0"/>
              <a:t>z</a:t>
            </a:r>
            <a:r>
              <a:rPr lang="en-US" sz="2400" dirty="0"/>
              <a:t> switch roles </a:t>
            </a:r>
            <a:r>
              <a:rPr lang="en-US" sz="2800" dirty="0">
                <a:sym typeface="Symbol" pitchFamily="18" charset="2"/>
              </a:rPr>
              <a:t></a:t>
            </a:r>
            <a:r>
              <a:rPr lang="en-US" sz="2400" dirty="0">
                <a:latin typeface="MTSYN" charset="-127"/>
              </a:rPr>
              <a:t> </a:t>
            </a:r>
            <a:r>
              <a:rPr lang="en-US" sz="2400" dirty="0"/>
              <a:t>now </a:t>
            </a:r>
            <a:r>
              <a:rPr lang="en-US" sz="2400" i="1" dirty="0"/>
              <a:t>z </a:t>
            </a:r>
            <a:r>
              <a:rPr lang="en-US" sz="2400" dirty="0"/>
              <a:t>is a left child, and both </a:t>
            </a:r>
            <a:r>
              <a:rPr lang="en-US" sz="2400" i="1" dirty="0"/>
              <a:t>z </a:t>
            </a:r>
            <a:r>
              <a:rPr lang="en-US" sz="2400" dirty="0"/>
              <a:t>and </a:t>
            </a:r>
            <a:r>
              <a:rPr lang="en-US" sz="2400" i="1" dirty="0"/>
              <a:t>p</a:t>
            </a:r>
            <a:r>
              <a:rPr lang="en-US" sz="2400" dirty="0"/>
              <a:t>[</a:t>
            </a:r>
            <a:r>
              <a:rPr lang="en-US" sz="2400" i="1" dirty="0"/>
              <a:t>z</a:t>
            </a:r>
            <a:r>
              <a:rPr lang="en-US" sz="2400" dirty="0"/>
              <a:t>] are red.</a:t>
            </a:r>
          </a:p>
          <a:p>
            <a:r>
              <a:rPr lang="en-US" sz="2400" dirty="0"/>
              <a:t>Takes us immediately to case 3.</a:t>
            </a:r>
          </a:p>
          <a:p>
            <a:endParaRPr lang="en-US" sz="2400" dirty="0"/>
          </a:p>
        </p:txBody>
      </p:sp>
      <p:sp>
        <p:nvSpPr>
          <p:cNvPr id="497668" name="Oval 4"/>
          <p:cNvSpPr>
            <a:spLocks noChangeArrowheads="1"/>
          </p:cNvSpPr>
          <p:nvPr/>
        </p:nvSpPr>
        <p:spPr bwMode="auto">
          <a:xfrm>
            <a:off x="1524000" y="609600"/>
            <a:ext cx="533400" cy="533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CC"/>
                </a:solidFill>
              </a:rPr>
              <a:t>C</a:t>
            </a:r>
          </a:p>
        </p:txBody>
      </p:sp>
      <p:sp>
        <p:nvSpPr>
          <p:cNvPr id="497669" name="Oval 5"/>
          <p:cNvSpPr>
            <a:spLocks noChangeArrowheads="1"/>
          </p:cNvSpPr>
          <p:nvPr/>
        </p:nvSpPr>
        <p:spPr bwMode="auto">
          <a:xfrm>
            <a:off x="457200" y="15240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sp>
        <p:nvSpPr>
          <p:cNvPr id="497671" name="Oval 7"/>
          <p:cNvSpPr>
            <a:spLocks noChangeArrowheads="1"/>
          </p:cNvSpPr>
          <p:nvPr/>
        </p:nvSpPr>
        <p:spPr bwMode="auto">
          <a:xfrm>
            <a:off x="1371600" y="25908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cxnSp>
        <p:nvCxnSpPr>
          <p:cNvPr id="497672" name="AutoShape 8"/>
          <p:cNvCxnSpPr>
            <a:cxnSpLocks noChangeShapeType="1"/>
            <a:stCxn id="497668" idx="3"/>
            <a:endCxn id="497669" idx="7"/>
          </p:cNvCxnSpPr>
          <p:nvPr/>
        </p:nvCxnSpPr>
        <p:spPr bwMode="auto">
          <a:xfrm flipH="1">
            <a:off x="912813" y="1065213"/>
            <a:ext cx="688975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3" name="AutoShape 9"/>
          <p:cNvCxnSpPr>
            <a:cxnSpLocks noChangeShapeType="1"/>
            <a:stCxn id="497668" idx="5"/>
          </p:cNvCxnSpPr>
          <p:nvPr/>
        </p:nvCxnSpPr>
        <p:spPr bwMode="auto">
          <a:xfrm>
            <a:off x="1979613" y="1065213"/>
            <a:ext cx="536575" cy="612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674" name="AutoShape 10"/>
          <p:cNvCxnSpPr>
            <a:cxnSpLocks noChangeShapeType="1"/>
            <a:stCxn id="497669" idx="5"/>
            <a:endCxn id="497671" idx="1"/>
          </p:cNvCxnSpPr>
          <p:nvPr/>
        </p:nvCxnSpPr>
        <p:spPr bwMode="auto">
          <a:xfrm>
            <a:off x="912813" y="1979613"/>
            <a:ext cx="536575" cy="6889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7675" name="Line 11"/>
          <p:cNvSpPr>
            <a:spLocks noChangeShapeType="1"/>
          </p:cNvSpPr>
          <p:nvPr/>
        </p:nvSpPr>
        <p:spPr bwMode="auto">
          <a:xfrm flipH="1">
            <a:off x="228600" y="1981200"/>
            <a:ext cx="304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7676" name="Line 12"/>
          <p:cNvSpPr>
            <a:spLocks noChangeShapeType="1"/>
          </p:cNvSpPr>
          <p:nvPr/>
        </p:nvSpPr>
        <p:spPr bwMode="auto">
          <a:xfrm flipH="1">
            <a:off x="1143000" y="3048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7677" name="Line 13"/>
          <p:cNvSpPr>
            <a:spLocks noChangeShapeType="1"/>
          </p:cNvSpPr>
          <p:nvPr/>
        </p:nvSpPr>
        <p:spPr bwMode="auto">
          <a:xfrm>
            <a:off x="1828800" y="3048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7680" name="Text Box 16"/>
          <p:cNvSpPr txBox="1">
            <a:spLocks noChangeArrowheads="1"/>
          </p:cNvSpPr>
          <p:nvPr/>
        </p:nvSpPr>
        <p:spPr bwMode="auto">
          <a:xfrm>
            <a:off x="0" y="24384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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7681" name="Text Box 17"/>
          <p:cNvSpPr txBox="1">
            <a:spLocks noChangeArrowheads="1"/>
          </p:cNvSpPr>
          <p:nvPr/>
        </p:nvSpPr>
        <p:spPr bwMode="auto">
          <a:xfrm>
            <a:off x="9144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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7682" name="Text Box 18"/>
          <p:cNvSpPr txBox="1">
            <a:spLocks noChangeArrowheads="1"/>
          </p:cNvSpPr>
          <p:nvPr/>
        </p:nvSpPr>
        <p:spPr bwMode="auto">
          <a:xfrm flipH="1">
            <a:off x="2057400" y="33528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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7683" name="Text Box 19"/>
          <p:cNvSpPr txBox="1">
            <a:spLocks noChangeArrowheads="1"/>
          </p:cNvSpPr>
          <p:nvPr/>
        </p:nvSpPr>
        <p:spPr bwMode="auto">
          <a:xfrm>
            <a:off x="2133600" y="16002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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7685" name="Text Box 21"/>
          <p:cNvSpPr txBox="1">
            <a:spLocks noChangeArrowheads="1"/>
          </p:cNvSpPr>
          <p:nvPr/>
        </p:nvSpPr>
        <p:spPr bwMode="auto">
          <a:xfrm>
            <a:off x="1524000" y="2133600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33CC"/>
                </a:solidFill>
              </a:rPr>
              <a:t>z</a:t>
            </a:r>
          </a:p>
        </p:txBody>
      </p:sp>
      <p:sp>
        <p:nvSpPr>
          <p:cNvPr id="497686" name="Text Box 22"/>
          <p:cNvSpPr txBox="1">
            <a:spLocks noChangeArrowheads="1"/>
          </p:cNvSpPr>
          <p:nvPr/>
        </p:nvSpPr>
        <p:spPr bwMode="auto">
          <a:xfrm>
            <a:off x="2438400" y="16002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33CC"/>
                </a:solidFill>
              </a:rPr>
              <a:t>y</a:t>
            </a:r>
          </a:p>
        </p:txBody>
      </p:sp>
      <p:sp>
        <p:nvSpPr>
          <p:cNvPr id="497705" name="AutoShape 41"/>
          <p:cNvSpPr>
            <a:spLocks noChangeArrowheads="1"/>
          </p:cNvSpPr>
          <p:nvPr/>
        </p:nvSpPr>
        <p:spPr bwMode="auto">
          <a:xfrm>
            <a:off x="3581400" y="18288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7706" name="Oval 42"/>
          <p:cNvSpPr>
            <a:spLocks noChangeArrowheads="1"/>
          </p:cNvSpPr>
          <p:nvPr/>
        </p:nvSpPr>
        <p:spPr bwMode="auto">
          <a:xfrm>
            <a:off x="6477000" y="685800"/>
            <a:ext cx="533400" cy="533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CC"/>
                </a:solidFill>
              </a:rPr>
              <a:t>C</a:t>
            </a:r>
          </a:p>
        </p:txBody>
      </p:sp>
      <p:sp>
        <p:nvSpPr>
          <p:cNvPr id="497707" name="Oval 43"/>
          <p:cNvSpPr>
            <a:spLocks noChangeArrowheads="1"/>
          </p:cNvSpPr>
          <p:nvPr/>
        </p:nvSpPr>
        <p:spPr bwMode="auto">
          <a:xfrm>
            <a:off x="5410200" y="16002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97708" name="Oval 44"/>
          <p:cNvSpPr>
            <a:spLocks noChangeArrowheads="1"/>
          </p:cNvSpPr>
          <p:nvPr/>
        </p:nvSpPr>
        <p:spPr bwMode="auto">
          <a:xfrm>
            <a:off x="4572000" y="25146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497709" name="AutoShape 45"/>
          <p:cNvCxnSpPr>
            <a:cxnSpLocks noChangeShapeType="1"/>
            <a:stCxn id="497706" idx="3"/>
            <a:endCxn id="497707" idx="7"/>
          </p:cNvCxnSpPr>
          <p:nvPr/>
        </p:nvCxnSpPr>
        <p:spPr bwMode="auto">
          <a:xfrm flipH="1">
            <a:off x="5865813" y="1141413"/>
            <a:ext cx="688975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7710" name="AutoShape 46"/>
          <p:cNvCxnSpPr>
            <a:cxnSpLocks noChangeShapeType="1"/>
            <a:stCxn id="497706" idx="5"/>
          </p:cNvCxnSpPr>
          <p:nvPr/>
        </p:nvCxnSpPr>
        <p:spPr bwMode="auto">
          <a:xfrm>
            <a:off x="6932613" y="1141413"/>
            <a:ext cx="536575" cy="612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7713" name="Line 49"/>
          <p:cNvSpPr>
            <a:spLocks noChangeShapeType="1"/>
          </p:cNvSpPr>
          <p:nvPr/>
        </p:nvSpPr>
        <p:spPr bwMode="auto">
          <a:xfrm flipH="1">
            <a:off x="4343400" y="2971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7714" name="Line 50"/>
          <p:cNvSpPr>
            <a:spLocks noChangeShapeType="1"/>
          </p:cNvSpPr>
          <p:nvPr/>
        </p:nvSpPr>
        <p:spPr bwMode="auto">
          <a:xfrm>
            <a:off x="5029200" y="29718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7715" name="Text Box 51"/>
          <p:cNvSpPr txBox="1">
            <a:spLocks noChangeArrowheads="1"/>
          </p:cNvSpPr>
          <p:nvPr/>
        </p:nvSpPr>
        <p:spPr bwMode="auto">
          <a:xfrm>
            <a:off x="4114800" y="32766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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7716" name="Text Box 52"/>
          <p:cNvSpPr txBox="1">
            <a:spLocks noChangeArrowheads="1"/>
          </p:cNvSpPr>
          <p:nvPr/>
        </p:nvSpPr>
        <p:spPr bwMode="auto">
          <a:xfrm>
            <a:off x="5257800" y="33528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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7717" name="Text Box 53"/>
          <p:cNvSpPr txBox="1">
            <a:spLocks noChangeArrowheads="1"/>
          </p:cNvSpPr>
          <p:nvPr/>
        </p:nvSpPr>
        <p:spPr bwMode="auto">
          <a:xfrm flipH="1">
            <a:off x="6324600" y="25146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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7718" name="Text Box 54"/>
          <p:cNvSpPr txBox="1">
            <a:spLocks noChangeArrowheads="1"/>
          </p:cNvSpPr>
          <p:nvPr/>
        </p:nvSpPr>
        <p:spPr bwMode="auto">
          <a:xfrm>
            <a:off x="7086600" y="16764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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7719" name="Text Box 55"/>
          <p:cNvSpPr txBox="1">
            <a:spLocks noChangeArrowheads="1"/>
          </p:cNvSpPr>
          <p:nvPr/>
        </p:nvSpPr>
        <p:spPr bwMode="auto">
          <a:xfrm>
            <a:off x="4191000" y="2514600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33CC"/>
                </a:solidFill>
              </a:rPr>
              <a:t>z</a:t>
            </a:r>
          </a:p>
        </p:txBody>
      </p:sp>
      <p:sp>
        <p:nvSpPr>
          <p:cNvPr id="497720" name="Text Box 56"/>
          <p:cNvSpPr txBox="1">
            <a:spLocks noChangeArrowheads="1"/>
          </p:cNvSpPr>
          <p:nvPr/>
        </p:nvSpPr>
        <p:spPr bwMode="auto">
          <a:xfrm>
            <a:off x="7391400" y="16764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33CC"/>
                </a:solidFill>
              </a:rPr>
              <a:t>y</a:t>
            </a:r>
          </a:p>
        </p:txBody>
      </p:sp>
      <p:cxnSp>
        <p:nvCxnSpPr>
          <p:cNvPr id="497721" name="AutoShape 57"/>
          <p:cNvCxnSpPr>
            <a:cxnSpLocks noChangeShapeType="1"/>
            <a:stCxn id="497707" idx="3"/>
            <a:endCxn id="497708" idx="0"/>
          </p:cNvCxnSpPr>
          <p:nvPr/>
        </p:nvCxnSpPr>
        <p:spPr bwMode="auto">
          <a:xfrm flipH="1">
            <a:off x="4838700" y="2055813"/>
            <a:ext cx="649288" cy="458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7723" name="Line 59"/>
          <p:cNvSpPr>
            <a:spLocks noChangeShapeType="1"/>
          </p:cNvSpPr>
          <p:nvPr/>
        </p:nvSpPr>
        <p:spPr bwMode="auto">
          <a:xfrm>
            <a:off x="5867400" y="2057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7724" name="Text Box 60"/>
          <p:cNvSpPr txBox="1">
            <a:spLocks noChangeArrowheads="1"/>
          </p:cNvSpPr>
          <p:nvPr/>
        </p:nvSpPr>
        <p:spPr bwMode="auto">
          <a:xfrm>
            <a:off x="228600" y="10668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0033CC"/>
                </a:solidFill>
              </a:rPr>
              <a:t>p</a:t>
            </a:r>
            <a:r>
              <a:rPr lang="en-US" sz="2400">
                <a:solidFill>
                  <a:srgbClr val="0033CC"/>
                </a:solidFill>
              </a:rPr>
              <a:t>[</a:t>
            </a:r>
            <a:r>
              <a:rPr lang="en-US" sz="2400" i="1">
                <a:solidFill>
                  <a:srgbClr val="0033CC"/>
                </a:solidFill>
              </a:rPr>
              <a:t>z</a:t>
            </a:r>
            <a:r>
              <a:rPr lang="en-US" sz="2400">
                <a:solidFill>
                  <a:srgbClr val="0033CC"/>
                </a:solidFill>
              </a:rPr>
              <a:t>]</a:t>
            </a:r>
            <a:endParaRPr lang="en-US" sz="2400" i="1">
              <a:solidFill>
                <a:srgbClr val="0033CC"/>
              </a:solidFill>
            </a:endParaRPr>
          </a:p>
        </p:txBody>
      </p:sp>
      <p:sp>
        <p:nvSpPr>
          <p:cNvPr id="497725" name="Text Box 61"/>
          <p:cNvSpPr txBox="1">
            <a:spLocks noChangeArrowheads="1"/>
          </p:cNvSpPr>
          <p:nvPr/>
        </p:nvSpPr>
        <p:spPr bwMode="auto">
          <a:xfrm>
            <a:off x="4876800" y="12192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0033CC"/>
                </a:solidFill>
              </a:rPr>
              <a:t>p</a:t>
            </a:r>
            <a:r>
              <a:rPr lang="en-US" sz="2400">
                <a:solidFill>
                  <a:srgbClr val="0033CC"/>
                </a:solidFill>
              </a:rPr>
              <a:t>[</a:t>
            </a:r>
            <a:r>
              <a:rPr lang="en-US" sz="2400" i="1">
                <a:solidFill>
                  <a:srgbClr val="0033CC"/>
                </a:solidFill>
              </a:rPr>
              <a:t>z</a:t>
            </a:r>
            <a:r>
              <a:rPr lang="en-US" sz="2400">
                <a:solidFill>
                  <a:srgbClr val="0033CC"/>
                </a:solidFill>
              </a:rPr>
              <a:t>]</a:t>
            </a:r>
            <a:endParaRPr lang="en-US" sz="2400" i="1">
              <a:solidFill>
                <a:srgbClr val="0033CC"/>
              </a:solidFill>
            </a:endParaRPr>
          </a:p>
        </p:txBody>
      </p:sp>
      <p:sp>
        <p:nvSpPr>
          <p:cNvPr id="497726" name="Line 62"/>
          <p:cNvSpPr>
            <a:spLocks noChangeShapeType="1"/>
          </p:cNvSpPr>
          <p:nvPr/>
        </p:nvSpPr>
        <p:spPr bwMode="auto">
          <a:xfrm>
            <a:off x="1752600" y="4572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7727" name="Line 63"/>
          <p:cNvSpPr>
            <a:spLocks noChangeShapeType="1"/>
          </p:cNvSpPr>
          <p:nvPr/>
        </p:nvSpPr>
        <p:spPr bwMode="auto">
          <a:xfrm>
            <a:off x="6781800" y="533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88" y="-228600"/>
            <a:ext cx="9142412" cy="914400"/>
          </a:xfrm>
        </p:spPr>
        <p:txBody>
          <a:bodyPr/>
          <a:lstStyle/>
          <a:p>
            <a:r>
              <a:rPr lang="en-US" sz="4000"/>
              <a:t>Case 3 – </a:t>
            </a:r>
            <a:r>
              <a:rPr lang="en-US" sz="4000" i="1"/>
              <a:t>y </a:t>
            </a:r>
            <a:r>
              <a:rPr lang="en-US" sz="4000"/>
              <a:t>is black, </a:t>
            </a:r>
            <a:r>
              <a:rPr lang="en-US" sz="4000" i="1"/>
              <a:t>z</a:t>
            </a:r>
            <a:r>
              <a:rPr lang="en-US" sz="4000"/>
              <a:t> is a left child</a:t>
            </a:r>
          </a:p>
        </p:txBody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038600"/>
            <a:ext cx="8458200" cy="2438400"/>
          </a:xfrm>
        </p:spPr>
        <p:txBody>
          <a:bodyPr/>
          <a:lstStyle/>
          <a:p>
            <a:r>
              <a:rPr lang="en-US" sz="2400"/>
              <a:t>Make 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 black and 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]] red.</a:t>
            </a:r>
          </a:p>
          <a:p>
            <a:r>
              <a:rPr lang="en-US" sz="2400"/>
              <a:t>Then right rotate on 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]]. Ensures property 4 is maintained.</a:t>
            </a:r>
          </a:p>
          <a:p>
            <a:r>
              <a:rPr lang="en-US" sz="2400"/>
              <a:t>No longer have 2 reds in a row.</a:t>
            </a:r>
          </a:p>
          <a:p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 is now black </a:t>
            </a:r>
            <a:r>
              <a:rPr lang="en-US" sz="2800">
                <a:sym typeface="Symbol" pitchFamily="18" charset="2"/>
              </a:rPr>
              <a:t> </a:t>
            </a:r>
            <a:r>
              <a:rPr lang="en-US" sz="2400"/>
              <a:t>no more iterations.</a:t>
            </a:r>
          </a:p>
        </p:txBody>
      </p:sp>
      <p:sp>
        <p:nvSpPr>
          <p:cNvPr id="498707" name="AutoShape 19"/>
          <p:cNvSpPr>
            <a:spLocks noChangeArrowheads="1"/>
          </p:cNvSpPr>
          <p:nvPr/>
        </p:nvSpPr>
        <p:spPr bwMode="auto">
          <a:xfrm>
            <a:off x="4114800" y="1219200"/>
            <a:ext cx="990600" cy="304800"/>
          </a:xfrm>
          <a:prstGeom prst="rightArrow">
            <a:avLst>
              <a:gd name="adj1" fmla="val 50000"/>
              <a:gd name="adj2" fmla="val 81250"/>
            </a:avLst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8708" name="Oval 20"/>
          <p:cNvSpPr>
            <a:spLocks noChangeArrowheads="1"/>
          </p:cNvSpPr>
          <p:nvPr/>
        </p:nvSpPr>
        <p:spPr bwMode="auto">
          <a:xfrm>
            <a:off x="6477000" y="685800"/>
            <a:ext cx="533400" cy="533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CC"/>
                </a:solidFill>
              </a:rPr>
              <a:t>B</a:t>
            </a:r>
          </a:p>
        </p:txBody>
      </p:sp>
      <p:sp>
        <p:nvSpPr>
          <p:cNvPr id="498709" name="Oval 21"/>
          <p:cNvSpPr>
            <a:spLocks noChangeArrowheads="1"/>
          </p:cNvSpPr>
          <p:nvPr/>
        </p:nvSpPr>
        <p:spPr bwMode="auto">
          <a:xfrm>
            <a:off x="5410200" y="16002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498711" name="AutoShape 23"/>
          <p:cNvCxnSpPr>
            <a:cxnSpLocks noChangeShapeType="1"/>
            <a:stCxn id="498708" idx="3"/>
            <a:endCxn id="498709" idx="7"/>
          </p:cNvCxnSpPr>
          <p:nvPr/>
        </p:nvCxnSpPr>
        <p:spPr bwMode="auto">
          <a:xfrm flipH="1">
            <a:off x="5865813" y="1141413"/>
            <a:ext cx="688975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8715" name="Text Box 27"/>
          <p:cNvSpPr txBox="1">
            <a:spLocks noChangeArrowheads="1"/>
          </p:cNvSpPr>
          <p:nvPr/>
        </p:nvSpPr>
        <p:spPr bwMode="auto">
          <a:xfrm>
            <a:off x="4572000" y="24384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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8716" name="Text Box 28"/>
          <p:cNvSpPr txBox="1">
            <a:spLocks noChangeArrowheads="1"/>
          </p:cNvSpPr>
          <p:nvPr/>
        </p:nvSpPr>
        <p:spPr bwMode="auto">
          <a:xfrm>
            <a:off x="6248400" y="25146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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8717" name="Text Box 29"/>
          <p:cNvSpPr txBox="1">
            <a:spLocks noChangeArrowheads="1"/>
          </p:cNvSpPr>
          <p:nvPr/>
        </p:nvSpPr>
        <p:spPr bwMode="auto">
          <a:xfrm>
            <a:off x="6934200" y="2438400"/>
            <a:ext cx="385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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8718" name="Text Box 30"/>
          <p:cNvSpPr txBox="1">
            <a:spLocks noChangeArrowheads="1"/>
          </p:cNvSpPr>
          <p:nvPr/>
        </p:nvSpPr>
        <p:spPr bwMode="auto">
          <a:xfrm>
            <a:off x="8229600" y="25146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</a:t>
            </a:r>
            <a:endParaRPr lang="en-US" sz="2400" b="1">
              <a:solidFill>
                <a:srgbClr val="000000"/>
              </a:solidFill>
            </a:endParaRPr>
          </a:p>
        </p:txBody>
      </p:sp>
      <p:cxnSp>
        <p:nvCxnSpPr>
          <p:cNvPr id="498721" name="AutoShape 33"/>
          <p:cNvCxnSpPr>
            <a:cxnSpLocks noChangeShapeType="1"/>
            <a:stCxn id="498709" idx="3"/>
          </p:cNvCxnSpPr>
          <p:nvPr/>
        </p:nvCxnSpPr>
        <p:spPr bwMode="auto">
          <a:xfrm flipH="1">
            <a:off x="4838700" y="2055813"/>
            <a:ext cx="649288" cy="458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8722" name="Line 34"/>
          <p:cNvSpPr>
            <a:spLocks noChangeShapeType="1"/>
          </p:cNvSpPr>
          <p:nvPr/>
        </p:nvSpPr>
        <p:spPr bwMode="auto">
          <a:xfrm>
            <a:off x="5867400" y="2057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8725" name="Oval 37"/>
          <p:cNvSpPr>
            <a:spLocks noChangeArrowheads="1"/>
          </p:cNvSpPr>
          <p:nvPr/>
        </p:nvSpPr>
        <p:spPr bwMode="auto">
          <a:xfrm>
            <a:off x="2590800" y="762000"/>
            <a:ext cx="533400" cy="533400"/>
          </a:xfrm>
          <a:prstGeom prst="ellipse">
            <a:avLst/>
          </a:prstGeom>
          <a:solidFill>
            <a:schemeClr val="tx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FFFFCC"/>
                </a:solidFill>
              </a:rPr>
              <a:t>C</a:t>
            </a:r>
          </a:p>
        </p:txBody>
      </p:sp>
      <p:sp>
        <p:nvSpPr>
          <p:cNvPr id="498726" name="Oval 38"/>
          <p:cNvSpPr>
            <a:spLocks noChangeArrowheads="1"/>
          </p:cNvSpPr>
          <p:nvPr/>
        </p:nvSpPr>
        <p:spPr bwMode="auto">
          <a:xfrm>
            <a:off x="1524000" y="16764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B</a:t>
            </a:r>
          </a:p>
        </p:txBody>
      </p:sp>
      <p:sp>
        <p:nvSpPr>
          <p:cNvPr id="498727" name="Oval 39"/>
          <p:cNvSpPr>
            <a:spLocks noChangeArrowheads="1"/>
          </p:cNvSpPr>
          <p:nvPr/>
        </p:nvSpPr>
        <p:spPr bwMode="auto">
          <a:xfrm>
            <a:off x="685800" y="25908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A</a:t>
            </a:r>
          </a:p>
        </p:txBody>
      </p:sp>
      <p:cxnSp>
        <p:nvCxnSpPr>
          <p:cNvPr id="498728" name="AutoShape 40"/>
          <p:cNvCxnSpPr>
            <a:cxnSpLocks noChangeShapeType="1"/>
            <a:stCxn id="498725" idx="3"/>
            <a:endCxn id="498726" idx="7"/>
          </p:cNvCxnSpPr>
          <p:nvPr/>
        </p:nvCxnSpPr>
        <p:spPr bwMode="auto">
          <a:xfrm flipH="1">
            <a:off x="1979613" y="1217613"/>
            <a:ext cx="688975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8729" name="AutoShape 41"/>
          <p:cNvCxnSpPr>
            <a:cxnSpLocks noChangeShapeType="1"/>
            <a:stCxn id="498725" idx="5"/>
          </p:cNvCxnSpPr>
          <p:nvPr/>
        </p:nvCxnSpPr>
        <p:spPr bwMode="auto">
          <a:xfrm>
            <a:off x="3046413" y="1217613"/>
            <a:ext cx="536575" cy="6127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8730" name="Line 42"/>
          <p:cNvSpPr>
            <a:spLocks noChangeShapeType="1"/>
          </p:cNvSpPr>
          <p:nvPr/>
        </p:nvSpPr>
        <p:spPr bwMode="auto">
          <a:xfrm flipH="1">
            <a:off x="457200" y="3048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8731" name="Line 43"/>
          <p:cNvSpPr>
            <a:spLocks noChangeShapeType="1"/>
          </p:cNvSpPr>
          <p:nvPr/>
        </p:nvSpPr>
        <p:spPr bwMode="auto">
          <a:xfrm>
            <a:off x="1143000" y="30480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8732" name="Text Box 44"/>
          <p:cNvSpPr txBox="1">
            <a:spLocks noChangeArrowheads="1"/>
          </p:cNvSpPr>
          <p:nvPr/>
        </p:nvSpPr>
        <p:spPr bwMode="auto">
          <a:xfrm>
            <a:off x="228600" y="33528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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8733" name="Text Box 45"/>
          <p:cNvSpPr txBox="1">
            <a:spLocks noChangeArrowheads="1"/>
          </p:cNvSpPr>
          <p:nvPr/>
        </p:nvSpPr>
        <p:spPr bwMode="auto">
          <a:xfrm>
            <a:off x="1371600" y="3429000"/>
            <a:ext cx="350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  <a:sym typeface="Symbol" pitchFamily="18" charset="2"/>
              </a:rPr>
              <a:t></a:t>
            </a: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498734" name="Text Box 46"/>
          <p:cNvSpPr txBox="1">
            <a:spLocks noChangeArrowheads="1"/>
          </p:cNvSpPr>
          <p:nvPr/>
        </p:nvSpPr>
        <p:spPr bwMode="auto">
          <a:xfrm flipH="1">
            <a:off x="2438400" y="2590800"/>
            <a:ext cx="376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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8735" name="Text Box 47"/>
          <p:cNvSpPr txBox="1">
            <a:spLocks noChangeArrowheads="1"/>
          </p:cNvSpPr>
          <p:nvPr/>
        </p:nvSpPr>
        <p:spPr bwMode="auto">
          <a:xfrm>
            <a:off x="3200400" y="1752600"/>
            <a:ext cx="334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  <a:sym typeface="Symbol" pitchFamily="18" charset="2"/>
              </a:rPr>
              <a:t></a:t>
            </a:r>
            <a:endParaRPr lang="en-US" sz="2400" b="1">
              <a:solidFill>
                <a:srgbClr val="000000"/>
              </a:solidFill>
            </a:endParaRPr>
          </a:p>
        </p:txBody>
      </p:sp>
      <p:sp>
        <p:nvSpPr>
          <p:cNvPr id="498736" name="Text Box 48"/>
          <p:cNvSpPr txBox="1">
            <a:spLocks noChangeArrowheads="1"/>
          </p:cNvSpPr>
          <p:nvPr/>
        </p:nvSpPr>
        <p:spPr bwMode="auto">
          <a:xfrm>
            <a:off x="3505200" y="1752600"/>
            <a:ext cx="319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33CC"/>
                </a:solidFill>
              </a:rPr>
              <a:t>y</a:t>
            </a:r>
          </a:p>
        </p:txBody>
      </p:sp>
      <p:cxnSp>
        <p:nvCxnSpPr>
          <p:cNvPr id="498737" name="AutoShape 49"/>
          <p:cNvCxnSpPr>
            <a:cxnSpLocks noChangeShapeType="1"/>
            <a:stCxn id="498726" idx="3"/>
            <a:endCxn id="498727" idx="0"/>
          </p:cNvCxnSpPr>
          <p:nvPr/>
        </p:nvCxnSpPr>
        <p:spPr bwMode="auto">
          <a:xfrm flipH="1">
            <a:off x="952500" y="2132013"/>
            <a:ext cx="649288" cy="4587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8738" name="Line 50"/>
          <p:cNvSpPr>
            <a:spLocks noChangeShapeType="1"/>
          </p:cNvSpPr>
          <p:nvPr/>
        </p:nvSpPr>
        <p:spPr bwMode="auto">
          <a:xfrm>
            <a:off x="1981200" y="21336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8739" name="Text Box 51"/>
          <p:cNvSpPr txBox="1">
            <a:spLocks noChangeArrowheads="1"/>
          </p:cNvSpPr>
          <p:nvPr/>
        </p:nvSpPr>
        <p:spPr bwMode="auto">
          <a:xfrm>
            <a:off x="990600" y="1295400"/>
            <a:ext cx="658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i="1">
                <a:solidFill>
                  <a:srgbClr val="0033CC"/>
                </a:solidFill>
              </a:rPr>
              <a:t>p</a:t>
            </a:r>
            <a:r>
              <a:rPr lang="en-US" sz="2400">
                <a:solidFill>
                  <a:srgbClr val="0033CC"/>
                </a:solidFill>
              </a:rPr>
              <a:t>[</a:t>
            </a:r>
            <a:r>
              <a:rPr lang="en-US" sz="2400" i="1">
                <a:solidFill>
                  <a:srgbClr val="0033CC"/>
                </a:solidFill>
              </a:rPr>
              <a:t>z</a:t>
            </a:r>
            <a:r>
              <a:rPr lang="en-US" sz="2400">
                <a:solidFill>
                  <a:srgbClr val="0033CC"/>
                </a:solidFill>
              </a:rPr>
              <a:t>]</a:t>
            </a:r>
            <a:endParaRPr lang="en-US" sz="2400" i="1">
              <a:solidFill>
                <a:srgbClr val="0033CC"/>
              </a:solidFill>
            </a:endParaRPr>
          </a:p>
        </p:txBody>
      </p:sp>
      <p:sp>
        <p:nvSpPr>
          <p:cNvPr id="498740" name="Oval 52"/>
          <p:cNvSpPr>
            <a:spLocks noChangeArrowheads="1"/>
          </p:cNvSpPr>
          <p:nvPr/>
        </p:nvSpPr>
        <p:spPr bwMode="auto">
          <a:xfrm>
            <a:off x="7543800" y="1600200"/>
            <a:ext cx="533400" cy="5334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>
                <a:solidFill>
                  <a:srgbClr val="000000"/>
                </a:solidFill>
              </a:rPr>
              <a:t>C</a:t>
            </a:r>
          </a:p>
        </p:txBody>
      </p:sp>
      <p:cxnSp>
        <p:nvCxnSpPr>
          <p:cNvPr id="498741" name="AutoShape 53"/>
          <p:cNvCxnSpPr>
            <a:cxnSpLocks noChangeShapeType="1"/>
            <a:stCxn id="498708" idx="5"/>
            <a:endCxn id="498740" idx="1"/>
          </p:cNvCxnSpPr>
          <p:nvPr/>
        </p:nvCxnSpPr>
        <p:spPr bwMode="auto">
          <a:xfrm>
            <a:off x="6932613" y="1141413"/>
            <a:ext cx="688975" cy="536575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8742" name="Line 54"/>
          <p:cNvSpPr>
            <a:spLocks noChangeShapeType="1"/>
          </p:cNvSpPr>
          <p:nvPr/>
        </p:nvSpPr>
        <p:spPr bwMode="auto">
          <a:xfrm flipH="1">
            <a:off x="7162800" y="19812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8743" name="Line 55"/>
          <p:cNvSpPr>
            <a:spLocks noChangeShapeType="1"/>
          </p:cNvSpPr>
          <p:nvPr/>
        </p:nvSpPr>
        <p:spPr bwMode="auto">
          <a:xfrm>
            <a:off x="8001000" y="20574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8744" name="Text Box 56"/>
          <p:cNvSpPr txBox="1">
            <a:spLocks noChangeArrowheads="1"/>
          </p:cNvSpPr>
          <p:nvPr/>
        </p:nvSpPr>
        <p:spPr bwMode="auto">
          <a:xfrm>
            <a:off x="381000" y="2286000"/>
            <a:ext cx="303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i="1">
                <a:solidFill>
                  <a:srgbClr val="0033CC"/>
                </a:solidFill>
              </a:rPr>
              <a:t>z</a:t>
            </a:r>
          </a:p>
        </p:txBody>
      </p:sp>
      <p:sp>
        <p:nvSpPr>
          <p:cNvPr id="498745" name="Line 57"/>
          <p:cNvSpPr>
            <a:spLocks noChangeShapeType="1"/>
          </p:cNvSpPr>
          <p:nvPr/>
        </p:nvSpPr>
        <p:spPr bwMode="auto">
          <a:xfrm>
            <a:off x="2895600" y="6096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498746" name="Line 58"/>
          <p:cNvSpPr>
            <a:spLocks noChangeShapeType="1"/>
          </p:cNvSpPr>
          <p:nvPr/>
        </p:nvSpPr>
        <p:spPr bwMode="auto">
          <a:xfrm>
            <a:off x="6781800" y="533400"/>
            <a:ext cx="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– Fixup </a:t>
            </a:r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7315200" cy="42672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400" b="1" u="sng"/>
              <a:t>RB-Insert-Fixup </a:t>
            </a:r>
            <a:r>
              <a:rPr lang="en-US" sz="2400" b="1" u="sng">
                <a:latin typeface="RMTMI" charset="-95"/>
              </a:rPr>
              <a:t>(</a:t>
            </a:r>
            <a:r>
              <a:rPr lang="en-US" sz="2400" b="1" i="1" u="sng"/>
              <a:t>T</a:t>
            </a:r>
            <a:r>
              <a:rPr lang="en-US" sz="2400" b="1" i="1" u="sng">
                <a:latin typeface="RMTMI" charset="-95"/>
              </a:rPr>
              <a:t>, </a:t>
            </a:r>
            <a:r>
              <a:rPr lang="en-US" sz="2400" b="1" i="1" u="sng"/>
              <a:t>z</a:t>
            </a:r>
            <a:r>
              <a:rPr lang="en-US" sz="2400" b="1" u="sng">
                <a:latin typeface="RMTMI" charset="-95"/>
              </a:rPr>
              <a:t>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b="1"/>
              <a:t>while </a:t>
            </a:r>
            <a:r>
              <a:rPr lang="en-US" sz="2400" i="1"/>
              <a:t>color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]] </a:t>
            </a:r>
            <a:r>
              <a:rPr lang="en-US" sz="2400">
                <a:latin typeface="MTSYN" charset="-127"/>
              </a:rPr>
              <a:t>= </a:t>
            </a:r>
            <a:r>
              <a:rPr lang="en-US" sz="2400"/>
              <a:t>RED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b="1"/>
              <a:t>    do if 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 </a:t>
            </a:r>
            <a:r>
              <a:rPr lang="en-US" sz="2400">
                <a:latin typeface="MTSYN" charset="-127"/>
              </a:rPr>
              <a:t>= </a:t>
            </a:r>
            <a:r>
              <a:rPr lang="en-US" sz="2400" i="1"/>
              <a:t>left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]]]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b="1"/>
              <a:t>          then </a:t>
            </a:r>
            <a:r>
              <a:rPr lang="en-US" sz="2400" i="1"/>
              <a:t>y </a:t>
            </a:r>
            <a:r>
              <a:rPr lang="en-US" sz="2400">
                <a:sym typeface="Symbol" pitchFamily="18" charset="2"/>
              </a:rPr>
              <a:t></a:t>
            </a:r>
            <a:r>
              <a:rPr lang="en-US" sz="2400">
                <a:latin typeface="MTSYN" charset="-127"/>
              </a:rPr>
              <a:t> </a:t>
            </a:r>
            <a:r>
              <a:rPr lang="en-US" sz="2400" i="1"/>
              <a:t>right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]]]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b="1"/>
              <a:t>                  if </a:t>
            </a:r>
            <a:r>
              <a:rPr lang="en-US" sz="2400" i="1"/>
              <a:t>color</a:t>
            </a:r>
            <a:r>
              <a:rPr lang="en-US" sz="2400"/>
              <a:t>[</a:t>
            </a:r>
            <a:r>
              <a:rPr lang="en-US" sz="2400" i="1"/>
              <a:t>y</a:t>
            </a:r>
            <a:r>
              <a:rPr lang="en-US" sz="2400"/>
              <a:t>] </a:t>
            </a:r>
            <a:r>
              <a:rPr lang="en-US" sz="2400">
                <a:latin typeface="MTSYN" charset="-127"/>
              </a:rPr>
              <a:t>= </a:t>
            </a:r>
            <a:r>
              <a:rPr lang="en-US" sz="2400"/>
              <a:t>RED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b="1"/>
              <a:t>                      then </a:t>
            </a:r>
            <a:r>
              <a:rPr lang="en-US" sz="2400" i="1"/>
              <a:t>color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]] </a:t>
            </a:r>
            <a:r>
              <a:rPr lang="en-US" sz="2400">
                <a:sym typeface="Symbol" pitchFamily="18" charset="2"/>
              </a:rPr>
              <a:t></a:t>
            </a:r>
            <a:r>
              <a:rPr lang="en-US" sz="2400">
                <a:latin typeface="MTSYN" charset="-127"/>
              </a:rPr>
              <a:t> </a:t>
            </a:r>
            <a:r>
              <a:rPr lang="en-US" sz="2400"/>
              <a:t>BLACK  </a:t>
            </a:r>
            <a:r>
              <a:rPr lang="en-US" sz="2400" i="1">
                <a:latin typeface="LASY10" charset="0"/>
              </a:rPr>
              <a:t>// </a:t>
            </a:r>
            <a:r>
              <a:rPr lang="en-US" sz="2400"/>
              <a:t>Case 1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i="1"/>
              <a:t>                              color</a:t>
            </a:r>
            <a:r>
              <a:rPr lang="en-US" sz="2400"/>
              <a:t>[</a:t>
            </a:r>
            <a:r>
              <a:rPr lang="en-US" sz="2400" i="1"/>
              <a:t>y</a:t>
            </a:r>
            <a:r>
              <a:rPr lang="en-US" sz="2400"/>
              <a:t>] </a:t>
            </a:r>
            <a:r>
              <a:rPr lang="en-US" sz="2400">
                <a:sym typeface="Symbol" pitchFamily="18" charset="2"/>
              </a:rPr>
              <a:t></a:t>
            </a:r>
            <a:r>
              <a:rPr lang="en-US" sz="2400">
                <a:latin typeface="MTSYN" charset="-127"/>
              </a:rPr>
              <a:t> </a:t>
            </a:r>
            <a:r>
              <a:rPr lang="en-US" sz="2400"/>
              <a:t>BLACK       </a:t>
            </a:r>
            <a:r>
              <a:rPr lang="en-US" sz="2400" i="1">
                <a:latin typeface="LASY10" charset="0"/>
              </a:rPr>
              <a:t>// </a:t>
            </a:r>
            <a:r>
              <a:rPr lang="en-US" sz="2400"/>
              <a:t>Case 1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i="1"/>
              <a:t>                              color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]]] </a:t>
            </a:r>
            <a:r>
              <a:rPr lang="en-US" sz="2400">
                <a:sym typeface="Symbol" pitchFamily="18" charset="2"/>
              </a:rPr>
              <a:t></a:t>
            </a:r>
            <a:r>
              <a:rPr lang="en-US" sz="2400">
                <a:latin typeface="MTSYN" charset="-127"/>
              </a:rPr>
              <a:t> </a:t>
            </a:r>
            <a:r>
              <a:rPr lang="en-US" sz="2400"/>
              <a:t>RED   </a:t>
            </a:r>
            <a:r>
              <a:rPr lang="en-US" sz="2400" i="1">
                <a:latin typeface="LASY10" charset="0"/>
              </a:rPr>
              <a:t>// </a:t>
            </a:r>
            <a:r>
              <a:rPr lang="en-US" sz="2400"/>
              <a:t>Case 1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400" i="1"/>
              <a:t>                              z </a:t>
            </a:r>
            <a:r>
              <a:rPr lang="en-US" sz="2400">
                <a:sym typeface="Symbol" pitchFamily="18" charset="2"/>
              </a:rPr>
              <a:t></a:t>
            </a:r>
            <a:r>
              <a:rPr lang="en-US" sz="2400">
                <a:latin typeface="MTSYN" charset="-127"/>
              </a:rPr>
              <a:t> 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p</a:t>
            </a:r>
            <a:r>
              <a:rPr lang="en-US" sz="2400"/>
              <a:t>[</a:t>
            </a:r>
            <a:r>
              <a:rPr lang="en-US" sz="2400" i="1"/>
              <a:t>z</a:t>
            </a:r>
            <a:r>
              <a:rPr lang="en-US" sz="2400"/>
              <a:t>]]                    </a:t>
            </a:r>
            <a:r>
              <a:rPr lang="en-US" sz="2400" i="1">
                <a:latin typeface="LASY10" charset="0"/>
              </a:rPr>
              <a:t>// </a:t>
            </a:r>
            <a:r>
              <a:rPr lang="en-US" sz="2400"/>
              <a:t>Case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412955" y="152400"/>
            <a:ext cx="8153400" cy="60960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457200" indent="-4572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400" b="1" u="sng" dirty="0">
                <a:solidFill>
                  <a:srgbClr val="010000"/>
                </a:solidFill>
              </a:rPr>
              <a:t>RB-Insert-</a:t>
            </a:r>
            <a:r>
              <a:rPr lang="en-US" sz="2400" b="1" u="sng" dirty="0" err="1">
                <a:solidFill>
                  <a:srgbClr val="010000"/>
                </a:solidFill>
              </a:rPr>
              <a:t>Fixup</a:t>
            </a:r>
            <a:r>
              <a:rPr lang="en-US" sz="2400" b="1" u="sng" dirty="0">
                <a:solidFill>
                  <a:srgbClr val="010000"/>
                </a:solidFill>
                <a:latin typeface="RMTMI" charset="-95"/>
              </a:rPr>
              <a:t>(</a:t>
            </a:r>
            <a:r>
              <a:rPr lang="en-US" sz="2400" b="1" i="1" u="sng" dirty="0">
                <a:solidFill>
                  <a:srgbClr val="010000"/>
                </a:solidFill>
              </a:rPr>
              <a:t>T</a:t>
            </a:r>
            <a:r>
              <a:rPr lang="en-US" sz="2400" b="1" i="1" u="sng" dirty="0">
                <a:solidFill>
                  <a:srgbClr val="010000"/>
                </a:solidFill>
                <a:latin typeface="RMTMI" charset="-95"/>
              </a:rPr>
              <a:t>, </a:t>
            </a:r>
            <a:r>
              <a:rPr lang="en-US" sz="2400" b="1" i="1" u="sng" dirty="0">
                <a:solidFill>
                  <a:srgbClr val="010000"/>
                </a:solidFill>
              </a:rPr>
              <a:t>z</a:t>
            </a:r>
            <a:r>
              <a:rPr lang="en-US" sz="2400" b="1" u="sng" dirty="0">
                <a:solidFill>
                  <a:srgbClr val="010000"/>
                </a:solidFill>
                <a:latin typeface="RMTMI" charset="-95"/>
              </a:rPr>
              <a:t>)</a:t>
            </a:r>
            <a:r>
              <a:rPr lang="en-US" sz="2400" b="1" i="1" u="sng" dirty="0">
                <a:solidFill>
                  <a:srgbClr val="010000"/>
                </a:solidFill>
                <a:latin typeface="RMTMI" charset="-95"/>
              </a:rPr>
              <a:t> </a:t>
            </a:r>
            <a:r>
              <a:rPr lang="en-US" sz="2400" b="1" u="sng" dirty="0">
                <a:solidFill>
                  <a:srgbClr val="010000"/>
                </a:solidFill>
                <a:latin typeface="RMTMI" charset="-95"/>
              </a:rPr>
              <a:t>(Contd.)</a:t>
            </a:r>
            <a:endParaRPr lang="en-US" sz="2400" b="1" i="1" u="sng" dirty="0">
              <a:solidFill>
                <a:srgbClr val="010000"/>
              </a:solidFill>
              <a:latin typeface="RMTMI" charset="-95"/>
            </a:endParaRP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b="1" dirty="0">
                <a:solidFill>
                  <a:srgbClr val="010000"/>
                </a:solidFill>
              </a:rPr>
              <a:t>               else if </a:t>
            </a:r>
            <a:r>
              <a:rPr lang="en-US" sz="2400" i="1" dirty="0">
                <a:solidFill>
                  <a:srgbClr val="010000"/>
                </a:solidFill>
              </a:rPr>
              <a:t>z </a:t>
            </a:r>
            <a:r>
              <a:rPr lang="en-US" sz="2400" dirty="0">
                <a:solidFill>
                  <a:srgbClr val="010000"/>
                </a:solidFill>
                <a:latin typeface="MTSYN" charset="-127"/>
              </a:rPr>
              <a:t>= </a:t>
            </a:r>
            <a:r>
              <a:rPr lang="en-US" sz="2400" i="1" dirty="0">
                <a:solidFill>
                  <a:srgbClr val="010000"/>
                </a:solidFill>
              </a:rPr>
              <a:t>right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p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z</a:t>
            </a:r>
            <a:r>
              <a:rPr lang="en-US" sz="2400" dirty="0">
                <a:solidFill>
                  <a:srgbClr val="010000"/>
                </a:solidFill>
              </a:rPr>
              <a:t>]]  // color[</a:t>
            </a:r>
            <a:r>
              <a:rPr lang="en-US" sz="2400" i="1" dirty="0">
                <a:solidFill>
                  <a:srgbClr val="010000"/>
                </a:solidFill>
              </a:rPr>
              <a:t>y</a:t>
            </a:r>
            <a:r>
              <a:rPr lang="en-US" sz="2400" dirty="0">
                <a:solidFill>
                  <a:srgbClr val="010000"/>
                </a:solidFill>
              </a:rPr>
              <a:t>]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</a:t>
            </a:r>
            <a:r>
              <a:rPr lang="en-US" sz="2400" dirty="0">
                <a:solidFill>
                  <a:srgbClr val="010000"/>
                </a:solidFill>
              </a:rPr>
              <a:t> RED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b="1" dirty="0">
                <a:solidFill>
                  <a:srgbClr val="010000"/>
                </a:solidFill>
              </a:rPr>
              <a:t>                      then </a:t>
            </a:r>
            <a:r>
              <a:rPr lang="en-US" sz="2400" i="1" dirty="0">
                <a:solidFill>
                  <a:srgbClr val="010000"/>
                </a:solidFill>
              </a:rPr>
              <a:t>z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400" dirty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sz="2400" i="1" dirty="0">
                <a:solidFill>
                  <a:srgbClr val="010000"/>
                </a:solidFill>
              </a:rPr>
              <a:t>p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z</a:t>
            </a:r>
            <a:r>
              <a:rPr lang="en-US" sz="2400" dirty="0">
                <a:solidFill>
                  <a:srgbClr val="010000"/>
                </a:solidFill>
              </a:rPr>
              <a:t>]                           </a:t>
            </a:r>
            <a:r>
              <a:rPr lang="en-US" sz="2400" i="1" dirty="0">
                <a:solidFill>
                  <a:srgbClr val="010000"/>
                </a:solidFill>
                <a:latin typeface="LASY10" charset="0"/>
              </a:rPr>
              <a:t>// </a:t>
            </a:r>
            <a:r>
              <a:rPr lang="en-US" sz="2400" dirty="0">
                <a:solidFill>
                  <a:srgbClr val="010000"/>
                </a:solidFill>
              </a:rPr>
              <a:t>Case 2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dirty="0">
                <a:solidFill>
                  <a:srgbClr val="010000"/>
                </a:solidFill>
              </a:rPr>
              <a:t>                              LEFT-ROTATE</a:t>
            </a:r>
            <a:r>
              <a:rPr lang="en-US" sz="2400" dirty="0">
                <a:solidFill>
                  <a:srgbClr val="010000"/>
                </a:solidFill>
                <a:latin typeface="RMTMI" charset="-95"/>
              </a:rPr>
              <a:t>(</a:t>
            </a:r>
            <a:r>
              <a:rPr lang="en-US" sz="2400" i="1" dirty="0">
                <a:solidFill>
                  <a:srgbClr val="010000"/>
                </a:solidFill>
              </a:rPr>
              <a:t>T</a:t>
            </a:r>
            <a:r>
              <a:rPr lang="en-US" sz="2400" i="1" dirty="0">
                <a:solidFill>
                  <a:srgbClr val="010000"/>
                </a:solidFill>
                <a:latin typeface="RMTMI" charset="-95"/>
              </a:rPr>
              <a:t>, </a:t>
            </a:r>
            <a:r>
              <a:rPr lang="en-US" sz="2400" i="1" dirty="0">
                <a:solidFill>
                  <a:srgbClr val="010000"/>
                </a:solidFill>
              </a:rPr>
              <a:t>z</a:t>
            </a:r>
            <a:r>
              <a:rPr lang="en-US" sz="2400" dirty="0">
                <a:solidFill>
                  <a:srgbClr val="010000"/>
                </a:solidFill>
                <a:latin typeface="RMTMI" charset="-95"/>
              </a:rPr>
              <a:t>)</a:t>
            </a:r>
            <a:r>
              <a:rPr lang="en-US" sz="2400" i="1" dirty="0">
                <a:solidFill>
                  <a:srgbClr val="010000"/>
                </a:solidFill>
                <a:latin typeface="RMTMI" charset="-95"/>
              </a:rPr>
              <a:t>      </a:t>
            </a:r>
            <a:r>
              <a:rPr lang="en-US" sz="2400" i="1" dirty="0">
                <a:solidFill>
                  <a:srgbClr val="010000"/>
                </a:solidFill>
                <a:latin typeface="LASY10" charset="0"/>
              </a:rPr>
              <a:t>// </a:t>
            </a:r>
            <a:r>
              <a:rPr lang="en-US" sz="2400" dirty="0">
                <a:solidFill>
                  <a:srgbClr val="010000"/>
                </a:solidFill>
              </a:rPr>
              <a:t>Case 2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i="1" dirty="0">
                <a:solidFill>
                  <a:srgbClr val="010000"/>
                </a:solidFill>
              </a:rPr>
              <a:t>                      color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p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z</a:t>
            </a:r>
            <a:r>
              <a:rPr lang="en-US" sz="2400" dirty="0">
                <a:solidFill>
                  <a:srgbClr val="010000"/>
                </a:solidFill>
              </a:rPr>
              <a:t>]]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400" dirty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sz="2400" dirty="0">
                <a:solidFill>
                  <a:srgbClr val="010000"/>
                </a:solidFill>
              </a:rPr>
              <a:t>BLACK            </a:t>
            </a:r>
            <a:r>
              <a:rPr lang="en-US" sz="2400" i="1" dirty="0">
                <a:solidFill>
                  <a:srgbClr val="010000"/>
                </a:solidFill>
                <a:latin typeface="LASY10" charset="0"/>
              </a:rPr>
              <a:t>// </a:t>
            </a:r>
            <a:r>
              <a:rPr lang="en-US" sz="2400" dirty="0">
                <a:solidFill>
                  <a:srgbClr val="010000"/>
                </a:solidFill>
              </a:rPr>
              <a:t>Case 3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i="1" dirty="0">
                <a:solidFill>
                  <a:srgbClr val="010000"/>
                </a:solidFill>
              </a:rPr>
              <a:t>                      color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p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p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z</a:t>
            </a:r>
            <a:r>
              <a:rPr lang="en-US" sz="2400" dirty="0">
                <a:solidFill>
                  <a:srgbClr val="010000"/>
                </a:solidFill>
              </a:rPr>
              <a:t>]]]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400" dirty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sz="2400" dirty="0">
                <a:solidFill>
                  <a:srgbClr val="010000"/>
                </a:solidFill>
              </a:rPr>
              <a:t>RED             </a:t>
            </a:r>
            <a:r>
              <a:rPr lang="en-US" sz="2400" i="1" dirty="0">
                <a:solidFill>
                  <a:srgbClr val="010000"/>
                </a:solidFill>
                <a:latin typeface="LASY10" charset="0"/>
              </a:rPr>
              <a:t>// </a:t>
            </a:r>
            <a:r>
              <a:rPr lang="en-US" sz="2400" dirty="0">
                <a:solidFill>
                  <a:srgbClr val="010000"/>
                </a:solidFill>
              </a:rPr>
              <a:t>Case 3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dirty="0">
                <a:solidFill>
                  <a:srgbClr val="010000"/>
                </a:solidFill>
              </a:rPr>
              <a:t>                      RIGHT-ROTATE</a:t>
            </a:r>
            <a:r>
              <a:rPr lang="en-US" sz="2400" dirty="0">
                <a:solidFill>
                  <a:srgbClr val="010000"/>
                </a:solidFill>
                <a:latin typeface="RMTMI" charset="-95"/>
              </a:rPr>
              <a:t>(</a:t>
            </a:r>
            <a:r>
              <a:rPr lang="en-US" sz="2400" i="1" dirty="0">
                <a:solidFill>
                  <a:srgbClr val="010000"/>
                </a:solidFill>
              </a:rPr>
              <a:t>T</a:t>
            </a:r>
            <a:r>
              <a:rPr lang="en-US" sz="2400" i="1" dirty="0">
                <a:solidFill>
                  <a:srgbClr val="010000"/>
                </a:solidFill>
                <a:latin typeface="RMTMI" charset="-95"/>
              </a:rPr>
              <a:t>, </a:t>
            </a:r>
            <a:r>
              <a:rPr lang="en-US" sz="2400" i="1" dirty="0">
                <a:solidFill>
                  <a:srgbClr val="010000"/>
                </a:solidFill>
              </a:rPr>
              <a:t>p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p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z</a:t>
            </a:r>
            <a:r>
              <a:rPr lang="en-US" sz="2400" dirty="0">
                <a:solidFill>
                  <a:srgbClr val="010000"/>
                </a:solidFill>
              </a:rPr>
              <a:t>]]</a:t>
            </a:r>
            <a:r>
              <a:rPr lang="en-US" sz="2400" dirty="0">
                <a:solidFill>
                  <a:srgbClr val="010000"/>
                </a:solidFill>
                <a:latin typeface="RMTMI" charset="-95"/>
              </a:rPr>
              <a:t>)</a:t>
            </a:r>
            <a:r>
              <a:rPr lang="en-US" sz="2400" i="1" dirty="0">
                <a:solidFill>
                  <a:srgbClr val="010000"/>
                </a:solidFill>
                <a:latin typeface="RMTMI" charset="-95"/>
              </a:rPr>
              <a:t>  </a:t>
            </a:r>
            <a:r>
              <a:rPr lang="en-US" sz="2400" i="1" dirty="0">
                <a:solidFill>
                  <a:srgbClr val="010000"/>
                </a:solidFill>
                <a:latin typeface="LASY10" charset="0"/>
              </a:rPr>
              <a:t>// </a:t>
            </a:r>
            <a:r>
              <a:rPr lang="en-US" sz="2400" dirty="0">
                <a:solidFill>
                  <a:srgbClr val="010000"/>
                </a:solidFill>
              </a:rPr>
              <a:t>Case 3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b="1" dirty="0">
                <a:solidFill>
                  <a:srgbClr val="010000"/>
                </a:solidFill>
              </a:rPr>
              <a:t>       else </a:t>
            </a:r>
            <a:r>
              <a:rPr lang="en-US" sz="2400" dirty="0">
                <a:solidFill>
                  <a:srgbClr val="010000"/>
                </a:solidFill>
              </a:rPr>
              <a:t>(if </a:t>
            </a:r>
            <a:r>
              <a:rPr lang="en-US" sz="2400" i="1" dirty="0">
                <a:solidFill>
                  <a:srgbClr val="010000"/>
                </a:solidFill>
              </a:rPr>
              <a:t>p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z</a:t>
            </a:r>
            <a:r>
              <a:rPr lang="en-US" sz="2400" dirty="0">
                <a:solidFill>
                  <a:srgbClr val="010000"/>
                </a:solidFill>
              </a:rPr>
              <a:t>] = </a:t>
            </a:r>
            <a:r>
              <a:rPr lang="en-US" sz="2400" i="1" dirty="0">
                <a:solidFill>
                  <a:srgbClr val="010000"/>
                </a:solidFill>
              </a:rPr>
              <a:t>right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p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p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z</a:t>
            </a:r>
            <a:r>
              <a:rPr lang="en-US" sz="2400" dirty="0">
                <a:solidFill>
                  <a:srgbClr val="010000"/>
                </a:solidFill>
              </a:rPr>
              <a:t>]]])(same as </a:t>
            </a:r>
            <a:r>
              <a:rPr lang="en-US" sz="2400" b="1" dirty="0">
                <a:solidFill>
                  <a:srgbClr val="010000"/>
                </a:solidFill>
              </a:rPr>
              <a:t>10-14</a:t>
            </a:r>
            <a:endParaRPr lang="en-US" sz="2400" dirty="0">
              <a:solidFill>
                <a:srgbClr val="010000"/>
              </a:solidFill>
            </a:endParaRP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dirty="0">
                <a:solidFill>
                  <a:srgbClr val="010000"/>
                </a:solidFill>
              </a:rPr>
              <a:t>                 with “right” and “left” exchanged</a:t>
            </a:r>
            <a:r>
              <a:rPr lang="en-US" sz="2400" dirty="0" smtClean="0">
                <a:solidFill>
                  <a:srgbClr val="010000"/>
                </a:solidFill>
              </a:rPr>
              <a:t>)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b="1" dirty="0" smtClean="0">
                <a:solidFill>
                  <a:srgbClr val="010000"/>
                </a:solidFill>
              </a:rPr>
              <a:t>                      then </a:t>
            </a:r>
            <a:r>
              <a:rPr lang="en-US" sz="2400" i="1" dirty="0" smtClean="0">
                <a:solidFill>
                  <a:srgbClr val="010000"/>
                </a:solidFill>
              </a:rPr>
              <a:t>z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sz="2400" i="1" dirty="0" smtClean="0">
                <a:solidFill>
                  <a:srgbClr val="010000"/>
                </a:solidFill>
              </a:rPr>
              <a:t>p</a:t>
            </a:r>
            <a:r>
              <a:rPr lang="en-US" sz="2400" dirty="0" smtClean="0">
                <a:solidFill>
                  <a:srgbClr val="010000"/>
                </a:solidFill>
              </a:rPr>
              <a:t>[</a:t>
            </a:r>
            <a:r>
              <a:rPr lang="en-US" sz="2400" i="1" dirty="0" smtClean="0">
                <a:solidFill>
                  <a:srgbClr val="010000"/>
                </a:solidFill>
              </a:rPr>
              <a:t>z</a:t>
            </a:r>
            <a:r>
              <a:rPr lang="en-US" sz="2400" dirty="0" smtClean="0">
                <a:solidFill>
                  <a:srgbClr val="010000"/>
                </a:solidFill>
              </a:rPr>
              <a:t>]                           </a:t>
            </a:r>
            <a:r>
              <a:rPr lang="en-US" sz="2400" i="1" dirty="0" smtClean="0">
                <a:solidFill>
                  <a:srgbClr val="010000"/>
                </a:solidFill>
                <a:latin typeface="LASY10" charset="0"/>
              </a:rPr>
              <a:t>// </a:t>
            </a:r>
            <a:r>
              <a:rPr lang="en-US" sz="2400" dirty="0" smtClean="0">
                <a:solidFill>
                  <a:srgbClr val="010000"/>
                </a:solidFill>
              </a:rPr>
              <a:t>Case 2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dirty="0" smtClean="0">
                <a:solidFill>
                  <a:srgbClr val="010000"/>
                </a:solidFill>
              </a:rPr>
              <a:t>                              RIGHT-ROTATE</a:t>
            </a:r>
            <a:r>
              <a:rPr lang="en-US" sz="2400" dirty="0" smtClean="0">
                <a:solidFill>
                  <a:srgbClr val="010000"/>
                </a:solidFill>
                <a:latin typeface="RMTMI" charset="-95"/>
              </a:rPr>
              <a:t>(</a:t>
            </a:r>
            <a:r>
              <a:rPr lang="en-US" sz="2400" i="1" dirty="0" smtClean="0">
                <a:solidFill>
                  <a:srgbClr val="010000"/>
                </a:solidFill>
              </a:rPr>
              <a:t>T</a:t>
            </a:r>
            <a:r>
              <a:rPr lang="en-US" sz="2400" i="1" dirty="0" smtClean="0">
                <a:solidFill>
                  <a:srgbClr val="010000"/>
                </a:solidFill>
                <a:latin typeface="RMTMI" charset="-95"/>
              </a:rPr>
              <a:t>, </a:t>
            </a:r>
            <a:r>
              <a:rPr lang="en-US" sz="2400" i="1" dirty="0" smtClean="0">
                <a:solidFill>
                  <a:srgbClr val="010000"/>
                </a:solidFill>
              </a:rPr>
              <a:t>z</a:t>
            </a:r>
            <a:r>
              <a:rPr lang="en-US" sz="2400" dirty="0" smtClean="0">
                <a:solidFill>
                  <a:srgbClr val="010000"/>
                </a:solidFill>
                <a:latin typeface="RMTMI" charset="-95"/>
              </a:rPr>
              <a:t>)</a:t>
            </a:r>
            <a:r>
              <a:rPr lang="en-US" sz="2400" i="1" dirty="0" smtClean="0">
                <a:solidFill>
                  <a:srgbClr val="010000"/>
                </a:solidFill>
                <a:latin typeface="RMTMI" charset="-95"/>
              </a:rPr>
              <a:t>      </a:t>
            </a:r>
            <a:r>
              <a:rPr lang="en-US" sz="2400" i="1" dirty="0" smtClean="0">
                <a:solidFill>
                  <a:srgbClr val="010000"/>
                </a:solidFill>
                <a:latin typeface="LASY10" charset="0"/>
              </a:rPr>
              <a:t>// </a:t>
            </a:r>
            <a:r>
              <a:rPr lang="en-US" sz="2400" dirty="0" smtClean="0">
                <a:solidFill>
                  <a:srgbClr val="010000"/>
                </a:solidFill>
              </a:rPr>
              <a:t>Case 2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i="1" dirty="0" smtClean="0">
                <a:solidFill>
                  <a:srgbClr val="010000"/>
                </a:solidFill>
              </a:rPr>
              <a:t>                      color</a:t>
            </a:r>
            <a:r>
              <a:rPr lang="en-US" sz="2400" dirty="0" smtClean="0">
                <a:solidFill>
                  <a:srgbClr val="010000"/>
                </a:solidFill>
              </a:rPr>
              <a:t>[</a:t>
            </a:r>
            <a:r>
              <a:rPr lang="en-US" sz="2400" i="1" dirty="0" smtClean="0">
                <a:solidFill>
                  <a:srgbClr val="010000"/>
                </a:solidFill>
              </a:rPr>
              <a:t>p</a:t>
            </a:r>
            <a:r>
              <a:rPr lang="en-US" sz="2400" dirty="0" smtClean="0">
                <a:solidFill>
                  <a:srgbClr val="010000"/>
                </a:solidFill>
              </a:rPr>
              <a:t>[</a:t>
            </a:r>
            <a:r>
              <a:rPr lang="en-US" sz="2400" i="1" dirty="0" smtClean="0">
                <a:solidFill>
                  <a:srgbClr val="010000"/>
                </a:solidFill>
              </a:rPr>
              <a:t>z</a:t>
            </a:r>
            <a:r>
              <a:rPr lang="en-US" sz="2400" dirty="0" smtClean="0">
                <a:solidFill>
                  <a:srgbClr val="010000"/>
                </a:solidFill>
              </a:rPr>
              <a:t>]]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sz="2400" dirty="0" smtClean="0">
                <a:solidFill>
                  <a:srgbClr val="010000"/>
                </a:solidFill>
              </a:rPr>
              <a:t>BLACK            </a:t>
            </a:r>
            <a:r>
              <a:rPr lang="en-US" sz="2400" i="1" dirty="0" smtClean="0">
                <a:solidFill>
                  <a:srgbClr val="010000"/>
                </a:solidFill>
                <a:latin typeface="LASY10" charset="0"/>
              </a:rPr>
              <a:t>// </a:t>
            </a:r>
            <a:r>
              <a:rPr lang="en-US" sz="2400" dirty="0" smtClean="0">
                <a:solidFill>
                  <a:srgbClr val="010000"/>
                </a:solidFill>
              </a:rPr>
              <a:t>Case 3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i="1" dirty="0" smtClean="0">
                <a:solidFill>
                  <a:srgbClr val="010000"/>
                </a:solidFill>
              </a:rPr>
              <a:t>                      color</a:t>
            </a:r>
            <a:r>
              <a:rPr lang="en-US" sz="2400" dirty="0" smtClean="0">
                <a:solidFill>
                  <a:srgbClr val="010000"/>
                </a:solidFill>
              </a:rPr>
              <a:t>[</a:t>
            </a:r>
            <a:r>
              <a:rPr lang="en-US" sz="2400" i="1" dirty="0" smtClean="0">
                <a:solidFill>
                  <a:srgbClr val="010000"/>
                </a:solidFill>
              </a:rPr>
              <a:t>p</a:t>
            </a:r>
            <a:r>
              <a:rPr lang="en-US" sz="2400" dirty="0" smtClean="0">
                <a:solidFill>
                  <a:srgbClr val="010000"/>
                </a:solidFill>
              </a:rPr>
              <a:t>[</a:t>
            </a:r>
            <a:r>
              <a:rPr lang="en-US" sz="2400" i="1" dirty="0" smtClean="0">
                <a:solidFill>
                  <a:srgbClr val="010000"/>
                </a:solidFill>
              </a:rPr>
              <a:t>p</a:t>
            </a:r>
            <a:r>
              <a:rPr lang="en-US" sz="2400" dirty="0" smtClean="0">
                <a:solidFill>
                  <a:srgbClr val="010000"/>
                </a:solidFill>
              </a:rPr>
              <a:t>[</a:t>
            </a:r>
            <a:r>
              <a:rPr lang="en-US" sz="2400" i="1" dirty="0" smtClean="0">
                <a:solidFill>
                  <a:srgbClr val="010000"/>
                </a:solidFill>
              </a:rPr>
              <a:t>z</a:t>
            </a:r>
            <a:r>
              <a:rPr lang="en-US" sz="2400" dirty="0" smtClean="0">
                <a:solidFill>
                  <a:srgbClr val="010000"/>
                </a:solidFill>
              </a:rPr>
              <a:t>]]]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400" dirty="0" smtClean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sz="2400" dirty="0" smtClean="0">
                <a:solidFill>
                  <a:srgbClr val="010000"/>
                </a:solidFill>
              </a:rPr>
              <a:t>RED             </a:t>
            </a:r>
            <a:r>
              <a:rPr lang="en-US" sz="2400" i="1" dirty="0" smtClean="0">
                <a:solidFill>
                  <a:srgbClr val="010000"/>
                </a:solidFill>
                <a:latin typeface="LASY10" charset="0"/>
              </a:rPr>
              <a:t>// </a:t>
            </a:r>
            <a:r>
              <a:rPr lang="en-US" sz="2400" dirty="0" smtClean="0">
                <a:solidFill>
                  <a:srgbClr val="010000"/>
                </a:solidFill>
              </a:rPr>
              <a:t>Case 3</a:t>
            </a: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dirty="0" smtClean="0">
                <a:solidFill>
                  <a:srgbClr val="010000"/>
                </a:solidFill>
              </a:rPr>
              <a:t>                      LEFT-ROTATE</a:t>
            </a:r>
            <a:r>
              <a:rPr lang="en-US" sz="2400" dirty="0" smtClean="0">
                <a:solidFill>
                  <a:srgbClr val="010000"/>
                </a:solidFill>
                <a:latin typeface="RMTMI" charset="-95"/>
              </a:rPr>
              <a:t>(</a:t>
            </a:r>
            <a:r>
              <a:rPr lang="en-US" sz="2400" i="1" dirty="0" smtClean="0">
                <a:solidFill>
                  <a:srgbClr val="010000"/>
                </a:solidFill>
              </a:rPr>
              <a:t>T</a:t>
            </a:r>
            <a:r>
              <a:rPr lang="en-US" sz="2400" i="1" dirty="0" smtClean="0">
                <a:solidFill>
                  <a:srgbClr val="010000"/>
                </a:solidFill>
                <a:latin typeface="RMTMI" charset="-95"/>
              </a:rPr>
              <a:t>, </a:t>
            </a:r>
            <a:r>
              <a:rPr lang="en-US" sz="2400" i="1" dirty="0" smtClean="0">
                <a:solidFill>
                  <a:srgbClr val="010000"/>
                </a:solidFill>
              </a:rPr>
              <a:t>p</a:t>
            </a:r>
            <a:r>
              <a:rPr lang="en-US" sz="2400" dirty="0" smtClean="0">
                <a:solidFill>
                  <a:srgbClr val="010000"/>
                </a:solidFill>
              </a:rPr>
              <a:t>[</a:t>
            </a:r>
            <a:r>
              <a:rPr lang="en-US" sz="2400" i="1" dirty="0" smtClean="0">
                <a:solidFill>
                  <a:srgbClr val="010000"/>
                </a:solidFill>
              </a:rPr>
              <a:t>p</a:t>
            </a:r>
            <a:r>
              <a:rPr lang="en-US" sz="2400" dirty="0" smtClean="0">
                <a:solidFill>
                  <a:srgbClr val="010000"/>
                </a:solidFill>
              </a:rPr>
              <a:t>[</a:t>
            </a:r>
            <a:r>
              <a:rPr lang="en-US" sz="2400" i="1" dirty="0" smtClean="0">
                <a:solidFill>
                  <a:srgbClr val="010000"/>
                </a:solidFill>
              </a:rPr>
              <a:t>z</a:t>
            </a:r>
            <a:r>
              <a:rPr lang="en-US" sz="2400" dirty="0" smtClean="0">
                <a:solidFill>
                  <a:srgbClr val="010000"/>
                </a:solidFill>
              </a:rPr>
              <a:t>]]</a:t>
            </a:r>
            <a:r>
              <a:rPr lang="en-US" sz="2400" dirty="0" smtClean="0">
                <a:solidFill>
                  <a:srgbClr val="010000"/>
                </a:solidFill>
                <a:latin typeface="RMTMI" charset="-95"/>
              </a:rPr>
              <a:t>)</a:t>
            </a:r>
            <a:r>
              <a:rPr lang="en-US" sz="2400" i="1" dirty="0" smtClean="0">
                <a:solidFill>
                  <a:srgbClr val="010000"/>
                </a:solidFill>
                <a:latin typeface="RMTMI" charset="-95"/>
              </a:rPr>
              <a:t>  </a:t>
            </a:r>
            <a:r>
              <a:rPr lang="en-US" sz="2400" i="1" dirty="0" smtClean="0">
                <a:solidFill>
                  <a:srgbClr val="010000"/>
                </a:solidFill>
                <a:latin typeface="LASY10" charset="0"/>
              </a:rPr>
              <a:t>// </a:t>
            </a:r>
            <a:r>
              <a:rPr lang="en-US" sz="2400" dirty="0" smtClean="0">
                <a:solidFill>
                  <a:srgbClr val="010000"/>
                </a:solidFill>
              </a:rPr>
              <a:t>Case 3</a:t>
            </a:r>
            <a:endParaRPr lang="en-US" sz="2400" dirty="0">
              <a:solidFill>
                <a:srgbClr val="010000"/>
              </a:solidFill>
            </a:endParaRPr>
          </a:p>
          <a:p>
            <a:pPr marL="457200" indent="-4572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9"/>
            </a:pPr>
            <a:r>
              <a:rPr lang="en-US" sz="2400" i="1" dirty="0">
                <a:solidFill>
                  <a:srgbClr val="010000"/>
                </a:solidFill>
              </a:rPr>
              <a:t>color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root</a:t>
            </a:r>
            <a:r>
              <a:rPr lang="en-US" sz="2400" dirty="0">
                <a:solidFill>
                  <a:srgbClr val="010000"/>
                </a:solidFill>
              </a:rPr>
              <a:t>[</a:t>
            </a:r>
            <a:r>
              <a:rPr lang="en-US" sz="2400" i="1" dirty="0">
                <a:solidFill>
                  <a:srgbClr val="010000"/>
                </a:solidFill>
              </a:rPr>
              <a:t>T </a:t>
            </a:r>
            <a:r>
              <a:rPr lang="en-US" sz="2400" dirty="0">
                <a:solidFill>
                  <a:srgbClr val="010000"/>
                </a:solidFill>
              </a:rPr>
              <a:t>]] </a:t>
            </a:r>
            <a:r>
              <a:rPr lang="en-US" sz="2400" dirty="0">
                <a:solidFill>
                  <a:srgbClr val="000000"/>
                </a:solidFill>
                <a:sym typeface="Symbol" pitchFamily="18" charset="2"/>
              </a:rPr>
              <a:t></a:t>
            </a:r>
            <a:r>
              <a:rPr lang="en-US" sz="2400" dirty="0">
                <a:solidFill>
                  <a:srgbClr val="010000"/>
                </a:solidFill>
                <a:latin typeface="MTSYN" charset="-127"/>
              </a:rPr>
              <a:t> </a:t>
            </a:r>
            <a:r>
              <a:rPr lang="en-US" sz="2400" dirty="0" smtClean="0">
                <a:solidFill>
                  <a:srgbClr val="010000"/>
                </a:solidFill>
              </a:rPr>
              <a:t>BLACK</a:t>
            </a:r>
            <a:endParaRPr lang="en-US" sz="2400" dirty="0">
              <a:solidFill>
                <a:srgbClr val="01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Algorithm Analysis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78863" cy="5181600"/>
          </a:xfrm>
        </p:spPr>
        <p:txBody>
          <a:bodyPr/>
          <a:lstStyle/>
          <a:p>
            <a:r>
              <a:rPr lang="en-US" i="1"/>
              <a:t>O</a:t>
            </a:r>
            <a:r>
              <a:rPr lang="en-US">
                <a:latin typeface="RMTMI" charset="-95"/>
              </a:rPr>
              <a:t>(</a:t>
            </a:r>
            <a:r>
              <a:rPr lang="en-US"/>
              <a:t>lg </a:t>
            </a:r>
            <a:r>
              <a:rPr lang="en-US" i="1"/>
              <a:t>n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time to get through RB-Insert up to the call of RB-Insert-Fixup.</a:t>
            </a:r>
          </a:p>
          <a:p>
            <a:r>
              <a:rPr lang="en-US"/>
              <a:t>Within </a:t>
            </a:r>
            <a:r>
              <a:rPr lang="en-US">
                <a:solidFill>
                  <a:srgbClr val="CC3300"/>
                </a:solidFill>
              </a:rPr>
              <a:t>RB-Insert-Fixup:</a:t>
            </a:r>
          </a:p>
          <a:p>
            <a:pPr lvl="1"/>
            <a:r>
              <a:rPr lang="en-US"/>
              <a:t>Each iteration takes </a:t>
            </a:r>
            <a:r>
              <a:rPr lang="en-US" i="1"/>
              <a:t>O</a:t>
            </a:r>
            <a:r>
              <a:rPr lang="en-US">
                <a:latin typeface="RMTMI" charset="-95"/>
              </a:rPr>
              <a:t>(</a:t>
            </a:r>
            <a:r>
              <a:rPr lang="en-US"/>
              <a:t>1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time.</a:t>
            </a:r>
          </a:p>
          <a:p>
            <a:pPr lvl="1"/>
            <a:r>
              <a:rPr lang="en-US"/>
              <a:t>Each iteration but</a:t>
            </a:r>
            <a:r>
              <a:rPr lang="en-US">
                <a:solidFill>
                  <a:schemeClr val="hlink"/>
                </a:solidFill>
              </a:rPr>
              <a:t> </a:t>
            </a:r>
            <a:r>
              <a:rPr lang="en-US"/>
              <a:t>the last</a:t>
            </a:r>
            <a:r>
              <a:rPr lang="en-US">
                <a:solidFill>
                  <a:schemeClr val="hlink"/>
                </a:solidFill>
              </a:rPr>
              <a:t> moves </a:t>
            </a:r>
            <a:r>
              <a:rPr lang="en-US" i="1">
                <a:solidFill>
                  <a:schemeClr val="hlink"/>
                </a:solidFill>
              </a:rPr>
              <a:t>z </a:t>
            </a:r>
            <a:r>
              <a:rPr lang="en-US">
                <a:solidFill>
                  <a:schemeClr val="hlink"/>
                </a:solidFill>
              </a:rPr>
              <a:t>up 2 levels</a:t>
            </a:r>
            <a:r>
              <a:rPr lang="en-US"/>
              <a:t>.</a:t>
            </a:r>
          </a:p>
          <a:p>
            <a:pPr lvl="1"/>
            <a:r>
              <a:rPr lang="en-US" i="1"/>
              <a:t>O</a:t>
            </a:r>
            <a:r>
              <a:rPr lang="en-US">
                <a:latin typeface="RMTMI" charset="-95"/>
              </a:rPr>
              <a:t>(</a:t>
            </a:r>
            <a:r>
              <a:rPr lang="en-US"/>
              <a:t>lg </a:t>
            </a:r>
            <a:r>
              <a:rPr lang="en-US" i="1"/>
              <a:t>n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levels </a:t>
            </a:r>
            <a:r>
              <a:rPr lang="en-US" sz="2400">
                <a:sym typeface="Symbol" pitchFamily="18" charset="2"/>
              </a:rPr>
              <a:t></a:t>
            </a:r>
            <a:r>
              <a:rPr lang="en-US">
                <a:latin typeface="MTSYN" charset="-127"/>
              </a:rPr>
              <a:t> </a:t>
            </a:r>
            <a:r>
              <a:rPr lang="en-US" i="1"/>
              <a:t>O</a:t>
            </a:r>
            <a:r>
              <a:rPr lang="en-US">
                <a:latin typeface="RMTMI" charset="-95"/>
              </a:rPr>
              <a:t>(</a:t>
            </a:r>
            <a:r>
              <a:rPr lang="en-US"/>
              <a:t>lg </a:t>
            </a:r>
            <a:r>
              <a:rPr lang="en-US" i="1"/>
              <a:t>n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time.</a:t>
            </a:r>
          </a:p>
          <a:p>
            <a:pPr lvl="1"/>
            <a:r>
              <a:rPr lang="en-US"/>
              <a:t>Thus, insertion in a red-black tree takes </a:t>
            </a:r>
            <a:r>
              <a:rPr lang="en-US" i="1"/>
              <a:t>O</a:t>
            </a:r>
            <a:r>
              <a:rPr lang="en-US">
                <a:latin typeface="RMTMI" charset="-95"/>
              </a:rPr>
              <a:t>(</a:t>
            </a:r>
            <a:r>
              <a:rPr lang="en-US"/>
              <a:t>lg </a:t>
            </a:r>
            <a:r>
              <a:rPr lang="en-US" i="1"/>
              <a:t>n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time.</a:t>
            </a:r>
          </a:p>
          <a:p>
            <a:pPr lvl="1"/>
            <a:r>
              <a:rPr lang="en-US"/>
              <a:t>Note: there are at most 2 rotations overall.</a:t>
            </a:r>
            <a:endParaRPr lang="en-US">
              <a:latin typeface="MTSYN" charset="-127"/>
            </a:endParaRP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Height of a Red-black Tree</a:t>
            </a:r>
          </a:p>
        </p:txBody>
      </p:sp>
      <p:sp>
        <p:nvSpPr>
          <p:cNvPr id="4802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839200" cy="5334000"/>
          </a:xfrm>
        </p:spPr>
        <p:txBody>
          <a:bodyPr/>
          <a:lstStyle/>
          <a:p>
            <a:r>
              <a:rPr lang="en-US">
                <a:solidFill>
                  <a:srgbClr val="CC3300"/>
                </a:solidFill>
              </a:rPr>
              <a:t>Height of a node:</a:t>
            </a:r>
          </a:p>
          <a:p>
            <a:pPr lvl="1"/>
            <a:r>
              <a:rPr lang="en-US" i="1"/>
              <a:t>h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= number of edges in a longest path to a leaf.</a:t>
            </a:r>
          </a:p>
          <a:p>
            <a:r>
              <a:rPr lang="en-US">
                <a:solidFill>
                  <a:srgbClr val="CC3300"/>
                </a:solidFill>
              </a:rPr>
              <a:t>Black-height of a node </a:t>
            </a:r>
            <a:r>
              <a:rPr lang="en-US" i="1">
                <a:solidFill>
                  <a:srgbClr val="CC3300"/>
                </a:solidFill>
              </a:rPr>
              <a:t>x</a:t>
            </a:r>
            <a:r>
              <a:rPr lang="en-US">
                <a:solidFill>
                  <a:srgbClr val="CC3300"/>
                </a:solidFill>
              </a:rPr>
              <a:t>, </a:t>
            </a:r>
            <a:r>
              <a:rPr lang="en-US" i="1">
                <a:solidFill>
                  <a:srgbClr val="CC3300"/>
                </a:solidFill>
              </a:rPr>
              <a:t>bh</a:t>
            </a:r>
            <a:r>
              <a:rPr lang="en-US">
                <a:solidFill>
                  <a:srgbClr val="CC3300"/>
                </a:solidFill>
              </a:rPr>
              <a:t>(</a:t>
            </a:r>
            <a:r>
              <a:rPr lang="en-US" i="1">
                <a:solidFill>
                  <a:srgbClr val="CC3300"/>
                </a:solidFill>
              </a:rPr>
              <a:t>x</a:t>
            </a:r>
            <a:r>
              <a:rPr lang="en-US">
                <a:solidFill>
                  <a:srgbClr val="CC3300"/>
                </a:solidFill>
              </a:rPr>
              <a:t>):</a:t>
            </a:r>
          </a:p>
          <a:p>
            <a:pPr lvl="1"/>
            <a:r>
              <a:rPr lang="en-US" i="1"/>
              <a:t>bh</a:t>
            </a:r>
            <a:r>
              <a:rPr lang="en-US">
                <a:latin typeface="RMTMI" charset="-95"/>
              </a:rPr>
              <a:t>(</a:t>
            </a:r>
            <a:r>
              <a:rPr lang="en-US" i="1"/>
              <a:t>x</a:t>
            </a:r>
            <a:r>
              <a:rPr lang="en-US">
                <a:latin typeface="RMTMI" charset="-95"/>
              </a:rPr>
              <a:t>)</a:t>
            </a:r>
            <a:r>
              <a:rPr lang="en-US" i="1">
                <a:latin typeface="RMTMI" charset="-95"/>
              </a:rPr>
              <a:t> </a:t>
            </a:r>
            <a:r>
              <a:rPr lang="en-US"/>
              <a:t>= number of black nodes (including </a:t>
            </a:r>
            <a:r>
              <a:rPr lang="en-US" i="1"/>
              <a:t>nil</a:t>
            </a:r>
            <a:r>
              <a:rPr lang="en-US"/>
              <a:t>[</a:t>
            </a:r>
            <a:r>
              <a:rPr lang="en-US" i="1"/>
              <a:t>T </a:t>
            </a:r>
            <a:r>
              <a:rPr lang="en-US"/>
              <a:t>]) </a:t>
            </a:r>
            <a:br>
              <a:rPr lang="en-US"/>
            </a:br>
            <a:r>
              <a:rPr lang="en-US"/>
              <a:t>on the path from </a:t>
            </a:r>
            <a:r>
              <a:rPr lang="en-US" i="1"/>
              <a:t>x </a:t>
            </a:r>
            <a:r>
              <a:rPr lang="en-US"/>
              <a:t>to leaf, not counting </a:t>
            </a:r>
            <a:r>
              <a:rPr lang="en-US" i="1"/>
              <a:t>x</a:t>
            </a:r>
            <a:r>
              <a:rPr lang="en-US"/>
              <a:t>.</a:t>
            </a:r>
          </a:p>
          <a:p>
            <a:r>
              <a:rPr lang="en-US"/>
              <a:t>Black-height of a red-black tree is the black-height of its root.</a:t>
            </a:r>
          </a:p>
          <a:p>
            <a:pPr lvl="1"/>
            <a:r>
              <a:rPr lang="en-US"/>
              <a:t>By Property 5, </a:t>
            </a:r>
            <a:r>
              <a:rPr lang="en-US">
                <a:solidFill>
                  <a:schemeClr val="hlink"/>
                </a:solidFill>
              </a:rPr>
              <a:t>black height is well defined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Height of a Red-black Tree</a:t>
            </a:r>
          </a:p>
        </p:txBody>
      </p:sp>
      <p:sp>
        <p:nvSpPr>
          <p:cNvPr id="517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219200"/>
            <a:ext cx="4152900" cy="5105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Example:</a:t>
            </a:r>
            <a:endParaRPr lang="en-US" sz="1000" dirty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rgbClr val="CC3300"/>
                </a:solidFill>
              </a:rPr>
              <a:t>Height of a node:</a:t>
            </a:r>
          </a:p>
          <a:p>
            <a:pPr lvl="1">
              <a:buFontTx/>
              <a:buNone/>
            </a:pPr>
            <a:r>
              <a:rPr lang="en-US" sz="2800" i="1" dirty="0"/>
              <a:t>h</a:t>
            </a:r>
            <a:r>
              <a:rPr lang="en-US" sz="2800" dirty="0"/>
              <a:t>(</a:t>
            </a:r>
            <a:r>
              <a:rPr lang="en-US" sz="2800" i="1" dirty="0"/>
              <a:t>x</a:t>
            </a:r>
            <a:r>
              <a:rPr lang="en-US" sz="2800" dirty="0"/>
              <a:t>) = # of edges in a longest path to a leaf.</a:t>
            </a:r>
          </a:p>
          <a:p>
            <a:r>
              <a:rPr lang="en-US" dirty="0">
                <a:solidFill>
                  <a:srgbClr val="CC3300"/>
                </a:solidFill>
              </a:rPr>
              <a:t>Black-height of a node </a:t>
            </a:r>
            <a:r>
              <a:rPr lang="en-US" i="1" dirty="0" err="1"/>
              <a:t>bh</a:t>
            </a:r>
            <a:r>
              <a:rPr lang="en-US" dirty="0">
                <a:latin typeface="RMTMI" charset="-95"/>
              </a:rPr>
              <a:t>(</a:t>
            </a:r>
            <a:r>
              <a:rPr lang="en-US" i="1" dirty="0"/>
              <a:t>x</a:t>
            </a:r>
            <a:r>
              <a:rPr lang="en-US" dirty="0">
                <a:latin typeface="RMTMI" charset="-95"/>
              </a:rPr>
              <a:t>)</a:t>
            </a:r>
            <a:r>
              <a:rPr lang="en-US" i="1" dirty="0">
                <a:latin typeface="RMTMI" charset="-95"/>
              </a:rPr>
              <a:t> </a:t>
            </a:r>
            <a:r>
              <a:rPr lang="en-US" dirty="0"/>
              <a:t>= # of black nodes on path from </a:t>
            </a:r>
            <a:r>
              <a:rPr lang="en-US" i="1" dirty="0"/>
              <a:t>x </a:t>
            </a:r>
            <a:r>
              <a:rPr lang="en-US" dirty="0"/>
              <a:t>to leaf, not counting </a:t>
            </a:r>
            <a:r>
              <a:rPr lang="en-US" i="1" dirty="0"/>
              <a:t>x</a:t>
            </a:r>
            <a:r>
              <a:rPr lang="en-US" dirty="0"/>
              <a:t>.</a:t>
            </a:r>
            <a:endParaRPr lang="en-US" sz="1000" dirty="0"/>
          </a:p>
          <a:p>
            <a:endParaRPr lang="en-US" sz="1000" dirty="0"/>
          </a:p>
          <a:p>
            <a:r>
              <a:rPr lang="en-US" dirty="0">
                <a:solidFill>
                  <a:srgbClr val="CC3300"/>
                </a:solidFill>
              </a:rPr>
              <a:t>How are they related?</a:t>
            </a:r>
          </a:p>
          <a:p>
            <a:pPr lvl="1"/>
            <a:r>
              <a:rPr lang="en-US" i="1" dirty="0" err="1"/>
              <a:t>bh</a:t>
            </a:r>
            <a:r>
              <a:rPr lang="en-US" i="1" dirty="0"/>
              <a:t>(x) </a:t>
            </a:r>
            <a:r>
              <a:rPr lang="en-US" sz="2100" dirty="0"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2100" dirty="0">
                <a:sym typeface="Symbol" pitchFamily="18" charset="2"/>
              </a:rPr>
              <a:t> </a:t>
            </a:r>
            <a:r>
              <a:rPr lang="en-US" sz="2100" i="1" dirty="0">
                <a:sym typeface="Symbol" pitchFamily="18" charset="2"/>
              </a:rPr>
              <a:t>h(x) </a:t>
            </a:r>
            <a:r>
              <a:rPr lang="en-US" sz="2100" dirty="0"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2100" dirty="0">
                <a:sym typeface="Symbol" pitchFamily="18" charset="2"/>
              </a:rPr>
              <a:t> 2 </a:t>
            </a:r>
            <a:r>
              <a:rPr lang="en-US" sz="2100" i="1" dirty="0" err="1">
                <a:sym typeface="Symbol" pitchFamily="18" charset="2"/>
              </a:rPr>
              <a:t>bh</a:t>
            </a:r>
            <a:r>
              <a:rPr lang="en-US" sz="2100" i="1" dirty="0">
                <a:sym typeface="Symbol" pitchFamily="18" charset="2"/>
              </a:rPr>
              <a:t>(x)</a:t>
            </a:r>
          </a:p>
        </p:txBody>
      </p:sp>
      <p:sp>
        <p:nvSpPr>
          <p:cNvPr id="517126" name="Oval 6"/>
          <p:cNvSpPr>
            <a:spLocks noChangeArrowheads="1"/>
          </p:cNvSpPr>
          <p:nvPr/>
        </p:nvSpPr>
        <p:spPr bwMode="auto">
          <a:xfrm>
            <a:off x="5768975" y="1295400"/>
            <a:ext cx="4572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CC"/>
                </a:solidFill>
              </a:rPr>
              <a:t>26</a:t>
            </a:r>
          </a:p>
        </p:txBody>
      </p:sp>
      <p:sp>
        <p:nvSpPr>
          <p:cNvPr id="517127" name="Line 7"/>
          <p:cNvSpPr>
            <a:spLocks noChangeShapeType="1"/>
          </p:cNvSpPr>
          <p:nvPr/>
        </p:nvSpPr>
        <p:spPr bwMode="auto">
          <a:xfrm flipH="1">
            <a:off x="4778375" y="1676400"/>
            <a:ext cx="1066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517128" name="Line 8"/>
          <p:cNvSpPr>
            <a:spLocks noChangeShapeType="1"/>
          </p:cNvSpPr>
          <p:nvPr/>
        </p:nvSpPr>
        <p:spPr bwMode="auto">
          <a:xfrm>
            <a:off x="6149975" y="1676400"/>
            <a:ext cx="1066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517129" name="Oval 9"/>
          <p:cNvSpPr>
            <a:spLocks noChangeArrowheads="1"/>
          </p:cNvSpPr>
          <p:nvPr/>
        </p:nvSpPr>
        <p:spPr bwMode="auto">
          <a:xfrm>
            <a:off x="4473575" y="2438400"/>
            <a:ext cx="4572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CC"/>
                </a:solidFill>
              </a:rPr>
              <a:t>17</a:t>
            </a:r>
          </a:p>
        </p:txBody>
      </p:sp>
      <p:sp>
        <p:nvSpPr>
          <p:cNvPr id="517130" name="Oval 10"/>
          <p:cNvSpPr>
            <a:spLocks noChangeArrowheads="1"/>
          </p:cNvSpPr>
          <p:nvPr/>
        </p:nvSpPr>
        <p:spPr bwMode="auto">
          <a:xfrm>
            <a:off x="7064375" y="24384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FF0000"/>
              </a:solidFill>
            </a:endParaRPr>
          </a:p>
        </p:txBody>
      </p:sp>
      <p:sp>
        <p:nvSpPr>
          <p:cNvPr id="517131" name="Line 11"/>
          <p:cNvSpPr>
            <a:spLocks noChangeShapeType="1"/>
          </p:cNvSpPr>
          <p:nvPr/>
        </p:nvSpPr>
        <p:spPr bwMode="auto">
          <a:xfrm flipH="1">
            <a:off x="6454775" y="2819400"/>
            <a:ext cx="685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517132" name="Line 12"/>
          <p:cNvSpPr>
            <a:spLocks noChangeShapeType="1"/>
          </p:cNvSpPr>
          <p:nvPr/>
        </p:nvSpPr>
        <p:spPr bwMode="auto">
          <a:xfrm>
            <a:off x="7445375" y="2819400"/>
            <a:ext cx="6096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517133" name="Oval 13"/>
          <p:cNvSpPr>
            <a:spLocks noChangeArrowheads="1"/>
          </p:cNvSpPr>
          <p:nvPr/>
        </p:nvSpPr>
        <p:spPr bwMode="auto">
          <a:xfrm>
            <a:off x="6149975" y="3657600"/>
            <a:ext cx="4572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CC"/>
                </a:solidFill>
              </a:rPr>
              <a:t>30</a:t>
            </a:r>
          </a:p>
        </p:txBody>
      </p:sp>
      <p:sp>
        <p:nvSpPr>
          <p:cNvPr id="517134" name="Oval 14"/>
          <p:cNvSpPr>
            <a:spLocks noChangeArrowheads="1"/>
          </p:cNvSpPr>
          <p:nvPr/>
        </p:nvSpPr>
        <p:spPr bwMode="auto">
          <a:xfrm>
            <a:off x="7902575" y="3733800"/>
            <a:ext cx="457200" cy="4572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FFFFCC"/>
                </a:solidFill>
              </a:rPr>
              <a:t>47</a:t>
            </a:r>
          </a:p>
        </p:txBody>
      </p:sp>
      <p:sp>
        <p:nvSpPr>
          <p:cNvPr id="517135" name="Line 15"/>
          <p:cNvSpPr>
            <a:spLocks noChangeShapeType="1"/>
          </p:cNvSpPr>
          <p:nvPr/>
        </p:nvSpPr>
        <p:spPr bwMode="auto">
          <a:xfrm>
            <a:off x="8251825" y="4183625"/>
            <a:ext cx="289539" cy="5566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517136" name="Line 16"/>
          <p:cNvSpPr>
            <a:spLocks noChangeShapeType="1"/>
          </p:cNvSpPr>
          <p:nvPr/>
        </p:nvSpPr>
        <p:spPr bwMode="auto">
          <a:xfrm>
            <a:off x="6530975" y="4038600"/>
            <a:ext cx="5334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517137" name="Oval 17"/>
          <p:cNvSpPr>
            <a:spLocks noChangeArrowheads="1"/>
          </p:cNvSpPr>
          <p:nvPr/>
        </p:nvSpPr>
        <p:spPr bwMode="auto">
          <a:xfrm>
            <a:off x="6988175" y="46482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38</a:t>
            </a:r>
          </a:p>
        </p:txBody>
      </p:sp>
      <p:sp>
        <p:nvSpPr>
          <p:cNvPr id="517138" name="Oval 18"/>
          <p:cNvSpPr>
            <a:spLocks noChangeArrowheads="1"/>
          </p:cNvSpPr>
          <p:nvPr/>
        </p:nvSpPr>
        <p:spPr bwMode="auto">
          <a:xfrm>
            <a:off x="8427064" y="46482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000000"/>
                </a:solidFill>
              </a:rPr>
              <a:t>50</a:t>
            </a:r>
          </a:p>
        </p:txBody>
      </p:sp>
      <p:sp>
        <p:nvSpPr>
          <p:cNvPr id="517148" name="Text Box 28"/>
          <p:cNvSpPr txBox="1">
            <a:spLocks noChangeArrowheads="1"/>
          </p:cNvSpPr>
          <p:nvPr/>
        </p:nvSpPr>
        <p:spPr bwMode="auto">
          <a:xfrm>
            <a:off x="7064375" y="2438400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000000"/>
                </a:solidFill>
              </a:rPr>
              <a:t>41</a:t>
            </a:r>
          </a:p>
        </p:txBody>
      </p:sp>
      <p:sp>
        <p:nvSpPr>
          <p:cNvPr id="517150" name="Text Box 30"/>
          <p:cNvSpPr txBox="1">
            <a:spLocks noChangeArrowheads="1"/>
          </p:cNvSpPr>
          <p:nvPr/>
        </p:nvSpPr>
        <p:spPr bwMode="auto">
          <a:xfrm>
            <a:off x="6248400" y="1066800"/>
            <a:ext cx="70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000000"/>
                </a:solidFill>
              </a:rPr>
              <a:t>h</a:t>
            </a:r>
            <a:r>
              <a:rPr lang="en-US" sz="2000" dirty="0">
                <a:solidFill>
                  <a:srgbClr val="000000"/>
                </a:solidFill>
              </a:rPr>
              <a:t>=4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 err="1">
                <a:solidFill>
                  <a:srgbClr val="000000"/>
                </a:solidFill>
              </a:rPr>
              <a:t>bh</a:t>
            </a:r>
            <a:r>
              <a:rPr lang="en-US" sz="2000" dirty="0">
                <a:solidFill>
                  <a:srgbClr val="000000"/>
                </a:solidFill>
              </a:rPr>
              <a:t>=2</a:t>
            </a:r>
          </a:p>
        </p:txBody>
      </p:sp>
      <p:sp>
        <p:nvSpPr>
          <p:cNvPr id="517152" name="Text Box 32"/>
          <p:cNvSpPr txBox="1">
            <a:spLocks noChangeArrowheads="1"/>
          </p:cNvSpPr>
          <p:nvPr/>
        </p:nvSpPr>
        <p:spPr bwMode="auto">
          <a:xfrm>
            <a:off x="7467600" y="2209800"/>
            <a:ext cx="70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h</a:t>
            </a:r>
            <a:r>
              <a:rPr lang="en-US" sz="2000">
                <a:solidFill>
                  <a:srgbClr val="000000"/>
                </a:solidFill>
              </a:rPr>
              <a:t>=3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bh</a:t>
            </a:r>
            <a:r>
              <a:rPr lang="en-US" sz="2000">
                <a:solidFill>
                  <a:srgbClr val="000000"/>
                </a:solidFill>
              </a:rPr>
              <a:t>=2</a:t>
            </a:r>
          </a:p>
        </p:txBody>
      </p:sp>
      <p:sp>
        <p:nvSpPr>
          <p:cNvPr id="517153" name="Text Box 33"/>
          <p:cNvSpPr txBox="1">
            <a:spLocks noChangeArrowheads="1"/>
          </p:cNvSpPr>
          <p:nvPr/>
        </p:nvSpPr>
        <p:spPr bwMode="auto">
          <a:xfrm>
            <a:off x="5540375" y="3641725"/>
            <a:ext cx="70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h</a:t>
            </a:r>
            <a:r>
              <a:rPr lang="en-US" sz="2000">
                <a:solidFill>
                  <a:srgbClr val="000000"/>
                </a:solidFill>
              </a:rPr>
              <a:t>=2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bh</a:t>
            </a:r>
            <a:r>
              <a:rPr lang="en-US" sz="20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517154" name="Text Box 34"/>
          <p:cNvSpPr txBox="1">
            <a:spLocks noChangeArrowheads="1"/>
          </p:cNvSpPr>
          <p:nvPr/>
        </p:nvSpPr>
        <p:spPr bwMode="auto">
          <a:xfrm>
            <a:off x="8359775" y="3505200"/>
            <a:ext cx="70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h</a:t>
            </a:r>
            <a:r>
              <a:rPr lang="en-US" sz="2000">
                <a:solidFill>
                  <a:srgbClr val="000000"/>
                </a:solidFill>
              </a:rPr>
              <a:t>=2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bh</a:t>
            </a:r>
            <a:r>
              <a:rPr lang="en-US" sz="20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517156" name="Text Box 36"/>
          <p:cNvSpPr txBox="1">
            <a:spLocks noChangeArrowheads="1"/>
          </p:cNvSpPr>
          <p:nvPr/>
        </p:nvSpPr>
        <p:spPr bwMode="auto">
          <a:xfrm>
            <a:off x="7140575" y="4038600"/>
            <a:ext cx="70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h</a:t>
            </a:r>
            <a:r>
              <a:rPr lang="en-US" sz="2000">
                <a:solidFill>
                  <a:srgbClr val="000000"/>
                </a:solidFill>
              </a:rPr>
              <a:t>=1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bh</a:t>
            </a:r>
            <a:r>
              <a:rPr lang="en-US" sz="20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517157" name="Text Box 37"/>
          <p:cNvSpPr txBox="1">
            <a:spLocks noChangeArrowheads="1"/>
          </p:cNvSpPr>
          <p:nvPr/>
        </p:nvSpPr>
        <p:spPr bwMode="auto">
          <a:xfrm>
            <a:off x="5029200" y="2362200"/>
            <a:ext cx="70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h</a:t>
            </a:r>
            <a:r>
              <a:rPr lang="en-US" sz="2000">
                <a:solidFill>
                  <a:srgbClr val="000000"/>
                </a:solidFill>
              </a:rPr>
              <a:t>=1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>
                <a:solidFill>
                  <a:srgbClr val="000000"/>
                </a:solidFill>
              </a:rPr>
              <a:t>bh</a:t>
            </a:r>
            <a:r>
              <a:rPr lang="en-US" sz="200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517158" name="Text Box 38"/>
          <p:cNvSpPr txBox="1">
            <a:spLocks noChangeArrowheads="1"/>
          </p:cNvSpPr>
          <p:nvPr/>
        </p:nvSpPr>
        <p:spPr bwMode="auto">
          <a:xfrm>
            <a:off x="7708131" y="4692700"/>
            <a:ext cx="7080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solidFill>
                  <a:srgbClr val="000000"/>
                </a:solidFill>
              </a:rPr>
              <a:t>h</a:t>
            </a:r>
            <a:r>
              <a:rPr lang="en-US" sz="2000" dirty="0">
                <a:solidFill>
                  <a:srgbClr val="000000"/>
                </a:solidFill>
              </a:rPr>
              <a:t>=1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 err="1">
                <a:solidFill>
                  <a:srgbClr val="000000"/>
                </a:solidFill>
              </a:rPr>
              <a:t>bh</a:t>
            </a:r>
            <a:r>
              <a:rPr lang="en-US" sz="2000" dirty="0">
                <a:solidFill>
                  <a:srgbClr val="000000"/>
                </a:solidFill>
              </a:rPr>
              <a:t>=1</a:t>
            </a:r>
          </a:p>
        </p:txBody>
      </p:sp>
      <p:sp>
        <p:nvSpPr>
          <p:cNvPr id="71" name="Oval 20"/>
          <p:cNvSpPr>
            <a:spLocks noChangeArrowheads="1"/>
          </p:cNvSpPr>
          <p:nvPr/>
        </p:nvSpPr>
        <p:spPr bwMode="auto">
          <a:xfrm>
            <a:off x="4073064" y="3251609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72" name="Line 6"/>
          <p:cNvSpPr>
            <a:spLocks noChangeShapeType="1"/>
          </p:cNvSpPr>
          <p:nvPr/>
        </p:nvSpPr>
        <p:spPr bwMode="auto">
          <a:xfrm flipH="1">
            <a:off x="4259416" y="2851764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73" name="Oval 20"/>
          <p:cNvSpPr>
            <a:spLocks noChangeArrowheads="1"/>
          </p:cNvSpPr>
          <p:nvPr/>
        </p:nvSpPr>
        <p:spPr bwMode="auto">
          <a:xfrm>
            <a:off x="6619619" y="5519583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74" name="Line 6"/>
          <p:cNvSpPr>
            <a:spLocks noChangeShapeType="1"/>
          </p:cNvSpPr>
          <p:nvPr/>
        </p:nvSpPr>
        <p:spPr bwMode="auto">
          <a:xfrm flipH="1">
            <a:off x="6805971" y="5119738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75" name="Oval 20"/>
          <p:cNvSpPr>
            <a:spLocks noChangeArrowheads="1"/>
          </p:cNvSpPr>
          <p:nvPr/>
        </p:nvSpPr>
        <p:spPr bwMode="auto">
          <a:xfrm>
            <a:off x="5825664" y="4511675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76" name="Line 6"/>
          <p:cNvSpPr>
            <a:spLocks noChangeShapeType="1"/>
          </p:cNvSpPr>
          <p:nvPr/>
        </p:nvSpPr>
        <p:spPr bwMode="auto">
          <a:xfrm flipH="1">
            <a:off x="6012016" y="411183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77" name="Oval 20"/>
          <p:cNvSpPr>
            <a:spLocks noChangeArrowheads="1"/>
          </p:cNvSpPr>
          <p:nvPr/>
        </p:nvSpPr>
        <p:spPr bwMode="auto">
          <a:xfrm>
            <a:off x="8131175" y="5454032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78" name="Line 6"/>
          <p:cNvSpPr>
            <a:spLocks noChangeShapeType="1"/>
          </p:cNvSpPr>
          <p:nvPr/>
        </p:nvSpPr>
        <p:spPr bwMode="auto">
          <a:xfrm flipH="1">
            <a:off x="8282294" y="5065249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79" name="Line 8"/>
          <p:cNvSpPr>
            <a:spLocks noChangeShapeType="1"/>
          </p:cNvSpPr>
          <p:nvPr/>
        </p:nvSpPr>
        <p:spPr bwMode="auto">
          <a:xfrm>
            <a:off x="4876800" y="2836606"/>
            <a:ext cx="2667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80" name="Oval 20"/>
          <p:cNvSpPr>
            <a:spLocks noChangeArrowheads="1"/>
          </p:cNvSpPr>
          <p:nvPr/>
        </p:nvSpPr>
        <p:spPr bwMode="auto">
          <a:xfrm>
            <a:off x="5029200" y="3305686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81" name="Line 8"/>
          <p:cNvSpPr>
            <a:spLocks noChangeShapeType="1"/>
          </p:cNvSpPr>
          <p:nvPr/>
        </p:nvSpPr>
        <p:spPr bwMode="auto">
          <a:xfrm>
            <a:off x="7369175" y="5050503"/>
            <a:ext cx="2667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82" name="Oval 20"/>
          <p:cNvSpPr>
            <a:spLocks noChangeArrowheads="1"/>
          </p:cNvSpPr>
          <p:nvPr/>
        </p:nvSpPr>
        <p:spPr bwMode="auto">
          <a:xfrm>
            <a:off x="7521575" y="5519583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>
            <a:off x="8722902" y="5081638"/>
            <a:ext cx="266700" cy="3723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  <p:sp>
        <p:nvSpPr>
          <p:cNvPr id="84" name="Oval 20"/>
          <p:cNvSpPr>
            <a:spLocks noChangeArrowheads="1"/>
          </p:cNvSpPr>
          <p:nvPr/>
        </p:nvSpPr>
        <p:spPr bwMode="auto">
          <a:xfrm>
            <a:off x="8848878" y="5405283"/>
            <a:ext cx="228600" cy="2286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Lemma “RB Height”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90600"/>
            <a:ext cx="8588375" cy="54864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dirty="0"/>
              <a:t>   Consider a node </a:t>
            </a:r>
            <a:r>
              <a:rPr lang="en-US" i="1" dirty="0"/>
              <a:t>x</a:t>
            </a:r>
            <a:r>
              <a:rPr lang="en-US" dirty="0"/>
              <a:t> in an RB tree: </a:t>
            </a:r>
            <a:r>
              <a:rPr lang="en-US" dirty="0">
                <a:solidFill>
                  <a:srgbClr val="CC3300"/>
                </a:solidFill>
              </a:rPr>
              <a:t>The longest descending path from </a:t>
            </a:r>
            <a:r>
              <a:rPr lang="en-US" i="1" dirty="0">
                <a:solidFill>
                  <a:srgbClr val="CC3300"/>
                </a:solidFill>
              </a:rPr>
              <a:t>x</a:t>
            </a:r>
            <a:r>
              <a:rPr lang="en-US" dirty="0">
                <a:solidFill>
                  <a:srgbClr val="CC3300"/>
                </a:solidFill>
              </a:rPr>
              <a:t> to a leaf has length </a:t>
            </a:r>
            <a:r>
              <a:rPr lang="en-US" i="1" dirty="0">
                <a:solidFill>
                  <a:srgbClr val="CC3300"/>
                </a:solidFill>
              </a:rPr>
              <a:t>h</a:t>
            </a:r>
            <a:r>
              <a:rPr lang="en-US" dirty="0">
                <a:solidFill>
                  <a:srgbClr val="CC3300"/>
                </a:solidFill>
              </a:rPr>
              <a:t>(</a:t>
            </a:r>
            <a:r>
              <a:rPr lang="en-US" i="1" dirty="0">
                <a:solidFill>
                  <a:srgbClr val="CC3300"/>
                </a:solidFill>
              </a:rPr>
              <a:t>x</a:t>
            </a:r>
            <a:r>
              <a:rPr lang="en-US" dirty="0">
                <a:solidFill>
                  <a:srgbClr val="CC3300"/>
                </a:solidFill>
              </a:rPr>
              <a:t>),  which is at most twice the length of the shortest descending path from </a:t>
            </a:r>
            <a:r>
              <a:rPr lang="en-US" i="1" dirty="0">
                <a:solidFill>
                  <a:srgbClr val="CC3300"/>
                </a:solidFill>
              </a:rPr>
              <a:t>x</a:t>
            </a:r>
            <a:r>
              <a:rPr lang="en-US" dirty="0">
                <a:solidFill>
                  <a:srgbClr val="CC3300"/>
                </a:solidFill>
              </a:rPr>
              <a:t> to a leaf.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solidFill>
                  <a:schemeClr val="hlink"/>
                </a:solidFill>
              </a:rPr>
              <a:t>Proof:</a:t>
            </a:r>
          </a:p>
          <a:p>
            <a:pPr>
              <a:buFont typeface="Wingdings" pitchFamily="2" charset="2"/>
              <a:buNone/>
            </a:pPr>
            <a:r>
              <a:rPr lang="en-US" sz="3000" dirty="0"/>
              <a:t># black nodes on any path from </a:t>
            </a:r>
            <a:r>
              <a:rPr lang="en-US" sz="3000" i="1" dirty="0"/>
              <a:t>x</a:t>
            </a:r>
            <a:r>
              <a:rPr lang="en-US" sz="3000" dirty="0"/>
              <a:t> = </a:t>
            </a:r>
            <a:r>
              <a:rPr lang="en-US" sz="3000" i="1" dirty="0" err="1"/>
              <a:t>bh</a:t>
            </a:r>
            <a:r>
              <a:rPr lang="en-US" sz="3000" dirty="0"/>
              <a:t>(</a:t>
            </a:r>
            <a:r>
              <a:rPr lang="en-US" sz="3000" i="1" dirty="0"/>
              <a:t>x</a:t>
            </a:r>
            <a:r>
              <a:rPr lang="en-US" sz="3000" dirty="0"/>
              <a:t>)  (prop 5)</a:t>
            </a:r>
          </a:p>
          <a:p>
            <a:pPr>
              <a:buFont typeface="Symbol" pitchFamily="18" charset="2"/>
              <a:buChar char="£"/>
            </a:pPr>
            <a:r>
              <a:rPr lang="en-US" sz="3000" dirty="0">
                <a:sym typeface="Symbol" pitchFamily="18" charset="2"/>
              </a:rPr>
              <a:t># nodes on shortest path from </a:t>
            </a:r>
            <a:r>
              <a:rPr lang="en-US" sz="3000" i="1" dirty="0">
                <a:sym typeface="Symbol" pitchFamily="18" charset="2"/>
              </a:rPr>
              <a:t>x</a:t>
            </a:r>
            <a:r>
              <a:rPr lang="en-US" sz="3000" dirty="0">
                <a:sym typeface="Symbol" pitchFamily="18" charset="2"/>
              </a:rPr>
              <a:t>, </a:t>
            </a:r>
            <a:r>
              <a:rPr lang="en-US" sz="3000" i="1" dirty="0">
                <a:sym typeface="Symbol" pitchFamily="18" charset="2"/>
              </a:rPr>
              <a:t>s</a:t>
            </a:r>
            <a:r>
              <a:rPr lang="en-US" sz="3000" dirty="0">
                <a:sym typeface="Symbol" pitchFamily="18" charset="2"/>
              </a:rPr>
              <a:t>(</a:t>
            </a:r>
            <a:r>
              <a:rPr lang="en-US" sz="3000" i="1" dirty="0">
                <a:sym typeface="Symbol" pitchFamily="18" charset="2"/>
              </a:rPr>
              <a:t>x</a:t>
            </a:r>
            <a:r>
              <a:rPr lang="en-US" sz="3000" dirty="0">
                <a:sym typeface="Symbol" pitchFamily="18" charset="2"/>
              </a:rPr>
              <a:t>). (prop 1)</a:t>
            </a:r>
          </a:p>
          <a:p>
            <a:pPr>
              <a:buFont typeface="Symbol" pitchFamily="18" charset="2"/>
              <a:buNone/>
            </a:pPr>
            <a:r>
              <a:rPr lang="en-US" sz="3000" dirty="0">
                <a:sym typeface="Symbol" pitchFamily="18" charset="2"/>
              </a:rPr>
              <a:t>But, there are no consecutive red (prop 4),</a:t>
            </a:r>
          </a:p>
          <a:p>
            <a:pPr>
              <a:buFont typeface="Symbol" pitchFamily="18" charset="2"/>
              <a:buNone/>
            </a:pPr>
            <a:r>
              <a:rPr lang="en-US" sz="3000" dirty="0">
                <a:sym typeface="Symbol" pitchFamily="18" charset="2"/>
              </a:rPr>
              <a:t>and we end with black (prop 3), so </a:t>
            </a:r>
            <a:r>
              <a:rPr lang="en-US" sz="3000" i="1" dirty="0">
                <a:sym typeface="Symbol" pitchFamily="18" charset="2"/>
              </a:rPr>
              <a:t>h</a:t>
            </a:r>
            <a:r>
              <a:rPr lang="en-US" sz="3000" dirty="0">
                <a:sym typeface="Symbol" pitchFamily="18" charset="2"/>
              </a:rPr>
              <a:t>(</a:t>
            </a:r>
            <a:r>
              <a:rPr lang="en-US" sz="3000" i="1" dirty="0">
                <a:sym typeface="Symbol" pitchFamily="18" charset="2"/>
              </a:rPr>
              <a:t>x</a:t>
            </a:r>
            <a:r>
              <a:rPr lang="en-US" sz="3000" dirty="0">
                <a:sym typeface="Symbol" pitchFamily="18" charset="2"/>
              </a:rPr>
              <a:t>) 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3000" dirty="0">
                <a:sym typeface="Symbol" pitchFamily="18" charset="2"/>
              </a:rPr>
              <a:t> 2 </a:t>
            </a:r>
            <a:r>
              <a:rPr lang="en-US" sz="3000" i="1" dirty="0" err="1">
                <a:sym typeface="Symbol" pitchFamily="18" charset="2"/>
              </a:rPr>
              <a:t>bh</a:t>
            </a:r>
            <a:r>
              <a:rPr lang="en-US" sz="3000" dirty="0">
                <a:sym typeface="Symbol" pitchFamily="18" charset="2"/>
              </a:rPr>
              <a:t>(</a:t>
            </a:r>
            <a:r>
              <a:rPr lang="en-US" sz="3000" i="1" dirty="0">
                <a:sym typeface="Symbol" pitchFamily="18" charset="2"/>
              </a:rPr>
              <a:t>x</a:t>
            </a:r>
            <a:r>
              <a:rPr lang="en-US" sz="3000" dirty="0">
                <a:sym typeface="Symbol" pitchFamily="18" charset="2"/>
              </a:rPr>
              <a:t>).</a:t>
            </a:r>
          </a:p>
          <a:p>
            <a:pPr>
              <a:buFont typeface="Symbol" pitchFamily="18" charset="2"/>
              <a:buNone/>
            </a:pPr>
            <a:r>
              <a:rPr lang="en-US" sz="3000" dirty="0">
                <a:sym typeface="Symbol" pitchFamily="18" charset="2"/>
              </a:rPr>
              <a:t>Thus, </a:t>
            </a:r>
            <a:r>
              <a:rPr lang="en-US" sz="3000" i="1" dirty="0">
                <a:sym typeface="Symbol" pitchFamily="18" charset="2"/>
              </a:rPr>
              <a:t>h</a:t>
            </a:r>
            <a:r>
              <a:rPr lang="en-US" sz="3000" dirty="0">
                <a:sym typeface="Symbol" pitchFamily="18" charset="2"/>
              </a:rPr>
              <a:t>(</a:t>
            </a:r>
            <a:r>
              <a:rPr lang="en-US" sz="3000" i="1" dirty="0">
                <a:sym typeface="Symbol" pitchFamily="18" charset="2"/>
              </a:rPr>
              <a:t>x</a:t>
            </a:r>
            <a:r>
              <a:rPr lang="en-US" sz="3000" dirty="0">
                <a:sym typeface="Symbol" pitchFamily="18" charset="2"/>
              </a:rPr>
              <a:t>) </a:t>
            </a:r>
            <a:r>
              <a:rPr lang="en-US" sz="3000" dirty="0">
                <a:cs typeface="Times New Roman" pitchFamily="18" charset="0"/>
                <a:sym typeface="Symbol" pitchFamily="18" charset="2"/>
              </a:rPr>
              <a:t>≤</a:t>
            </a:r>
            <a:r>
              <a:rPr lang="en-US" sz="3000" dirty="0">
                <a:sym typeface="Symbol" pitchFamily="18" charset="2"/>
              </a:rPr>
              <a:t> 2 </a:t>
            </a:r>
            <a:r>
              <a:rPr lang="en-US" sz="3000" i="1" dirty="0">
                <a:sym typeface="Symbol" pitchFamily="18" charset="2"/>
              </a:rPr>
              <a:t>s</a:t>
            </a:r>
            <a:r>
              <a:rPr lang="en-US" sz="3000" dirty="0">
                <a:sym typeface="Symbol" pitchFamily="18" charset="2"/>
              </a:rPr>
              <a:t>(</a:t>
            </a:r>
            <a:r>
              <a:rPr lang="en-US" sz="3000" i="1" dirty="0">
                <a:sym typeface="Symbol" pitchFamily="18" charset="2"/>
              </a:rPr>
              <a:t>x</a:t>
            </a:r>
            <a:r>
              <a:rPr lang="en-US" sz="3000" dirty="0">
                <a:sym typeface="Symbol" pitchFamily="18" charset="2"/>
              </a:rPr>
              <a:t>).</a:t>
            </a:r>
            <a:r>
              <a:rPr lang="en-US" sz="2800" dirty="0">
                <a:sym typeface="Symbol" pitchFamily="18" charset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trees: Overview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534400" cy="5105400"/>
          </a:xfrm>
        </p:spPr>
        <p:txBody>
          <a:bodyPr/>
          <a:lstStyle/>
          <a:p>
            <a:r>
              <a:rPr lang="en-US" sz="4400" dirty="0"/>
              <a:t>Red-black trees are a variation of binary search trees to ensure that the tree is </a:t>
            </a:r>
            <a:r>
              <a:rPr lang="en-US" sz="4400" b="1" i="1" dirty="0">
                <a:solidFill>
                  <a:srgbClr val="CC3300"/>
                </a:solidFill>
              </a:rPr>
              <a:t>balanced</a:t>
            </a:r>
            <a:r>
              <a:rPr lang="en-US" sz="4400" dirty="0"/>
              <a:t>.</a:t>
            </a:r>
          </a:p>
          <a:p>
            <a:pPr lvl="1"/>
            <a:r>
              <a:rPr lang="en-US" sz="4000" dirty="0"/>
              <a:t>Height is </a:t>
            </a:r>
            <a:r>
              <a:rPr lang="en-US" sz="4000" i="1" dirty="0"/>
              <a:t>O</a:t>
            </a:r>
            <a:r>
              <a:rPr lang="en-US" sz="4000" dirty="0"/>
              <a:t>(</a:t>
            </a:r>
            <a:r>
              <a:rPr lang="en-US" sz="4000" dirty="0" err="1"/>
              <a:t>lg</a:t>
            </a:r>
            <a:r>
              <a:rPr lang="en-US" sz="4000" dirty="0"/>
              <a:t> </a:t>
            </a:r>
            <a:r>
              <a:rPr lang="en-US" sz="4000" i="1" dirty="0"/>
              <a:t>n</a:t>
            </a:r>
            <a:r>
              <a:rPr lang="en-US" sz="4000" dirty="0"/>
              <a:t>), where </a:t>
            </a:r>
            <a:r>
              <a:rPr lang="en-US" sz="4000" i="1" dirty="0"/>
              <a:t>n</a:t>
            </a:r>
            <a:r>
              <a:rPr lang="en-US" sz="4000" dirty="0"/>
              <a:t> is the number of nodes.</a:t>
            </a:r>
          </a:p>
          <a:p>
            <a:r>
              <a:rPr lang="en-US" sz="4400" dirty="0"/>
              <a:t>Operations take </a:t>
            </a:r>
            <a:r>
              <a:rPr lang="en-US" sz="4400" i="1" dirty="0">
                <a:solidFill>
                  <a:srgbClr val="CC3300"/>
                </a:solidFill>
              </a:rPr>
              <a:t>O</a:t>
            </a:r>
            <a:r>
              <a:rPr lang="en-US" sz="4400" dirty="0">
                <a:solidFill>
                  <a:srgbClr val="CC3300"/>
                </a:solidFill>
              </a:rPr>
              <a:t>(</a:t>
            </a:r>
            <a:r>
              <a:rPr lang="en-US" sz="4400" dirty="0" err="1">
                <a:solidFill>
                  <a:srgbClr val="CC3300"/>
                </a:solidFill>
              </a:rPr>
              <a:t>lg</a:t>
            </a:r>
            <a:r>
              <a:rPr lang="en-US" sz="4400" dirty="0">
                <a:solidFill>
                  <a:srgbClr val="CC3300"/>
                </a:solidFill>
              </a:rPr>
              <a:t> </a:t>
            </a:r>
            <a:r>
              <a:rPr lang="en-US" sz="4400" i="1" dirty="0">
                <a:solidFill>
                  <a:srgbClr val="CC3300"/>
                </a:solidFill>
              </a:rPr>
              <a:t>n</a:t>
            </a:r>
            <a:r>
              <a:rPr lang="en-US" sz="4400" dirty="0">
                <a:solidFill>
                  <a:srgbClr val="CC3300"/>
                </a:solidFill>
              </a:rPr>
              <a:t>)</a:t>
            </a:r>
            <a:r>
              <a:rPr lang="en-US" sz="4400" dirty="0"/>
              <a:t> time in the </a:t>
            </a:r>
            <a:r>
              <a:rPr lang="en-US" sz="4400" dirty="0">
                <a:solidFill>
                  <a:srgbClr val="CC3300"/>
                </a:solidFill>
              </a:rPr>
              <a:t>worst case</a:t>
            </a:r>
            <a:r>
              <a:rPr lang="en-US" sz="4400" dirty="0" smtClean="0"/>
              <a:t>.</a:t>
            </a:r>
            <a:endParaRPr 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 on RB Tree Height</a:t>
            </a:r>
          </a:p>
        </p:txBody>
      </p:sp>
      <p:sp>
        <p:nvSpPr>
          <p:cNvPr id="484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458200" cy="5486400"/>
          </a:xfrm>
        </p:spPr>
        <p:txBody>
          <a:bodyPr/>
          <a:lstStyle/>
          <a:p>
            <a:r>
              <a:rPr lang="en-US" b="1" dirty="0">
                <a:solidFill>
                  <a:srgbClr val="CC3300"/>
                </a:solidFill>
              </a:rPr>
              <a:t>Lemma: </a:t>
            </a:r>
            <a:r>
              <a:rPr lang="en-US" dirty="0">
                <a:sym typeface="Symbol" pitchFamily="18" charset="2"/>
              </a:rPr>
              <a:t>The </a:t>
            </a:r>
            <a:r>
              <a:rPr lang="en-US" dirty="0" err="1">
                <a:sym typeface="Symbol" pitchFamily="18" charset="2"/>
              </a:rPr>
              <a:t>subtree</a:t>
            </a:r>
            <a:r>
              <a:rPr lang="en-US" dirty="0">
                <a:sym typeface="Symbol" pitchFamily="18" charset="2"/>
              </a:rPr>
              <a:t> rooted at any node </a:t>
            </a:r>
            <a:r>
              <a:rPr lang="en-US" i="1" dirty="0">
                <a:sym typeface="Symbol" pitchFamily="18" charset="2"/>
              </a:rPr>
              <a:t>x </a:t>
            </a:r>
            <a:r>
              <a:rPr lang="en-US" dirty="0">
                <a:sym typeface="Symbol" pitchFamily="18" charset="2"/>
              </a:rPr>
              <a:t>has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</a:t>
            </a:r>
            <a:r>
              <a:rPr lang="en-US" dirty="0">
                <a:latin typeface="MTSYN" charset="-127"/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2</a:t>
            </a:r>
            <a:r>
              <a:rPr lang="en-US" i="1" baseline="30000" dirty="0">
                <a:sym typeface="Symbol" pitchFamily="18" charset="2"/>
              </a:rPr>
              <a:t>bh</a:t>
            </a:r>
            <a:r>
              <a:rPr lang="en-US" baseline="30000" dirty="0">
                <a:latin typeface="RMTMI" charset="-95"/>
                <a:sym typeface="Symbol" pitchFamily="18" charset="2"/>
              </a:rPr>
              <a:t>(</a:t>
            </a:r>
            <a:r>
              <a:rPr lang="en-US" i="1" baseline="30000" dirty="0">
                <a:sym typeface="Symbol" pitchFamily="18" charset="2"/>
              </a:rPr>
              <a:t>x</a:t>
            </a:r>
            <a:r>
              <a:rPr lang="en-US" baseline="30000" dirty="0">
                <a:latin typeface="RMTMI" charset="-95"/>
                <a:sym typeface="Symbol" pitchFamily="18" charset="2"/>
              </a:rPr>
              <a:t>)</a:t>
            </a:r>
            <a:r>
              <a:rPr lang="en-US" dirty="0">
                <a:latin typeface="MTSYN" charset="-127"/>
                <a:sym typeface="Symbol" pitchFamily="18" charset="2"/>
              </a:rPr>
              <a:t>–</a:t>
            </a:r>
            <a:r>
              <a:rPr lang="en-US" dirty="0">
                <a:sym typeface="Symbol" pitchFamily="18" charset="2"/>
              </a:rPr>
              <a:t>1 internal nodes.</a:t>
            </a:r>
          </a:p>
          <a:p>
            <a:r>
              <a:rPr lang="en-US" sz="2800" b="1" dirty="0">
                <a:solidFill>
                  <a:srgbClr val="CC3300"/>
                </a:solidFill>
                <a:sym typeface="Symbol" pitchFamily="18" charset="2"/>
              </a:rPr>
              <a:t>Proof:</a:t>
            </a:r>
            <a:r>
              <a:rPr lang="en-US" sz="2800" dirty="0">
                <a:solidFill>
                  <a:srgbClr val="CC3300"/>
                </a:solidFill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By induction on height of </a:t>
            </a:r>
            <a:r>
              <a:rPr lang="en-US" sz="2800" i="1" dirty="0">
                <a:sym typeface="Symbol" pitchFamily="18" charset="2"/>
              </a:rPr>
              <a:t>x</a:t>
            </a:r>
            <a:r>
              <a:rPr lang="en-US" sz="2800" dirty="0">
                <a:sym typeface="Symbol" pitchFamily="18" charset="2"/>
              </a:rPr>
              <a:t>.</a:t>
            </a:r>
          </a:p>
          <a:p>
            <a:pPr lvl="1"/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Base Case:</a:t>
            </a:r>
            <a:r>
              <a:rPr lang="en-US" sz="2400" b="1" dirty="0">
                <a:solidFill>
                  <a:schemeClr val="hlink"/>
                </a:solidFill>
                <a:sym typeface="Symbol" pitchFamily="18" charset="2"/>
              </a:rPr>
              <a:t> 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dirty="0">
                <a:sym typeface="Symbol" pitchFamily="18" charset="2"/>
              </a:rPr>
              <a:t>Height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h(x) </a:t>
            </a:r>
            <a:r>
              <a:rPr lang="en-US" sz="2400" dirty="0">
                <a:latin typeface="MTSYN" charset="-127"/>
                <a:sym typeface="Symbol" pitchFamily="18" charset="2"/>
              </a:rPr>
              <a:t>= </a:t>
            </a:r>
            <a:r>
              <a:rPr lang="en-US" sz="2400" dirty="0">
                <a:sym typeface="Symbol" pitchFamily="18" charset="2"/>
              </a:rPr>
              <a:t>0 </a:t>
            </a:r>
            <a:r>
              <a:rPr lang="en-US" sz="2000" dirty="0">
                <a:sym typeface="Symbol" pitchFamily="18" charset="2"/>
              </a:rPr>
              <a:t></a:t>
            </a:r>
            <a:r>
              <a:rPr lang="en-US" sz="2400" dirty="0">
                <a:latin typeface="MTSYN" charset="-127"/>
                <a:sym typeface="Symbol" pitchFamily="18" charset="2"/>
              </a:rPr>
              <a:t> </a:t>
            </a:r>
            <a:r>
              <a:rPr lang="en-US" sz="2400" i="1" dirty="0">
                <a:sym typeface="Symbol" pitchFamily="18" charset="2"/>
              </a:rPr>
              <a:t>x </a:t>
            </a:r>
            <a:r>
              <a:rPr lang="en-US" sz="2400" dirty="0">
                <a:sym typeface="Symbol" pitchFamily="18" charset="2"/>
              </a:rPr>
              <a:t>is a leaf </a:t>
            </a:r>
            <a:r>
              <a:rPr lang="en-US" sz="2000" dirty="0">
                <a:sym typeface="Symbol" pitchFamily="18" charset="2"/>
              </a:rPr>
              <a:t> </a:t>
            </a:r>
            <a:r>
              <a:rPr lang="en-US" sz="2400" dirty="0" err="1">
                <a:sym typeface="Symbol" pitchFamily="18" charset="2"/>
              </a:rPr>
              <a:t>bh</a:t>
            </a:r>
            <a:r>
              <a:rPr lang="en-US" sz="2400" dirty="0">
                <a:latin typeface="RMTMI" charset="-95"/>
                <a:sym typeface="Symbol" pitchFamily="18" charset="2"/>
              </a:rPr>
              <a:t>(</a:t>
            </a:r>
            <a:r>
              <a:rPr lang="en-US" sz="2400" i="1" dirty="0">
                <a:sym typeface="Symbol" pitchFamily="18" charset="2"/>
              </a:rPr>
              <a:t>x</a:t>
            </a:r>
            <a:r>
              <a:rPr lang="en-US" sz="2400" dirty="0">
                <a:latin typeface="RMTMI" charset="-95"/>
                <a:sym typeface="Symbol" pitchFamily="18" charset="2"/>
              </a:rPr>
              <a:t>)</a:t>
            </a:r>
            <a:r>
              <a:rPr lang="en-US" sz="2400" i="1" dirty="0">
                <a:latin typeface="RMTMI" charset="-95"/>
                <a:sym typeface="Symbol" pitchFamily="18" charset="2"/>
              </a:rPr>
              <a:t> </a:t>
            </a:r>
            <a:r>
              <a:rPr lang="en-US" sz="2400" dirty="0">
                <a:latin typeface="MTSYN" charset="-127"/>
                <a:sym typeface="Symbol" pitchFamily="18" charset="2"/>
              </a:rPr>
              <a:t>= </a:t>
            </a:r>
            <a:r>
              <a:rPr lang="en-US" sz="2400" dirty="0">
                <a:sym typeface="Symbol" pitchFamily="18" charset="2"/>
              </a:rPr>
              <a:t>0.</a:t>
            </a:r>
            <a:br>
              <a:rPr lang="en-US" sz="2400" dirty="0">
                <a:sym typeface="Symbol" pitchFamily="18" charset="2"/>
              </a:rPr>
            </a:br>
            <a:r>
              <a:rPr lang="en-US" sz="2400" dirty="0" err="1">
                <a:sym typeface="Symbol" pitchFamily="18" charset="2"/>
              </a:rPr>
              <a:t>Subtree</a:t>
            </a:r>
            <a:r>
              <a:rPr lang="en-US" sz="2400" dirty="0">
                <a:sym typeface="Symbol" pitchFamily="18" charset="2"/>
              </a:rPr>
              <a:t> has 2</a:t>
            </a:r>
            <a:r>
              <a:rPr lang="en-US" sz="2400" baseline="30000" dirty="0">
                <a:sym typeface="Symbol" pitchFamily="18" charset="2"/>
              </a:rPr>
              <a:t>0</a:t>
            </a:r>
            <a:r>
              <a:rPr lang="en-US" sz="2400" dirty="0">
                <a:latin typeface="MTSYN" charset="-127"/>
                <a:sym typeface="Symbol" pitchFamily="18" charset="2"/>
              </a:rPr>
              <a:t>–</a:t>
            </a:r>
            <a:r>
              <a:rPr lang="en-US" sz="2400" dirty="0">
                <a:sym typeface="Symbol" pitchFamily="18" charset="2"/>
              </a:rPr>
              <a:t>1 </a:t>
            </a:r>
            <a:r>
              <a:rPr lang="en-US" sz="2400" dirty="0">
                <a:latin typeface="MTSYN" charset="-127"/>
                <a:sym typeface="Symbol" pitchFamily="18" charset="2"/>
              </a:rPr>
              <a:t>= </a:t>
            </a:r>
            <a:r>
              <a:rPr lang="en-US" sz="2400" dirty="0">
                <a:sym typeface="Symbol" pitchFamily="18" charset="2"/>
              </a:rPr>
              <a:t>0 nodes. </a:t>
            </a:r>
          </a:p>
          <a:p>
            <a:pPr lvl="1"/>
            <a:endParaRPr lang="en-US" sz="1000" dirty="0">
              <a:sym typeface="Symbol" pitchFamily="18" charset="2"/>
            </a:endParaRPr>
          </a:p>
          <a:p>
            <a:pPr lvl="1"/>
            <a:r>
              <a:rPr lang="en-US" b="1" dirty="0">
                <a:solidFill>
                  <a:schemeClr val="hlink"/>
                </a:solidFill>
                <a:sym typeface="Symbol" pitchFamily="18" charset="2"/>
              </a:rPr>
              <a:t>Induction Step: </a:t>
            </a:r>
            <a:r>
              <a:rPr lang="en-US" dirty="0">
                <a:sym typeface="Symbol" pitchFamily="18" charset="2"/>
              </a:rPr>
              <a:t>Height </a:t>
            </a:r>
            <a:r>
              <a:rPr lang="en-US" i="1" dirty="0">
                <a:sym typeface="Symbol" pitchFamily="18" charset="2"/>
              </a:rPr>
              <a:t>h(x) </a:t>
            </a:r>
            <a:r>
              <a:rPr lang="en-US" dirty="0">
                <a:sym typeface="Symbol" pitchFamily="18" charset="2"/>
              </a:rPr>
              <a:t>= </a:t>
            </a:r>
            <a:r>
              <a:rPr lang="en-US" i="1" dirty="0">
                <a:sym typeface="Symbol" pitchFamily="18" charset="2"/>
              </a:rPr>
              <a:t>h &gt; </a:t>
            </a:r>
            <a:r>
              <a:rPr lang="en-US" dirty="0">
                <a:sym typeface="Symbol" pitchFamily="18" charset="2"/>
              </a:rPr>
              <a:t>0</a:t>
            </a:r>
            <a:r>
              <a:rPr lang="en-US" i="1" dirty="0"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and </a:t>
            </a:r>
            <a:r>
              <a:rPr lang="en-US" i="1" dirty="0" err="1">
                <a:sym typeface="Symbol" pitchFamily="18" charset="2"/>
              </a:rPr>
              <a:t>bh</a:t>
            </a:r>
            <a:r>
              <a:rPr lang="en-US" dirty="0">
                <a:latin typeface="RMTMI" charset="-95"/>
                <a:sym typeface="Symbol" pitchFamily="18" charset="2"/>
              </a:rPr>
              <a:t>(</a:t>
            </a:r>
            <a:r>
              <a:rPr lang="en-US" i="1" dirty="0">
                <a:sym typeface="Symbol" pitchFamily="18" charset="2"/>
              </a:rPr>
              <a:t>x</a:t>
            </a:r>
            <a:r>
              <a:rPr lang="en-US" dirty="0">
                <a:latin typeface="RMTMI" charset="-95"/>
                <a:sym typeface="Symbol" pitchFamily="18" charset="2"/>
              </a:rPr>
              <a:t>)</a:t>
            </a:r>
            <a:r>
              <a:rPr lang="en-US" i="1" dirty="0">
                <a:latin typeface="RMTMI" charset="-95"/>
                <a:sym typeface="Symbol" pitchFamily="18" charset="2"/>
              </a:rPr>
              <a:t> </a:t>
            </a:r>
            <a:r>
              <a:rPr lang="en-US" dirty="0">
                <a:latin typeface="MTSYN" charset="-127"/>
                <a:sym typeface="Symbol" pitchFamily="18" charset="2"/>
              </a:rPr>
              <a:t>= </a:t>
            </a:r>
            <a:r>
              <a:rPr lang="en-US" i="1" dirty="0">
                <a:sym typeface="Symbol" pitchFamily="18" charset="2"/>
              </a:rPr>
              <a:t>b</a:t>
            </a:r>
            <a:r>
              <a:rPr lang="en-US" dirty="0">
                <a:sym typeface="Symbol" pitchFamily="18" charset="2"/>
              </a:rPr>
              <a:t>.</a:t>
            </a:r>
          </a:p>
          <a:p>
            <a:pPr lvl="2"/>
            <a:r>
              <a:rPr lang="en-US" dirty="0">
                <a:sym typeface="Symbol" pitchFamily="18" charset="2"/>
              </a:rPr>
              <a:t>Each child of </a:t>
            </a:r>
            <a:r>
              <a:rPr lang="en-US" i="1" dirty="0">
                <a:sym typeface="Symbol" pitchFamily="18" charset="2"/>
              </a:rPr>
              <a:t>x </a:t>
            </a:r>
            <a:r>
              <a:rPr lang="en-US" dirty="0">
                <a:sym typeface="Symbol" pitchFamily="18" charset="2"/>
              </a:rPr>
              <a:t>has height </a:t>
            </a:r>
            <a:r>
              <a:rPr lang="en-US" i="1" dirty="0">
                <a:sym typeface="Symbol" pitchFamily="18" charset="2"/>
              </a:rPr>
              <a:t>h </a:t>
            </a:r>
            <a:r>
              <a:rPr lang="en-US" dirty="0">
                <a:latin typeface="MTSYN" charset="-127"/>
                <a:sym typeface="Symbol" pitchFamily="18" charset="2"/>
              </a:rPr>
              <a:t>- </a:t>
            </a:r>
            <a:r>
              <a:rPr lang="en-US" dirty="0">
                <a:sym typeface="Symbol" pitchFamily="18" charset="2"/>
              </a:rPr>
              <a:t>1 and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sym typeface="Symbol" pitchFamily="18" charset="2"/>
              </a:rPr>
              <a:t>black-height either </a:t>
            </a:r>
            <a:r>
              <a:rPr lang="en-US" i="1" dirty="0">
                <a:sym typeface="Symbol" pitchFamily="18" charset="2"/>
              </a:rPr>
              <a:t>b </a:t>
            </a:r>
            <a:r>
              <a:rPr lang="en-US" dirty="0">
                <a:sym typeface="Symbol" pitchFamily="18" charset="2"/>
              </a:rPr>
              <a:t>(child is </a:t>
            </a:r>
            <a:r>
              <a:rPr lang="en-US" dirty="0">
                <a:solidFill>
                  <a:srgbClr val="CC3300"/>
                </a:solidFill>
                <a:sym typeface="Symbol" pitchFamily="18" charset="2"/>
              </a:rPr>
              <a:t>red</a:t>
            </a:r>
            <a:r>
              <a:rPr lang="en-US" dirty="0">
                <a:sym typeface="Symbol" pitchFamily="18" charset="2"/>
              </a:rPr>
              <a:t>) or </a:t>
            </a:r>
            <a:r>
              <a:rPr lang="en-US" i="1" dirty="0">
                <a:sym typeface="Symbol" pitchFamily="18" charset="2"/>
              </a:rPr>
              <a:t>b </a:t>
            </a:r>
            <a:r>
              <a:rPr lang="en-US" dirty="0">
                <a:latin typeface="MTSYN" charset="-127"/>
                <a:sym typeface="Symbol" pitchFamily="18" charset="2"/>
              </a:rPr>
              <a:t>- </a:t>
            </a:r>
            <a:r>
              <a:rPr lang="en-US" dirty="0">
                <a:sym typeface="Symbol" pitchFamily="18" charset="2"/>
              </a:rPr>
              <a:t>1 (child is </a:t>
            </a:r>
            <a:r>
              <a:rPr lang="en-US" dirty="0">
                <a:solidFill>
                  <a:schemeClr val="hlink"/>
                </a:solidFill>
                <a:sym typeface="Symbol" pitchFamily="18" charset="2"/>
              </a:rPr>
              <a:t>black</a:t>
            </a:r>
            <a:r>
              <a:rPr lang="en-US" dirty="0">
                <a:sym typeface="Symbol" pitchFamily="18" charset="2"/>
              </a:rPr>
              <a:t>).</a:t>
            </a:r>
          </a:p>
          <a:p>
            <a:pPr lvl="2"/>
            <a:r>
              <a:rPr lang="en-US" dirty="0">
                <a:sym typeface="Symbol" pitchFamily="18" charset="2"/>
              </a:rPr>
              <a:t> By </a:t>
            </a:r>
            <a:r>
              <a:rPr lang="en-US" dirty="0" err="1">
                <a:sym typeface="Symbol" pitchFamily="18" charset="2"/>
              </a:rPr>
              <a:t>ind.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hyp</a:t>
            </a:r>
            <a:r>
              <a:rPr lang="en-US" dirty="0">
                <a:sym typeface="Symbol" pitchFamily="18" charset="2"/>
              </a:rPr>
              <a:t>., each child has </a:t>
            </a:r>
            <a:r>
              <a:rPr lang="en-US" dirty="0">
                <a:latin typeface="MTSYN" charset="-127"/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2</a:t>
            </a:r>
            <a:r>
              <a:rPr lang="en-US" baseline="30000" dirty="0">
                <a:sym typeface="Symbol" pitchFamily="18" charset="2"/>
              </a:rPr>
              <a:t>bh</a:t>
            </a:r>
            <a:r>
              <a:rPr lang="en-US" baseline="30000" dirty="0">
                <a:latin typeface="RMTMI" charset="-95"/>
                <a:sym typeface="Symbol" pitchFamily="18" charset="2"/>
              </a:rPr>
              <a:t>(</a:t>
            </a:r>
            <a:r>
              <a:rPr lang="en-US" i="1" baseline="30000" dirty="0">
                <a:sym typeface="Symbol" pitchFamily="18" charset="2"/>
              </a:rPr>
              <a:t>x</a:t>
            </a:r>
            <a:r>
              <a:rPr lang="en-US" baseline="30000" dirty="0">
                <a:latin typeface="RMTMI" charset="-95"/>
                <a:sym typeface="Symbol" pitchFamily="18" charset="2"/>
              </a:rPr>
              <a:t>)</a:t>
            </a:r>
            <a:r>
              <a:rPr lang="en-US" baseline="30000" dirty="0">
                <a:latin typeface="MTSYN" charset="-127"/>
                <a:sym typeface="Symbol" pitchFamily="18" charset="2"/>
              </a:rPr>
              <a:t>– </a:t>
            </a:r>
            <a:r>
              <a:rPr lang="en-US" baseline="30000" dirty="0">
                <a:sym typeface="Symbol" pitchFamily="18" charset="2"/>
              </a:rPr>
              <a:t>1</a:t>
            </a:r>
            <a:r>
              <a:rPr lang="en-US" dirty="0">
                <a:latin typeface="MTSYN" charset="-127"/>
                <a:sym typeface="Symbol" pitchFamily="18" charset="2"/>
              </a:rPr>
              <a:t>–</a:t>
            </a:r>
            <a:r>
              <a:rPr lang="en-US" dirty="0">
                <a:sym typeface="Symbol" pitchFamily="18" charset="2"/>
              </a:rPr>
              <a:t>1 internal nodes.</a:t>
            </a:r>
          </a:p>
          <a:p>
            <a:pPr lvl="2"/>
            <a:r>
              <a:rPr lang="en-US" dirty="0" err="1">
                <a:sym typeface="Symbol" pitchFamily="18" charset="2"/>
              </a:rPr>
              <a:t>Subtree</a:t>
            </a:r>
            <a:r>
              <a:rPr lang="en-US" dirty="0">
                <a:sym typeface="Symbol" pitchFamily="18" charset="2"/>
              </a:rPr>
              <a:t> rooted at </a:t>
            </a:r>
            <a:r>
              <a:rPr lang="en-US" i="1" dirty="0">
                <a:sym typeface="Symbol" pitchFamily="18" charset="2"/>
              </a:rPr>
              <a:t>x </a:t>
            </a:r>
            <a:r>
              <a:rPr lang="en-US" dirty="0">
                <a:sym typeface="Symbol" pitchFamily="18" charset="2"/>
              </a:rPr>
              <a:t>has  </a:t>
            </a:r>
            <a:r>
              <a:rPr lang="en-US" dirty="0">
                <a:latin typeface="MTSYN" charset="-127"/>
                <a:sym typeface="Symbol" pitchFamily="18" charset="2"/>
              </a:rPr>
              <a:t> </a:t>
            </a:r>
            <a:r>
              <a:rPr lang="en-US" dirty="0">
                <a:sym typeface="Symbol" pitchFamily="18" charset="2"/>
              </a:rPr>
              <a:t>2 </a:t>
            </a:r>
            <a:r>
              <a:rPr lang="en-US" dirty="0">
                <a:latin typeface="RMTMI" charset="-95"/>
                <a:sym typeface="Symbol" pitchFamily="18" charset="2"/>
              </a:rPr>
              <a:t>(</a:t>
            </a:r>
            <a:r>
              <a:rPr lang="en-US" dirty="0">
                <a:sym typeface="Symbol" pitchFamily="18" charset="2"/>
              </a:rPr>
              <a:t>2</a:t>
            </a:r>
            <a:r>
              <a:rPr lang="en-US" baseline="30000" dirty="0">
                <a:sym typeface="Symbol" pitchFamily="18" charset="2"/>
              </a:rPr>
              <a:t>bh</a:t>
            </a:r>
            <a:r>
              <a:rPr lang="en-US" baseline="30000" dirty="0">
                <a:latin typeface="RMTMI" charset="-95"/>
                <a:sym typeface="Symbol" pitchFamily="18" charset="2"/>
              </a:rPr>
              <a:t>(</a:t>
            </a:r>
            <a:r>
              <a:rPr lang="en-US" i="1" baseline="30000" dirty="0">
                <a:sym typeface="Symbol" pitchFamily="18" charset="2"/>
              </a:rPr>
              <a:t>x</a:t>
            </a:r>
            <a:r>
              <a:rPr lang="en-US" baseline="30000" dirty="0">
                <a:latin typeface="RMTMI" charset="-95"/>
                <a:sym typeface="Symbol" pitchFamily="18" charset="2"/>
              </a:rPr>
              <a:t>) </a:t>
            </a:r>
            <a:r>
              <a:rPr lang="en-US" baseline="30000" dirty="0">
                <a:latin typeface="MTSYN" charset="-127"/>
                <a:sym typeface="Symbol" pitchFamily="18" charset="2"/>
              </a:rPr>
              <a:t>– </a:t>
            </a:r>
            <a:r>
              <a:rPr lang="en-US" baseline="30000" dirty="0">
                <a:sym typeface="Symbol" pitchFamily="18" charset="2"/>
              </a:rPr>
              <a:t>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>
                <a:latin typeface="MTSYN" charset="-127"/>
                <a:sym typeface="Symbol" pitchFamily="18" charset="2"/>
              </a:rPr>
              <a:t>– </a:t>
            </a:r>
            <a:r>
              <a:rPr lang="en-US" dirty="0">
                <a:sym typeface="Symbol" pitchFamily="18" charset="2"/>
              </a:rPr>
              <a:t>1</a:t>
            </a:r>
            <a:r>
              <a:rPr lang="en-US" dirty="0">
                <a:latin typeface="RMTMI" charset="-95"/>
                <a:sym typeface="Symbol" pitchFamily="18" charset="2"/>
              </a:rPr>
              <a:t>)</a:t>
            </a:r>
            <a:r>
              <a:rPr lang="en-US" dirty="0">
                <a:latin typeface="MTSYN" charset="-127"/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1 </a:t>
            </a:r>
            <a:br>
              <a:rPr lang="en-US" dirty="0">
                <a:sym typeface="Symbol" pitchFamily="18" charset="2"/>
              </a:rPr>
            </a:br>
            <a:r>
              <a:rPr lang="en-US" dirty="0">
                <a:latin typeface="MTSYN" charset="-127"/>
                <a:sym typeface="Symbol" pitchFamily="18" charset="2"/>
              </a:rPr>
              <a:t>= </a:t>
            </a:r>
            <a:r>
              <a:rPr lang="en-US" dirty="0">
                <a:sym typeface="Symbol" pitchFamily="18" charset="2"/>
              </a:rPr>
              <a:t>2</a:t>
            </a:r>
            <a:r>
              <a:rPr lang="en-US" baseline="30000" dirty="0">
                <a:sym typeface="Symbol" pitchFamily="18" charset="2"/>
              </a:rPr>
              <a:t>bh</a:t>
            </a:r>
            <a:r>
              <a:rPr lang="en-US" baseline="30000" dirty="0">
                <a:latin typeface="RMTMI" charset="-95"/>
                <a:sym typeface="Symbol" pitchFamily="18" charset="2"/>
              </a:rPr>
              <a:t>(</a:t>
            </a:r>
            <a:r>
              <a:rPr lang="en-US" i="1" baseline="30000" dirty="0">
                <a:sym typeface="Symbol" pitchFamily="18" charset="2"/>
              </a:rPr>
              <a:t>x</a:t>
            </a:r>
            <a:r>
              <a:rPr lang="en-US" baseline="30000" dirty="0">
                <a:latin typeface="RMTMI" charset="-95"/>
                <a:sym typeface="Symbol" pitchFamily="18" charset="2"/>
              </a:rPr>
              <a:t>)</a:t>
            </a:r>
            <a:r>
              <a:rPr lang="en-US" dirty="0">
                <a:latin typeface="RMTMI" charset="-95"/>
                <a:sym typeface="Symbol" pitchFamily="18" charset="2"/>
              </a:rPr>
              <a:t> </a:t>
            </a:r>
            <a:r>
              <a:rPr lang="en-US" dirty="0">
                <a:latin typeface="MTSYN" charset="-127"/>
                <a:sym typeface="Symbol" pitchFamily="18" charset="2"/>
              </a:rPr>
              <a:t>– </a:t>
            </a:r>
            <a:r>
              <a:rPr lang="en-US" dirty="0">
                <a:sym typeface="Symbol" pitchFamily="18" charset="2"/>
              </a:rPr>
              <a:t>1 internal nodes. (The </a:t>
            </a:r>
            <a:r>
              <a:rPr lang="en-US" dirty="0">
                <a:latin typeface="MTSYN" charset="-127"/>
                <a:sym typeface="Symbol" pitchFamily="18" charset="2"/>
              </a:rPr>
              <a:t>+</a:t>
            </a:r>
            <a:r>
              <a:rPr lang="en-US" dirty="0">
                <a:sym typeface="Symbol" pitchFamily="18" charset="2"/>
              </a:rPr>
              <a:t>1 is for </a:t>
            </a:r>
            <a:r>
              <a:rPr lang="en-US" i="1" dirty="0">
                <a:sym typeface="Symbol" pitchFamily="18" charset="2"/>
              </a:rPr>
              <a:t>x </a:t>
            </a:r>
            <a:r>
              <a:rPr lang="en-US" dirty="0">
                <a:sym typeface="Symbol" pitchFamily="18" charset="2"/>
              </a:rPr>
              <a:t>itself.)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Bound on RB Tree Height</a:t>
            </a:r>
          </a:p>
        </p:txBody>
      </p:sp>
      <p:sp>
        <p:nvSpPr>
          <p:cNvPr id="5201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257800"/>
          </a:xfrm>
        </p:spPr>
        <p:txBody>
          <a:bodyPr/>
          <a:lstStyle/>
          <a:p>
            <a:r>
              <a:rPr lang="en-US" sz="2800" dirty="0"/>
              <a:t>Lemma: </a:t>
            </a:r>
            <a:r>
              <a:rPr lang="en-US" sz="2800" dirty="0">
                <a:sym typeface="Symbol" pitchFamily="18" charset="2"/>
              </a:rPr>
              <a:t>The </a:t>
            </a:r>
            <a:r>
              <a:rPr lang="en-US" sz="2800" dirty="0" err="1">
                <a:sym typeface="Symbol" pitchFamily="18" charset="2"/>
              </a:rPr>
              <a:t>subtree</a:t>
            </a:r>
            <a:r>
              <a:rPr lang="en-US" sz="2800" dirty="0">
                <a:sym typeface="Symbol" pitchFamily="18" charset="2"/>
              </a:rPr>
              <a:t> rooted at any node x has </a:t>
            </a:r>
            <a:br>
              <a:rPr lang="en-US" sz="2800" dirty="0">
                <a:sym typeface="Symbol" pitchFamily="18" charset="2"/>
              </a:rPr>
            </a:br>
            <a:r>
              <a:rPr lang="en-US" sz="2800" dirty="0">
                <a:sym typeface="Symbol" pitchFamily="18" charset="2"/>
              </a:rPr>
              <a:t> 2</a:t>
            </a:r>
            <a:r>
              <a:rPr lang="en-US" sz="2800" i="1" baseline="30000" dirty="0">
                <a:sym typeface="Symbol" pitchFamily="18" charset="2"/>
              </a:rPr>
              <a:t>bh</a:t>
            </a:r>
            <a:r>
              <a:rPr lang="en-US" sz="2800" baseline="30000" dirty="0">
                <a:sym typeface="Symbol" pitchFamily="18" charset="2"/>
              </a:rPr>
              <a:t>(</a:t>
            </a:r>
            <a:r>
              <a:rPr lang="en-US" sz="2800" i="1" baseline="30000" dirty="0">
                <a:sym typeface="Symbol" pitchFamily="18" charset="2"/>
              </a:rPr>
              <a:t>x</a:t>
            </a:r>
            <a:r>
              <a:rPr lang="en-US" sz="2800" baseline="30000" dirty="0">
                <a:sym typeface="Symbol" pitchFamily="18" charset="2"/>
              </a:rPr>
              <a:t>)</a:t>
            </a:r>
            <a:r>
              <a:rPr lang="en-US" sz="2800" dirty="0">
                <a:sym typeface="Symbol" pitchFamily="18" charset="2"/>
              </a:rPr>
              <a:t>–1 internal nodes.</a:t>
            </a:r>
            <a:endParaRPr lang="en-US" sz="1400" dirty="0">
              <a:sym typeface="Symbol" pitchFamily="18" charset="2"/>
            </a:endParaRPr>
          </a:p>
          <a:p>
            <a:r>
              <a:rPr lang="en-US" b="1" dirty="0" smtClean="0">
                <a:solidFill>
                  <a:srgbClr val="CC3300"/>
                </a:solidFill>
              </a:rPr>
              <a:t>Lemma: </a:t>
            </a:r>
            <a:r>
              <a:rPr lang="en-US" dirty="0">
                <a:solidFill>
                  <a:schemeClr val="hlink"/>
                </a:solidFill>
              </a:rPr>
              <a:t>A red-black tree with </a:t>
            </a:r>
            <a:r>
              <a:rPr lang="en-US" i="1" dirty="0">
                <a:solidFill>
                  <a:schemeClr val="hlink"/>
                </a:solidFill>
              </a:rPr>
              <a:t>n</a:t>
            </a:r>
            <a:r>
              <a:rPr lang="en-US" dirty="0">
                <a:solidFill>
                  <a:schemeClr val="hlink"/>
                </a:solidFill>
              </a:rPr>
              <a:t> internal nodes has height at most 2 </a:t>
            </a:r>
            <a:r>
              <a:rPr lang="en-US" dirty="0" err="1">
                <a:solidFill>
                  <a:schemeClr val="hlink"/>
                </a:solidFill>
              </a:rPr>
              <a:t>lg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n+</a:t>
            </a:r>
            <a:r>
              <a:rPr lang="en-US" dirty="0">
                <a:solidFill>
                  <a:schemeClr val="hlink"/>
                </a:solidFill>
              </a:rPr>
              <a:t>1)</a:t>
            </a:r>
            <a:r>
              <a:rPr lang="en-US" i="1" dirty="0">
                <a:solidFill>
                  <a:schemeClr val="hlink"/>
                </a:solidFill>
              </a:rPr>
              <a:t>.</a:t>
            </a:r>
          </a:p>
          <a:p>
            <a:r>
              <a:rPr lang="en-US" b="1" dirty="0">
                <a:solidFill>
                  <a:srgbClr val="CC3300"/>
                </a:solidFill>
              </a:rPr>
              <a:t>Proof</a:t>
            </a:r>
            <a:r>
              <a:rPr lang="en-US" b="1" dirty="0" smtClean="0">
                <a:solidFill>
                  <a:srgbClr val="CC3300"/>
                </a:solidFill>
              </a:rPr>
              <a:t>:</a:t>
            </a:r>
          </a:p>
          <a:p>
            <a:pPr lvl="1"/>
            <a:r>
              <a:rPr lang="en-US" dirty="0"/>
              <a:t>Let </a:t>
            </a:r>
            <a:r>
              <a:rPr lang="en-US" dirty="0" err="1" smtClean="0"/>
              <a:t>bh</a:t>
            </a:r>
            <a:r>
              <a:rPr lang="en-US" dirty="0" smtClean="0"/>
              <a:t> be the black height of the root (tree) and h be the height of the root (tree)</a:t>
            </a:r>
            <a:endParaRPr lang="en-US" dirty="0"/>
          </a:p>
          <a:p>
            <a:pPr lvl="1"/>
            <a:r>
              <a:rPr lang="en-US" dirty="0"/>
              <a:t>By the above lemma, </a:t>
            </a:r>
            <a:r>
              <a:rPr lang="en-US" i="1" dirty="0"/>
              <a:t>n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dirty="0">
                <a:latin typeface="MTSYN" charset="-127"/>
              </a:rPr>
              <a:t> </a:t>
            </a:r>
            <a:r>
              <a:rPr lang="en-US" dirty="0" smtClean="0"/>
              <a:t>2</a:t>
            </a:r>
            <a:r>
              <a:rPr lang="en-US" i="1" baseline="30000" dirty="0" smtClean="0"/>
              <a:t>bh</a:t>
            </a:r>
            <a:r>
              <a:rPr lang="en-US" i="1" dirty="0" smtClean="0"/>
              <a:t> </a:t>
            </a:r>
            <a:r>
              <a:rPr lang="en-US" dirty="0">
                <a:latin typeface="MTSYN" charset="-127"/>
                <a:sym typeface="Symbol" pitchFamily="18" charset="2"/>
              </a:rPr>
              <a:t>–</a:t>
            </a:r>
            <a:r>
              <a:rPr lang="en-US" dirty="0">
                <a:latin typeface="MTSYN" charset="-127"/>
              </a:rPr>
              <a:t> </a:t>
            </a:r>
            <a:r>
              <a:rPr lang="en-US" dirty="0"/>
              <a:t>1,</a:t>
            </a:r>
          </a:p>
          <a:p>
            <a:pPr lvl="1"/>
            <a:r>
              <a:rPr lang="en-US" dirty="0"/>
              <a:t>and since </a:t>
            </a:r>
            <a:r>
              <a:rPr lang="en-US" i="1" dirty="0" err="1" smtClean="0"/>
              <a:t>bh</a:t>
            </a:r>
            <a:r>
              <a:rPr lang="en-US" i="1" dirty="0" smtClean="0"/>
              <a:t> </a:t>
            </a:r>
            <a:r>
              <a:rPr lang="en-US" dirty="0">
                <a:sym typeface="Symbol" pitchFamily="18" charset="2"/>
              </a:rPr>
              <a:t></a:t>
            </a:r>
            <a:r>
              <a:rPr lang="en-US" i="1" dirty="0" smtClean="0">
                <a:sym typeface="Symbol" pitchFamily="18" charset="2"/>
              </a:rPr>
              <a:t>h</a:t>
            </a:r>
            <a:r>
              <a:rPr lang="en-US" dirty="0" smtClean="0">
                <a:sym typeface="Symbol" pitchFamily="18" charset="2"/>
              </a:rPr>
              <a:t>/2</a:t>
            </a:r>
            <a:r>
              <a:rPr lang="en-US" dirty="0">
                <a:sym typeface="Symbol" pitchFamily="18" charset="2"/>
              </a:rPr>
              <a:t>,</a:t>
            </a:r>
            <a:r>
              <a:rPr lang="en-US" dirty="0"/>
              <a:t> we have </a:t>
            </a:r>
            <a:r>
              <a:rPr lang="en-US" i="1" dirty="0"/>
              <a:t>n </a:t>
            </a:r>
            <a:r>
              <a:rPr lang="en-US" dirty="0">
                <a:sym typeface="Symbol" pitchFamily="18" charset="2"/>
              </a:rPr>
              <a:t> </a:t>
            </a:r>
            <a:r>
              <a:rPr lang="en-US" dirty="0" smtClean="0"/>
              <a:t>2</a:t>
            </a:r>
            <a:r>
              <a:rPr lang="en-US" i="1" baseline="30000" dirty="0" smtClean="0"/>
              <a:t>h</a:t>
            </a:r>
            <a:r>
              <a:rPr lang="en-US" i="1" baseline="30000" dirty="0" smtClean="0">
                <a:latin typeface="RMTMI" charset="-95"/>
              </a:rPr>
              <a:t>/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>
                <a:latin typeface="MTSYN" charset="-127"/>
                <a:sym typeface="Symbol" pitchFamily="18" charset="2"/>
              </a:rPr>
              <a:t>–</a:t>
            </a:r>
            <a:r>
              <a:rPr lang="en-US" dirty="0">
                <a:latin typeface="MTSYN" charset="-127"/>
              </a:rPr>
              <a:t> </a:t>
            </a:r>
            <a:r>
              <a:rPr lang="en-US" dirty="0"/>
              <a:t>1.</a:t>
            </a:r>
          </a:p>
          <a:p>
            <a:pPr lvl="1"/>
            <a:r>
              <a:rPr lang="en-US" sz="2400" dirty="0">
                <a:sym typeface="Symbol" pitchFamily="18" charset="2"/>
              </a:rPr>
              <a:t>  </a:t>
            </a:r>
            <a:r>
              <a:rPr lang="en-US" i="1" dirty="0"/>
              <a:t>h </a:t>
            </a:r>
            <a:r>
              <a:rPr lang="en-US" dirty="0">
                <a:sym typeface="Symbol" pitchFamily="18" charset="2"/>
              </a:rPr>
              <a:t></a:t>
            </a:r>
            <a:r>
              <a:rPr lang="en-US" dirty="0">
                <a:latin typeface="MTSYN" charset="-127"/>
              </a:rPr>
              <a:t> </a:t>
            </a:r>
            <a:r>
              <a:rPr lang="en-US" dirty="0"/>
              <a:t>2 </a:t>
            </a:r>
            <a:r>
              <a:rPr lang="en-US" dirty="0" err="1"/>
              <a:t>lg</a:t>
            </a:r>
            <a:r>
              <a:rPr lang="en-US" dirty="0">
                <a:latin typeface="RMTMI" charset="-95"/>
              </a:rPr>
              <a:t>(</a:t>
            </a:r>
            <a:r>
              <a:rPr lang="en-US" i="1" dirty="0"/>
              <a:t>n </a:t>
            </a:r>
            <a:r>
              <a:rPr lang="en-US" dirty="0">
                <a:latin typeface="MTSYN" charset="-127"/>
              </a:rPr>
              <a:t>+ </a:t>
            </a:r>
            <a:r>
              <a:rPr lang="en-US" dirty="0"/>
              <a:t>1</a:t>
            </a:r>
            <a:r>
              <a:rPr lang="en-US" dirty="0">
                <a:latin typeface="RMTMI" charset="-95"/>
              </a:rPr>
              <a:t>)</a:t>
            </a:r>
            <a:r>
              <a:rPr lang="en-US" dirty="0"/>
              <a:t>.</a:t>
            </a:r>
            <a:endParaRPr lang="en-US" dirty="0"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5800" y="2286000"/>
            <a:ext cx="7772400" cy="1143000"/>
          </a:xfrm>
          <a:prstGeom prst="rect">
            <a:avLst/>
          </a:prstGeom>
          <a:ln/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u="sng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dirty="0"/>
              <a:t>2</a:t>
            </a:r>
            <a:r>
              <a:rPr lang="en-US" dirty="0" smtClean="0"/>
              <a:t>-3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326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39800"/>
            <a:ext cx="8382000" cy="507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41350"/>
            <a:ext cx="79248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42938"/>
            <a:ext cx="8305800" cy="552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zh-CN" altLang="en-US">
                <a:ea typeface="宋体" pitchFamily="2" charset="-122"/>
              </a:rPr>
              <a:t>2-3 </a:t>
            </a:r>
            <a:r>
              <a:rPr lang="en-US" altLang="zh-CN">
                <a:ea typeface="宋体" pitchFamily="2" charset="-122"/>
              </a:rPr>
              <a:t>Tree vs. Binary Tree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A 2-3 tree is not a binary tree since a node in the 2-3 tree can have three children.</a:t>
            </a:r>
          </a:p>
          <a:p>
            <a:r>
              <a:rPr lang="en-US" altLang="zh-CN">
                <a:ea typeface="宋体" pitchFamily="2" charset="-122"/>
              </a:rPr>
              <a:t>A 2-3 tree does resemble a full binary tree.</a:t>
            </a:r>
          </a:p>
          <a:p>
            <a:r>
              <a:rPr lang="en-US" altLang="zh-CN">
                <a:ea typeface="宋体" pitchFamily="2" charset="-122"/>
              </a:rPr>
              <a:t>If a 2-3 tree does not contain 3-nodes, it is like a full binary tree since all its internal nodes have two children and all its leaves are at the same level.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Cont.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If a 2-3 </a:t>
            </a:r>
            <a:r>
              <a:rPr lang="en-US" altLang="zh-CN" dirty="0" smtClean="0">
                <a:ea typeface="宋体" pitchFamily="2" charset="-122"/>
              </a:rPr>
              <a:t>tree has </a:t>
            </a:r>
            <a:r>
              <a:rPr lang="en-US" altLang="zh-CN" dirty="0">
                <a:ea typeface="宋体" pitchFamily="2" charset="-122"/>
              </a:rPr>
              <a:t>three children, the tree will contain </a:t>
            </a:r>
            <a:r>
              <a:rPr lang="en-US" altLang="zh-CN" dirty="0" smtClean="0">
                <a:ea typeface="宋体" pitchFamily="2" charset="-122"/>
              </a:rPr>
              <a:t>more </a:t>
            </a:r>
            <a:r>
              <a:rPr lang="en-US" altLang="zh-CN" dirty="0">
                <a:ea typeface="宋体" pitchFamily="2" charset="-122"/>
              </a:rPr>
              <a:t>nodes than a full binary tree of the same height. </a:t>
            </a:r>
          </a:p>
          <a:p>
            <a:r>
              <a:rPr lang="en-US" altLang="zh-CN" dirty="0">
                <a:ea typeface="宋体" pitchFamily="2" charset="-122"/>
              </a:rPr>
              <a:t>Therefore, a 2-3 tree of height h has at least 2^h - 1 nodes.</a:t>
            </a:r>
          </a:p>
          <a:p>
            <a:r>
              <a:rPr lang="en-US" altLang="zh-CN" dirty="0">
                <a:ea typeface="宋体" pitchFamily="2" charset="-122"/>
              </a:rPr>
              <a:t>In other words, a 2-3 tree with N nodes never has height greater then  log (N+1), the minimum height of a binary tree with N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Example of a 2-3 Tree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items in the 2-3 are ordered by their search keys.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                             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918394" y="2487971"/>
            <a:ext cx="7302500" cy="3416300"/>
            <a:chOff x="1682750" y="3054350"/>
            <a:chExt cx="7302500" cy="3416300"/>
          </a:xfrm>
        </p:grpSpPr>
        <p:sp>
          <p:nvSpPr>
            <p:cNvPr id="14340" name="AutoShape 4"/>
            <p:cNvSpPr>
              <a:spLocks noChangeArrowheads="1"/>
            </p:cNvSpPr>
            <p:nvPr/>
          </p:nvSpPr>
          <p:spPr bwMode="auto">
            <a:xfrm>
              <a:off x="4121150" y="3054350"/>
              <a:ext cx="1968500" cy="596900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1" name="Line 5"/>
            <p:cNvSpPr>
              <a:spLocks noChangeShapeType="1"/>
            </p:cNvSpPr>
            <p:nvPr/>
          </p:nvSpPr>
          <p:spPr bwMode="auto">
            <a:xfrm>
              <a:off x="5105400" y="3657600"/>
              <a:ext cx="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H="1">
              <a:off x="2667000" y="3733800"/>
              <a:ext cx="17526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5791200" y="3733800"/>
              <a:ext cx="16764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4" name="Oval 8"/>
            <p:cNvSpPr>
              <a:spLocks noChangeArrowheads="1"/>
            </p:cNvSpPr>
            <p:nvPr/>
          </p:nvSpPr>
          <p:spPr bwMode="auto">
            <a:xfrm>
              <a:off x="2444750" y="45021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5" name="AutoShape 9"/>
            <p:cNvSpPr>
              <a:spLocks noChangeArrowheads="1"/>
            </p:cNvSpPr>
            <p:nvPr/>
          </p:nvSpPr>
          <p:spPr bwMode="auto">
            <a:xfrm>
              <a:off x="6788150" y="4349750"/>
              <a:ext cx="1739900" cy="596900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 flipH="1">
              <a:off x="1828800" y="4953000"/>
              <a:ext cx="685800" cy="1066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auto">
            <a:xfrm>
              <a:off x="2895600" y="4953000"/>
              <a:ext cx="4572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2"/>
            <p:cNvSpPr>
              <a:spLocks noChangeShapeType="1"/>
            </p:cNvSpPr>
            <p:nvPr/>
          </p:nvSpPr>
          <p:spPr bwMode="auto">
            <a:xfrm flipH="1">
              <a:off x="4495800" y="4953000"/>
              <a:ext cx="3810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Oval 13"/>
            <p:cNvSpPr>
              <a:spLocks noChangeArrowheads="1"/>
            </p:cNvSpPr>
            <p:nvPr/>
          </p:nvSpPr>
          <p:spPr bwMode="auto">
            <a:xfrm>
              <a:off x="4806950" y="4425950"/>
              <a:ext cx="596900" cy="5969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4"/>
            <p:cNvSpPr>
              <a:spLocks noChangeShapeType="1"/>
            </p:cNvSpPr>
            <p:nvPr/>
          </p:nvSpPr>
          <p:spPr bwMode="auto">
            <a:xfrm>
              <a:off x="5334000" y="4953000"/>
              <a:ext cx="457200" cy="990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15"/>
            <p:cNvSpPr>
              <a:spLocks noChangeShapeType="1"/>
            </p:cNvSpPr>
            <p:nvPr/>
          </p:nvSpPr>
          <p:spPr bwMode="auto">
            <a:xfrm flipH="1">
              <a:off x="6629400" y="5029200"/>
              <a:ext cx="5334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8229600" y="5029200"/>
              <a:ext cx="3810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Oval 17"/>
            <p:cNvSpPr>
              <a:spLocks noChangeArrowheads="1"/>
            </p:cNvSpPr>
            <p:nvPr/>
          </p:nvSpPr>
          <p:spPr bwMode="auto">
            <a:xfrm>
              <a:off x="1682750" y="59499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Oval 18"/>
            <p:cNvSpPr>
              <a:spLocks noChangeArrowheads="1"/>
            </p:cNvSpPr>
            <p:nvPr/>
          </p:nvSpPr>
          <p:spPr bwMode="auto">
            <a:xfrm>
              <a:off x="4121150" y="59499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Oval 19"/>
            <p:cNvSpPr>
              <a:spLocks noChangeArrowheads="1"/>
            </p:cNvSpPr>
            <p:nvPr/>
          </p:nvSpPr>
          <p:spPr bwMode="auto">
            <a:xfrm>
              <a:off x="5416550" y="59499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80</a:t>
              </a:r>
            </a:p>
          </p:txBody>
        </p:sp>
        <p:sp>
          <p:nvSpPr>
            <p:cNvPr id="14356" name="AutoShape 20"/>
            <p:cNvSpPr>
              <a:spLocks noChangeArrowheads="1"/>
            </p:cNvSpPr>
            <p:nvPr/>
          </p:nvSpPr>
          <p:spPr bwMode="auto">
            <a:xfrm>
              <a:off x="2444750" y="5949950"/>
              <a:ext cx="1435100" cy="444500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AutoShape 21"/>
            <p:cNvSpPr>
              <a:spLocks noChangeArrowheads="1"/>
            </p:cNvSpPr>
            <p:nvPr/>
          </p:nvSpPr>
          <p:spPr bwMode="auto">
            <a:xfrm>
              <a:off x="6254750" y="5949950"/>
              <a:ext cx="1587500" cy="520700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Oval 22"/>
            <p:cNvSpPr>
              <a:spLocks noChangeArrowheads="1"/>
            </p:cNvSpPr>
            <p:nvPr/>
          </p:nvSpPr>
          <p:spPr bwMode="auto">
            <a:xfrm>
              <a:off x="8464550" y="59499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 dirty="0">
                  <a:ea typeface="宋体" pitchFamily="2" charset="-122"/>
                </a:rPr>
                <a:t>160</a:t>
              </a:r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auto">
            <a:xfrm>
              <a:off x="4327525" y="3184525"/>
              <a:ext cx="170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dirty="0">
                  <a:ea typeface="宋体" pitchFamily="2" charset="-122"/>
                </a:rPr>
                <a:t>50            90</a:t>
              </a:r>
            </a:p>
          </p:txBody>
        </p:sp>
        <p:sp>
          <p:nvSpPr>
            <p:cNvPr id="14360" name="Rectangle 24"/>
            <p:cNvSpPr>
              <a:spLocks noChangeArrowheads="1"/>
            </p:cNvSpPr>
            <p:nvPr/>
          </p:nvSpPr>
          <p:spPr bwMode="auto">
            <a:xfrm>
              <a:off x="2498725" y="45561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dirty="0">
                  <a:ea typeface="宋体" pitchFamily="2" charset="-122"/>
                </a:rPr>
                <a:t>20</a:t>
              </a:r>
            </a:p>
          </p:txBody>
        </p:sp>
        <p:sp>
          <p:nvSpPr>
            <p:cNvPr id="14361" name="Rectangle 25"/>
            <p:cNvSpPr>
              <a:spLocks noChangeArrowheads="1"/>
            </p:cNvSpPr>
            <p:nvPr/>
          </p:nvSpPr>
          <p:spPr bwMode="auto">
            <a:xfrm>
              <a:off x="4860925" y="44799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70</a:t>
              </a:r>
            </a:p>
          </p:txBody>
        </p:sp>
        <p:sp>
          <p:nvSpPr>
            <p:cNvPr id="14362" name="Rectangle 26"/>
            <p:cNvSpPr>
              <a:spLocks noChangeArrowheads="1"/>
            </p:cNvSpPr>
            <p:nvPr/>
          </p:nvSpPr>
          <p:spPr bwMode="auto">
            <a:xfrm>
              <a:off x="6842125" y="4479925"/>
              <a:ext cx="1708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120        150</a:t>
              </a:r>
            </a:p>
          </p:txBody>
        </p:sp>
        <p:sp>
          <p:nvSpPr>
            <p:cNvPr id="14363" name="Rectangle 27"/>
            <p:cNvSpPr>
              <a:spLocks noChangeArrowheads="1"/>
            </p:cNvSpPr>
            <p:nvPr/>
          </p:nvSpPr>
          <p:spPr bwMode="auto">
            <a:xfrm>
              <a:off x="1736725" y="60039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10</a:t>
              </a:r>
            </a:p>
          </p:txBody>
        </p:sp>
        <p:sp>
          <p:nvSpPr>
            <p:cNvPr id="14364" name="Rectangle 28"/>
            <p:cNvSpPr>
              <a:spLocks noChangeArrowheads="1"/>
            </p:cNvSpPr>
            <p:nvPr/>
          </p:nvSpPr>
          <p:spPr bwMode="auto">
            <a:xfrm>
              <a:off x="2498725" y="5927725"/>
              <a:ext cx="13271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30       40</a:t>
              </a:r>
            </a:p>
          </p:txBody>
        </p:sp>
        <p:sp>
          <p:nvSpPr>
            <p:cNvPr id="14365" name="Rectangle 29"/>
            <p:cNvSpPr>
              <a:spLocks noChangeArrowheads="1"/>
            </p:cNvSpPr>
            <p:nvPr/>
          </p:nvSpPr>
          <p:spPr bwMode="auto">
            <a:xfrm>
              <a:off x="4098925" y="60039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dirty="0">
                  <a:ea typeface="宋体" pitchFamily="2" charset="-122"/>
                </a:rPr>
                <a:t>60</a:t>
              </a:r>
            </a:p>
          </p:txBody>
        </p:sp>
        <p:sp>
          <p:nvSpPr>
            <p:cNvPr id="14366" name="Rectangle 30"/>
            <p:cNvSpPr>
              <a:spLocks noChangeArrowheads="1"/>
            </p:cNvSpPr>
            <p:nvPr/>
          </p:nvSpPr>
          <p:spPr bwMode="auto">
            <a:xfrm>
              <a:off x="6308725" y="6003925"/>
              <a:ext cx="15557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dirty="0">
                  <a:ea typeface="宋体" pitchFamily="2" charset="-122"/>
                </a:rPr>
                <a:t>100      110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25500"/>
            <a:ext cx="8001000" cy="535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Tree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58200" cy="5029200"/>
          </a:xfrm>
        </p:spPr>
        <p:txBody>
          <a:bodyPr/>
          <a:lstStyle/>
          <a:p>
            <a:r>
              <a:rPr lang="en-US" dirty="0"/>
              <a:t>Binary search tree + 1 bit per node: the attribute </a:t>
            </a:r>
            <a:r>
              <a:rPr lang="en-US" i="1" dirty="0">
                <a:solidFill>
                  <a:srgbClr val="CC3300"/>
                </a:solidFill>
              </a:rPr>
              <a:t>color</a:t>
            </a:r>
            <a:r>
              <a:rPr lang="en-US" dirty="0"/>
              <a:t>, which is either </a:t>
            </a:r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>
                <a:solidFill>
                  <a:schemeClr val="hlink"/>
                </a:solidFill>
              </a:rPr>
              <a:t>black</a:t>
            </a:r>
            <a:r>
              <a:rPr lang="en-US" dirty="0"/>
              <a:t>.</a:t>
            </a:r>
          </a:p>
          <a:p>
            <a:r>
              <a:rPr lang="en-US" dirty="0"/>
              <a:t>All other attributes of BSTs are </a:t>
            </a:r>
            <a:r>
              <a:rPr lang="en-US" dirty="0" smtClean="0"/>
              <a:t>inherited</a:t>
            </a:r>
            <a:endParaRPr lang="en-US" sz="3200" dirty="0"/>
          </a:p>
          <a:p>
            <a:r>
              <a:rPr lang="en-US" dirty="0"/>
              <a:t>All empty trees (leaves) are colored black.</a:t>
            </a:r>
          </a:p>
          <a:p>
            <a:pPr lvl="1"/>
            <a:r>
              <a:rPr lang="en-US" dirty="0"/>
              <a:t>We use a single sentinel, </a:t>
            </a:r>
            <a:r>
              <a:rPr lang="en-US" i="1" dirty="0">
                <a:solidFill>
                  <a:schemeClr val="hlink"/>
                </a:solidFill>
              </a:rPr>
              <a:t>nil</a:t>
            </a:r>
            <a:r>
              <a:rPr lang="en-US" dirty="0">
                <a:solidFill>
                  <a:schemeClr val="hlink"/>
                </a:solidFill>
              </a:rPr>
              <a:t>, </a:t>
            </a:r>
            <a:r>
              <a:rPr lang="en-US" dirty="0"/>
              <a:t>for all the leaves of red-black tree </a:t>
            </a:r>
            <a:r>
              <a:rPr lang="en-US" i="1" dirty="0"/>
              <a:t>T</a:t>
            </a:r>
            <a:r>
              <a:rPr lang="en-US" dirty="0"/>
              <a:t>, with </a:t>
            </a:r>
            <a:r>
              <a:rPr lang="en-US" i="1" dirty="0">
                <a:solidFill>
                  <a:schemeClr val="hlink"/>
                </a:solidFill>
              </a:rPr>
              <a:t>color</a:t>
            </a:r>
            <a:r>
              <a:rPr lang="en-US" dirty="0">
                <a:solidFill>
                  <a:schemeClr val="hlink"/>
                </a:solidFill>
              </a:rPr>
              <a:t>[</a:t>
            </a:r>
            <a:r>
              <a:rPr lang="en-US" i="1" dirty="0">
                <a:solidFill>
                  <a:schemeClr val="hlink"/>
                </a:solidFill>
              </a:rPr>
              <a:t>nil</a:t>
            </a:r>
            <a:r>
              <a:rPr lang="en-US" dirty="0">
                <a:solidFill>
                  <a:schemeClr val="hlink"/>
                </a:solidFill>
              </a:rPr>
              <a:t>]</a:t>
            </a:r>
            <a:r>
              <a:rPr lang="en-US" dirty="0"/>
              <a:t> = black.</a:t>
            </a:r>
          </a:p>
          <a:p>
            <a:pPr lvl="1"/>
            <a:r>
              <a:rPr lang="en-US" dirty="0"/>
              <a:t>The root’s parent is also </a:t>
            </a:r>
            <a:r>
              <a:rPr lang="en-US" i="1" dirty="0"/>
              <a:t>nil</a:t>
            </a:r>
            <a:r>
              <a:rPr lang="en-US" dirty="0"/>
              <a:t>[</a:t>
            </a:r>
            <a:r>
              <a:rPr lang="en-US" i="1" dirty="0"/>
              <a:t>T </a:t>
            </a:r>
            <a:r>
              <a:rPr lang="en-US" dirty="0"/>
              <a:t>].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Advantages of the 2-3 trees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Less Height </a:t>
            </a: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 Less no. of comparisons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Maintaining the balance of a 2-3 tree is relatively simple than maintaining the balance of a binary search tree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754626" y="400665"/>
            <a:ext cx="7772400" cy="1143000"/>
          </a:xfrm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Consider the two trees contain the same data items.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3504176" y="2845415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 dirty="0">
                <a:ea typeface="宋体" pitchFamily="2" charset="-122"/>
              </a:rPr>
              <a:t>90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37176" y="1854815"/>
            <a:ext cx="3644900" cy="3949700"/>
            <a:chOff x="837176" y="1854815"/>
            <a:chExt cx="3644900" cy="3949700"/>
          </a:xfrm>
        </p:grpSpPr>
        <p:sp>
          <p:nvSpPr>
            <p:cNvPr id="18435" name="Oval 3"/>
            <p:cNvSpPr>
              <a:spLocks noChangeArrowheads="1"/>
            </p:cNvSpPr>
            <p:nvPr/>
          </p:nvSpPr>
          <p:spPr bwMode="auto">
            <a:xfrm>
              <a:off x="2513576" y="18548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6" name="Line 4"/>
            <p:cNvSpPr>
              <a:spLocks noChangeShapeType="1"/>
            </p:cNvSpPr>
            <p:nvPr/>
          </p:nvSpPr>
          <p:spPr bwMode="auto">
            <a:xfrm flipH="1">
              <a:off x="1821426" y="2381865"/>
              <a:ext cx="762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37" name="Oval 5"/>
            <p:cNvSpPr>
              <a:spLocks noChangeArrowheads="1"/>
            </p:cNvSpPr>
            <p:nvPr/>
          </p:nvSpPr>
          <p:spPr bwMode="auto">
            <a:xfrm>
              <a:off x="1446776" y="28454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 dirty="0">
                  <a:ea typeface="宋体" pitchFamily="2" charset="-122"/>
                </a:rPr>
                <a:t>30</a:t>
              </a:r>
            </a:p>
          </p:txBody>
        </p:sp>
        <p:sp>
          <p:nvSpPr>
            <p:cNvPr id="18438" name="Line 6"/>
            <p:cNvSpPr>
              <a:spLocks noChangeShapeType="1"/>
            </p:cNvSpPr>
            <p:nvPr/>
          </p:nvSpPr>
          <p:spPr bwMode="auto">
            <a:xfrm>
              <a:off x="2964426" y="2381865"/>
              <a:ext cx="7620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0" name="Line 8"/>
            <p:cNvSpPr>
              <a:spLocks noChangeShapeType="1"/>
            </p:cNvSpPr>
            <p:nvPr/>
          </p:nvSpPr>
          <p:spPr bwMode="auto">
            <a:xfrm flipH="1">
              <a:off x="1135626" y="3220065"/>
              <a:ext cx="381000" cy="838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1" name="Line 9"/>
            <p:cNvSpPr>
              <a:spLocks noChangeShapeType="1"/>
            </p:cNvSpPr>
            <p:nvPr/>
          </p:nvSpPr>
          <p:spPr bwMode="auto">
            <a:xfrm>
              <a:off x="1897626" y="3296265"/>
              <a:ext cx="304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2" name="Oval 10"/>
            <p:cNvSpPr>
              <a:spLocks noChangeArrowheads="1"/>
            </p:cNvSpPr>
            <p:nvPr/>
          </p:nvSpPr>
          <p:spPr bwMode="auto">
            <a:xfrm>
              <a:off x="837176" y="40646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10</a:t>
              </a:r>
            </a:p>
          </p:txBody>
        </p:sp>
        <p:sp>
          <p:nvSpPr>
            <p:cNvPr id="18443" name="Oval 11"/>
            <p:cNvSpPr>
              <a:spLocks noChangeArrowheads="1"/>
            </p:cNvSpPr>
            <p:nvPr/>
          </p:nvSpPr>
          <p:spPr bwMode="auto">
            <a:xfrm>
              <a:off x="1980176" y="40646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 dirty="0">
                  <a:ea typeface="宋体" pitchFamily="2" charset="-122"/>
                </a:rPr>
                <a:t>50</a:t>
              </a:r>
            </a:p>
          </p:txBody>
        </p:sp>
        <p:sp>
          <p:nvSpPr>
            <p:cNvPr id="18444" name="Line 12"/>
            <p:cNvSpPr>
              <a:spLocks noChangeShapeType="1"/>
            </p:cNvSpPr>
            <p:nvPr/>
          </p:nvSpPr>
          <p:spPr bwMode="auto">
            <a:xfrm>
              <a:off x="1211826" y="4591665"/>
              <a:ext cx="2286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1141976" y="52838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20</a:t>
              </a:r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>
              <a:off x="2050026" y="4591665"/>
              <a:ext cx="762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7" name="Oval 15"/>
            <p:cNvSpPr>
              <a:spLocks noChangeArrowheads="1"/>
            </p:cNvSpPr>
            <p:nvPr/>
          </p:nvSpPr>
          <p:spPr bwMode="auto">
            <a:xfrm>
              <a:off x="1827776" y="52838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40</a:t>
              </a:r>
            </a:p>
          </p:txBody>
        </p:sp>
        <p:sp>
          <p:nvSpPr>
            <p:cNvPr id="18448" name="Line 16"/>
            <p:cNvSpPr>
              <a:spLocks noChangeShapeType="1"/>
            </p:cNvSpPr>
            <p:nvPr/>
          </p:nvSpPr>
          <p:spPr bwMode="auto">
            <a:xfrm flipH="1">
              <a:off x="3193026" y="3296265"/>
              <a:ext cx="3810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49" name="Oval 17"/>
            <p:cNvSpPr>
              <a:spLocks noChangeArrowheads="1"/>
            </p:cNvSpPr>
            <p:nvPr/>
          </p:nvSpPr>
          <p:spPr bwMode="auto">
            <a:xfrm>
              <a:off x="2894576" y="40646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80</a:t>
              </a:r>
            </a:p>
          </p:txBody>
        </p:sp>
        <p:sp>
          <p:nvSpPr>
            <p:cNvPr id="18450" name="Line 18"/>
            <p:cNvSpPr>
              <a:spLocks noChangeShapeType="1"/>
            </p:cNvSpPr>
            <p:nvPr/>
          </p:nvSpPr>
          <p:spPr bwMode="auto">
            <a:xfrm flipH="1">
              <a:off x="2812026" y="4591665"/>
              <a:ext cx="2286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1" name="Oval 19"/>
            <p:cNvSpPr>
              <a:spLocks noChangeArrowheads="1"/>
            </p:cNvSpPr>
            <p:nvPr/>
          </p:nvSpPr>
          <p:spPr bwMode="auto">
            <a:xfrm>
              <a:off x="2589776" y="52838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70</a:t>
              </a:r>
            </a:p>
          </p:txBody>
        </p:sp>
        <p:sp>
          <p:nvSpPr>
            <p:cNvPr id="18452" name="Line 20"/>
            <p:cNvSpPr>
              <a:spLocks noChangeShapeType="1"/>
            </p:cNvSpPr>
            <p:nvPr/>
          </p:nvSpPr>
          <p:spPr bwMode="auto">
            <a:xfrm>
              <a:off x="3955026" y="3372465"/>
              <a:ext cx="3810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3" name="Oval 21"/>
            <p:cNvSpPr>
              <a:spLocks noChangeArrowheads="1"/>
            </p:cNvSpPr>
            <p:nvPr/>
          </p:nvSpPr>
          <p:spPr bwMode="auto">
            <a:xfrm>
              <a:off x="3961376" y="40646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100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2567551" y="198499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60</a:t>
              </a:r>
            </a:p>
          </p:txBody>
        </p:sp>
      </p:grpSp>
      <p:sp>
        <p:nvSpPr>
          <p:cNvPr id="18455" name="Rectangle 23"/>
          <p:cNvSpPr>
            <a:spLocks noChangeArrowheads="1"/>
          </p:cNvSpPr>
          <p:nvPr/>
        </p:nvSpPr>
        <p:spPr bwMode="auto">
          <a:xfrm>
            <a:off x="891151" y="5947390"/>
            <a:ext cx="3805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itchFamily="2" charset="-122"/>
              </a:rPr>
              <a:t>A balanced binary search tree</a:t>
            </a:r>
          </a:p>
        </p:txBody>
      </p:sp>
      <p:sp>
        <p:nvSpPr>
          <p:cNvPr id="18463" name="Line 31"/>
          <p:cNvSpPr>
            <a:spLocks noChangeShapeType="1"/>
          </p:cNvSpPr>
          <p:nvPr/>
        </p:nvSpPr>
        <p:spPr bwMode="auto">
          <a:xfrm>
            <a:off x="5860026" y="3982065"/>
            <a:ext cx="685800" cy="1143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4723376" y="1778615"/>
            <a:ext cx="3797300" cy="3873500"/>
            <a:chOff x="4723376" y="1778615"/>
            <a:chExt cx="3797300" cy="3873500"/>
          </a:xfrm>
        </p:grpSpPr>
        <p:sp>
          <p:nvSpPr>
            <p:cNvPr id="18456" name="Oval 24"/>
            <p:cNvSpPr>
              <a:spLocks noChangeArrowheads="1"/>
            </p:cNvSpPr>
            <p:nvPr/>
          </p:nvSpPr>
          <p:spPr bwMode="auto">
            <a:xfrm>
              <a:off x="6399776" y="17786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50</a:t>
              </a:r>
            </a:p>
          </p:txBody>
        </p:sp>
        <p:sp>
          <p:nvSpPr>
            <p:cNvPr id="18457" name="Line 25"/>
            <p:cNvSpPr>
              <a:spLocks noChangeShapeType="1"/>
            </p:cNvSpPr>
            <p:nvPr/>
          </p:nvSpPr>
          <p:spPr bwMode="auto">
            <a:xfrm flipH="1">
              <a:off x="5631426" y="2229465"/>
              <a:ext cx="838200" cy="1447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Oval 26"/>
            <p:cNvSpPr>
              <a:spLocks noChangeArrowheads="1"/>
            </p:cNvSpPr>
            <p:nvPr/>
          </p:nvSpPr>
          <p:spPr bwMode="auto">
            <a:xfrm>
              <a:off x="5409176" y="34550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30</a:t>
              </a:r>
            </a:p>
          </p:txBody>
        </p:sp>
        <p:sp>
          <p:nvSpPr>
            <p:cNvPr id="18459" name="Line 27"/>
            <p:cNvSpPr>
              <a:spLocks noChangeShapeType="1"/>
            </p:cNvSpPr>
            <p:nvPr/>
          </p:nvSpPr>
          <p:spPr bwMode="auto">
            <a:xfrm>
              <a:off x="6850626" y="2229465"/>
              <a:ext cx="60960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0" name="AutoShape 28"/>
            <p:cNvSpPr>
              <a:spLocks noChangeArrowheads="1"/>
            </p:cNvSpPr>
            <p:nvPr/>
          </p:nvSpPr>
          <p:spPr bwMode="auto">
            <a:xfrm>
              <a:off x="7009376" y="3455015"/>
              <a:ext cx="1358900" cy="520700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1" name="Line 29"/>
            <p:cNvSpPr>
              <a:spLocks noChangeShapeType="1"/>
            </p:cNvSpPr>
            <p:nvPr/>
          </p:nvSpPr>
          <p:spPr bwMode="auto">
            <a:xfrm flipH="1">
              <a:off x="5174226" y="3905865"/>
              <a:ext cx="38100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2" name="AutoShape 30"/>
            <p:cNvSpPr>
              <a:spLocks noChangeArrowheads="1"/>
            </p:cNvSpPr>
            <p:nvPr/>
          </p:nvSpPr>
          <p:spPr bwMode="auto">
            <a:xfrm>
              <a:off x="4723376" y="5131415"/>
              <a:ext cx="1358900" cy="520700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4" name="Oval 32"/>
            <p:cNvSpPr>
              <a:spLocks noChangeArrowheads="1"/>
            </p:cNvSpPr>
            <p:nvPr/>
          </p:nvSpPr>
          <p:spPr bwMode="auto">
            <a:xfrm>
              <a:off x="6171176" y="51314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40</a:t>
              </a:r>
            </a:p>
          </p:txBody>
        </p:sp>
        <p:sp>
          <p:nvSpPr>
            <p:cNvPr id="18465" name="Line 33"/>
            <p:cNvSpPr>
              <a:spLocks noChangeShapeType="1"/>
            </p:cNvSpPr>
            <p:nvPr/>
          </p:nvSpPr>
          <p:spPr bwMode="auto">
            <a:xfrm flipH="1">
              <a:off x="7155426" y="3982065"/>
              <a:ext cx="45720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6" name="Oval 34"/>
            <p:cNvSpPr>
              <a:spLocks noChangeArrowheads="1"/>
            </p:cNvSpPr>
            <p:nvPr/>
          </p:nvSpPr>
          <p:spPr bwMode="auto">
            <a:xfrm>
              <a:off x="6780776" y="51314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60</a:t>
              </a:r>
            </a:p>
          </p:txBody>
        </p:sp>
        <p:sp>
          <p:nvSpPr>
            <p:cNvPr id="18467" name="Line 35"/>
            <p:cNvSpPr>
              <a:spLocks noChangeShapeType="1"/>
            </p:cNvSpPr>
            <p:nvPr/>
          </p:nvSpPr>
          <p:spPr bwMode="auto">
            <a:xfrm>
              <a:off x="7765026" y="3982065"/>
              <a:ext cx="0" cy="1143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68" name="Oval 36"/>
            <p:cNvSpPr>
              <a:spLocks noChangeArrowheads="1"/>
            </p:cNvSpPr>
            <p:nvPr/>
          </p:nvSpPr>
          <p:spPr bwMode="auto">
            <a:xfrm>
              <a:off x="7390376" y="51314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80</a:t>
              </a:r>
            </a:p>
          </p:txBody>
        </p:sp>
        <p:sp>
          <p:nvSpPr>
            <p:cNvPr id="18469" name="Oval 37"/>
            <p:cNvSpPr>
              <a:spLocks noChangeArrowheads="1"/>
            </p:cNvSpPr>
            <p:nvPr/>
          </p:nvSpPr>
          <p:spPr bwMode="auto">
            <a:xfrm>
              <a:off x="7999976" y="5131415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100</a:t>
              </a:r>
            </a:p>
          </p:txBody>
        </p:sp>
        <p:sp>
          <p:nvSpPr>
            <p:cNvPr id="18470" name="Line 38"/>
            <p:cNvSpPr>
              <a:spLocks noChangeShapeType="1"/>
            </p:cNvSpPr>
            <p:nvPr/>
          </p:nvSpPr>
          <p:spPr bwMode="auto">
            <a:xfrm>
              <a:off x="7917426" y="3982065"/>
              <a:ext cx="381000" cy="1219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7139551" y="3508990"/>
              <a:ext cx="125095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70      90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777351" y="5185390"/>
              <a:ext cx="1327150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 dirty="0">
                  <a:ea typeface="宋体" pitchFamily="2" charset="-122"/>
                </a:rPr>
                <a:t>10       20</a:t>
              </a:r>
            </a:p>
          </p:txBody>
        </p:sp>
      </p:grpSp>
      <p:sp>
        <p:nvSpPr>
          <p:cNvPr id="18473" name="Rectangle 41"/>
          <p:cNvSpPr>
            <a:spLocks noChangeArrowheads="1"/>
          </p:cNvSpPr>
          <p:nvPr/>
        </p:nvSpPr>
        <p:spPr bwMode="auto">
          <a:xfrm>
            <a:off x="4777351" y="5947390"/>
            <a:ext cx="1495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itchFamily="2" charset="-122"/>
              </a:rPr>
              <a:t>A 2-3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Inserting into a 2-3 Tree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Perform a sequence of insertions on a 2-3 tree is more </a:t>
            </a:r>
            <a:r>
              <a:rPr lang="en-US" altLang="zh-CN" dirty="0" smtClean="0">
                <a:ea typeface="宋体" pitchFamily="2" charset="-122"/>
              </a:rPr>
              <a:t>easier </a:t>
            </a:r>
            <a:r>
              <a:rPr lang="en-US" altLang="zh-CN" dirty="0">
                <a:ea typeface="宋体" pitchFamily="2" charset="-122"/>
              </a:rPr>
              <a:t>to maintain the balance than in binary search tree.</a:t>
            </a:r>
          </a:p>
          <a:p>
            <a:r>
              <a:rPr lang="en-US" altLang="zh-CN" dirty="0">
                <a:ea typeface="宋体" pitchFamily="2" charset="-122"/>
              </a:rPr>
              <a:t>Example: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1203325" y="5622925"/>
            <a:ext cx="1841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endParaRPr lang="zh-CN" altLang="en-US">
              <a:ea typeface="宋体" pitchFamily="2" charset="-122"/>
            </a:endParaRPr>
          </a:p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483" name="Oval 3"/>
          <p:cNvSpPr>
            <a:spLocks noChangeArrowheads="1"/>
          </p:cNvSpPr>
          <p:nvPr/>
        </p:nvSpPr>
        <p:spPr bwMode="auto">
          <a:xfrm>
            <a:off x="4502150" y="825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60</a:t>
            </a:r>
          </a:p>
        </p:txBody>
      </p:sp>
      <p:sp>
        <p:nvSpPr>
          <p:cNvPr id="20484" name="Oval 4"/>
          <p:cNvSpPr>
            <a:spLocks noChangeArrowheads="1"/>
          </p:cNvSpPr>
          <p:nvPr/>
        </p:nvSpPr>
        <p:spPr bwMode="auto">
          <a:xfrm>
            <a:off x="2597150" y="6921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30</a:t>
            </a:r>
          </a:p>
        </p:txBody>
      </p:sp>
      <p:sp>
        <p:nvSpPr>
          <p:cNvPr id="20485" name="Oval 5"/>
          <p:cNvSpPr>
            <a:spLocks noChangeArrowheads="1"/>
          </p:cNvSpPr>
          <p:nvPr/>
        </p:nvSpPr>
        <p:spPr bwMode="auto">
          <a:xfrm>
            <a:off x="6635750" y="6159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90</a:t>
            </a:r>
          </a:p>
        </p:txBody>
      </p:sp>
      <p:sp>
        <p:nvSpPr>
          <p:cNvPr id="20486" name="Oval 6"/>
          <p:cNvSpPr>
            <a:spLocks noChangeArrowheads="1"/>
          </p:cNvSpPr>
          <p:nvPr/>
        </p:nvSpPr>
        <p:spPr bwMode="auto">
          <a:xfrm>
            <a:off x="1149350" y="13017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30</a:t>
            </a:r>
          </a:p>
        </p:txBody>
      </p:sp>
      <p:sp>
        <p:nvSpPr>
          <p:cNvPr id="20487" name="Oval 7"/>
          <p:cNvSpPr>
            <a:spLocks noChangeArrowheads="1"/>
          </p:cNvSpPr>
          <p:nvPr/>
        </p:nvSpPr>
        <p:spPr bwMode="auto">
          <a:xfrm>
            <a:off x="3968750" y="13017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50</a:t>
            </a:r>
          </a:p>
        </p:txBody>
      </p:sp>
      <p:sp>
        <p:nvSpPr>
          <p:cNvPr id="20488" name="Oval 8"/>
          <p:cNvSpPr>
            <a:spLocks noChangeArrowheads="1"/>
          </p:cNvSpPr>
          <p:nvPr/>
        </p:nvSpPr>
        <p:spPr bwMode="auto">
          <a:xfrm>
            <a:off x="5721350" y="13017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80</a:t>
            </a:r>
          </a:p>
        </p:txBody>
      </p:sp>
      <p:sp>
        <p:nvSpPr>
          <p:cNvPr id="20489" name="Oval 9"/>
          <p:cNvSpPr>
            <a:spLocks noChangeArrowheads="1"/>
          </p:cNvSpPr>
          <p:nvPr/>
        </p:nvSpPr>
        <p:spPr bwMode="auto">
          <a:xfrm>
            <a:off x="7550150" y="13017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100</a:t>
            </a:r>
          </a:p>
        </p:txBody>
      </p:sp>
      <p:sp>
        <p:nvSpPr>
          <p:cNvPr id="20490" name="Oval 10"/>
          <p:cNvSpPr>
            <a:spLocks noChangeArrowheads="1"/>
          </p:cNvSpPr>
          <p:nvPr/>
        </p:nvSpPr>
        <p:spPr bwMode="auto">
          <a:xfrm>
            <a:off x="3663950" y="20637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40</a:t>
            </a:r>
          </a:p>
        </p:txBody>
      </p:sp>
      <p:sp>
        <p:nvSpPr>
          <p:cNvPr id="20491" name="Oval 11"/>
          <p:cNvSpPr>
            <a:spLocks noChangeArrowheads="1"/>
          </p:cNvSpPr>
          <p:nvPr/>
        </p:nvSpPr>
        <p:spPr bwMode="auto">
          <a:xfrm>
            <a:off x="1835150" y="2089150"/>
            <a:ext cx="520700" cy="4953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20</a:t>
            </a:r>
          </a:p>
        </p:txBody>
      </p:sp>
      <p:sp>
        <p:nvSpPr>
          <p:cNvPr id="20492" name="Oval 12"/>
          <p:cNvSpPr>
            <a:spLocks noChangeArrowheads="1"/>
          </p:cNvSpPr>
          <p:nvPr/>
        </p:nvSpPr>
        <p:spPr bwMode="auto">
          <a:xfrm>
            <a:off x="3282950" y="27495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39</a:t>
            </a:r>
          </a:p>
        </p:txBody>
      </p:sp>
      <p:sp>
        <p:nvSpPr>
          <p:cNvPr id="20493" name="Oval 13"/>
          <p:cNvSpPr>
            <a:spLocks noChangeArrowheads="1"/>
          </p:cNvSpPr>
          <p:nvPr/>
        </p:nvSpPr>
        <p:spPr bwMode="auto">
          <a:xfrm>
            <a:off x="2901950" y="34353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38</a:t>
            </a:r>
          </a:p>
        </p:txBody>
      </p:sp>
      <p:sp>
        <p:nvSpPr>
          <p:cNvPr id="20494" name="Oval 14"/>
          <p:cNvSpPr>
            <a:spLocks noChangeArrowheads="1"/>
          </p:cNvSpPr>
          <p:nvPr/>
        </p:nvSpPr>
        <p:spPr bwMode="auto">
          <a:xfrm>
            <a:off x="2520950" y="41211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37</a:t>
            </a:r>
          </a:p>
        </p:txBody>
      </p:sp>
      <p:sp>
        <p:nvSpPr>
          <p:cNvPr id="20495" name="Oval 15"/>
          <p:cNvSpPr>
            <a:spLocks noChangeArrowheads="1"/>
          </p:cNvSpPr>
          <p:nvPr/>
        </p:nvSpPr>
        <p:spPr bwMode="auto">
          <a:xfrm>
            <a:off x="5035550" y="21399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70</a:t>
            </a:r>
          </a:p>
        </p:txBody>
      </p:sp>
      <p:sp>
        <p:nvSpPr>
          <p:cNvPr id="20496" name="Oval 16"/>
          <p:cNvSpPr>
            <a:spLocks noChangeArrowheads="1"/>
          </p:cNvSpPr>
          <p:nvPr/>
        </p:nvSpPr>
        <p:spPr bwMode="auto">
          <a:xfrm>
            <a:off x="2139950" y="48069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36</a:t>
            </a:r>
          </a:p>
        </p:txBody>
      </p:sp>
      <p:sp>
        <p:nvSpPr>
          <p:cNvPr id="20497" name="Oval 17"/>
          <p:cNvSpPr>
            <a:spLocks noChangeArrowheads="1"/>
          </p:cNvSpPr>
          <p:nvPr/>
        </p:nvSpPr>
        <p:spPr bwMode="auto">
          <a:xfrm>
            <a:off x="1682750" y="54927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35</a:t>
            </a:r>
          </a:p>
        </p:txBody>
      </p:sp>
      <p:sp>
        <p:nvSpPr>
          <p:cNvPr id="20498" name="Line 18"/>
          <p:cNvSpPr>
            <a:spLocks noChangeShapeType="1"/>
          </p:cNvSpPr>
          <p:nvPr/>
        </p:nvSpPr>
        <p:spPr bwMode="auto">
          <a:xfrm flipH="1">
            <a:off x="3048000" y="381000"/>
            <a:ext cx="14478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5029200" y="381000"/>
            <a:ext cx="16002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0" name="Line 20"/>
          <p:cNvSpPr>
            <a:spLocks noChangeShapeType="1"/>
          </p:cNvSpPr>
          <p:nvPr/>
        </p:nvSpPr>
        <p:spPr bwMode="auto">
          <a:xfrm flipH="1">
            <a:off x="1676400" y="990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1" name="Line 21"/>
          <p:cNvSpPr>
            <a:spLocks noChangeShapeType="1"/>
          </p:cNvSpPr>
          <p:nvPr/>
        </p:nvSpPr>
        <p:spPr bwMode="auto">
          <a:xfrm>
            <a:off x="1600200" y="1752600"/>
            <a:ext cx="2286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2" name="Line 22"/>
          <p:cNvSpPr>
            <a:spLocks noChangeShapeType="1"/>
          </p:cNvSpPr>
          <p:nvPr/>
        </p:nvSpPr>
        <p:spPr bwMode="auto">
          <a:xfrm>
            <a:off x="3124200" y="990600"/>
            <a:ext cx="838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 flipH="1">
            <a:off x="3886200" y="1752600"/>
            <a:ext cx="2286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Line 24"/>
          <p:cNvSpPr>
            <a:spLocks noChangeShapeType="1"/>
          </p:cNvSpPr>
          <p:nvPr/>
        </p:nvSpPr>
        <p:spPr bwMode="auto">
          <a:xfrm flipH="1">
            <a:off x="3657600" y="2514600"/>
            <a:ext cx="762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5" name="Line 25"/>
          <p:cNvSpPr>
            <a:spLocks noChangeShapeType="1"/>
          </p:cNvSpPr>
          <p:nvPr/>
        </p:nvSpPr>
        <p:spPr bwMode="auto">
          <a:xfrm flipH="1">
            <a:off x="3276600" y="3276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6" name="Line 26"/>
          <p:cNvSpPr>
            <a:spLocks noChangeShapeType="1"/>
          </p:cNvSpPr>
          <p:nvPr/>
        </p:nvSpPr>
        <p:spPr bwMode="auto">
          <a:xfrm flipH="1">
            <a:off x="2895600" y="38862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 flipH="1">
            <a:off x="2514600" y="45720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2057400" y="5257800"/>
            <a:ext cx="15240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 flipH="1">
            <a:off x="6096000" y="990600"/>
            <a:ext cx="609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7162800" y="990600"/>
            <a:ext cx="533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H="1">
            <a:off x="5486400" y="1752600"/>
            <a:ext cx="3048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Oval 32"/>
          <p:cNvSpPr>
            <a:spLocks noChangeArrowheads="1"/>
          </p:cNvSpPr>
          <p:nvPr/>
        </p:nvSpPr>
        <p:spPr bwMode="auto">
          <a:xfrm>
            <a:off x="1225550" y="61023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34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 flipH="1">
            <a:off x="1676400" y="5943600"/>
            <a:ext cx="152400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4" name="Rectangle 34"/>
          <p:cNvSpPr>
            <a:spLocks noChangeArrowheads="1"/>
          </p:cNvSpPr>
          <p:nvPr/>
        </p:nvSpPr>
        <p:spPr bwMode="auto">
          <a:xfrm>
            <a:off x="2057623" y="6359218"/>
            <a:ext cx="646407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1) </a:t>
            </a:r>
            <a:r>
              <a:rPr lang="en-US" altLang="zh-CN" dirty="0">
                <a:ea typeface="宋体" pitchFamily="2" charset="-122"/>
              </a:rPr>
              <a:t>The binary search tree after a sequence of </a:t>
            </a:r>
            <a:r>
              <a:rPr lang="en-US" altLang="zh-CN" dirty="0" smtClean="0">
                <a:ea typeface="宋体" pitchFamily="2" charset="-122"/>
              </a:rPr>
              <a:t>insertions </a:t>
            </a:r>
            <a:endParaRPr lang="en-US" altLang="zh-CN" dirty="0">
              <a:ea typeface="宋体" pitchFamily="2" charset="-122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4876800" y="2360756"/>
            <a:ext cx="3644900" cy="3949700"/>
            <a:chOff x="4876800" y="2360756"/>
            <a:chExt cx="3644900" cy="3949700"/>
          </a:xfrm>
        </p:grpSpPr>
        <p:grpSp>
          <p:nvGrpSpPr>
            <p:cNvPr id="35" name="Group 34"/>
            <p:cNvGrpSpPr/>
            <p:nvPr/>
          </p:nvGrpSpPr>
          <p:grpSpPr>
            <a:xfrm>
              <a:off x="4876800" y="2360756"/>
              <a:ext cx="3644900" cy="3949700"/>
              <a:chOff x="837176" y="1854815"/>
              <a:chExt cx="3644900" cy="3949700"/>
            </a:xfrm>
          </p:grpSpPr>
          <p:sp>
            <p:nvSpPr>
              <p:cNvPr id="36" name="Oval 3"/>
              <p:cNvSpPr>
                <a:spLocks noChangeArrowheads="1"/>
              </p:cNvSpPr>
              <p:nvPr/>
            </p:nvSpPr>
            <p:spPr bwMode="auto">
              <a:xfrm>
                <a:off x="2513576" y="1854815"/>
                <a:ext cx="520700" cy="5207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Line 4"/>
              <p:cNvSpPr>
                <a:spLocks noChangeShapeType="1"/>
              </p:cNvSpPr>
              <p:nvPr/>
            </p:nvSpPr>
            <p:spPr bwMode="auto">
              <a:xfrm flipH="1">
                <a:off x="1821426" y="2381865"/>
                <a:ext cx="762000" cy="457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Oval 5"/>
              <p:cNvSpPr>
                <a:spLocks noChangeArrowheads="1"/>
              </p:cNvSpPr>
              <p:nvPr/>
            </p:nvSpPr>
            <p:spPr bwMode="auto">
              <a:xfrm>
                <a:off x="1446776" y="2845415"/>
                <a:ext cx="520700" cy="5207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zh-CN" altLang="en-US" dirty="0">
                    <a:ea typeface="宋体" pitchFamily="2" charset="-122"/>
                  </a:rPr>
                  <a:t>30</a:t>
                </a:r>
              </a:p>
            </p:txBody>
          </p:sp>
          <p:sp>
            <p:nvSpPr>
              <p:cNvPr id="39" name="Line 6"/>
              <p:cNvSpPr>
                <a:spLocks noChangeShapeType="1"/>
              </p:cNvSpPr>
              <p:nvPr/>
            </p:nvSpPr>
            <p:spPr bwMode="auto">
              <a:xfrm>
                <a:off x="2964426" y="2381865"/>
                <a:ext cx="762000" cy="457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8"/>
              <p:cNvSpPr>
                <a:spLocks noChangeShapeType="1"/>
              </p:cNvSpPr>
              <p:nvPr/>
            </p:nvSpPr>
            <p:spPr bwMode="auto">
              <a:xfrm flipH="1">
                <a:off x="1135626" y="3220065"/>
                <a:ext cx="381000" cy="8382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9"/>
              <p:cNvSpPr>
                <a:spLocks noChangeShapeType="1"/>
              </p:cNvSpPr>
              <p:nvPr/>
            </p:nvSpPr>
            <p:spPr bwMode="auto">
              <a:xfrm>
                <a:off x="1897626" y="3296265"/>
                <a:ext cx="30480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Oval 10"/>
              <p:cNvSpPr>
                <a:spLocks noChangeArrowheads="1"/>
              </p:cNvSpPr>
              <p:nvPr/>
            </p:nvSpPr>
            <p:spPr bwMode="auto">
              <a:xfrm>
                <a:off x="837176" y="4064615"/>
                <a:ext cx="520700" cy="5207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zh-CN" altLang="en-US">
                    <a:ea typeface="宋体" pitchFamily="2" charset="-122"/>
                  </a:rPr>
                  <a:t>10</a:t>
                </a:r>
              </a:p>
            </p:txBody>
          </p:sp>
          <p:sp>
            <p:nvSpPr>
              <p:cNvPr id="43" name="Oval 11"/>
              <p:cNvSpPr>
                <a:spLocks noChangeArrowheads="1"/>
              </p:cNvSpPr>
              <p:nvPr/>
            </p:nvSpPr>
            <p:spPr bwMode="auto">
              <a:xfrm>
                <a:off x="1980176" y="4064615"/>
                <a:ext cx="520700" cy="5207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zh-CN" altLang="en-US" dirty="0">
                    <a:ea typeface="宋体" pitchFamily="2" charset="-122"/>
                  </a:rPr>
                  <a:t>50</a:t>
                </a:r>
              </a:p>
            </p:txBody>
          </p:sp>
          <p:sp>
            <p:nvSpPr>
              <p:cNvPr id="44" name="Line 12"/>
              <p:cNvSpPr>
                <a:spLocks noChangeShapeType="1"/>
              </p:cNvSpPr>
              <p:nvPr/>
            </p:nvSpPr>
            <p:spPr bwMode="auto">
              <a:xfrm>
                <a:off x="1211826" y="4591665"/>
                <a:ext cx="22860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Oval 13"/>
              <p:cNvSpPr>
                <a:spLocks noChangeArrowheads="1"/>
              </p:cNvSpPr>
              <p:nvPr/>
            </p:nvSpPr>
            <p:spPr bwMode="auto">
              <a:xfrm>
                <a:off x="1141976" y="5283815"/>
                <a:ext cx="520700" cy="5207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zh-CN" altLang="en-US">
                    <a:ea typeface="宋体" pitchFamily="2" charset="-122"/>
                  </a:rPr>
                  <a:t>20</a:t>
                </a:r>
              </a:p>
            </p:txBody>
          </p:sp>
          <p:sp>
            <p:nvSpPr>
              <p:cNvPr id="46" name="Line 14"/>
              <p:cNvSpPr>
                <a:spLocks noChangeShapeType="1"/>
              </p:cNvSpPr>
              <p:nvPr/>
            </p:nvSpPr>
            <p:spPr bwMode="auto">
              <a:xfrm flipH="1">
                <a:off x="2050026" y="4591665"/>
                <a:ext cx="76200" cy="6858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Oval 15"/>
              <p:cNvSpPr>
                <a:spLocks noChangeArrowheads="1"/>
              </p:cNvSpPr>
              <p:nvPr/>
            </p:nvSpPr>
            <p:spPr bwMode="auto">
              <a:xfrm>
                <a:off x="1827776" y="5283815"/>
                <a:ext cx="520700" cy="5207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zh-CN" altLang="en-US">
                    <a:ea typeface="宋体" pitchFamily="2" charset="-122"/>
                  </a:rPr>
                  <a:t>40</a:t>
                </a:r>
              </a:p>
            </p:txBody>
          </p:sp>
          <p:sp>
            <p:nvSpPr>
              <p:cNvPr id="48" name="Line 16"/>
              <p:cNvSpPr>
                <a:spLocks noChangeShapeType="1"/>
              </p:cNvSpPr>
              <p:nvPr/>
            </p:nvSpPr>
            <p:spPr bwMode="auto">
              <a:xfrm flipH="1">
                <a:off x="3193026" y="3296265"/>
                <a:ext cx="38100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Oval 17"/>
              <p:cNvSpPr>
                <a:spLocks noChangeArrowheads="1"/>
              </p:cNvSpPr>
              <p:nvPr/>
            </p:nvSpPr>
            <p:spPr bwMode="auto">
              <a:xfrm>
                <a:off x="2894576" y="4064615"/>
                <a:ext cx="520700" cy="5207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zh-CN" altLang="en-US">
                    <a:ea typeface="宋体" pitchFamily="2" charset="-122"/>
                  </a:rPr>
                  <a:t>80</a:t>
                </a:r>
              </a:p>
            </p:txBody>
          </p:sp>
          <p:sp>
            <p:nvSpPr>
              <p:cNvPr id="50" name="Line 18"/>
              <p:cNvSpPr>
                <a:spLocks noChangeShapeType="1"/>
              </p:cNvSpPr>
              <p:nvPr/>
            </p:nvSpPr>
            <p:spPr bwMode="auto">
              <a:xfrm flipH="1">
                <a:off x="2812026" y="4591665"/>
                <a:ext cx="22860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Oval 19"/>
              <p:cNvSpPr>
                <a:spLocks noChangeArrowheads="1"/>
              </p:cNvSpPr>
              <p:nvPr/>
            </p:nvSpPr>
            <p:spPr bwMode="auto">
              <a:xfrm>
                <a:off x="2589776" y="5283815"/>
                <a:ext cx="520700" cy="5207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zh-CN" altLang="en-US">
                    <a:ea typeface="宋体" pitchFamily="2" charset="-122"/>
                  </a:rPr>
                  <a:t>70</a:t>
                </a:r>
              </a:p>
            </p:txBody>
          </p:sp>
          <p:sp>
            <p:nvSpPr>
              <p:cNvPr id="52" name="Line 20"/>
              <p:cNvSpPr>
                <a:spLocks noChangeShapeType="1"/>
              </p:cNvSpPr>
              <p:nvPr/>
            </p:nvSpPr>
            <p:spPr bwMode="auto">
              <a:xfrm>
                <a:off x="3955026" y="3372465"/>
                <a:ext cx="381000" cy="76200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21"/>
              <p:cNvSpPr>
                <a:spLocks noChangeArrowheads="1"/>
              </p:cNvSpPr>
              <p:nvPr/>
            </p:nvSpPr>
            <p:spPr bwMode="auto">
              <a:xfrm>
                <a:off x="3961376" y="4064615"/>
                <a:ext cx="520700" cy="5207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lIns="92075" tIns="46038" rIns="92075" bIns="46038" anchor="ctr"/>
              <a:lstStyle/>
              <a:p>
                <a:pPr algn="ctr"/>
                <a:r>
                  <a:rPr lang="zh-CN" altLang="en-US">
                    <a:ea typeface="宋体" pitchFamily="2" charset="-122"/>
                  </a:rPr>
                  <a:t>100</a:t>
                </a:r>
              </a:p>
            </p:txBody>
          </p:sp>
          <p:sp>
            <p:nvSpPr>
              <p:cNvPr id="54" name="Rectangle 22"/>
              <p:cNvSpPr>
                <a:spLocks noChangeArrowheads="1"/>
              </p:cNvSpPr>
              <p:nvPr/>
            </p:nvSpPr>
            <p:spPr bwMode="auto">
              <a:xfrm>
                <a:off x="2567551" y="1984990"/>
                <a:ext cx="488950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r>
                  <a:rPr lang="zh-CN" altLang="en-US">
                    <a:ea typeface="宋体" pitchFamily="2" charset="-122"/>
                  </a:rPr>
                  <a:t>60</a:t>
                </a:r>
              </a:p>
            </p:txBody>
          </p:sp>
        </p:grpSp>
        <p:sp>
          <p:nvSpPr>
            <p:cNvPr id="55" name="Oval 7"/>
            <p:cNvSpPr>
              <a:spLocks noChangeArrowheads="1"/>
            </p:cNvSpPr>
            <p:nvPr/>
          </p:nvSpPr>
          <p:spPr bwMode="auto">
            <a:xfrm>
              <a:off x="7613650" y="32702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 dirty="0">
                  <a:ea typeface="宋体" pitchFamily="2" charset="-122"/>
                </a:rPr>
                <a:t>90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Oval 2"/>
          <p:cNvSpPr>
            <a:spLocks noChangeArrowheads="1"/>
          </p:cNvSpPr>
          <p:nvPr/>
        </p:nvSpPr>
        <p:spPr bwMode="auto">
          <a:xfrm>
            <a:off x="4806950" y="7683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37</a:t>
            </a:r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H="1">
            <a:off x="3505200" y="1143000"/>
            <a:ext cx="1371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5257800" y="1219200"/>
            <a:ext cx="1371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9" name="Oval 5"/>
          <p:cNvSpPr>
            <a:spLocks noChangeArrowheads="1"/>
          </p:cNvSpPr>
          <p:nvPr/>
        </p:nvSpPr>
        <p:spPr bwMode="auto">
          <a:xfrm>
            <a:off x="3282950" y="18351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34</a:t>
            </a:r>
          </a:p>
        </p:txBody>
      </p:sp>
      <p:sp>
        <p:nvSpPr>
          <p:cNvPr id="21510" name="Oval 6"/>
          <p:cNvSpPr>
            <a:spLocks noChangeArrowheads="1"/>
          </p:cNvSpPr>
          <p:nvPr/>
        </p:nvSpPr>
        <p:spPr bwMode="auto">
          <a:xfrm>
            <a:off x="6330950" y="17589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50</a:t>
            </a:r>
          </a:p>
        </p:txBody>
      </p:sp>
      <p:sp>
        <p:nvSpPr>
          <p:cNvPr id="21511" name="Oval 7"/>
          <p:cNvSpPr>
            <a:spLocks noChangeArrowheads="1"/>
          </p:cNvSpPr>
          <p:nvPr/>
        </p:nvSpPr>
        <p:spPr bwMode="auto">
          <a:xfrm>
            <a:off x="2597150" y="30543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30</a:t>
            </a:r>
          </a:p>
        </p:txBody>
      </p:sp>
      <p:sp>
        <p:nvSpPr>
          <p:cNvPr id="21512" name="Oval 8"/>
          <p:cNvSpPr>
            <a:spLocks noChangeArrowheads="1"/>
          </p:cNvSpPr>
          <p:nvPr/>
        </p:nvSpPr>
        <p:spPr bwMode="auto">
          <a:xfrm>
            <a:off x="3816350" y="30543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35</a:t>
            </a:r>
          </a:p>
        </p:txBody>
      </p:sp>
      <p:sp>
        <p:nvSpPr>
          <p:cNvPr id="21513" name="Oval 9"/>
          <p:cNvSpPr>
            <a:spLocks noChangeArrowheads="1"/>
          </p:cNvSpPr>
          <p:nvPr/>
        </p:nvSpPr>
        <p:spPr bwMode="auto">
          <a:xfrm>
            <a:off x="6711950" y="44259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60</a:t>
            </a: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5568950" y="30543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39</a:t>
            </a:r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5187950" y="44259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38</a:t>
            </a:r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5949950" y="44259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40</a:t>
            </a:r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7397750" y="44259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80</a:t>
            </a:r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8159750" y="44259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100</a:t>
            </a:r>
          </a:p>
        </p:txBody>
      </p:sp>
      <p:sp>
        <p:nvSpPr>
          <p:cNvPr id="21519" name="Line 15"/>
          <p:cNvSpPr>
            <a:spLocks noChangeShapeType="1"/>
          </p:cNvSpPr>
          <p:nvPr/>
        </p:nvSpPr>
        <p:spPr bwMode="auto">
          <a:xfrm flipH="1">
            <a:off x="2971800" y="2286000"/>
            <a:ext cx="381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0" name="Line 16"/>
          <p:cNvSpPr>
            <a:spLocks noChangeShapeType="1"/>
          </p:cNvSpPr>
          <p:nvPr/>
        </p:nvSpPr>
        <p:spPr bwMode="auto">
          <a:xfrm>
            <a:off x="3733800" y="2362200"/>
            <a:ext cx="304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1" name="Line 17"/>
          <p:cNvSpPr>
            <a:spLocks noChangeShapeType="1"/>
          </p:cNvSpPr>
          <p:nvPr/>
        </p:nvSpPr>
        <p:spPr bwMode="auto">
          <a:xfrm flipH="1">
            <a:off x="5943600" y="2209800"/>
            <a:ext cx="5334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H="1">
            <a:off x="5410200" y="3505200"/>
            <a:ext cx="3048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>
            <a:off x="6019800" y="3581400"/>
            <a:ext cx="228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4" name="AutoShape 20"/>
          <p:cNvSpPr>
            <a:spLocks noChangeArrowheads="1"/>
          </p:cNvSpPr>
          <p:nvPr/>
        </p:nvSpPr>
        <p:spPr bwMode="auto">
          <a:xfrm>
            <a:off x="7092950" y="3054350"/>
            <a:ext cx="1358900" cy="5207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>
            <a:off x="6705600" y="2286000"/>
            <a:ext cx="11430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6" name="Line 22"/>
          <p:cNvSpPr>
            <a:spLocks noChangeShapeType="1"/>
          </p:cNvSpPr>
          <p:nvPr/>
        </p:nvSpPr>
        <p:spPr bwMode="auto">
          <a:xfrm flipH="1">
            <a:off x="7010400" y="3581400"/>
            <a:ext cx="457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7" name="Line 23"/>
          <p:cNvSpPr>
            <a:spLocks noChangeShapeType="1"/>
          </p:cNvSpPr>
          <p:nvPr/>
        </p:nvSpPr>
        <p:spPr bwMode="auto">
          <a:xfrm>
            <a:off x="7696200" y="3581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8" name="Line 24"/>
          <p:cNvSpPr>
            <a:spLocks noChangeShapeType="1"/>
          </p:cNvSpPr>
          <p:nvPr/>
        </p:nvSpPr>
        <p:spPr bwMode="auto">
          <a:xfrm>
            <a:off x="79248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29" name="AutoShape 25"/>
          <p:cNvSpPr>
            <a:spLocks noChangeArrowheads="1"/>
          </p:cNvSpPr>
          <p:nvPr/>
        </p:nvSpPr>
        <p:spPr bwMode="auto">
          <a:xfrm>
            <a:off x="1301750" y="4425950"/>
            <a:ext cx="1282700" cy="5207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530" name="Line 26"/>
          <p:cNvSpPr>
            <a:spLocks noChangeShapeType="1"/>
          </p:cNvSpPr>
          <p:nvPr/>
        </p:nvSpPr>
        <p:spPr bwMode="auto">
          <a:xfrm flipH="1">
            <a:off x="1905000" y="3505200"/>
            <a:ext cx="7620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4425950" y="4425950"/>
            <a:ext cx="520700" cy="5207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36</a:t>
            </a:r>
          </a:p>
        </p:txBody>
      </p:sp>
      <p:sp>
        <p:nvSpPr>
          <p:cNvPr id="21532" name="Line 28"/>
          <p:cNvSpPr>
            <a:spLocks noChangeShapeType="1"/>
          </p:cNvSpPr>
          <p:nvPr/>
        </p:nvSpPr>
        <p:spPr bwMode="auto">
          <a:xfrm>
            <a:off x="4191000" y="3505200"/>
            <a:ext cx="4572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33" name="Rectangle 29"/>
          <p:cNvSpPr>
            <a:spLocks noChangeArrowheads="1"/>
          </p:cNvSpPr>
          <p:nvPr/>
        </p:nvSpPr>
        <p:spPr bwMode="auto">
          <a:xfrm>
            <a:off x="1431925" y="4479925"/>
            <a:ext cx="1174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>
                <a:ea typeface="宋体" pitchFamily="2" charset="-122"/>
              </a:rPr>
              <a:t>10     20</a:t>
            </a:r>
          </a:p>
        </p:txBody>
      </p:sp>
      <p:sp>
        <p:nvSpPr>
          <p:cNvPr id="21534" name="Rectangle 30"/>
          <p:cNvSpPr>
            <a:spLocks noChangeArrowheads="1"/>
          </p:cNvSpPr>
          <p:nvPr/>
        </p:nvSpPr>
        <p:spPr bwMode="auto">
          <a:xfrm>
            <a:off x="7146925" y="3108325"/>
            <a:ext cx="13271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70       90</a:t>
            </a:r>
          </a:p>
        </p:txBody>
      </p:sp>
      <p:sp>
        <p:nvSpPr>
          <p:cNvPr id="21535" name="Rectangle 31"/>
          <p:cNvSpPr>
            <a:spLocks noChangeArrowheads="1"/>
          </p:cNvSpPr>
          <p:nvPr/>
        </p:nvSpPr>
        <p:spPr bwMode="auto">
          <a:xfrm>
            <a:off x="1355725" y="5241925"/>
            <a:ext cx="512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>
                <a:ea typeface="宋体" pitchFamily="2" charset="-122"/>
              </a:rPr>
              <a:t>2) </a:t>
            </a:r>
            <a:r>
              <a:rPr lang="en-US" altLang="zh-CN">
                <a:ea typeface="宋体" pitchFamily="2" charset="-122"/>
              </a:rPr>
              <a:t>The 2-3 tree after the same insertions.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Inserting into a 2-3 Tree (cont.)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Insert 39. The search for 39 terminates at the leaf &lt;40&gt;. Since this node contains only one item, can </a:t>
            </a:r>
            <a:r>
              <a:rPr lang="en-US" altLang="zh-CN" dirty="0" smtClean="0">
                <a:ea typeface="宋体" pitchFamily="2" charset="-122"/>
              </a:rPr>
              <a:t>simply insert </a:t>
            </a:r>
            <a:r>
              <a:rPr lang="en-US" altLang="zh-CN" dirty="0">
                <a:ea typeface="宋体" pitchFamily="2" charset="-122"/>
              </a:rPr>
              <a:t>the new item into this node</a:t>
            </a:r>
          </a:p>
          <a:p>
            <a:pPr>
              <a:buFont typeface="Monotype Sorts" pitchFamily="2" charset="2"/>
              <a:buNone/>
            </a:pPr>
            <a:r>
              <a:rPr lang="en-US" altLang="zh-CN" dirty="0">
                <a:ea typeface="宋体" pitchFamily="2" charset="-122"/>
              </a:rPr>
              <a:t>                                   </a:t>
            </a:r>
          </a:p>
        </p:txBody>
      </p:sp>
      <p:sp>
        <p:nvSpPr>
          <p:cNvPr id="22535" name="AutoShape 7"/>
          <p:cNvSpPr>
            <a:spLocks noChangeArrowheads="1"/>
          </p:cNvSpPr>
          <p:nvPr/>
        </p:nvSpPr>
        <p:spPr bwMode="auto">
          <a:xfrm>
            <a:off x="1377950" y="5492750"/>
            <a:ext cx="1435100" cy="4445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1431925" y="3511550"/>
            <a:ext cx="6181725" cy="2501900"/>
            <a:chOff x="1431925" y="3511550"/>
            <a:chExt cx="6181725" cy="2501900"/>
          </a:xfrm>
        </p:grpSpPr>
        <p:sp>
          <p:nvSpPr>
            <p:cNvPr id="22532" name="Oval 4"/>
            <p:cNvSpPr>
              <a:spLocks noChangeArrowheads="1"/>
            </p:cNvSpPr>
            <p:nvPr/>
          </p:nvSpPr>
          <p:spPr bwMode="auto">
            <a:xfrm>
              <a:off x="4654550" y="35115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 dirty="0">
                  <a:ea typeface="宋体" pitchFamily="2" charset="-122"/>
                </a:rPr>
                <a:t>50</a:t>
              </a:r>
            </a:p>
          </p:txBody>
        </p:sp>
        <p:sp>
          <p:nvSpPr>
            <p:cNvPr id="22533" name="Oval 5"/>
            <p:cNvSpPr>
              <a:spLocks noChangeArrowheads="1"/>
            </p:cNvSpPr>
            <p:nvPr/>
          </p:nvSpPr>
          <p:spPr bwMode="auto">
            <a:xfrm>
              <a:off x="2978150" y="45783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30</a:t>
              </a:r>
            </a:p>
          </p:txBody>
        </p:sp>
        <p:sp>
          <p:nvSpPr>
            <p:cNvPr id="22534" name="AutoShape 6"/>
            <p:cNvSpPr>
              <a:spLocks noChangeArrowheads="1"/>
            </p:cNvSpPr>
            <p:nvPr/>
          </p:nvSpPr>
          <p:spPr bwMode="auto">
            <a:xfrm>
              <a:off x="5721350" y="4425950"/>
              <a:ext cx="1358900" cy="520700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6" name="AutoShape 8"/>
            <p:cNvSpPr>
              <a:spLocks noChangeArrowheads="1"/>
            </p:cNvSpPr>
            <p:nvPr/>
          </p:nvSpPr>
          <p:spPr bwMode="auto">
            <a:xfrm>
              <a:off x="3587750" y="5492750"/>
              <a:ext cx="1511300" cy="444500"/>
            </a:xfrm>
            <a:prstGeom prst="octagon">
              <a:avLst>
                <a:gd name="adj" fmla="val 2928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7" name="Oval 9"/>
            <p:cNvSpPr>
              <a:spLocks noChangeArrowheads="1"/>
            </p:cNvSpPr>
            <p:nvPr/>
          </p:nvSpPr>
          <p:spPr bwMode="auto">
            <a:xfrm>
              <a:off x="5340350" y="54927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60</a:t>
              </a:r>
            </a:p>
          </p:txBody>
        </p:sp>
        <p:sp>
          <p:nvSpPr>
            <p:cNvPr id="22538" name="Oval 10"/>
            <p:cNvSpPr>
              <a:spLocks noChangeArrowheads="1"/>
            </p:cNvSpPr>
            <p:nvPr/>
          </p:nvSpPr>
          <p:spPr bwMode="auto">
            <a:xfrm>
              <a:off x="6178550" y="54927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>
                  <a:ea typeface="宋体" pitchFamily="2" charset="-122"/>
                </a:rPr>
                <a:t>80</a:t>
              </a:r>
            </a:p>
          </p:txBody>
        </p:sp>
        <p:sp>
          <p:nvSpPr>
            <p:cNvPr id="22539" name="Oval 11"/>
            <p:cNvSpPr>
              <a:spLocks noChangeArrowheads="1"/>
            </p:cNvSpPr>
            <p:nvPr/>
          </p:nvSpPr>
          <p:spPr bwMode="auto">
            <a:xfrm>
              <a:off x="7092950" y="5492750"/>
              <a:ext cx="520700" cy="5207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pPr algn="ctr"/>
              <a:r>
                <a:rPr lang="zh-CN" altLang="en-US" dirty="0">
                  <a:ea typeface="宋体" pitchFamily="2" charset="-122"/>
                </a:rPr>
                <a:t>100</a:t>
              </a:r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5699125" y="4479925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70        90</a:t>
              </a:r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431925" y="5546725"/>
              <a:ext cx="14033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10        20</a:t>
              </a:r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3641725" y="54705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solidFill>
                    <a:srgbClr val="FF3300"/>
                  </a:solidFill>
                  <a:ea typeface="宋体" pitchFamily="2" charset="-122"/>
                </a:rPr>
                <a:t>39</a:t>
              </a:r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4556125" y="5470525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zh-CN" altLang="en-US">
                  <a:ea typeface="宋体" pitchFamily="2" charset="-122"/>
                </a:rPr>
                <a:t>40</a:t>
              </a:r>
            </a:p>
          </p:txBody>
        </p:sp>
      </p:grpSp>
      <p:sp>
        <p:nvSpPr>
          <p:cNvPr id="22544" name="Line 16"/>
          <p:cNvSpPr>
            <a:spLocks noChangeShapeType="1"/>
          </p:cNvSpPr>
          <p:nvPr/>
        </p:nvSpPr>
        <p:spPr bwMode="auto">
          <a:xfrm flipH="1">
            <a:off x="3505200" y="3962400"/>
            <a:ext cx="1219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 flipH="1">
            <a:off x="2362200" y="4953000"/>
            <a:ext cx="6858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3429000" y="4953000"/>
            <a:ext cx="914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Line 19"/>
          <p:cNvSpPr>
            <a:spLocks noChangeShapeType="1"/>
          </p:cNvSpPr>
          <p:nvPr/>
        </p:nvSpPr>
        <p:spPr bwMode="auto">
          <a:xfrm>
            <a:off x="5105400" y="3962400"/>
            <a:ext cx="1295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8" name="Line 20"/>
          <p:cNvSpPr>
            <a:spLocks noChangeShapeType="1"/>
          </p:cNvSpPr>
          <p:nvPr/>
        </p:nvSpPr>
        <p:spPr bwMode="auto">
          <a:xfrm flipH="1">
            <a:off x="5638800" y="4953000"/>
            <a:ext cx="381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9" name="Line 21"/>
          <p:cNvSpPr>
            <a:spLocks noChangeShapeType="1"/>
          </p:cNvSpPr>
          <p:nvPr/>
        </p:nvSpPr>
        <p:spPr bwMode="auto">
          <a:xfrm>
            <a:off x="6477000" y="495300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50" name="Line 22"/>
          <p:cNvSpPr>
            <a:spLocks noChangeShapeType="1"/>
          </p:cNvSpPr>
          <p:nvPr/>
        </p:nvSpPr>
        <p:spPr bwMode="auto">
          <a:xfrm>
            <a:off x="6858000" y="495300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Inserting into a 2-3 Tree (cont.)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Insert 38: The search terminates at &lt;39 40&gt;. Since a node cannot have three values, we divide these three values into smallest(38), middle(39), and largest(40) values. Now, we move the (39) up to the node’s parent.</a:t>
            </a:r>
          </a:p>
          <a:p>
            <a:pPr>
              <a:buFont typeface="Monotype Sort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buFont typeface="Monotype Sorts" pitchFamily="2" charset="2"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23556" name="Oval 4"/>
          <p:cNvSpPr>
            <a:spLocks noChangeArrowheads="1"/>
          </p:cNvSpPr>
          <p:nvPr/>
        </p:nvSpPr>
        <p:spPr bwMode="auto">
          <a:xfrm>
            <a:off x="4349750" y="5797550"/>
            <a:ext cx="444500" cy="444500"/>
          </a:xfrm>
          <a:prstGeom prst="ellipse">
            <a:avLst/>
          </a:prstGeom>
          <a:solidFill>
            <a:schemeClr val="folHlink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pPr algn="ctr"/>
            <a:r>
              <a:rPr lang="zh-CN" altLang="en-US">
                <a:ea typeface="宋体" pitchFamily="2" charset="-122"/>
              </a:rPr>
              <a:t>38</a:t>
            </a:r>
          </a:p>
        </p:txBody>
      </p:sp>
      <p:sp>
        <p:nvSpPr>
          <p:cNvPr id="23557" name="AutoShape 5"/>
          <p:cNvSpPr>
            <a:spLocks noChangeArrowheads="1"/>
          </p:cNvSpPr>
          <p:nvPr/>
        </p:nvSpPr>
        <p:spPr bwMode="auto">
          <a:xfrm>
            <a:off x="2292350" y="5873750"/>
            <a:ext cx="1435100" cy="3683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Oval 6"/>
          <p:cNvSpPr>
            <a:spLocks noChangeArrowheads="1"/>
          </p:cNvSpPr>
          <p:nvPr/>
        </p:nvSpPr>
        <p:spPr bwMode="auto">
          <a:xfrm>
            <a:off x="5568950" y="5797550"/>
            <a:ext cx="444500" cy="4445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 dirty="0">
                <a:ea typeface="宋体" pitchFamily="2" charset="-122"/>
              </a:rPr>
              <a:t>40</a:t>
            </a:r>
          </a:p>
        </p:txBody>
      </p:sp>
      <p:sp>
        <p:nvSpPr>
          <p:cNvPr id="23559" name="AutoShape 7"/>
          <p:cNvSpPr>
            <a:spLocks noChangeArrowheads="1"/>
          </p:cNvSpPr>
          <p:nvPr/>
        </p:nvSpPr>
        <p:spPr bwMode="auto">
          <a:xfrm>
            <a:off x="3892550" y="4654550"/>
            <a:ext cx="1358900" cy="3683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2971800" y="50292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4572000" y="5105400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Line 10"/>
          <p:cNvSpPr>
            <a:spLocks noChangeShapeType="1"/>
          </p:cNvSpPr>
          <p:nvPr/>
        </p:nvSpPr>
        <p:spPr bwMode="auto">
          <a:xfrm>
            <a:off x="4953000" y="51054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3870325" y="4632325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>
                <a:ea typeface="宋体" pitchFamily="2" charset="-122"/>
              </a:rPr>
              <a:t>30 </a:t>
            </a:r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2346325" y="5851525"/>
            <a:ext cx="14033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10        20</a:t>
            </a:r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4784725" y="46323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a typeface="宋体" pitchFamily="2" charset="-122"/>
              </a:rPr>
              <a:t>39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Inserting into a 2-3 Tree (cont.)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Insert 37: It’s easy since 37 belongs in a leaf that currently contains only one values, 38.</a:t>
            </a:r>
          </a:p>
        </p:txBody>
      </p:sp>
      <p:sp>
        <p:nvSpPr>
          <p:cNvPr id="24580" name="AutoShape 4"/>
          <p:cNvSpPr>
            <a:spLocks noChangeArrowheads="1"/>
          </p:cNvSpPr>
          <p:nvPr/>
        </p:nvSpPr>
        <p:spPr bwMode="auto">
          <a:xfrm>
            <a:off x="4121150" y="3587750"/>
            <a:ext cx="1511300" cy="5207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AutoShape 5"/>
          <p:cNvSpPr>
            <a:spLocks noChangeArrowheads="1"/>
          </p:cNvSpPr>
          <p:nvPr/>
        </p:nvSpPr>
        <p:spPr bwMode="auto">
          <a:xfrm>
            <a:off x="2063750" y="4883150"/>
            <a:ext cx="1587500" cy="5207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AutoShape 6"/>
          <p:cNvSpPr>
            <a:spLocks noChangeArrowheads="1"/>
          </p:cNvSpPr>
          <p:nvPr/>
        </p:nvSpPr>
        <p:spPr bwMode="auto">
          <a:xfrm>
            <a:off x="4273550" y="4883150"/>
            <a:ext cx="1511300" cy="5207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Oval 7"/>
          <p:cNvSpPr>
            <a:spLocks noChangeArrowheads="1"/>
          </p:cNvSpPr>
          <p:nvPr/>
        </p:nvSpPr>
        <p:spPr bwMode="auto">
          <a:xfrm>
            <a:off x="6483350" y="48831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zh-CN" altLang="en-US" dirty="0">
                <a:ea typeface="宋体" pitchFamily="2" charset="-122"/>
              </a:rPr>
              <a:t>40</a:t>
            </a: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2971800" y="4114800"/>
            <a:ext cx="1447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>
            <a:off x="4953000" y="41148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5410200" y="4191000"/>
            <a:ext cx="1219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Rectangle 11"/>
          <p:cNvSpPr>
            <a:spLocks noChangeArrowheads="1"/>
          </p:cNvSpPr>
          <p:nvPr/>
        </p:nvSpPr>
        <p:spPr bwMode="auto">
          <a:xfrm>
            <a:off x="4175125" y="3641725"/>
            <a:ext cx="14795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30         39</a:t>
            </a: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2117725" y="4937125"/>
            <a:ext cx="155575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 dirty="0">
                <a:ea typeface="宋体" pitchFamily="2" charset="-122"/>
              </a:rPr>
              <a:t>10          20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4327525" y="4937125"/>
            <a:ext cx="62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>
                <a:solidFill>
                  <a:srgbClr val="FF3300"/>
                </a:solidFill>
                <a:ea typeface="宋体" pitchFamily="2" charset="-122"/>
              </a:rPr>
              <a:t>37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5241925" y="493712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zh-CN" altLang="en-US">
                <a:ea typeface="宋体" pitchFamily="2" charset="-122"/>
              </a:rPr>
              <a:t>38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Insertion Algorithm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To insert an item I into a 2-3 tree, first locate the leaf at which the search for I would terminate.</a:t>
            </a:r>
          </a:p>
          <a:p>
            <a:r>
              <a:rPr lang="en-US" altLang="zh-CN">
                <a:ea typeface="宋体" pitchFamily="2" charset="-122"/>
              </a:rPr>
              <a:t>Insert the new item I into the leaf.</a:t>
            </a:r>
          </a:p>
          <a:p>
            <a:r>
              <a:rPr lang="en-US" altLang="zh-CN">
                <a:ea typeface="宋体" pitchFamily="2" charset="-122"/>
              </a:rPr>
              <a:t> If the leaf now contains only two items, you are done. If the leaf contains three items, you must split it.</a:t>
            </a:r>
          </a:p>
          <a:p>
            <a:pPr>
              <a:buFont typeface="Monotype Sorts" pitchFamily="2" charset="2"/>
              <a:buNone/>
            </a:pPr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The Insertion Algorithm (cont.)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Spliting a leaf</a:t>
            </a:r>
          </a:p>
        </p:txBody>
      </p:sp>
      <p:sp>
        <p:nvSpPr>
          <p:cNvPr id="26628" name="Oval 4"/>
          <p:cNvSpPr>
            <a:spLocks noChangeArrowheads="1"/>
          </p:cNvSpPr>
          <p:nvPr/>
        </p:nvSpPr>
        <p:spPr bwMode="auto">
          <a:xfrm>
            <a:off x="2216150" y="27495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itchFamily="2" charset="-122"/>
              </a:rPr>
              <a:t>P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 flipH="1">
            <a:off x="1676400" y="3200400"/>
            <a:ext cx="6096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0" name="AutoShape 6"/>
          <p:cNvSpPr>
            <a:spLocks noChangeArrowheads="1"/>
          </p:cNvSpPr>
          <p:nvPr/>
        </p:nvSpPr>
        <p:spPr bwMode="auto">
          <a:xfrm>
            <a:off x="1149350" y="3968750"/>
            <a:ext cx="1511300" cy="5207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2743200" y="3200400"/>
            <a:ext cx="762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2" name="AutoShape 8"/>
          <p:cNvSpPr>
            <a:spLocks noChangeArrowheads="1"/>
          </p:cNvSpPr>
          <p:nvPr/>
        </p:nvSpPr>
        <p:spPr bwMode="auto">
          <a:xfrm>
            <a:off x="4197350" y="3282950"/>
            <a:ext cx="1130300" cy="292100"/>
          </a:xfrm>
          <a:prstGeom prst="rightArrow">
            <a:avLst>
              <a:gd name="adj1" fmla="val 50000"/>
              <a:gd name="adj2" fmla="val 193496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3" name="Oval 9"/>
          <p:cNvSpPr>
            <a:spLocks noChangeArrowheads="1"/>
          </p:cNvSpPr>
          <p:nvPr/>
        </p:nvSpPr>
        <p:spPr bwMode="auto">
          <a:xfrm>
            <a:off x="6178550" y="38925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itchFamily="2" charset="-122"/>
              </a:rPr>
              <a:t>S</a:t>
            </a:r>
          </a:p>
        </p:txBody>
      </p:sp>
      <p:sp>
        <p:nvSpPr>
          <p:cNvPr id="26634" name="Oval 10"/>
          <p:cNvSpPr>
            <a:spLocks noChangeArrowheads="1"/>
          </p:cNvSpPr>
          <p:nvPr/>
        </p:nvSpPr>
        <p:spPr bwMode="auto">
          <a:xfrm>
            <a:off x="7550150" y="38925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itchFamily="2" charset="-122"/>
              </a:rPr>
              <a:t>L</a:t>
            </a:r>
          </a:p>
        </p:txBody>
      </p:sp>
      <p:sp>
        <p:nvSpPr>
          <p:cNvPr id="26635" name="AutoShape 11"/>
          <p:cNvSpPr>
            <a:spLocks noChangeArrowheads="1"/>
          </p:cNvSpPr>
          <p:nvPr/>
        </p:nvSpPr>
        <p:spPr bwMode="auto">
          <a:xfrm>
            <a:off x="7016750" y="2673350"/>
            <a:ext cx="1511300" cy="5207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 flipH="1">
            <a:off x="6477000" y="3200400"/>
            <a:ext cx="990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7772400" y="32004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8" name="Line 14"/>
          <p:cNvSpPr>
            <a:spLocks noChangeShapeType="1"/>
          </p:cNvSpPr>
          <p:nvPr/>
        </p:nvSpPr>
        <p:spPr bwMode="auto">
          <a:xfrm>
            <a:off x="8229600" y="3200400"/>
            <a:ext cx="6858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Oval 15"/>
          <p:cNvSpPr>
            <a:spLocks noChangeArrowheads="1"/>
          </p:cNvSpPr>
          <p:nvPr/>
        </p:nvSpPr>
        <p:spPr bwMode="auto">
          <a:xfrm>
            <a:off x="2216150" y="48831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itchFamily="2" charset="-122"/>
              </a:rPr>
              <a:t>P</a:t>
            </a:r>
          </a:p>
        </p:txBody>
      </p:sp>
      <p:sp>
        <p:nvSpPr>
          <p:cNvPr id="26640" name="AutoShape 16"/>
          <p:cNvSpPr>
            <a:spLocks noChangeArrowheads="1"/>
          </p:cNvSpPr>
          <p:nvPr/>
        </p:nvSpPr>
        <p:spPr bwMode="auto">
          <a:xfrm>
            <a:off x="2825750" y="6026150"/>
            <a:ext cx="1587500" cy="5207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7"/>
          <p:cNvSpPr>
            <a:spLocks noChangeShapeType="1"/>
          </p:cNvSpPr>
          <p:nvPr/>
        </p:nvSpPr>
        <p:spPr bwMode="auto">
          <a:xfrm>
            <a:off x="2667000" y="5410200"/>
            <a:ext cx="11430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8"/>
          <p:cNvSpPr>
            <a:spLocks noChangeShapeType="1"/>
          </p:cNvSpPr>
          <p:nvPr/>
        </p:nvSpPr>
        <p:spPr bwMode="auto">
          <a:xfrm flipH="1">
            <a:off x="1447800" y="5410200"/>
            <a:ext cx="9144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AutoShape 19"/>
          <p:cNvSpPr>
            <a:spLocks noChangeArrowheads="1"/>
          </p:cNvSpPr>
          <p:nvPr/>
        </p:nvSpPr>
        <p:spPr bwMode="auto">
          <a:xfrm>
            <a:off x="4197350" y="5187950"/>
            <a:ext cx="1054100" cy="292100"/>
          </a:xfrm>
          <a:prstGeom prst="rightArrow">
            <a:avLst>
              <a:gd name="adj1" fmla="val 50000"/>
              <a:gd name="adj2" fmla="val 180451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4" name="AutoShape 20"/>
          <p:cNvSpPr>
            <a:spLocks noChangeArrowheads="1"/>
          </p:cNvSpPr>
          <p:nvPr/>
        </p:nvSpPr>
        <p:spPr bwMode="auto">
          <a:xfrm>
            <a:off x="7016750" y="4806950"/>
            <a:ext cx="1511300" cy="520700"/>
          </a:xfrm>
          <a:prstGeom prst="octagon">
            <a:avLst>
              <a:gd name="adj" fmla="val 2928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Oval 21"/>
          <p:cNvSpPr>
            <a:spLocks noChangeArrowheads="1"/>
          </p:cNvSpPr>
          <p:nvPr/>
        </p:nvSpPr>
        <p:spPr bwMode="auto">
          <a:xfrm>
            <a:off x="7626350" y="61023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itchFamily="2" charset="-122"/>
              </a:rPr>
              <a:t>S</a:t>
            </a:r>
          </a:p>
        </p:txBody>
      </p:sp>
      <p:sp>
        <p:nvSpPr>
          <p:cNvPr id="26646" name="Oval 22"/>
          <p:cNvSpPr>
            <a:spLocks noChangeArrowheads="1"/>
          </p:cNvSpPr>
          <p:nvPr/>
        </p:nvSpPr>
        <p:spPr bwMode="auto">
          <a:xfrm>
            <a:off x="8615363" y="6102350"/>
            <a:ext cx="520700" cy="5207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zh-CN">
                <a:ea typeface="宋体" pitchFamily="2" charset="-122"/>
              </a:rPr>
              <a:t>L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7848600" y="5334000"/>
            <a:ext cx="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Line 24"/>
          <p:cNvSpPr>
            <a:spLocks noChangeShapeType="1"/>
          </p:cNvSpPr>
          <p:nvPr/>
        </p:nvSpPr>
        <p:spPr bwMode="auto">
          <a:xfrm>
            <a:off x="8229600" y="5334000"/>
            <a:ext cx="6096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1203325" y="4022725"/>
            <a:ext cx="14208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itchFamily="2" charset="-122"/>
              </a:rPr>
              <a:t>S    M    L</a:t>
            </a:r>
          </a:p>
        </p:txBody>
      </p:sp>
      <p:sp>
        <p:nvSpPr>
          <p:cNvPr id="26650" name="Rectangle 26"/>
          <p:cNvSpPr>
            <a:spLocks noChangeArrowheads="1"/>
          </p:cNvSpPr>
          <p:nvPr/>
        </p:nvSpPr>
        <p:spPr bwMode="auto">
          <a:xfrm>
            <a:off x="7146925" y="2727325"/>
            <a:ext cx="13874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itchFamily="2" charset="-122"/>
              </a:rPr>
              <a:t>M          P</a:t>
            </a:r>
          </a:p>
        </p:txBody>
      </p:sp>
      <p:sp>
        <p:nvSpPr>
          <p:cNvPr id="26651" name="Rectangle 27"/>
          <p:cNvSpPr>
            <a:spLocks noChangeArrowheads="1"/>
          </p:cNvSpPr>
          <p:nvPr/>
        </p:nvSpPr>
        <p:spPr bwMode="auto">
          <a:xfrm>
            <a:off x="2879725" y="6080125"/>
            <a:ext cx="1420813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 dirty="0">
                <a:ea typeface="宋体" pitchFamily="2" charset="-122"/>
              </a:rPr>
              <a:t>S    M    L</a:t>
            </a:r>
          </a:p>
        </p:txBody>
      </p:sp>
      <p:sp>
        <p:nvSpPr>
          <p:cNvPr id="26652" name="Rectangle 28"/>
          <p:cNvSpPr>
            <a:spLocks noChangeArrowheads="1"/>
          </p:cNvSpPr>
          <p:nvPr/>
        </p:nvSpPr>
        <p:spPr bwMode="auto">
          <a:xfrm>
            <a:off x="7070725" y="4860925"/>
            <a:ext cx="146367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itchFamily="2" charset="-122"/>
              </a:rPr>
              <a:t>P           M</a:t>
            </a:r>
          </a:p>
        </p:txBody>
      </p:sp>
      <p:sp>
        <p:nvSpPr>
          <p:cNvPr id="26653" name="Rectangle 29"/>
          <p:cNvSpPr>
            <a:spLocks noChangeArrowheads="1"/>
          </p:cNvSpPr>
          <p:nvPr/>
        </p:nvSpPr>
        <p:spPr bwMode="auto">
          <a:xfrm>
            <a:off x="1203325" y="2727325"/>
            <a:ext cx="420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itchFamily="2" charset="-122"/>
              </a:rPr>
              <a:t>a)</a:t>
            </a:r>
          </a:p>
        </p:txBody>
      </p:sp>
      <p:sp>
        <p:nvSpPr>
          <p:cNvPr id="26654" name="Rectangle 30"/>
          <p:cNvSpPr>
            <a:spLocks noChangeArrowheads="1"/>
          </p:cNvSpPr>
          <p:nvPr/>
        </p:nvSpPr>
        <p:spPr bwMode="auto">
          <a:xfrm>
            <a:off x="1203325" y="4860925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r>
              <a:rPr lang="en-US" altLang="zh-CN">
                <a:ea typeface="宋体" pitchFamily="2" charset="-122"/>
              </a:rPr>
              <a:t>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Properties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b="1" dirty="0"/>
              <a:t>Color property</a:t>
            </a:r>
            <a:r>
              <a:rPr lang="en-US" dirty="0"/>
              <a:t>: Every node is either </a:t>
            </a:r>
            <a:r>
              <a:rPr lang="en-US" dirty="0">
                <a:solidFill>
                  <a:srgbClr val="FF0000"/>
                </a:solidFill>
              </a:rPr>
              <a:t>red</a:t>
            </a:r>
            <a:r>
              <a:rPr lang="en-US" dirty="0"/>
              <a:t> or </a:t>
            </a:r>
            <a:r>
              <a:rPr lang="en-US" dirty="0">
                <a:solidFill>
                  <a:schemeClr val="hlink"/>
                </a:solidFill>
              </a:rPr>
              <a:t>black</a:t>
            </a:r>
            <a:r>
              <a:rPr lang="en-US" dirty="0"/>
              <a:t>.</a:t>
            </a:r>
          </a:p>
          <a:p>
            <a:pPr marL="609600" indent="-6096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b="1" dirty="0"/>
              <a:t>Root property</a:t>
            </a:r>
            <a:r>
              <a:rPr lang="en-US" dirty="0"/>
              <a:t>: The </a:t>
            </a:r>
            <a:r>
              <a:rPr lang="en-US" dirty="0">
                <a:solidFill>
                  <a:schemeClr val="hlink"/>
                </a:solidFill>
              </a:rPr>
              <a:t>root is black</a:t>
            </a:r>
            <a:r>
              <a:rPr lang="en-US" dirty="0"/>
              <a:t>.</a:t>
            </a:r>
          </a:p>
          <a:p>
            <a:pPr marL="609600" indent="-6096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b="1" dirty="0"/>
              <a:t>External property</a:t>
            </a:r>
            <a:r>
              <a:rPr lang="en-US" dirty="0"/>
              <a:t>: Every </a:t>
            </a:r>
            <a:r>
              <a:rPr lang="en-US" dirty="0">
                <a:solidFill>
                  <a:schemeClr val="hlink"/>
                </a:solidFill>
              </a:rPr>
              <a:t>leaf (</a:t>
            </a:r>
            <a:r>
              <a:rPr lang="en-US" i="1" dirty="0">
                <a:solidFill>
                  <a:schemeClr val="hlink"/>
                </a:solidFill>
              </a:rPr>
              <a:t>nil</a:t>
            </a:r>
            <a:r>
              <a:rPr lang="en-US" dirty="0">
                <a:solidFill>
                  <a:schemeClr val="hlink"/>
                </a:solidFill>
              </a:rPr>
              <a:t>) is black</a:t>
            </a:r>
            <a:r>
              <a:rPr lang="en-US" dirty="0"/>
              <a:t>.</a:t>
            </a:r>
          </a:p>
          <a:p>
            <a:pPr marL="609600" indent="-6096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b="1" dirty="0"/>
              <a:t>Internal property</a:t>
            </a:r>
            <a:r>
              <a:rPr lang="en-US" dirty="0"/>
              <a:t>: If a node is </a:t>
            </a:r>
            <a:r>
              <a:rPr lang="en-US" dirty="0">
                <a:solidFill>
                  <a:srgbClr val="CC3300"/>
                </a:solidFill>
              </a:rPr>
              <a:t>red</a:t>
            </a:r>
            <a:r>
              <a:rPr lang="en-US" dirty="0"/>
              <a:t>, then both its children are </a:t>
            </a:r>
            <a:r>
              <a:rPr lang="en-US" dirty="0">
                <a:solidFill>
                  <a:schemeClr val="hlink"/>
                </a:solidFill>
              </a:rPr>
              <a:t>black</a:t>
            </a:r>
            <a:r>
              <a:rPr lang="en-US" dirty="0" smtClean="0"/>
              <a:t>.</a:t>
            </a:r>
            <a:endParaRPr lang="en-US" dirty="0"/>
          </a:p>
          <a:p>
            <a:pPr marL="609600" indent="-609600">
              <a:spcBef>
                <a:spcPct val="0"/>
              </a:spcBef>
              <a:buFont typeface="Wingdings" pitchFamily="2" charset="2"/>
              <a:buAutoNum type="arabicPeriod"/>
            </a:pPr>
            <a:r>
              <a:rPr lang="en-US" b="1" dirty="0"/>
              <a:t>Depth property</a:t>
            </a:r>
            <a:r>
              <a:rPr lang="en-US" dirty="0"/>
              <a:t>: For each node, all paths from the node to descendant leaves contain the same number of </a:t>
            </a:r>
            <a:r>
              <a:rPr lang="en-US" dirty="0">
                <a:solidFill>
                  <a:schemeClr val="hlink"/>
                </a:solidFill>
              </a:rPr>
              <a:t>black</a:t>
            </a:r>
            <a:r>
              <a:rPr lang="en-US" dirty="0"/>
              <a:t> nodes.</a:t>
            </a:r>
          </a:p>
          <a:p>
            <a:pPr marL="609600" indent="-609600">
              <a:spcBef>
                <a:spcPct val="0"/>
              </a:spcBef>
              <a:buFont typeface="Wingdings" pitchFamily="2" charset="2"/>
              <a:buAutoNum type="arabicPeriod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7543800" cy="481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39" name="Picture 3" descr="C:\Documents and Settings\Administrator.LEE\Desktop\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305425"/>
            <a:ext cx="3783013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"/>
            <a:ext cx="4495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3" name="Picture 3" descr="C:\Documents and Settings\Administrator.LEE\Desktop\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609600"/>
            <a:ext cx="44958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96240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7" name="Picture 3" descr="C:\Documents and Settings\Administrator.LEE\Desktop\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381000"/>
            <a:ext cx="5181600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0"/>
            <a:ext cx="81534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0"/>
            <a:ext cx="4695825" cy="4545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035" name="Picture 3" descr="C:\Documents and Settings\Administrator.LEE\Desktop\0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154238"/>
            <a:ext cx="5410200" cy="470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9775"/>
            <a:ext cx="9144000" cy="537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C:\Documents and Settings\Administrator.LEE\Desktop\0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0375"/>
            <a:ext cx="8458200" cy="609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Red-black Tree – Example </a:t>
            </a:r>
          </a:p>
        </p:txBody>
      </p:sp>
      <p:sp>
        <p:nvSpPr>
          <p:cNvPr id="479273" name="Text Box 41"/>
          <p:cNvSpPr txBox="1">
            <a:spLocks noChangeArrowheads="1"/>
          </p:cNvSpPr>
          <p:nvPr/>
        </p:nvSpPr>
        <p:spPr bwMode="auto">
          <a:xfrm>
            <a:off x="5638800" y="1371600"/>
            <a:ext cx="3200400" cy="191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2400" i="1">
                <a:solidFill>
                  <a:srgbClr val="000000"/>
                </a:solidFill>
              </a:rPr>
              <a:t>Remember</a:t>
            </a:r>
            <a:r>
              <a:rPr lang="en-US" sz="2400">
                <a:solidFill>
                  <a:srgbClr val="000000"/>
                </a:solidFill>
              </a:rPr>
              <a:t>: every internal node has two children, even though nil leaves are not usually shown.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975357" y="1295400"/>
            <a:ext cx="5691965" cy="4789834"/>
            <a:chOff x="1975357" y="1295400"/>
            <a:chExt cx="5691965" cy="4789834"/>
          </a:xfrm>
        </p:grpSpPr>
        <p:sp>
          <p:nvSpPr>
            <p:cNvPr id="479237" name="Oval 5"/>
            <p:cNvSpPr>
              <a:spLocks noChangeArrowheads="1"/>
            </p:cNvSpPr>
            <p:nvPr/>
          </p:nvSpPr>
          <p:spPr bwMode="auto">
            <a:xfrm>
              <a:off x="3733800" y="1295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CC"/>
                  </a:solidFill>
                </a:rPr>
                <a:t>26</a:t>
              </a:r>
            </a:p>
          </p:txBody>
        </p:sp>
        <p:sp>
          <p:nvSpPr>
            <p:cNvPr id="479238" name="Line 6"/>
            <p:cNvSpPr>
              <a:spLocks noChangeShapeType="1"/>
            </p:cNvSpPr>
            <p:nvPr/>
          </p:nvSpPr>
          <p:spPr bwMode="auto">
            <a:xfrm flipH="1">
              <a:off x="2743200" y="1676400"/>
              <a:ext cx="1066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79240" name="Line 8"/>
            <p:cNvSpPr>
              <a:spLocks noChangeShapeType="1"/>
            </p:cNvSpPr>
            <p:nvPr/>
          </p:nvSpPr>
          <p:spPr bwMode="auto">
            <a:xfrm>
              <a:off x="4114800" y="1676400"/>
              <a:ext cx="1066800" cy="762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79241" name="Oval 9"/>
            <p:cNvSpPr>
              <a:spLocks noChangeArrowheads="1"/>
            </p:cNvSpPr>
            <p:nvPr/>
          </p:nvSpPr>
          <p:spPr bwMode="auto">
            <a:xfrm>
              <a:off x="2438400" y="24384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CC"/>
                  </a:solidFill>
                </a:rPr>
                <a:t>17</a:t>
              </a:r>
            </a:p>
          </p:txBody>
        </p:sp>
        <p:sp>
          <p:nvSpPr>
            <p:cNvPr id="479242" name="Oval 10"/>
            <p:cNvSpPr>
              <a:spLocks noChangeArrowheads="1"/>
            </p:cNvSpPr>
            <p:nvPr/>
          </p:nvSpPr>
          <p:spPr bwMode="auto">
            <a:xfrm>
              <a:off x="5029200" y="24384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FF0000"/>
                </a:solidFill>
              </a:endParaRPr>
            </a:p>
          </p:txBody>
        </p:sp>
        <p:sp>
          <p:nvSpPr>
            <p:cNvPr id="479243" name="Line 11"/>
            <p:cNvSpPr>
              <a:spLocks noChangeShapeType="1"/>
            </p:cNvSpPr>
            <p:nvPr/>
          </p:nvSpPr>
          <p:spPr bwMode="auto">
            <a:xfrm flipH="1">
              <a:off x="4419600" y="2819400"/>
              <a:ext cx="6858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79244" name="Line 12"/>
            <p:cNvSpPr>
              <a:spLocks noChangeShapeType="1"/>
            </p:cNvSpPr>
            <p:nvPr/>
          </p:nvSpPr>
          <p:spPr bwMode="auto">
            <a:xfrm>
              <a:off x="5410200" y="2819400"/>
              <a:ext cx="609600" cy="914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79245" name="Oval 13"/>
            <p:cNvSpPr>
              <a:spLocks noChangeArrowheads="1"/>
            </p:cNvSpPr>
            <p:nvPr/>
          </p:nvSpPr>
          <p:spPr bwMode="auto">
            <a:xfrm>
              <a:off x="4114800" y="36576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CC"/>
                  </a:solidFill>
                </a:rPr>
                <a:t>30</a:t>
              </a:r>
            </a:p>
          </p:txBody>
        </p:sp>
        <p:sp>
          <p:nvSpPr>
            <p:cNvPr id="479246" name="Oval 14"/>
            <p:cNvSpPr>
              <a:spLocks noChangeArrowheads="1"/>
            </p:cNvSpPr>
            <p:nvPr/>
          </p:nvSpPr>
          <p:spPr bwMode="auto">
            <a:xfrm>
              <a:off x="5867400" y="3733800"/>
              <a:ext cx="457200" cy="4572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CC"/>
                  </a:solidFill>
                </a:rPr>
                <a:t>47</a:t>
              </a:r>
            </a:p>
          </p:txBody>
        </p:sp>
        <p:sp>
          <p:nvSpPr>
            <p:cNvPr id="479248" name="Line 16"/>
            <p:cNvSpPr>
              <a:spLocks noChangeShapeType="1"/>
            </p:cNvSpPr>
            <p:nvPr/>
          </p:nvSpPr>
          <p:spPr bwMode="auto">
            <a:xfrm>
              <a:off x="6248400" y="4114800"/>
              <a:ext cx="4572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79249" name="Line 17"/>
            <p:cNvSpPr>
              <a:spLocks noChangeShapeType="1"/>
            </p:cNvSpPr>
            <p:nvPr/>
          </p:nvSpPr>
          <p:spPr bwMode="auto">
            <a:xfrm>
              <a:off x="4495800" y="4038600"/>
              <a:ext cx="5334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79250" name="Oval 18"/>
            <p:cNvSpPr>
              <a:spLocks noChangeArrowheads="1"/>
            </p:cNvSpPr>
            <p:nvPr/>
          </p:nvSpPr>
          <p:spPr bwMode="auto">
            <a:xfrm>
              <a:off x="4953000" y="46482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38</a:t>
              </a:r>
            </a:p>
          </p:txBody>
        </p:sp>
        <p:sp>
          <p:nvSpPr>
            <p:cNvPr id="479251" name="Oval 19"/>
            <p:cNvSpPr>
              <a:spLocks noChangeArrowheads="1"/>
            </p:cNvSpPr>
            <p:nvPr/>
          </p:nvSpPr>
          <p:spPr bwMode="auto">
            <a:xfrm>
              <a:off x="6553200" y="46482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50</a:t>
              </a:r>
            </a:p>
          </p:txBody>
        </p:sp>
        <p:sp>
          <p:nvSpPr>
            <p:cNvPr id="479265" name="Text Box 33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488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000000"/>
                  </a:solidFill>
                </a:rPr>
                <a:t>41</a:t>
              </a:r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2112399" y="3295445"/>
              <a:ext cx="228600" cy="2286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33" name="Line 6"/>
            <p:cNvSpPr>
              <a:spLocks noChangeShapeType="1"/>
            </p:cNvSpPr>
            <p:nvPr/>
          </p:nvSpPr>
          <p:spPr bwMode="auto">
            <a:xfrm flipH="1">
              <a:off x="2298751" y="2895600"/>
              <a:ext cx="228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34" name="Line 6"/>
            <p:cNvSpPr>
              <a:spLocks noChangeShapeType="1"/>
            </p:cNvSpPr>
            <p:nvPr/>
          </p:nvSpPr>
          <p:spPr bwMode="auto">
            <a:xfrm flipH="1">
              <a:off x="3733800" y="4038600"/>
              <a:ext cx="381000" cy="3551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35" name="Line 8"/>
            <p:cNvSpPr>
              <a:spLocks noChangeShapeType="1"/>
            </p:cNvSpPr>
            <p:nvPr/>
          </p:nvSpPr>
          <p:spPr bwMode="auto">
            <a:xfrm>
              <a:off x="2781300" y="2819400"/>
              <a:ext cx="2667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1" name="Line 6"/>
            <p:cNvSpPr>
              <a:spLocks noChangeShapeType="1"/>
            </p:cNvSpPr>
            <p:nvPr/>
          </p:nvSpPr>
          <p:spPr bwMode="auto">
            <a:xfrm flipH="1">
              <a:off x="6362700" y="4999703"/>
              <a:ext cx="228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2" name="Line 6"/>
            <p:cNvSpPr>
              <a:spLocks noChangeShapeType="1"/>
            </p:cNvSpPr>
            <p:nvPr/>
          </p:nvSpPr>
          <p:spPr bwMode="auto">
            <a:xfrm flipH="1">
              <a:off x="4766648" y="4999703"/>
              <a:ext cx="22860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5289550" y="4999703"/>
              <a:ext cx="2667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4" name="Line 8"/>
            <p:cNvSpPr>
              <a:spLocks noChangeShapeType="1"/>
            </p:cNvSpPr>
            <p:nvPr/>
          </p:nvSpPr>
          <p:spPr bwMode="auto">
            <a:xfrm>
              <a:off x="6879508" y="4999703"/>
              <a:ext cx="266700" cy="457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975357" y="363700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46" name="Oval 20"/>
            <p:cNvSpPr>
              <a:spLocks noChangeArrowheads="1"/>
            </p:cNvSpPr>
            <p:nvPr/>
          </p:nvSpPr>
          <p:spPr bwMode="auto">
            <a:xfrm>
              <a:off x="3581400" y="441375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7" name="Oval 20"/>
            <p:cNvSpPr>
              <a:spLocks noChangeArrowheads="1"/>
            </p:cNvSpPr>
            <p:nvPr/>
          </p:nvSpPr>
          <p:spPr bwMode="auto">
            <a:xfrm>
              <a:off x="4652348" y="5380703"/>
              <a:ext cx="228600" cy="2286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auto">
            <a:xfrm>
              <a:off x="5486093" y="5456903"/>
              <a:ext cx="228600" cy="2286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49" name="Oval 20"/>
            <p:cNvSpPr>
              <a:spLocks noChangeArrowheads="1"/>
            </p:cNvSpPr>
            <p:nvPr/>
          </p:nvSpPr>
          <p:spPr bwMode="auto">
            <a:xfrm>
              <a:off x="6238260" y="5424948"/>
              <a:ext cx="228600" cy="2286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50" name="Oval 20"/>
            <p:cNvSpPr>
              <a:spLocks noChangeArrowheads="1"/>
            </p:cNvSpPr>
            <p:nvPr/>
          </p:nvSpPr>
          <p:spPr bwMode="auto">
            <a:xfrm>
              <a:off x="7037439" y="5456903"/>
              <a:ext cx="228600" cy="2286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51" name="Oval 20"/>
            <p:cNvSpPr>
              <a:spLocks noChangeArrowheads="1"/>
            </p:cNvSpPr>
            <p:nvPr/>
          </p:nvSpPr>
          <p:spPr bwMode="auto">
            <a:xfrm>
              <a:off x="2933700" y="3288480"/>
              <a:ext cx="228600" cy="228600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 u="sng">
                <a:solidFill>
                  <a:srgbClr val="000000"/>
                </a:solidFill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952740" y="365760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396118" y="482762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542503" y="568550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5439078" y="571590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262839" y="5715902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nil</a:t>
              </a:r>
              <a:endParaRPr 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7239000" y="569717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nil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Operations on RB Trees</a:t>
            </a:r>
          </a:p>
        </p:txBody>
      </p:sp>
      <p:sp>
        <p:nvSpPr>
          <p:cNvPr id="48640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04800" y="990600"/>
            <a:ext cx="8458200" cy="5105400"/>
          </a:xfrm>
        </p:spPr>
        <p:txBody>
          <a:bodyPr/>
          <a:lstStyle/>
          <a:p>
            <a:r>
              <a:rPr lang="en-US" dirty="0"/>
              <a:t>All operations can be performed in </a:t>
            </a:r>
            <a:r>
              <a:rPr lang="en-US" b="1" i="1" dirty="0">
                <a:solidFill>
                  <a:srgbClr val="CC3300"/>
                </a:solidFill>
              </a:rPr>
              <a:t>O</a:t>
            </a:r>
            <a:r>
              <a:rPr lang="en-US" b="1" dirty="0">
                <a:solidFill>
                  <a:srgbClr val="CC3300"/>
                </a:solidFill>
              </a:rPr>
              <a:t>(</a:t>
            </a:r>
            <a:r>
              <a:rPr lang="en-US" b="1" dirty="0" err="1">
                <a:solidFill>
                  <a:srgbClr val="CC3300"/>
                </a:solidFill>
              </a:rPr>
              <a:t>lg</a:t>
            </a:r>
            <a:r>
              <a:rPr lang="en-US" b="1" dirty="0">
                <a:solidFill>
                  <a:srgbClr val="CC3300"/>
                </a:solidFill>
              </a:rPr>
              <a:t> </a:t>
            </a:r>
            <a:r>
              <a:rPr lang="en-US" b="1" i="1" dirty="0">
                <a:solidFill>
                  <a:srgbClr val="CC3300"/>
                </a:solidFill>
              </a:rPr>
              <a:t>n</a:t>
            </a:r>
            <a:r>
              <a:rPr lang="en-US" b="1" dirty="0">
                <a:solidFill>
                  <a:srgbClr val="CC3300"/>
                </a:solidFill>
              </a:rPr>
              <a:t>)</a:t>
            </a:r>
            <a:r>
              <a:rPr lang="en-US" dirty="0"/>
              <a:t> time.</a:t>
            </a:r>
          </a:p>
          <a:p>
            <a:r>
              <a:rPr lang="en-US" dirty="0"/>
              <a:t>The query operations, which don’t modify the tree, are performed in exactly the same way as they are in BSTs.</a:t>
            </a:r>
          </a:p>
          <a:p>
            <a:r>
              <a:rPr lang="en-US" dirty="0"/>
              <a:t>Insertion and Deletion are not straightforward</a:t>
            </a:r>
            <a:r>
              <a:rPr lang="en-US" dirty="0" smtClean="0"/>
              <a:t>.</a:t>
            </a:r>
            <a:endParaRPr lang="en-US" u="sng" dirty="0">
              <a:solidFill>
                <a:srgbClr val="CC33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in RB Trees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6863" y="1143000"/>
            <a:ext cx="8501062" cy="5181600"/>
          </a:xfrm>
        </p:spPr>
        <p:txBody>
          <a:bodyPr/>
          <a:lstStyle/>
          <a:p>
            <a:r>
              <a:rPr lang="en-US" dirty="0"/>
              <a:t>Insertion must preserve all red-black properties.</a:t>
            </a:r>
          </a:p>
          <a:p>
            <a:r>
              <a:rPr lang="en-US" dirty="0" smtClean="0">
                <a:solidFill>
                  <a:srgbClr val="CC3300"/>
                </a:solidFill>
              </a:rPr>
              <a:t>Basic </a:t>
            </a:r>
            <a:r>
              <a:rPr lang="en-US" dirty="0">
                <a:solidFill>
                  <a:srgbClr val="CC3300"/>
                </a:solidFill>
              </a:rPr>
              <a:t>steps:</a:t>
            </a:r>
          </a:p>
          <a:p>
            <a:pPr lvl="1"/>
            <a:r>
              <a:rPr lang="en-US" dirty="0"/>
              <a:t>Use Tree-Insert from BST (slightly modified) to insert a node </a:t>
            </a:r>
            <a:r>
              <a:rPr lang="en-US" i="1" dirty="0"/>
              <a:t>x</a:t>
            </a:r>
            <a:r>
              <a:rPr lang="en-US" dirty="0"/>
              <a:t> into </a:t>
            </a:r>
            <a:r>
              <a:rPr lang="en-US" i="1" dirty="0"/>
              <a:t>T.</a:t>
            </a:r>
          </a:p>
          <a:p>
            <a:pPr lvl="2"/>
            <a:r>
              <a:rPr lang="en-US" dirty="0"/>
              <a:t>Procedure </a:t>
            </a:r>
            <a:r>
              <a:rPr lang="en-US" b="1" dirty="0">
                <a:solidFill>
                  <a:srgbClr val="CC3300"/>
                </a:solidFill>
              </a:rPr>
              <a:t>RB-Insert(</a:t>
            </a:r>
            <a:r>
              <a:rPr lang="en-US" b="1" i="1" dirty="0">
                <a:solidFill>
                  <a:srgbClr val="CC3300"/>
                </a:solidFill>
              </a:rPr>
              <a:t>x</a:t>
            </a:r>
            <a:r>
              <a:rPr lang="en-US" b="1" dirty="0">
                <a:solidFill>
                  <a:srgbClr val="CC3300"/>
                </a:solidFill>
              </a:rPr>
              <a:t>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Color the node </a:t>
            </a:r>
            <a:r>
              <a:rPr lang="en-US" i="1" dirty="0"/>
              <a:t>x</a:t>
            </a:r>
            <a:r>
              <a:rPr lang="en-US" dirty="0"/>
              <a:t> red.</a:t>
            </a:r>
          </a:p>
          <a:p>
            <a:pPr lvl="1"/>
            <a:r>
              <a:rPr lang="en-US" dirty="0"/>
              <a:t>Fix the modified tree by re-coloring nodes and performing rotation to preserve RB tree property.</a:t>
            </a:r>
          </a:p>
          <a:p>
            <a:pPr lvl="2"/>
            <a:r>
              <a:rPr lang="en-US" dirty="0"/>
              <a:t>Procedure </a:t>
            </a:r>
            <a:r>
              <a:rPr lang="en-US" b="1" dirty="0">
                <a:solidFill>
                  <a:srgbClr val="CC3300"/>
                </a:solidFill>
              </a:rPr>
              <a:t>RB-Insert-</a:t>
            </a:r>
            <a:r>
              <a:rPr lang="en-US" b="1" dirty="0" err="1">
                <a:solidFill>
                  <a:srgbClr val="CC3300"/>
                </a:solidFill>
              </a:rPr>
              <a:t>Fixup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</a:t>
            </a:r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3581400" cy="5257800"/>
          </a:xfrm>
          <a:solidFill>
            <a:srgbClr val="CCECFF"/>
          </a:solidFill>
          <a:ln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/>
          <a:lstStyle/>
          <a:p>
            <a:pPr marL="609600" indent="-609600">
              <a:buFont typeface="Wingdings" pitchFamily="2" charset="2"/>
              <a:buNone/>
            </a:pPr>
            <a:r>
              <a:rPr lang="en-US" sz="2000" b="1" u="sng">
                <a:solidFill>
                  <a:srgbClr val="CC3300"/>
                </a:solidFill>
              </a:rPr>
              <a:t>RB-Insert(</a:t>
            </a:r>
            <a:r>
              <a:rPr lang="en-US" sz="2000" b="1" i="1" u="sng">
                <a:solidFill>
                  <a:srgbClr val="CC3300"/>
                </a:solidFill>
              </a:rPr>
              <a:t>T</a:t>
            </a:r>
            <a:r>
              <a:rPr lang="en-US" sz="2000" b="1" u="sng">
                <a:solidFill>
                  <a:srgbClr val="CC3300"/>
                </a:solidFill>
              </a:rPr>
              <a:t>, </a:t>
            </a:r>
            <a:r>
              <a:rPr lang="en-US" sz="2000" b="1" i="1" u="sng">
                <a:solidFill>
                  <a:srgbClr val="CC3300"/>
                </a:solidFill>
              </a:rPr>
              <a:t>z</a:t>
            </a:r>
            <a:r>
              <a:rPr lang="en-US" sz="2000" b="1" u="sng">
                <a:solidFill>
                  <a:srgbClr val="CC3300"/>
                </a:solidFill>
              </a:rPr>
              <a:t>)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 b="1"/>
              <a:t> </a:t>
            </a:r>
            <a:r>
              <a:rPr lang="en-US" sz="2000" i="1"/>
              <a:t>y</a:t>
            </a:r>
            <a:r>
              <a:rPr lang="en-US" sz="2000"/>
              <a:t> </a:t>
            </a:r>
            <a:r>
              <a:rPr lang="en-US" sz="2000">
                <a:sym typeface="Symbol" pitchFamily="18" charset="2"/>
              </a:rPr>
              <a:t> </a:t>
            </a:r>
            <a:r>
              <a:rPr lang="en-US" sz="2000" i="1">
                <a:sym typeface="Symbol" pitchFamily="18" charset="2"/>
              </a:rPr>
              <a:t>nil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>
                <a:sym typeface="Symbol" pitchFamily="18" charset="2"/>
              </a:rPr>
              <a:t>]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 i="1">
                <a:sym typeface="Symbol" pitchFamily="18" charset="2"/>
              </a:rPr>
              <a:t>x </a:t>
            </a:r>
            <a:r>
              <a:rPr lang="en-US" sz="2000">
                <a:sym typeface="Symbol" pitchFamily="18" charset="2"/>
              </a:rPr>
              <a:t> </a:t>
            </a:r>
            <a:r>
              <a:rPr lang="en-US" sz="2000" i="1">
                <a:sym typeface="Symbol" pitchFamily="18" charset="2"/>
              </a:rPr>
              <a:t>root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>
                <a:sym typeface="Symbol" pitchFamily="18" charset="2"/>
              </a:rPr>
              <a:t>]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 b="1">
                <a:sym typeface="Symbol" pitchFamily="18" charset="2"/>
              </a:rPr>
              <a:t>while</a:t>
            </a:r>
            <a:r>
              <a:rPr lang="en-US" sz="2000" b="1" i="1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  </a:t>
            </a:r>
            <a:r>
              <a:rPr lang="en-US" sz="2000" i="1">
                <a:sym typeface="Symbol" pitchFamily="18" charset="2"/>
              </a:rPr>
              <a:t>nil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>
                <a:sym typeface="Symbol" pitchFamily="18" charset="2"/>
              </a:rPr>
              <a:t>]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>
                <a:sym typeface="Symbol" pitchFamily="18" charset="2"/>
              </a:rPr>
              <a:t>    </a:t>
            </a:r>
            <a:r>
              <a:rPr lang="en-US" sz="2000" b="1">
                <a:sym typeface="Symbol" pitchFamily="18" charset="2"/>
              </a:rPr>
              <a:t>do</a:t>
            </a:r>
            <a:r>
              <a:rPr lang="en-US" sz="2000" b="1" i="1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y </a:t>
            </a:r>
            <a:r>
              <a:rPr lang="en-US" sz="2000">
                <a:sym typeface="Symbol" pitchFamily="18" charset="2"/>
              </a:rPr>
              <a:t> </a:t>
            </a:r>
            <a:r>
              <a:rPr lang="en-US" sz="2000" i="1">
                <a:sym typeface="Symbol" pitchFamily="18" charset="2"/>
              </a:rPr>
              <a:t>x</a:t>
            </a:r>
            <a:endParaRPr lang="en-US" sz="200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>
                <a:sym typeface="Symbol" pitchFamily="18" charset="2"/>
              </a:rPr>
              <a:t>         </a:t>
            </a:r>
            <a:r>
              <a:rPr lang="en-US" sz="2000" b="1">
                <a:sym typeface="Symbol" pitchFamily="18" charset="2"/>
              </a:rPr>
              <a:t>if</a:t>
            </a:r>
            <a:r>
              <a:rPr lang="en-US" sz="2000" b="1" i="1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key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z</a:t>
            </a:r>
            <a:r>
              <a:rPr lang="en-US" sz="2000">
                <a:sym typeface="Symbol" pitchFamily="18" charset="2"/>
              </a:rPr>
              <a:t>] &lt; </a:t>
            </a:r>
            <a:r>
              <a:rPr lang="en-US" sz="2000" i="1">
                <a:sym typeface="Symbol" pitchFamily="18" charset="2"/>
              </a:rPr>
              <a:t>key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]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>
                <a:sym typeface="Symbol" pitchFamily="18" charset="2"/>
              </a:rPr>
              <a:t>              </a:t>
            </a:r>
            <a:r>
              <a:rPr lang="en-US" sz="2000" b="1">
                <a:sym typeface="Symbol" pitchFamily="18" charset="2"/>
              </a:rPr>
              <a:t>then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x </a:t>
            </a:r>
            <a:r>
              <a:rPr lang="en-US" sz="2000">
                <a:sym typeface="Symbol" pitchFamily="18" charset="2"/>
              </a:rPr>
              <a:t> </a:t>
            </a:r>
            <a:r>
              <a:rPr lang="en-US" sz="2000" i="1">
                <a:sym typeface="Symbol" pitchFamily="18" charset="2"/>
              </a:rPr>
              <a:t>left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]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>
                <a:sym typeface="Symbol" pitchFamily="18" charset="2"/>
              </a:rPr>
              <a:t>              </a:t>
            </a:r>
            <a:r>
              <a:rPr lang="en-US" sz="2000" b="1">
                <a:sym typeface="Symbol" pitchFamily="18" charset="2"/>
              </a:rPr>
              <a:t>else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x </a:t>
            </a:r>
            <a:r>
              <a:rPr lang="en-US" sz="2000">
                <a:sym typeface="Symbol" pitchFamily="18" charset="2"/>
              </a:rPr>
              <a:t> </a:t>
            </a:r>
            <a:r>
              <a:rPr lang="en-US" sz="2000" i="1">
                <a:sym typeface="Symbol" pitchFamily="18" charset="2"/>
              </a:rPr>
              <a:t>right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x</a:t>
            </a:r>
            <a:r>
              <a:rPr lang="en-US" sz="2000">
                <a:sym typeface="Symbol" pitchFamily="18" charset="2"/>
              </a:rPr>
              <a:t>]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 i="1">
                <a:sym typeface="Symbol" pitchFamily="18" charset="2"/>
              </a:rPr>
              <a:t>p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z</a:t>
            </a:r>
            <a:r>
              <a:rPr lang="en-US" sz="2000">
                <a:sym typeface="Symbol" pitchFamily="18" charset="2"/>
              </a:rPr>
              <a:t>]  </a:t>
            </a:r>
            <a:r>
              <a:rPr lang="en-US" sz="2000" i="1">
                <a:sym typeface="Symbol" pitchFamily="18" charset="2"/>
              </a:rPr>
              <a:t>y</a:t>
            </a:r>
            <a:endParaRPr lang="en-US" sz="200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 b="1">
                <a:sym typeface="Symbol" pitchFamily="18" charset="2"/>
              </a:rPr>
              <a:t>if </a:t>
            </a:r>
            <a:r>
              <a:rPr lang="en-US" sz="2000" i="1">
                <a:sym typeface="Symbol" pitchFamily="18" charset="2"/>
              </a:rPr>
              <a:t>y </a:t>
            </a:r>
            <a:r>
              <a:rPr lang="en-US" sz="2000">
                <a:sym typeface="Symbol" pitchFamily="18" charset="2"/>
              </a:rPr>
              <a:t>= </a:t>
            </a:r>
            <a:r>
              <a:rPr lang="en-US" sz="2000" i="1">
                <a:sym typeface="Symbol" pitchFamily="18" charset="2"/>
              </a:rPr>
              <a:t>nil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>
                <a:sym typeface="Symbol" pitchFamily="18" charset="2"/>
              </a:rPr>
              <a:t>]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>
                <a:sym typeface="Symbol" pitchFamily="18" charset="2"/>
              </a:rPr>
              <a:t>    </a:t>
            </a:r>
            <a:r>
              <a:rPr lang="en-US" sz="2000" b="1">
                <a:sym typeface="Symbol" pitchFamily="18" charset="2"/>
              </a:rPr>
              <a:t>then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root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T</a:t>
            </a:r>
            <a:r>
              <a:rPr lang="en-US" sz="2000">
                <a:sym typeface="Symbol" pitchFamily="18" charset="2"/>
              </a:rPr>
              <a:t>]  </a:t>
            </a:r>
            <a:r>
              <a:rPr lang="en-US" sz="2000" i="1">
                <a:sym typeface="Symbol" pitchFamily="18" charset="2"/>
              </a:rPr>
              <a:t>z</a:t>
            </a:r>
            <a:endParaRPr lang="en-US" sz="200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>
                <a:sym typeface="Symbol" pitchFamily="18" charset="2"/>
              </a:rPr>
              <a:t>    </a:t>
            </a:r>
            <a:r>
              <a:rPr lang="en-US" sz="2000" b="1">
                <a:sym typeface="Symbol" pitchFamily="18" charset="2"/>
              </a:rPr>
              <a:t>else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b="1">
                <a:sym typeface="Symbol" pitchFamily="18" charset="2"/>
              </a:rPr>
              <a:t>if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key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z</a:t>
            </a:r>
            <a:r>
              <a:rPr lang="en-US" sz="2000">
                <a:sym typeface="Symbol" pitchFamily="18" charset="2"/>
              </a:rPr>
              <a:t>] &lt; </a:t>
            </a:r>
            <a:r>
              <a:rPr lang="en-US" sz="2000" i="1">
                <a:sym typeface="Symbol" pitchFamily="18" charset="2"/>
              </a:rPr>
              <a:t>key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]</a:t>
            </a: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>
                <a:sym typeface="Symbol" pitchFamily="18" charset="2"/>
              </a:rPr>
              <a:t>          </a:t>
            </a:r>
            <a:r>
              <a:rPr lang="en-US" sz="2000" b="1">
                <a:sym typeface="Symbol" pitchFamily="18" charset="2"/>
              </a:rPr>
              <a:t>then  </a:t>
            </a:r>
            <a:r>
              <a:rPr lang="en-US" sz="2000" i="1">
                <a:sym typeface="Symbol" pitchFamily="18" charset="2"/>
              </a:rPr>
              <a:t>left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]  </a:t>
            </a:r>
            <a:r>
              <a:rPr lang="en-US" sz="2000" i="1">
                <a:sym typeface="Symbol" pitchFamily="18" charset="2"/>
              </a:rPr>
              <a:t>z</a:t>
            </a:r>
            <a:endParaRPr lang="en-US" sz="2000">
              <a:sym typeface="Symbol" pitchFamily="18" charset="2"/>
            </a:endParaRPr>
          </a:p>
          <a:p>
            <a:pPr marL="609600" indent="-609600">
              <a:buFont typeface="Wingdings" pitchFamily="2" charset="2"/>
              <a:buAutoNum type="arabicPeriod"/>
            </a:pPr>
            <a:r>
              <a:rPr lang="en-US" sz="2000">
                <a:sym typeface="Symbol" pitchFamily="18" charset="2"/>
              </a:rPr>
              <a:t>          </a:t>
            </a:r>
            <a:r>
              <a:rPr lang="en-US" sz="2000" b="1">
                <a:sym typeface="Symbol" pitchFamily="18" charset="2"/>
              </a:rPr>
              <a:t>else</a:t>
            </a:r>
            <a:r>
              <a:rPr lang="en-US" sz="2000">
                <a:sym typeface="Symbol" pitchFamily="18" charset="2"/>
              </a:rPr>
              <a:t> </a:t>
            </a:r>
            <a:r>
              <a:rPr lang="en-US" sz="2000" i="1">
                <a:sym typeface="Symbol" pitchFamily="18" charset="2"/>
              </a:rPr>
              <a:t>right</a:t>
            </a:r>
            <a:r>
              <a:rPr lang="en-US" sz="2000">
                <a:sym typeface="Symbol" pitchFamily="18" charset="2"/>
              </a:rPr>
              <a:t>[</a:t>
            </a:r>
            <a:r>
              <a:rPr lang="en-US" sz="2000" i="1">
                <a:sym typeface="Symbol" pitchFamily="18" charset="2"/>
              </a:rPr>
              <a:t>y</a:t>
            </a:r>
            <a:r>
              <a:rPr lang="en-US" sz="2000">
                <a:sym typeface="Symbol" pitchFamily="18" charset="2"/>
              </a:rPr>
              <a:t>]  </a:t>
            </a:r>
            <a:r>
              <a:rPr lang="en-US" sz="2000" i="1">
                <a:sym typeface="Symbol" pitchFamily="18" charset="2"/>
              </a:rPr>
              <a:t>z</a:t>
            </a:r>
          </a:p>
        </p:txBody>
      </p:sp>
      <p:sp>
        <p:nvSpPr>
          <p:cNvPr id="490501" name="Rectangle 5"/>
          <p:cNvSpPr>
            <a:spLocks noChangeArrowheads="1"/>
          </p:cNvSpPr>
          <p:nvPr/>
        </p:nvSpPr>
        <p:spPr bwMode="auto">
          <a:xfrm>
            <a:off x="4648200" y="1066800"/>
            <a:ext cx="3581400" cy="2209800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lIns="92075" tIns="46038" rIns="92075" bIns="46038"/>
          <a:lstStyle/>
          <a:p>
            <a:pPr marL="609600" indent="-609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</a:pPr>
            <a:r>
              <a:rPr lang="en-US" sz="2000" b="1" u="sng">
                <a:solidFill>
                  <a:srgbClr val="CC3300"/>
                </a:solidFill>
              </a:rPr>
              <a:t>RB-Insert(</a:t>
            </a:r>
            <a:r>
              <a:rPr lang="en-US" sz="2000" b="1" i="1" u="sng">
                <a:solidFill>
                  <a:srgbClr val="CC3300"/>
                </a:solidFill>
              </a:rPr>
              <a:t>T</a:t>
            </a:r>
            <a:r>
              <a:rPr lang="en-US" sz="2000" b="1" u="sng">
                <a:solidFill>
                  <a:srgbClr val="CC3300"/>
                </a:solidFill>
              </a:rPr>
              <a:t>, </a:t>
            </a:r>
            <a:r>
              <a:rPr lang="en-US" sz="2000" b="1" i="1" u="sng">
                <a:solidFill>
                  <a:srgbClr val="CC3300"/>
                </a:solidFill>
              </a:rPr>
              <a:t>z</a:t>
            </a:r>
            <a:r>
              <a:rPr lang="en-US" sz="2000" b="1" u="sng">
                <a:solidFill>
                  <a:srgbClr val="CC3300"/>
                </a:solidFill>
              </a:rPr>
              <a:t>) Contd.</a:t>
            </a:r>
          </a:p>
          <a:p>
            <a:pPr marL="609600" indent="-609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14"/>
            </a:pPr>
            <a:r>
              <a:rPr lang="en-US" sz="2000" i="1">
                <a:solidFill>
                  <a:srgbClr val="010000"/>
                </a:solidFill>
              </a:rPr>
              <a:t>left</a:t>
            </a:r>
            <a:r>
              <a:rPr lang="en-US" sz="2000">
                <a:solidFill>
                  <a:srgbClr val="010000"/>
                </a:solidFill>
              </a:rPr>
              <a:t>[</a:t>
            </a:r>
            <a:r>
              <a:rPr lang="en-US" sz="2000" i="1">
                <a:solidFill>
                  <a:srgbClr val="010000"/>
                </a:solidFill>
              </a:rPr>
              <a:t>z</a:t>
            </a:r>
            <a:r>
              <a:rPr lang="en-US" sz="2000">
                <a:solidFill>
                  <a:srgbClr val="010000"/>
                </a:solidFill>
              </a:rPr>
              <a:t>] 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>
                <a:solidFill>
                  <a:srgbClr val="010000"/>
                </a:solidFill>
              </a:rPr>
              <a:t> </a:t>
            </a:r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nil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T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]</a:t>
            </a:r>
            <a:endParaRPr lang="en-US" sz="2000">
              <a:solidFill>
                <a:srgbClr val="010000"/>
              </a:solidFill>
            </a:endParaRPr>
          </a:p>
          <a:p>
            <a:pPr marL="609600" indent="-609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14"/>
            </a:pPr>
            <a:r>
              <a:rPr lang="en-US" sz="2000" i="1">
                <a:solidFill>
                  <a:srgbClr val="010000"/>
                </a:solidFill>
              </a:rPr>
              <a:t>right</a:t>
            </a:r>
            <a:r>
              <a:rPr lang="en-US" sz="2000">
                <a:solidFill>
                  <a:srgbClr val="010000"/>
                </a:solidFill>
              </a:rPr>
              <a:t>[</a:t>
            </a:r>
            <a:r>
              <a:rPr lang="en-US" sz="2000" i="1">
                <a:solidFill>
                  <a:srgbClr val="010000"/>
                </a:solidFill>
              </a:rPr>
              <a:t>z</a:t>
            </a:r>
            <a:r>
              <a:rPr lang="en-US" sz="2000">
                <a:solidFill>
                  <a:srgbClr val="010000"/>
                </a:solidFill>
              </a:rPr>
              <a:t>] 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>
                <a:solidFill>
                  <a:srgbClr val="010000"/>
                </a:solidFill>
              </a:rPr>
              <a:t> </a:t>
            </a:r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nil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[</a:t>
            </a:r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T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]</a:t>
            </a:r>
          </a:p>
          <a:p>
            <a:pPr marL="609600" indent="-609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14"/>
            </a:pPr>
            <a:r>
              <a:rPr lang="en-US" sz="2000" i="1">
                <a:solidFill>
                  <a:srgbClr val="010000"/>
                </a:solidFill>
              </a:rPr>
              <a:t>color</a:t>
            </a:r>
            <a:r>
              <a:rPr lang="en-US" sz="2000">
                <a:solidFill>
                  <a:srgbClr val="010000"/>
                </a:solidFill>
              </a:rPr>
              <a:t>[</a:t>
            </a:r>
            <a:r>
              <a:rPr lang="en-US" sz="2000" i="1">
                <a:solidFill>
                  <a:srgbClr val="010000"/>
                </a:solidFill>
              </a:rPr>
              <a:t>z</a:t>
            </a:r>
            <a:r>
              <a:rPr lang="en-US" sz="2000">
                <a:solidFill>
                  <a:srgbClr val="010000"/>
                </a:solidFill>
              </a:rPr>
              <a:t>] 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</a:t>
            </a:r>
            <a:r>
              <a:rPr lang="en-US" sz="2000">
                <a:solidFill>
                  <a:srgbClr val="010000"/>
                </a:solidFill>
              </a:rPr>
              <a:t> 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RED</a:t>
            </a:r>
          </a:p>
          <a:p>
            <a:pPr marL="609600" indent="-60960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AutoNum type="arabicPeriod" startAt="14"/>
            </a:pP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RB-Insert-Fixup (</a:t>
            </a:r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T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, </a:t>
            </a:r>
            <a:r>
              <a:rPr lang="en-US" sz="2000" i="1">
                <a:solidFill>
                  <a:srgbClr val="010000"/>
                </a:solidFill>
                <a:sym typeface="Symbol" pitchFamily="18" charset="2"/>
              </a:rPr>
              <a:t>z</a:t>
            </a:r>
            <a:r>
              <a:rPr lang="en-US" sz="2000">
                <a:solidFill>
                  <a:srgbClr val="010000"/>
                </a:solidFill>
                <a:sym typeface="Symbol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Insertion – Fixup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7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8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9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20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6.xml><?xml version="1.0" encoding="utf-8"?>
<a:theme xmlns:a="http://schemas.openxmlformats.org/drawingml/2006/main" name="21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7.xml><?xml version="1.0" encoding="utf-8"?>
<a:theme xmlns:a="http://schemas.openxmlformats.org/drawingml/2006/main" name="22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25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26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27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28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4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5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7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comp122">
  <a:themeElements>
    <a:clrScheme name="comp122 8">
      <a:dk1>
        <a:srgbClr val="000000"/>
      </a:dk1>
      <a:lt1>
        <a:srgbClr val="FFFFCC"/>
      </a:lt1>
      <a:dk2>
        <a:srgbClr val="0000FF"/>
      </a:dk2>
      <a:lt2>
        <a:srgbClr val="808000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comp12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omp12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12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8">
        <a:dk1>
          <a:srgbClr val="000000"/>
        </a:dk1>
        <a:lt1>
          <a:srgbClr val="FFFFCC"/>
        </a:lt1>
        <a:dk2>
          <a:srgbClr val="0000FF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122 9">
        <a:dk1>
          <a:srgbClr val="080808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060606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1845</Words>
  <Application>Microsoft Office PowerPoint</Application>
  <PresentationFormat>On-screen Show (4:3)</PresentationFormat>
  <Paragraphs>375</Paragraphs>
  <Slides>46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21</vt:i4>
      </vt:variant>
      <vt:variant>
        <vt:lpstr>Slide Titles</vt:lpstr>
      </vt:variant>
      <vt:variant>
        <vt:i4>46</vt:i4>
      </vt:variant>
    </vt:vector>
  </HeadingPairs>
  <TitlesOfParts>
    <vt:vector size="67" baseType="lpstr">
      <vt:lpstr>comp122</vt:lpstr>
      <vt:lpstr>1_comp122</vt:lpstr>
      <vt:lpstr>3_comp122</vt:lpstr>
      <vt:lpstr>4_comp122</vt:lpstr>
      <vt:lpstr>5_comp122</vt:lpstr>
      <vt:lpstr>6_comp122</vt:lpstr>
      <vt:lpstr>7_comp122</vt:lpstr>
      <vt:lpstr>8_comp122</vt:lpstr>
      <vt:lpstr>9_comp122</vt:lpstr>
      <vt:lpstr>10_comp122</vt:lpstr>
      <vt:lpstr>11_comp122</vt:lpstr>
      <vt:lpstr>17_comp122</vt:lpstr>
      <vt:lpstr>18_comp122</vt:lpstr>
      <vt:lpstr>19_comp122</vt:lpstr>
      <vt:lpstr>20_comp122</vt:lpstr>
      <vt:lpstr>21_comp122</vt:lpstr>
      <vt:lpstr>22_comp122</vt:lpstr>
      <vt:lpstr>25_comp122</vt:lpstr>
      <vt:lpstr>26_comp122</vt:lpstr>
      <vt:lpstr>27_comp122</vt:lpstr>
      <vt:lpstr>28_comp122</vt:lpstr>
      <vt:lpstr>Red-Black Trees</vt:lpstr>
      <vt:lpstr>Red-black trees: Overview</vt:lpstr>
      <vt:lpstr>Red-black Tree</vt:lpstr>
      <vt:lpstr>Red-black Properties</vt:lpstr>
      <vt:lpstr>Red-black Tree – Example </vt:lpstr>
      <vt:lpstr>Operations on RB Trees</vt:lpstr>
      <vt:lpstr>Insertion in RB Trees</vt:lpstr>
      <vt:lpstr>Insertion</vt:lpstr>
      <vt:lpstr>Insertion – Fixup </vt:lpstr>
      <vt:lpstr>Insertion – Fixup</vt:lpstr>
      <vt:lpstr>Case 1 – uncle y is red</vt:lpstr>
      <vt:lpstr>Case 2 – uncle y is black, z is a right child</vt:lpstr>
      <vt:lpstr>Case 3 – y is black, z is a left child</vt:lpstr>
      <vt:lpstr>Insertion – Fixup </vt:lpstr>
      <vt:lpstr>PowerPoint Presentation</vt:lpstr>
      <vt:lpstr>Algorithm Analysis</vt:lpstr>
      <vt:lpstr>Height of a Red-black Tree</vt:lpstr>
      <vt:lpstr>Height of a Red-black Tree</vt:lpstr>
      <vt:lpstr>Lemma “RB Height”</vt:lpstr>
      <vt:lpstr>Bound on RB Tree Height</vt:lpstr>
      <vt:lpstr>Bound on RB Tree Height</vt:lpstr>
      <vt:lpstr>PowerPoint Presentation</vt:lpstr>
      <vt:lpstr>PowerPoint Presentation</vt:lpstr>
      <vt:lpstr>PowerPoint Presentation</vt:lpstr>
      <vt:lpstr>PowerPoint Presentation</vt:lpstr>
      <vt:lpstr>2-3 Tree vs. Binary Tree</vt:lpstr>
      <vt:lpstr>Cont.</vt:lpstr>
      <vt:lpstr>Example of a 2-3 Tree</vt:lpstr>
      <vt:lpstr>PowerPoint Presentation</vt:lpstr>
      <vt:lpstr>The Advantages of the 2-3 trees</vt:lpstr>
      <vt:lpstr>Consider the two trees contain the same data items.</vt:lpstr>
      <vt:lpstr>Inserting into a 2-3 Tree</vt:lpstr>
      <vt:lpstr>PowerPoint Presentation</vt:lpstr>
      <vt:lpstr>PowerPoint Presentation</vt:lpstr>
      <vt:lpstr>Inserting into a 2-3 Tree (cont.)</vt:lpstr>
      <vt:lpstr>Inserting into a 2-3 Tree (cont.)</vt:lpstr>
      <vt:lpstr>Inserting into a 2-3 Tree (cont.)</vt:lpstr>
      <vt:lpstr>The Insertion Algorithm</vt:lpstr>
      <vt:lpstr>The Insertion Algorithm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Red-Black Trees</dc:title>
  <dc:creator>sastra</dc:creator>
  <cp:lastModifiedBy>sastra</cp:lastModifiedBy>
  <cp:revision>19</cp:revision>
  <dcterms:created xsi:type="dcterms:W3CDTF">2015-09-03T09:35:05Z</dcterms:created>
  <dcterms:modified xsi:type="dcterms:W3CDTF">2015-09-07T08:07:03Z</dcterms:modified>
</cp:coreProperties>
</file>