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11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1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8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74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1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0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6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03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18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89FC6-B305-4DB0-B8B3-A63B5D80BAE3}" type="datetimeFigureOut">
              <a:rPr lang="en-US" smtClean="0"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DF967-6449-4CDC-94E6-E273F5D4E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1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SPLAY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21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E37C377-B95A-4BFD-BB34-7671004EBD0F}" type="slidenum">
              <a:rPr lang="en-US" b="0" smtClean="0"/>
              <a:pPr/>
              <a:t>10</a:t>
            </a:fld>
            <a:endParaRPr lang="en-US" b="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Splay Trees: Zag-Zag Operation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863" y="877888"/>
            <a:ext cx="8564562" cy="1092200"/>
          </a:xfrm>
          <a:noFill/>
        </p:spPr>
        <p:txBody>
          <a:bodyPr/>
          <a:lstStyle/>
          <a:p>
            <a:pPr marL="533400" indent="-533400"/>
            <a:r>
              <a:rPr lang="en-US" sz="2000" smtClean="0">
                <a:solidFill>
                  <a:srgbClr val="000000"/>
                </a:solidFill>
              </a:rPr>
              <a:t>“Zag-Zag” consists of  </a:t>
            </a:r>
            <a:r>
              <a:rPr lang="en-US" sz="2000" smtClean="0">
                <a:solidFill>
                  <a:srgbClr val="0000FF"/>
                </a:solidFill>
              </a:rPr>
              <a:t>two single rotations of the </a:t>
            </a:r>
            <a:r>
              <a:rPr lang="en-US" sz="2000" smtClean="0">
                <a:solidFill>
                  <a:srgbClr val="FD0128"/>
                </a:solidFill>
              </a:rPr>
              <a:t>same type</a:t>
            </a:r>
          </a:p>
          <a:p>
            <a:pPr marL="533400" indent="-533400"/>
            <a:r>
              <a:rPr lang="en-US" sz="2000" smtClean="0">
                <a:solidFill>
                  <a:srgbClr val="000000"/>
                </a:solidFill>
              </a:rPr>
              <a:t>Suppose </a:t>
            </a:r>
            <a:r>
              <a:rPr lang="en-US" sz="2000" smtClean="0">
                <a:solidFill>
                  <a:srgbClr val="0000FF"/>
                </a:solidFill>
              </a:rPr>
              <a:t>30 </a:t>
            </a:r>
            <a:r>
              <a:rPr lang="en-US" sz="2000" smtClean="0"/>
              <a:t>was the node that was accessed (e.g., using Search)</a:t>
            </a:r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192088" y="5124450"/>
            <a:ext cx="86375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Due to “zag-zag” splaying, 30 has bubbled to the top!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 u="sng">
                <a:solidFill>
                  <a:srgbClr val="000000"/>
                </a:solidFill>
                <a:latin typeface="Comic Sans MS" pitchFamily="66" charset="0"/>
              </a:rPr>
              <a:t>Note: </a:t>
            </a:r>
            <a:r>
              <a:rPr lang="en-US" sz="2400" b="0" u="sng">
                <a:solidFill>
                  <a:schemeClr val="accent2"/>
                </a:solidFill>
                <a:latin typeface="Comic Sans MS" pitchFamily="66" charset="0"/>
              </a:rPr>
              <a:t>Parent-Grandparent</a:t>
            </a:r>
            <a:r>
              <a:rPr lang="en-US" sz="2400" b="0" u="sng">
                <a:solidFill>
                  <a:srgbClr val="000000"/>
                </a:solidFill>
                <a:latin typeface="Comic Sans MS" pitchFamily="66" charset="0"/>
              </a:rPr>
              <a:t> is rotated first.</a:t>
            </a:r>
          </a:p>
        </p:txBody>
      </p:sp>
      <p:sp>
        <p:nvSpPr>
          <p:cNvPr id="10246" name="Line 49"/>
          <p:cNvSpPr>
            <a:spLocks noChangeShapeType="1"/>
          </p:cNvSpPr>
          <p:nvPr/>
        </p:nvSpPr>
        <p:spPr bwMode="auto">
          <a:xfrm flipV="1">
            <a:off x="2743200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7" name="Text Box 50"/>
          <p:cNvSpPr txBox="1">
            <a:spLocks noChangeArrowheads="1"/>
          </p:cNvSpPr>
          <p:nvPr/>
        </p:nvSpPr>
        <p:spPr bwMode="auto">
          <a:xfrm>
            <a:off x="2627313" y="245268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Zag-Left</a:t>
            </a:r>
          </a:p>
        </p:txBody>
      </p:sp>
      <p:sp>
        <p:nvSpPr>
          <p:cNvPr id="10248" name="Oval 68"/>
          <p:cNvSpPr>
            <a:spLocks noChangeArrowheads="1"/>
          </p:cNvSpPr>
          <p:nvPr/>
        </p:nvSpPr>
        <p:spPr bwMode="auto">
          <a:xfrm>
            <a:off x="1285875" y="23749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10249" name="Oval 69"/>
          <p:cNvSpPr>
            <a:spLocks noChangeArrowheads="1"/>
          </p:cNvSpPr>
          <p:nvPr/>
        </p:nvSpPr>
        <p:spPr bwMode="auto">
          <a:xfrm>
            <a:off x="871538" y="3054350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10250" name="Oval 70"/>
          <p:cNvSpPr>
            <a:spLocks noChangeArrowheads="1"/>
          </p:cNvSpPr>
          <p:nvPr/>
        </p:nvSpPr>
        <p:spPr bwMode="auto">
          <a:xfrm>
            <a:off x="1625600" y="3038475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20</a:t>
            </a:r>
          </a:p>
        </p:txBody>
      </p:sp>
      <p:sp>
        <p:nvSpPr>
          <p:cNvPr id="10251" name="Line 71"/>
          <p:cNvSpPr>
            <a:spLocks noChangeShapeType="1"/>
          </p:cNvSpPr>
          <p:nvPr/>
        </p:nvSpPr>
        <p:spPr bwMode="auto">
          <a:xfrm flipH="1">
            <a:off x="1209675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72"/>
          <p:cNvSpPr>
            <a:spLocks noChangeShapeType="1"/>
          </p:cNvSpPr>
          <p:nvPr/>
        </p:nvSpPr>
        <p:spPr bwMode="auto">
          <a:xfrm>
            <a:off x="1695450" y="2682875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Oval 73"/>
          <p:cNvSpPr>
            <a:spLocks noChangeArrowheads="1"/>
          </p:cNvSpPr>
          <p:nvPr/>
        </p:nvSpPr>
        <p:spPr bwMode="auto">
          <a:xfrm>
            <a:off x="1985963" y="374808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10254" name="Oval 74"/>
          <p:cNvSpPr>
            <a:spLocks noChangeArrowheads="1"/>
          </p:cNvSpPr>
          <p:nvPr/>
        </p:nvSpPr>
        <p:spPr bwMode="auto">
          <a:xfrm>
            <a:off x="1360488" y="37369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17</a:t>
            </a:r>
          </a:p>
        </p:txBody>
      </p:sp>
      <p:sp>
        <p:nvSpPr>
          <p:cNvPr id="10255" name="Line 75"/>
          <p:cNvSpPr>
            <a:spLocks noChangeShapeType="1"/>
          </p:cNvSpPr>
          <p:nvPr/>
        </p:nvSpPr>
        <p:spPr bwMode="auto">
          <a:xfrm>
            <a:off x="1965325" y="33623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6" name="Oval 76"/>
          <p:cNvSpPr>
            <a:spLocks noChangeArrowheads="1"/>
          </p:cNvSpPr>
          <p:nvPr/>
        </p:nvSpPr>
        <p:spPr bwMode="auto">
          <a:xfrm>
            <a:off x="1685925" y="44338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25</a:t>
            </a:r>
          </a:p>
        </p:txBody>
      </p:sp>
      <p:sp>
        <p:nvSpPr>
          <p:cNvPr id="10257" name="Oval 77"/>
          <p:cNvSpPr>
            <a:spLocks noChangeArrowheads="1"/>
          </p:cNvSpPr>
          <p:nvPr/>
        </p:nvSpPr>
        <p:spPr bwMode="auto">
          <a:xfrm>
            <a:off x="2322513" y="44227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40</a:t>
            </a:r>
          </a:p>
        </p:txBody>
      </p:sp>
      <p:sp>
        <p:nvSpPr>
          <p:cNvPr id="10258" name="Line 78"/>
          <p:cNvSpPr>
            <a:spLocks noChangeShapeType="1"/>
          </p:cNvSpPr>
          <p:nvPr/>
        </p:nvSpPr>
        <p:spPr bwMode="auto">
          <a:xfrm flipH="1">
            <a:off x="1957388" y="4081463"/>
            <a:ext cx="147637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9" name="Line 79"/>
          <p:cNvSpPr>
            <a:spLocks noChangeShapeType="1"/>
          </p:cNvSpPr>
          <p:nvPr/>
        </p:nvSpPr>
        <p:spPr bwMode="auto">
          <a:xfrm flipH="1">
            <a:off x="1625600" y="3360738"/>
            <a:ext cx="1920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0" name="Line 81"/>
          <p:cNvSpPr>
            <a:spLocks noChangeShapeType="1"/>
          </p:cNvSpPr>
          <p:nvPr/>
        </p:nvSpPr>
        <p:spPr bwMode="auto">
          <a:xfrm>
            <a:off x="2365375" y="4043363"/>
            <a:ext cx="17621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1" name="Rectangle 83"/>
          <p:cNvSpPr>
            <a:spLocks noChangeArrowheads="1"/>
          </p:cNvSpPr>
          <p:nvPr/>
        </p:nvSpPr>
        <p:spPr bwMode="auto">
          <a:xfrm>
            <a:off x="1903413" y="3656013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Freeform 84"/>
          <p:cNvSpPr>
            <a:spLocks/>
          </p:cNvSpPr>
          <p:nvPr/>
        </p:nvSpPr>
        <p:spPr bwMode="auto">
          <a:xfrm>
            <a:off x="1433513" y="2740025"/>
            <a:ext cx="358775" cy="311150"/>
          </a:xfrm>
          <a:custGeom>
            <a:avLst/>
            <a:gdLst>
              <a:gd name="T0" fmla="*/ 0 w 166"/>
              <a:gd name="T1" fmla="*/ 474580061 h 204"/>
              <a:gd name="T2" fmla="*/ 140136200 w 166"/>
              <a:gd name="T3" fmla="*/ 32568561 h 204"/>
              <a:gd name="T4" fmla="*/ 775418664 w 166"/>
              <a:gd name="T5" fmla="*/ 27916409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3" name="Oval 85"/>
          <p:cNvSpPr>
            <a:spLocks noChangeArrowheads="1"/>
          </p:cNvSpPr>
          <p:nvPr/>
        </p:nvSpPr>
        <p:spPr bwMode="auto">
          <a:xfrm>
            <a:off x="3838575" y="2916238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10264" name="Oval 86"/>
          <p:cNvSpPr>
            <a:spLocks noChangeArrowheads="1"/>
          </p:cNvSpPr>
          <p:nvPr/>
        </p:nvSpPr>
        <p:spPr bwMode="auto">
          <a:xfrm>
            <a:off x="3482975" y="3597275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10265" name="Oval 87"/>
          <p:cNvSpPr>
            <a:spLocks noChangeArrowheads="1"/>
          </p:cNvSpPr>
          <p:nvPr/>
        </p:nvSpPr>
        <p:spPr bwMode="auto">
          <a:xfrm>
            <a:off x="4370388" y="2413000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20</a:t>
            </a:r>
          </a:p>
        </p:txBody>
      </p:sp>
      <p:sp>
        <p:nvSpPr>
          <p:cNvPr id="10266" name="Line 88"/>
          <p:cNvSpPr>
            <a:spLocks noChangeShapeType="1"/>
          </p:cNvSpPr>
          <p:nvPr/>
        </p:nvSpPr>
        <p:spPr bwMode="auto">
          <a:xfrm flipH="1">
            <a:off x="3725863" y="3208338"/>
            <a:ext cx="2333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Line 89"/>
          <p:cNvSpPr>
            <a:spLocks noChangeShapeType="1"/>
          </p:cNvSpPr>
          <p:nvPr/>
        </p:nvSpPr>
        <p:spPr bwMode="auto">
          <a:xfrm>
            <a:off x="4197350" y="3187700"/>
            <a:ext cx="190500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8" name="Oval 90"/>
          <p:cNvSpPr>
            <a:spLocks noChangeArrowheads="1"/>
          </p:cNvSpPr>
          <p:nvPr/>
        </p:nvSpPr>
        <p:spPr bwMode="auto">
          <a:xfrm>
            <a:off x="4873625" y="29416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10269" name="Oval 91"/>
          <p:cNvSpPr>
            <a:spLocks noChangeArrowheads="1"/>
          </p:cNvSpPr>
          <p:nvPr/>
        </p:nvSpPr>
        <p:spPr bwMode="auto">
          <a:xfrm>
            <a:off x="4114800" y="358140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17</a:t>
            </a:r>
          </a:p>
        </p:txBody>
      </p:sp>
      <p:sp>
        <p:nvSpPr>
          <p:cNvPr id="10270" name="Line 92"/>
          <p:cNvSpPr>
            <a:spLocks noChangeShapeType="1"/>
          </p:cNvSpPr>
          <p:nvPr/>
        </p:nvSpPr>
        <p:spPr bwMode="auto">
          <a:xfrm>
            <a:off x="4805363" y="2689225"/>
            <a:ext cx="266700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1" name="Oval 93"/>
          <p:cNvSpPr>
            <a:spLocks noChangeArrowheads="1"/>
          </p:cNvSpPr>
          <p:nvPr/>
        </p:nvSpPr>
        <p:spPr bwMode="auto">
          <a:xfrm>
            <a:off x="4719638" y="361473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25</a:t>
            </a:r>
          </a:p>
        </p:txBody>
      </p:sp>
      <p:sp>
        <p:nvSpPr>
          <p:cNvPr id="10272" name="Oval 94"/>
          <p:cNvSpPr>
            <a:spLocks noChangeArrowheads="1"/>
          </p:cNvSpPr>
          <p:nvPr/>
        </p:nvSpPr>
        <p:spPr bwMode="auto">
          <a:xfrm>
            <a:off x="5295900" y="36052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40</a:t>
            </a:r>
          </a:p>
        </p:txBody>
      </p:sp>
      <p:sp>
        <p:nvSpPr>
          <p:cNvPr id="10273" name="Line 95"/>
          <p:cNvSpPr>
            <a:spLocks noChangeShapeType="1"/>
          </p:cNvSpPr>
          <p:nvPr/>
        </p:nvSpPr>
        <p:spPr bwMode="auto">
          <a:xfrm flipH="1">
            <a:off x="4954588" y="3251200"/>
            <a:ext cx="111125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4" name="Line 96"/>
          <p:cNvSpPr>
            <a:spLocks noChangeShapeType="1"/>
          </p:cNvSpPr>
          <p:nvPr/>
        </p:nvSpPr>
        <p:spPr bwMode="auto">
          <a:xfrm flipH="1">
            <a:off x="4213225" y="2700338"/>
            <a:ext cx="2270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5" name="Line 97"/>
          <p:cNvSpPr>
            <a:spLocks noChangeShapeType="1"/>
          </p:cNvSpPr>
          <p:nvPr/>
        </p:nvSpPr>
        <p:spPr bwMode="auto">
          <a:xfrm>
            <a:off x="5302250" y="3224213"/>
            <a:ext cx="17621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6" name="Rectangle 98"/>
          <p:cNvSpPr>
            <a:spLocks noChangeArrowheads="1"/>
          </p:cNvSpPr>
          <p:nvPr/>
        </p:nvSpPr>
        <p:spPr bwMode="auto">
          <a:xfrm>
            <a:off x="4829175" y="2886075"/>
            <a:ext cx="625475" cy="423863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7" name="Freeform 99"/>
          <p:cNvSpPr>
            <a:spLocks/>
          </p:cNvSpPr>
          <p:nvPr/>
        </p:nvSpPr>
        <p:spPr bwMode="auto">
          <a:xfrm>
            <a:off x="4525963" y="2751138"/>
            <a:ext cx="358775" cy="311150"/>
          </a:xfrm>
          <a:custGeom>
            <a:avLst/>
            <a:gdLst>
              <a:gd name="T0" fmla="*/ 0 w 166"/>
              <a:gd name="T1" fmla="*/ 474580061 h 204"/>
              <a:gd name="T2" fmla="*/ 140136200 w 166"/>
              <a:gd name="T3" fmla="*/ 32568561 h 204"/>
              <a:gd name="T4" fmla="*/ 775418664 w 166"/>
              <a:gd name="T5" fmla="*/ 27916409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8" name="Oval 100"/>
          <p:cNvSpPr>
            <a:spLocks noChangeArrowheads="1"/>
          </p:cNvSpPr>
          <p:nvPr/>
        </p:nvSpPr>
        <p:spPr bwMode="auto">
          <a:xfrm>
            <a:off x="6423025" y="3565525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10279" name="Oval 101"/>
          <p:cNvSpPr>
            <a:spLocks noChangeArrowheads="1"/>
          </p:cNvSpPr>
          <p:nvPr/>
        </p:nvSpPr>
        <p:spPr bwMode="auto">
          <a:xfrm>
            <a:off x="6067425" y="4246563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10280" name="Oval 102"/>
          <p:cNvSpPr>
            <a:spLocks noChangeArrowheads="1"/>
          </p:cNvSpPr>
          <p:nvPr/>
        </p:nvSpPr>
        <p:spPr bwMode="auto">
          <a:xfrm>
            <a:off x="6954838" y="3062288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20</a:t>
            </a:r>
          </a:p>
        </p:txBody>
      </p:sp>
      <p:sp>
        <p:nvSpPr>
          <p:cNvPr id="10281" name="Line 103"/>
          <p:cNvSpPr>
            <a:spLocks noChangeShapeType="1"/>
          </p:cNvSpPr>
          <p:nvPr/>
        </p:nvSpPr>
        <p:spPr bwMode="auto">
          <a:xfrm flipH="1">
            <a:off x="6310313" y="3857625"/>
            <a:ext cx="233362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2" name="Line 104"/>
          <p:cNvSpPr>
            <a:spLocks noChangeShapeType="1"/>
          </p:cNvSpPr>
          <p:nvPr/>
        </p:nvSpPr>
        <p:spPr bwMode="auto">
          <a:xfrm>
            <a:off x="6781800" y="3836988"/>
            <a:ext cx="190500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3" name="Oval 105"/>
          <p:cNvSpPr>
            <a:spLocks noChangeArrowheads="1"/>
          </p:cNvSpPr>
          <p:nvPr/>
        </p:nvSpPr>
        <p:spPr bwMode="auto">
          <a:xfrm>
            <a:off x="7302500" y="24717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10284" name="Oval 106"/>
          <p:cNvSpPr>
            <a:spLocks noChangeArrowheads="1"/>
          </p:cNvSpPr>
          <p:nvPr/>
        </p:nvSpPr>
        <p:spPr bwMode="auto">
          <a:xfrm>
            <a:off x="6699250" y="42306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17</a:t>
            </a:r>
          </a:p>
        </p:txBody>
      </p:sp>
      <p:sp>
        <p:nvSpPr>
          <p:cNvPr id="10285" name="Line 107"/>
          <p:cNvSpPr>
            <a:spLocks noChangeShapeType="1"/>
          </p:cNvSpPr>
          <p:nvPr/>
        </p:nvSpPr>
        <p:spPr bwMode="auto">
          <a:xfrm>
            <a:off x="7342188" y="3362325"/>
            <a:ext cx="157162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6" name="Oval 108"/>
          <p:cNvSpPr>
            <a:spLocks noChangeArrowheads="1"/>
          </p:cNvSpPr>
          <p:nvPr/>
        </p:nvSpPr>
        <p:spPr bwMode="auto">
          <a:xfrm>
            <a:off x="7280275" y="36020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25</a:t>
            </a:r>
          </a:p>
        </p:txBody>
      </p:sp>
      <p:sp>
        <p:nvSpPr>
          <p:cNvPr id="10287" name="Oval 109"/>
          <p:cNvSpPr>
            <a:spLocks noChangeArrowheads="1"/>
          </p:cNvSpPr>
          <p:nvPr/>
        </p:nvSpPr>
        <p:spPr bwMode="auto">
          <a:xfrm>
            <a:off x="7737475" y="31464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40</a:t>
            </a:r>
          </a:p>
        </p:txBody>
      </p:sp>
      <p:sp>
        <p:nvSpPr>
          <p:cNvPr id="10288" name="Line 110"/>
          <p:cNvSpPr>
            <a:spLocks noChangeShapeType="1"/>
          </p:cNvSpPr>
          <p:nvPr/>
        </p:nvSpPr>
        <p:spPr bwMode="auto">
          <a:xfrm flipH="1">
            <a:off x="7288213" y="2781300"/>
            <a:ext cx="206375" cy="282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89" name="Line 111"/>
          <p:cNvSpPr>
            <a:spLocks noChangeShapeType="1"/>
          </p:cNvSpPr>
          <p:nvPr/>
        </p:nvSpPr>
        <p:spPr bwMode="auto">
          <a:xfrm flipH="1">
            <a:off x="6797675" y="3349625"/>
            <a:ext cx="227013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0" name="Line 112"/>
          <p:cNvSpPr>
            <a:spLocks noChangeShapeType="1"/>
          </p:cNvSpPr>
          <p:nvPr/>
        </p:nvSpPr>
        <p:spPr bwMode="auto">
          <a:xfrm>
            <a:off x="7731125" y="2754313"/>
            <a:ext cx="176213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1" name="Rectangle 113"/>
          <p:cNvSpPr>
            <a:spLocks noChangeArrowheads="1"/>
          </p:cNvSpPr>
          <p:nvPr/>
        </p:nvSpPr>
        <p:spPr bwMode="auto">
          <a:xfrm>
            <a:off x="7258050" y="2416175"/>
            <a:ext cx="650875" cy="423863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2" name="Line 115"/>
          <p:cNvSpPr>
            <a:spLocks noChangeShapeType="1"/>
          </p:cNvSpPr>
          <p:nvPr/>
        </p:nvSpPr>
        <p:spPr bwMode="auto">
          <a:xfrm flipV="1">
            <a:off x="5883275" y="2754313"/>
            <a:ext cx="912813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3" name="Text Box 116"/>
          <p:cNvSpPr txBox="1">
            <a:spLocks noChangeArrowheads="1"/>
          </p:cNvSpPr>
          <p:nvPr/>
        </p:nvSpPr>
        <p:spPr bwMode="auto">
          <a:xfrm>
            <a:off x="5767388" y="2416175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Zag-Left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ED8BD03-709D-481E-96C3-C7628080DD77}" type="slidenum">
              <a:rPr lang="en-US" b="0" smtClean="0"/>
              <a:pPr/>
              <a:t>11</a:t>
            </a:fld>
            <a:endParaRPr lang="en-US" b="0" smtClean="0"/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5934075" y="2139950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Splay Trees: Zag Operation</a:t>
            </a:r>
          </a:p>
        </p:txBody>
      </p:sp>
      <p:sp>
        <p:nvSpPr>
          <p:cNvPr id="1126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77813" y="889000"/>
            <a:ext cx="8564562" cy="1092200"/>
          </a:xfrm>
          <a:noFill/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“Zag” is just a </a:t>
            </a:r>
            <a:r>
              <a:rPr lang="en-US" sz="2400" smtClean="0">
                <a:solidFill>
                  <a:srgbClr val="0000FF"/>
                </a:solidFill>
              </a:rPr>
              <a:t>single rotation</a:t>
            </a:r>
            <a:r>
              <a:rPr lang="en-US" sz="2400" smtClean="0">
                <a:solidFill>
                  <a:srgbClr val="000000"/>
                </a:solidFill>
              </a:rPr>
              <a:t>, as in an AVL tree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Suppose </a:t>
            </a:r>
            <a:r>
              <a:rPr lang="en-US" sz="2400" smtClean="0">
                <a:solidFill>
                  <a:schemeClr val="accent2"/>
                </a:solidFill>
              </a:rPr>
              <a:t>15</a:t>
            </a:r>
            <a:r>
              <a:rPr lang="en-US" sz="2400" smtClean="0">
                <a:solidFill>
                  <a:srgbClr val="000000"/>
                </a:solidFill>
              </a:rPr>
              <a:t> was the node that was accessed (e.g., using Search)</a:t>
            </a:r>
          </a:p>
        </p:txBody>
      </p:sp>
      <p:sp>
        <p:nvSpPr>
          <p:cNvPr id="11270" name="Oval 5"/>
          <p:cNvSpPr>
            <a:spLocks noChangeArrowheads="1"/>
          </p:cNvSpPr>
          <p:nvPr/>
        </p:nvSpPr>
        <p:spPr bwMode="auto">
          <a:xfrm>
            <a:off x="6016625" y="22177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11271" name="Oval 6"/>
          <p:cNvSpPr>
            <a:spLocks noChangeArrowheads="1"/>
          </p:cNvSpPr>
          <p:nvPr/>
        </p:nvSpPr>
        <p:spPr bwMode="auto">
          <a:xfrm>
            <a:off x="5602288" y="2897188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11272" name="Oval 7"/>
          <p:cNvSpPr>
            <a:spLocks noChangeArrowheads="1"/>
          </p:cNvSpPr>
          <p:nvPr/>
        </p:nvSpPr>
        <p:spPr bwMode="auto">
          <a:xfrm>
            <a:off x="6356350" y="288131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 flipH="1">
            <a:off x="5915025" y="2522538"/>
            <a:ext cx="258763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" name="Line 9"/>
          <p:cNvSpPr>
            <a:spLocks noChangeShapeType="1"/>
          </p:cNvSpPr>
          <p:nvPr/>
        </p:nvSpPr>
        <p:spPr bwMode="auto">
          <a:xfrm>
            <a:off x="6426200" y="2525713"/>
            <a:ext cx="214313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5" name="Oval 10"/>
          <p:cNvSpPr>
            <a:spLocks noChangeArrowheads="1"/>
          </p:cNvSpPr>
          <p:nvPr/>
        </p:nvSpPr>
        <p:spPr bwMode="auto">
          <a:xfrm>
            <a:off x="5310188" y="359092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11276" name="Oval 11"/>
          <p:cNvSpPr>
            <a:spLocks noChangeArrowheads="1"/>
          </p:cNvSpPr>
          <p:nvPr/>
        </p:nvSpPr>
        <p:spPr bwMode="auto">
          <a:xfrm>
            <a:off x="6043613" y="3568700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>
            <a:off x="6010275" y="3192463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H="1">
            <a:off x="5557838" y="3228975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9" name="Rectangle 14"/>
          <p:cNvSpPr>
            <a:spLocks noChangeArrowheads="1"/>
          </p:cNvSpPr>
          <p:nvPr/>
        </p:nvSpPr>
        <p:spPr bwMode="auto">
          <a:xfrm>
            <a:off x="265113" y="4438650"/>
            <a:ext cx="8637587" cy="1560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“Zag-Left”moves 15 to the root.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Can access 15 faster next time: O(1)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Notice that this is simply a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</a:rPr>
              <a:t>left rotation</a:t>
            </a: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 in AVL tree terminology</a:t>
            </a:r>
          </a:p>
        </p:txBody>
      </p:sp>
      <p:sp>
        <p:nvSpPr>
          <p:cNvPr id="11280" name="Oval 15"/>
          <p:cNvSpPr>
            <a:spLocks noChangeArrowheads="1"/>
          </p:cNvSpPr>
          <p:nvPr/>
        </p:nvSpPr>
        <p:spPr bwMode="auto">
          <a:xfrm>
            <a:off x="2297113" y="2940050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11281" name="Oval 16"/>
          <p:cNvSpPr>
            <a:spLocks noChangeArrowheads="1"/>
          </p:cNvSpPr>
          <p:nvPr/>
        </p:nvSpPr>
        <p:spPr bwMode="auto">
          <a:xfrm>
            <a:off x="1870075" y="2295525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11282" name="Oval 17"/>
          <p:cNvSpPr>
            <a:spLocks noChangeArrowheads="1"/>
          </p:cNvSpPr>
          <p:nvPr/>
        </p:nvSpPr>
        <p:spPr bwMode="auto">
          <a:xfrm>
            <a:off x="2768600" y="356870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 flipH="1">
            <a:off x="2254250" y="3232150"/>
            <a:ext cx="2587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4" name="Line 19"/>
          <p:cNvSpPr>
            <a:spLocks noChangeShapeType="1"/>
          </p:cNvSpPr>
          <p:nvPr/>
        </p:nvSpPr>
        <p:spPr bwMode="auto">
          <a:xfrm>
            <a:off x="2706688" y="3248025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5" name="Oval 20"/>
          <p:cNvSpPr>
            <a:spLocks noChangeArrowheads="1"/>
          </p:cNvSpPr>
          <p:nvPr/>
        </p:nvSpPr>
        <p:spPr bwMode="auto">
          <a:xfrm>
            <a:off x="1577975" y="29892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11286" name="Oval 21"/>
          <p:cNvSpPr>
            <a:spLocks noChangeArrowheads="1"/>
          </p:cNvSpPr>
          <p:nvPr/>
        </p:nvSpPr>
        <p:spPr bwMode="auto">
          <a:xfrm>
            <a:off x="1914525" y="35829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11287" name="Line 22"/>
          <p:cNvSpPr>
            <a:spLocks noChangeShapeType="1"/>
          </p:cNvSpPr>
          <p:nvPr/>
        </p:nvSpPr>
        <p:spPr bwMode="auto">
          <a:xfrm>
            <a:off x="2278063" y="2590800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8" name="Line 23"/>
          <p:cNvSpPr>
            <a:spLocks noChangeShapeType="1"/>
          </p:cNvSpPr>
          <p:nvPr/>
        </p:nvSpPr>
        <p:spPr bwMode="auto">
          <a:xfrm flipH="1">
            <a:off x="1825625" y="2627313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89" name="Line 24"/>
          <p:cNvSpPr>
            <a:spLocks noChangeShapeType="1"/>
          </p:cNvSpPr>
          <p:nvPr/>
        </p:nvSpPr>
        <p:spPr bwMode="auto">
          <a:xfrm flipV="1">
            <a:off x="3694113" y="3090863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0" name="Text Box 25"/>
          <p:cNvSpPr txBox="1">
            <a:spLocks noChangeArrowheads="1"/>
          </p:cNvSpPr>
          <p:nvPr/>
        </p:nvSpPr>
        <p:spPr bwMode="auto">
          <a:xfrm>
            <a:off x="4059238" y="266858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Zag-Left</a:t>
            </a:r>
          </a:p>
        </p:txBody>
      </p:sp>
      <p:sp>
        <p:nvSpPr>
          <p:cNvPr id="11291" name="Rectangle 26"/>
          <p:cNvSpPr>
            <a:spLocks noChangeArrowheads="1"/>
          </p:cNvSpPr>
          <p:nvPr/>
        </p:nvSpPr>
        <p:spPr bwMode="auto">
          <a:xfrm>
            <a:off x="2201863" y="2862263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2" name="Freeform 27"/>
          <p:cNvSpPr>
            <a:spLocks/>
          </p:cNvSpPr>
          <p:nvPr/>
        </p:nvSpPr>
        <p:spPr bwMode="auto">
          <a:xfrm>
            <a:off x="2035175" y="2643188"/>
            <a:ext cx="358775" cy="311150"/>
          </a:xfrm>
          <a:custGeom>
            <a:avLst/>
            <a:gdLst>
              <a:gd name="T0" fmla="*/ 0 w 166"/>
              <a:gd name="T1" fmla="*/ 474580061 h 204"/>
              <a:gd name="T2" fmla="*/ 140136200 w 166"/>
              <a:gd name="T3" fmla="*/ 32568561 h 204"/>
              <a:gd name="T4" fmla="*/ 775418664 w 166"/>
              <a:gd name="T5" fmla="*/ 27916409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4A7DB25-DA27-4AD7-8351-9D97BE2BC93F}" type="slidenum">
              <a:rPr lang="en-US" b="0" smtClean="0"/>
              <a:pPr/>
              <a:t>12</a:t>
            </a:fld>
            <a:endParaRPr lang="en-US" b="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r>
              <a:rPr lang="en-US" sz="3600" smtClean="0"/>
              <a:t>Splay Trees: Example – 40 is accessed</a:t>
            </a:r>
          </a:p>
        </p:txBody>
      </p:sp>
      <p:sp>
        <p:nvSpPr>
          <p:cNvPr id="12292" name="Oval 5"/>
          <p:cNvSpPr>
            <a:spLocks noChangeArrowheads="1"/>
          </p:cNvSpPr>
          <p:nvPr/>
        </p:nvSpPr>
        <p:spPr bwMode="auto">
          <a:xfrm>
            <a:off x="2138363" y="13890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80</a:t>
            </a: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1724025" y="2055813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70</a:t>
            </a:r>
          </a:p>
        </p:txBody>
      </p:sp>
      <p:sp>
        <p:nvSpPr>
          <p:cNvPr id="12294" name="Oval 7"/>
          <p:cNvSpPr>
            <a:spLocks noChangeArrowheads="1"/>
          </p:cNvSpPr>
          <p:nvPr/>
        </p:nvSpPr>
        <p:spPr bwMode="auto">
          <a:xfrm>
            <a:off x="2478088" y="203993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85</a:t>
            </a:r>
          </a:p>
        </p:txBody>
      </p:sp>
      <p:sp>
        <p:nvSpPr>
          <p:cNvPr id="12295" name="Line 8"/>
          <p:cNvSpPr>
            <a:spLocks noChangeShapeType="1"/>
          </p:cNvSpPr>
          <p:nvPr/>
        </p:nvSpPr>
        <p:spPr bwMode="auto">
          <a:xfrm flipH="1">
            <a:off x="2062163" y="1681163"/>
            <a:ext cx="2333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9"/>
          <p:cNvSpPr>
            <a:spLocks noChangeShapeType="1"/>
          </p:cNvSpPr>
          <p:nvPr/>
        </p:nvSpPr>
        <p:spPr bwMode="auto">
          <a:xfrm>
            <a:off x="2547938" y="1684338"/>
            <a:ext cx="214312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Oval 10"/>
          <p:cNvSpPr>
            <a:spLocks noChangeArrowheads="1"/>
          </p:cNvSpPr>
          <p:nvPr/>
        </p:nvSpPr>
        <p:spPr bwMode="auto">
          <a:xfrm>
            <a:off x="1431925" y="274955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60</a:t>
            </a:r>
          </a:p>
        </p:txBody>
      </p:sp>
      <p:sp>
        <p:nvSpPr>
          <p:cNvPr id="12298" name="Oval 11"/>
          <p:cNvSpPr>
            <a:spLocks noChangeArrowheads="1"/>
          </p:cNvSpPr>
          <p:nvPr/>
        </p:nvSpPr>
        <p:spPr bwMode="auto">
          <a:xfrm>
            <a:off x="2165350" y="27273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75</a:t>
            </a:r>
          </a:p>
        </p:txBody>
      </p:sp>
      <p:sp>
        <p:nvSpPr>
          <p:cNvPr id="12299" name="Line 12"/>
          <p:cNvSpPr>
            <a:spLocks noChangeShapeType="1"/>
          </p:cNvSpPr>
          <p:nvPr/>
        </p:nvSpPr>
        <p:spPr bwMode="auto">
          <a:xfrm>
            <a:off x="2132013" y="2351088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 flipH="1">
            <a:off x="1679575" y="2387600"/>
            <a:ext cx="2079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1" name="Oval 14"/>
          <p:cNvSpPr>
            <a:spLocks noChangeArrowheads="1"/>
          </p:cNvSpPr>
          <p:nvPr/>
        </p:nvSpPr>
        <p:spPr bwMode="auto">
          <a:xfrm>
            <a:off x="998538" y="3389313"/>
            <a:ext cx="519112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50</a:t>
            </a:r>
          </a:p>
        </p:txBody>
      </p:sp>
      <p:sp>
        <p:nvSpPr>
          <p:cNvPr id="12302" name="Oval 15"/>
          <p:cNvSpPr>
            <a:spLocks noChangeArrowheads="1"/>
          </p:cNvSpPr>
          <p:nvPr/>
        </p:nvSpPr>
        <p:spPr bwMode="auto">
          <a:xfrm>
            <a:off x="1804988" y="338931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65</a:t>
            </a:r>
          </a:p>
        </p:txBody>
      </p:sp>
      <p:sp>
        <p:nvSpPr>
          <p:cNvPr id="12303" name="Line 16"/>
          <p:cNvSpPr>
            <a:spLocks noChangeShapeType="1"/>
          </p:cNvSpPr>
          <p:nvPr/>
        </p:nvSpPr>
        <p:spPr bwMode="auto">
          <a:xfrm flipH="1">
            <a:off x="1343025" y="303688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1806575" y="3060700"/>
            <a:ext cx="182563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5" name="Oval 58"/>
          <p:cNvSpPr>
            <a:spLocks noChangeArrowheads="1"/>
          </p:cNvSpPr>
          <p:nvPr/>
        </p:nvSpPr>
        <p:spPr bwMode="auto">
          <a:xfrm>
            <a:off x="541338" y="4087813"/>
            <a:ext cx="519112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40</a:t>
            </a:r>
          </a:p>
        </p:txBody>
      </p:sp>
      <p:sp>
        <p:nvSpPr>
          <p:cNvPr id="12306" name="Oval 59"/>
          <p:cNvSpPr>
            <a:spLocks noChangeArrowheads="1"/>
          </p:cNvSpPr>
          <p:nvPr/>
        </p:nvSpPr>
        <p:spPr bwMode="auto">
          <a:xfrm>
            <a:off x="1347788" y="408781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55</a:t>
            </a:r>
          </a:p>
        </p:txBody>
      </p:sp>
      <p:sp>
        <p:nvSpPr>
          <p:cNvPr id="12307" name="Line 60"/>
          <p:cNvSpPr>
            <a:spLocks noChangeShapeType="1"/>
          </p:cNvSpPr>
          <p:nvPr/>
        </p:nvSpPr>
        <p:spPr bwMode="auto">
          <a:xfrm flipH="1">
            <a:off x="885825" y="373538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8" name="Line 61"/>
          <p:cNvSpPr>
            <a:spLocks noChangeShapeType="1"/>
          </p:cNvSpPr>
          <p:nvPr/>
        </p:nvSpPr>
        <p:spPr bwMode="auto">
          <a:xfrm>
            <a:off x="1312863" y="3733800"/>
            <a:ext cx="25400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09" name="Oval 62"/>
          <p:cNvSpPr>
            <a:spLocks noChangeArrowheads="1"/>
          </p:cNvSpPr>
          <p:nvPr/>
        </p:nvSpPr>
        <p:spPr bwMode="auto">
          <a:xfrm>
            <a:off x="139700" y="47847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12310" name="Oval 63"/>
          <p:cNvSpPr>
            <a:spLocks noChangeArrowheads="1"/>
          </p:cNvSpPr>
          <p:nvPr/>
        </p:nvSpPr>
        <p:spPr bwMode="auto">
          <a:xfrm>
            <a:off x="946150" y="47847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45</a:t>
            </a:r>
          </a:p>
        </p:txBody>
      </p:sp>
      <p:sp>
        <p:nvSpPr>
          <p:cNvPr id="12311" name="Line 64"/>
          <p:cNvSpPr>
            <a:spLocks noChangeShapeType="1"/>
          </p:cNvSpPr>
          <p:nvPr/>
        </p:nvSpPr>
        <p:spPr bwMode="auto">
          <a:xfrm flipH="1">
            <a:off x="484188" y="4432300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2" name="Line 65"/>
          <p:cNvSpPr>
            <a:spLocks noChangeShapeType="1"/>
          </p:cNvSpPr>
          <p:nvPr/>
        </p:nvSpPr>
        <p:spPr bwMode="auto">
          <a:xfrm>
            <a:off x="911225" y="4395788"/>
            <a:ext cx="217488" cy="412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3" name="Rectangle 66"/>
          <p:cNvSpPr>
            <a:spLocks noChangeArrowheads="1"/>
          </p:cNvSpPr>
          <p:nvPr/>
        </p:nvSpPr>
        <p:spPr bwMode="auto">
          <a:xfrm>
            <a:off x="481013" y="399415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Text Box 67"/>
          <p:cNvSpPr txBox="1">
            <a:spLocks noChangeArrowheads="1"/>
          </p:cNvSpPr>
          <p:nvPr/>
        </p:nvSpPr>
        <p:spPr bwMode="auto">
          <a:xfrm>
            <a:off x="690563" y="5207000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(a)</a:t>
            </a:r>
          </a:p>
        </p:txBody>
      </p:sp>
      <p:sp>
        <p:nvSpPr>
          <p:cNvPr id="12315" name="Oval 68"/>
          <p:cNvSpPr>
            <a:spLocks noChangeArrowheads="1"/>
          </p:cNvSpPr>
          <p:nvPr/>
        </p:nvSpPr>
        <p:spPr bwMode="auto">
          <a:xfrm>
            <a:off x="4341813" y="1652588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80</a:t>
            </a:r>
          </a:p>
        </p:txBody>
      </p:sp>
      <p:sp>
        <p:nvSpPr>
          <p:cNvPr id="12316" name="Oval 69"/>
          <p:cNvSpPr>
            <a:spLocks noChangeArrowheads="1"/>
          </p:cNvSpPr>
          <p:nvPr/>
        </p:nvSpPr>
        <p:spPr bwMode="auto">
          <a:xfrm>
            <a:off x="3927475" y="2319338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70</a:t>
            </a:r>
          </a:p>
        </p:txBody>
      </p:sp>
      <p:sp>
        <p:nvSpPr>
          <p:cNvPr id="12317" name="Oval 70"/>
          <p:cNvSpPr>
            <a:spLocks noChangeArrowheads="1"/>
          </p:cNvSpPr>
          <p:nvPr/>
        </p:nvSpPr>
        <p:spPr bwMode="auto">
          <a:xfrm>
            <a:off x="4681538" y="23034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85</a:t>
            </a:r>
          </a:p>
        </p:txBody>
      </p:sp>
      <p:sp>
        <p:nvSpPr>
          <p:cNvPr id="12318" name="Line 71"/>
          <p:cNvSpPr>
            <a:spLocks noChangeShapeType="1"/>
          </p:cNvSpPr>
          <p:nvPr/>
        </p:nvSpPr>
        <p:spPr bwMode="auto">
          <a:xfrm flipH="1">
            <a:off x="4265613" y="1944688"/>
            <a:ext cx="233362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19" name="Line 72"/>
          <p:cNvSpPr>
            <a:spLocks noChangeShapeType="1"/>
          </p:cNvSpPr>
          <p:nvPr/>
        </p:nvSpPr>
        <p:spPr bwMode="auto">
          <a:xfrm>
            <a:off x="4751388" y="1947863"/>
            <a:ext cx="214312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0" name="Oval 74"/>
          <p:cNvSpPr>
            <a:spLocks noChangeArrowheads="1"/>
          </p:cNvSpPr>
          <p:nvPr/>
        </p:nvSpPr>
        <p:spPr bwMode="auto">
          <a:xfrm>
            <a:off x="4368800" y="29908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75</a:t>
            </a:r>
          </a:p>
        </p:txBody>
      </p:sp>
      <p:sp>
        <p:nvSpPr>
          <p:cNvPr id="12321" name="Line 75"/>
          <p:cNvSpPr>
            <a:spLocks noChangeShapeType="1"/>
          </p:cNvSpPr>
          <p:nvPr/>
        </p:nvSpPr>
        <p:spPr bwMode="auto">
          <a:xfrm>
            <a:off x="4335463" y="2614613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2" name="Line 76"/>
          <p:cNvSpPr>
            <a:spLocks noChangeShapeType="1"/>
          </p:cNvSpPr>
          <p:nvPr/>
        </p:nvSpPr>
        <p:spPr bwMode="auto">
          <a:xfrm flipH="1">
            <a:off x="3883025" y="2651125"/>
            <a:ext cx="2079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Oval 77"/>
          <p:cNvSpPr>
            <a:spLocks noChangeArrowheads="1"/>
          </p:cNvSpPr>
          <p:nvPr/>
        </p:nvSpPr>
        <p:spPr bwMode="auto">
          <a:xfrm>
            <a:off x="3836988" y="35448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50</a:t>
            </a:r>
          </a:p>
        </p:txBody>
      </p:sp>
      <p:sp>
        <p:nvSpPr>
          <p:cNvPr id="12324" name="Oval 81"/>
          <p:cNvSpPr>
            <a:spLocks noChangeArrowheads="1"/>
          </p:cNvSpPr>
          <p:nvPr/>
        </p:nvSpPr>
        <p:spPr bwMode="auto">
          <a:xfrm>
            <a:off x="3513138" y="2981325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40</a:t>
            </a:r>
          </a:p>
        </p:txBody>
      </p:sp>
      <p:sp>
        <p:nvSpPr>
          <p:cNvPr id="12325" name="Line 83"/>
          <p:cNvSpPr>
            <a:spLocks noChangeShapeType="1"/>
          </p:cNvSpPr>
          <p:nvPr/>
        </p:nvSpPr>
        <p:spPr bwMode="auto">
          <a:xfrm flipH="1">
            <a:off x="3856038" y="3844925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Line 84"/>
          <p:cNvSpPr>
            <a:spLocks noChangeShapeType="1"/>
          </p:cNvSpPr>
          <p:nvPr/>
        </p:nvSpPr>
        <p:spPr bwMode="auto">
          <a:xfrm>
            <a:off x="4198938" y="3854450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Oval 85"/>
          <p:cNvSpPr>
            <a:spLocks noChangeArrowheads="1"/>
          </p:cNvSpPr>
          <p:nvPr/>
        </p:nvSpPr>
        <p:spPr bwMode="auto">
          <a:xfrm>
            <a:off x="3219450" y="354647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12328" name="Oval 86"/>
          <p:cNvSpPr>
            <a:spLocks noChangeArrowheads="1"/>
          </p:cNvSpPr>
          <p:nvPr/>
        </p:nvSpPr>
        <p:spPr bwMode="auto">
          <a:xfrm>
            <a:off x="3460750" y="40973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45</a:t>
            </a:r>
          </a:p>
        </p:txBody>
      </p:sp>
      <p:sp>
        <p:nvSpPr>
          <p:cNvPr id="12329" name="Line 87"/>
          <p:cNvSpPr>
            <a:spLocks noChangeShapeType="1"/>
          </p:cNvSpPr>
          <p:nvPr/>
        </p:nvSpPr>
        <p:spPr bwMode="auto">
          <a:xfrm flipH="1">
            <a:off x="3516313" y="3325813"/>
            <a:ext cx="147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0" name="Line 88"/>
          <p:cNvSpPr>
            <a:spLocks noChangeShapeType="1"/>
          </p:cNvSpPr>
          <p:nvPr/>
        </p:nvSpPr>
        <p:spPr bwMode="auto">
          <a:xfrm>
            <a:off x="3883025" y="3289300"/>
            <a:ext cx="1206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1" name="Text Box 90"/>
          <p:cNvSpPr txBox="1">
            <a:spLocks noChangeArrowheads="1"/>
          </p:cNvSpPr>
          <p:nvPr/>
        </p:nvSpPr>
        <p:spPr bwMode="auto">
          <a:xfrm>
            <a:off x="3963988" y="52070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(b)</a:t>
            </a:r>
          </a:p>
        </p:txBody>
      </p:sp>
      <p:sp>
        <p:nvSpPr>
          <p:cNvPr id="12332" name="Oval 93"/>
          <p:cNvSpPr>
            <a:spLocks noChangeArrowheads="1"/>
          </p:cNvSpPr>
          <p:nvPr/>
        </p:nvSpPr>
        <p:spPr bwMode="auto">
          <a:xfrm>
            <a:off x="4137025" y="40878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60</a:t>
            </a:r>
          </a:p>
        </p:txBody>
      </p:sp>
      <p:sp>
        <p:nvSpPr>
          <p:cNvPr id="12333" name="Oval 94"/>
          <p:cNvSpPr>
            <a:spLocks noChangeArrowheads="1"/>
          </p:cNvSpPr>
          <p:nvPr/>
        </p:nvSpPr>
        <p:spPr bwMode="auto">
          <a:xfrm>
            <a:off x="3843338" y="46529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55</a:t>
            </a:r>
          </a:p>
        </p:txBody>
      </p:sp>
      <p:sp>
        <p:nvSpPr>
          <p:cNvPr id="12334" name="Oval 95"/>
          <p:cNvSpPr>
            <a:spLocks noChangeArrowheads="1"/>
          </p:cNvSpPr>
          <p:nvPr/>
        </p:nvSpPr>
        <p:spPr bwMode="auto">
          <a:xfrm>
            <a:off x="4410075" y="46275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65</a:t>
            </a:r>
          </a:p>
        </p:txBody>
      </p:sp>
      <p:sp>
        <p:nvSpPr>
          <p:cNvPr id="12335" name="Line 96"/>
          <p:cNvSpPr>
            <a:spLocks noChangeShapeType="1"/>
          </p:cNvSpPr>
          <p:nvPr/>
        </p:nvSpPr>
        <p:spPr bwMode="auto">
          <a:xfrm flipH="1">
            <a:off x="4140200" y="4432300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6" name="Line 97"/>
          <p:cNvSpPr>
            <a:spLocks noChangeShapeType="1"/>
          </p:cNvSpPr>
          <p:nvPr/>
        </p:nvSpPr>
        <p:spPr bwMode="auto">
          <a:xfrm>
            <a:off x="4506913" y="4395788"/>
            <a:ext cx="12065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7" name="Rectangle 98"/>
          <p:cNvSpPr>
            <a:spLocks noChangeArrowheads="1"/>
          </p:cNvSpPr>
          <p:nvPr/>
        </p:nvSpPr>
        <p:spPr bwMode="auto">
          <a:xfrm>
            <a:off x="3429000" y="2887663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38" name="Line 99"/>
          <p:cNvSpPr>
            <a:spLocks noChangeShapeType="1"/>
          </p:cNvSpPr>
          <p:nvPr/>
        </p:nvSpPr>
        <p:spPr bwMode="auto">
          <a:xfrm flipV="1">
            <a:off x="1949450" y="5243513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39" name="Text Box 100"/>
          <p:cNvSpPr txBox="1">
            <a:spLocks noChangeArrowheads="1"/>
          </p:cNvSpPr>
          <p:nvPr/>
        </p:nvSpPr>
        <p:spPr bwMode="auto">
          <a:xfrm>
            <a:off x="2085975" y="489585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After Zig-zig</a:t>
            </a:r>
          </a:p>
        </p:txBody>
      </p:sp>
      <p:sp>
        <p:nvSpPr>
          <p:cNvPr id="12340" name="Oval 102"/>
          <p:cNvSpPr>
            <a:spLocks noChangeArrowheads="1"/>
          </p:cNvSpPr>
          <p:nvPr/>
        </p:nvSpPr>
        <p:spPr bwMode="auto">
          <a:xfrm>
            <a:off x="6757988" y="2222500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70</a:t>
            </a:r>
          </a:p>
        </p:txBody>
      </p:sp>
      <p:sp>
        <p:nvSpPr>
          <p:cNvPr id="12341" name="Line 107"/>
          <p:cNvSpPr>
            <a:spLocks noChangeShapeType="1"/>
          </p:cNvSpPr>
          <p:nvPr/>
        </p:nvSpPr>
        <p:spPr bwMode="auto">
          <a:xfrm>
            <a:off x="7215188" y="2519363"/>
            <a:ext cx="2540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2" name="Oval 109"/>
          <p:cNvSpPr>
            <a:spLocks noChangeArrowheads="1"/>
          </p:cNvSpPr>
          <p:nvPr/>
        </p:nvSpPr>
        <p:spPr bwMode="auto">
          <a:xfrm>
            <a:off x="6103938" y="28463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50</a:t>
            </a:r>
          </a:p>
        </p:txBody>
      </p:sp>
      <p:sp>
        <p:nvSpPr>
          <p:cNvPr id="12343" name="Oval 110"/>
          <p:cNvSpPr>
            <a:spLocks noChangeArrowheads="1"/>
          </p:cNvSpPr>
          <p:nvPr/>
        </p:nvSpPr>
        <p:spPr bwMode="auto">
          <a:xfrm>
            <a:off x="6465888" y="1682750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40</a:t>
            </a:r>
          </a:p>
        </p:txBody>
      </p:sp>
      <p:sp>
        <p:nvSpPr>
          <p:cNvPr id="12344" name="Line 111"/>
          <p:cNvSpPr>
            <a:spLocks noChangeShapeType="1"/>
          </p:cNvSpPr>
          <p:nvPr/>
        </p:nvSpPr>
        <p:spPr bwMode="auto">
          <a:xfrm flipH="1">
            <a:off x="6122988" y="3146425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5" name="Line 112"/>
          <p:cNvSpPr>
            <a:spLocks noChangeShapeType="1"/>
          </p:cNvSpPr>
          <p:nvPr/>
        </p:nvSpPr>
        <p:spPr bwMode="auto">
          <a:xfrm>
            <a:off x="6465888" y="3155950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6" name="Oval 113"/>
          <p:cNvSpPr>
            <a:spLocks noChangeArrowheads="1"/>
          </p:cNvSpPr>
          <p:nvPr/>
        </p:nvSpPr>
        <p:spPr bwMode="auto">
          <a:xfrm>
            <a:off x="6172200" y="224790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12347" name="Oval 114"/>
          <p:cNvSpPr>
            <a:spLocks noChangeArrowheads="1"/>
          </p:cNvSpPr>
          <p:nvPr/>
        </p:nvSpPr>
        <p:spPr bwMode="auto">
          <a:xfrm>
            <a:off x="5727700" y="33988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45</a:t>
            </a:r>
          </a:p>
        </p:txBody>
      </p:sp>
      <p:sp>
        <p:nvSpPr>
          <p:cNvPr id="12348" name="Line 115"/>
          <p:cNvSpPr>
            <a:spLocks noChangeShapeType="1"/>
          </p:cNvSpPr>
          <p:nvPr/>
        </p:nvSpPr>
        <p:spPr bwMode="auto">
          <a:xfrm flipH="1">
            <a:off x="6469063" y="2027238"/>
            <a:ext cx="147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49" name="Line 116"/>
          <p:cNvSpPr>
            <a:spLocks noChangeShapeType="1"/>
          </p:cNvSpPr>
          <p:nvPr/>
        </p:nvSpPr>
        <p:spPr bwMode="auto">
          <a:xfrm>
            <a:off x="6835775" y="1990725"/>
            <a:ext cx="1206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0" name="Oval 118"/>
          <p:cNvSpPr>
            <a:spLocks noChangeArrowheads="1"/>
          </p:cNvSpPr>
          <p:nvPr/>
        </p:nvSpPr>
        <p:spPr bwMode="auto">
          <a:xfrm>
            <a:off x="6403975" y="33893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60</a:t>
            </a:r>
          </a:p>
        </p:txBody>
      </p:sp>
      <p:sp>
        <p:nvSpPr>
          <p:cNvPr id="12351" name="Oval 119"/>
          <p:cNvSpPr>
            <a:spLocks noChangeArrowheads="1"/>
          </p:cNvSpPr>
          <p:nvPr/>
        </p:nvSpPr>
        <p:spPr bwMode="auto">
          <a:xfrm>
            <a:off x="6110288" y="39544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55</a:t>
            </a:r>
          </a:p>
        </p:txBody>
      </p:sp>
      <p:sp>
        <p:nvSpPr>
          <p:cNvPr id="12352" name="Oval 120"/>
          <p:cNvSpPr>
            <a:spLocks noChangeArrowheads="1"/>
          </p:cNvSpPr>
          <p:nvPr/>
        </p:nvSpPr>
        <p:spPr bwMode="auto">
          <a:xfrm>
            <a:off x="6677025" y="39290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65</a:t>
            </a:r>
          </a:p>
        </p:txBody>
      </p:sp>
      <p:sp>
        <p:nvSpPr>
          <p:cNvPr id="12353" name="Line 121"/>
          <p:cNvSpPr>
            <a:spLocks noChangeShapeType="1"/>
          </p:cNvSpPr>
          <p:nvPr/>
        </p:nvSpPr>
        <p:spPr bwMode="auto">
          <a:xfrm flipH="1">
            <a:off x="6407150" y="3733800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4" name="Line 122"/>
          <p:cNvSpPr>
            <a:spLocks noChangeShapeType="1"/>
          </p:cNvSpPr>
          <p:nvPr/>
        </p:nvSpPr>
        <p:spPr bwMode="auto">
          <a:xfrm>
            <a:off x="6773863" y="3697288"/>
            <a:ext cx="12065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5" name="Rectangle 123"/>
          <p:cNvSpPr>
            <a:spLocks noChangeArrowheads="1"/>
          </p:cNvSpPr>
          <p:nvPr/>
        </p:nvSpPr>
        <p:spPr bwMode="auto">
          <a:xfrm>
            <a:off x="6381750" y="1589088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56" name="Oval 124"/>
          <p:cNvSpPr>
            <a:spLocks noChangeArrowheads="1"/>
          </p:cNvSpPr>
          <p:nvPr/>
        </p:nvSpPr>
        <p:spPr bwMode="auto">
          <a:xfrm>
            <a:off x="7367588" y="28225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80</a:t>
            </a:r>
          </a:p>
        </p:txBody>
      </p:sp>
      <p:sp>
        <p:nvSpPr>
          <p:cNvPr id="12357" name="Line 125"/>
          <p:cNvSpPr>
            <a:spLocks noChangeShapeType="1"/>
          </p:cNvSpPr>
          <p:nvPr/>
        </p:nvSpPr>
        <p:spPr bwMode="auto">
          <a:xfrm flipH="1">
            <a:off x="7386638" y="3122613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8" name="Line 126"/>
          <p:cNvSpPr>
            <a:spLocks noChangeShapeType="1"/>
          </p:cNvSpPr>
          <p:nvPr/>
        </p:nvSpPr>
        <p:spPr bwMode="auto">
          <a:xfrm>
            <a:off x="7729538" y="3132138"/>
            <a:ext cx="1698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59" name="Oval 127"/>
          <p:cNvSpPr>
            <a:spLocks noChangeArrowheads="1"/>
          </p:cNvSpPr>
          <p:nvPr/>
        </p:nvSpPr>
        <p:spPr bwMode="auto">
          <a:xfrm>
            <a:off x="6991350" y="33750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75</a:t>
            </a:r>
          </a:p>
        </p:txBody>
      </p:sp>
      <p:sp>
        <p:nvSpPr>
          <p:cNvPr id="12360" name="Oval 128"/>
          <p:cNvSpPr>
            <a:spLocks noChangeArrowheads="1"/>
          </p:cNvSpPr>
          <p:nvPr/>
        </p:nvSpPr>
        <p:spPr bwMode="auto">
          <a:xfrm>
            <a:off x="7667625" y="336550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85</a:t>
            </a:r>
          </a:p>
        </p:txBody>
      </p:sp>
      <p:sp>
        <p:nvSpPr>
          <p:cNvPr id="12361" name="Line 129"/>
          <p:cNvSpPr>
            <a:spLocks noChangeShapeType="1"/>
          </p:cNvSpPr>
          <p:nvPr/>
        </p:nvSpPr>
        <p:spPr bwMode="auto">
          <a:xfrm flipH="1">
            <a:off x="6527800" y="2544763"/>
            <a:ext cx="3524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2" name="Text Box 130"/>
          <p:cNvSpPr txBox="1">
            <a:spLocks noChangeArrowheads="1"/>
          </p:cNvSpPr>
          <p:nvPr/>
        </p:nvSpPr>
        <p:spPr bwMode="auto">
          <a:xfrm>
            <a:off x="6813550" y="5194300"/>
            <a:ext cx="438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(c)</a:t>
            </a:r>
          </a:p>
        </p:txBody>
      </p:sp>
      <p:sp>
        <p:nvSpPr>
          <p:cNvPr id="12363" name="Line 131"/>
          <p:cNvSpPr>
            <a:spLocks noChangeShapeType="1"/>
          </p:cNvSpPr>
          <p:nvPr/>
        </p:nvSpPr>
        <p:spPr bwMode="auto">
          <a:xfrm flipV="1">
            <a:off x="5076825" y="5424488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64" name="Text Box 132"/>
          <p:cNvSpPr txBox="1">
            <a:spLocks noChangeArrowheads="1"/>
          </p:cNvSpPr>
          <p:nvPr/>
        </p:nvSpPr>
        <p:spPr bwMode="auto">
          <a:xfrm>
            <a:off x="5213350" y="5076825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After Zig-zig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F1E3EC3-4146-43C1-BAAD-567F4B121420}" type="slidenum">
              <a:rPr lang="en-US" b="0" smtClean="0"/>
              <a:pPr/>
              <a:t>13</a:t>
            </a:fld>
            <a:endParaRPr lang="en-US" b="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r>
              <a:rPr lang="en-US" sz="3600" smtClean="0"/>
              <a:t>Splay Trees: Example – 60 is accessed</a:t>
            </a:r>
          </a:p>
        </p:txBody>
      </p:sp>
      <p:sp>
        <p:nvSpPr>
          <p:cNvPr id="13316" name="Oval 51"/>
          <p:cNvSpPr>
            <a:spLocks noChangeArrowheads="1"/>
          </p:cNvSpPr>
          <p:nvPr/>
        </p:nvSpPr>
        <p:spPr bwMode="auto">
          <a:xfrm>
            <a:off x="1452563" y="2282825"/>
            <a:ext cx="519112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70</a:t>
            </a:r>
          </a:p>
        </p:txBody>
      </p:sp>
      <p:sp>
        <p:nvSpPr>
          <p:cNvPr id="13317" name="Line 52"/>
          <p:cNvSpPr>
            <a:spLocks noChangeShapeType="1"/>
          </p:cNvSpPr>
          <p:nvPr/>
        </p:nvSpPr>
        <p:spPr bwMode="auto">
          <a:xfrm>
            <a:off x="1909763" y="2579688"/>
            <a:ext cx="2540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Oval 53"/>
          <p:cNvSpPr>
            <a:spLocks noChangeArrowheads="1"/>
          </p:cNvSpPr>
          <p:nvPr/>
        </p:nvSpPr>
        <p:spPr bwMode="auto">
          <a:xfrm>
            <a:off x="798513" y="2906713"/>
            <a:ext cx="519112" cy="315912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50</a:t>
            </a:r>
          </a:p>
        </p:txBody>
      </p:sp>
      <p:sp>
        <p:nvSpPr>
          <p:cNvPr id="13319" name="Oval 54"/>
          <p:cNvSpPr>
            <a:spLocks noChangeArrowheads="1"/>
          </p:cNvSpPr>
          <p:nvPr/>
        </p:nvSpPr>
        <p:spPr bwMode="auto">
          <a:xfrm>
            <a:off x="1160463" y="17430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40</a:t>
            </a:r>
          </a:p>
        </p:txBody>
      </p:sp>
      <p:sp>
        <p:nvSpPr>
          <p:cNvPr id="13320" name="Line 55"/>
          <p:cNvSpPr>
            <a:spLocks noChangeShapeType="1"/>
          </p:cNvSpPr>
          <p:nvPr/>
        </p:nvSpPr>
        <p:spPr bwMode="auto">
          <a:xfrm flipH="1">
            <a:off x="817563" y="3206750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56"/>
          <p:cNvSpPr>
            <a:spLocks noChangeShapeType="1"/>
          </p:cNvSpPr>
          <p:nvPr/>
        </p:nvSpPr>
        <p:spPr bwMode="auto">
          <a:xfrm>
            <a:off x="1160463" y="3216275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Oval 57"/>
          <p:cNvSpPr>
            <a:spLocks noChangeArrowheads="1"/>
          </p:cNvSpPr>
          <p:nvPr/>
        </p:nvSpPr>
        <p:spPr bwMode="auto">
          <a:xfrm>
            <a:off x="866775" y="23082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13323" name="Oval 58"/>
          <p:cNvSpPr>
            <a:spLocks noChangeArrowheads="1"/>
          </p:cNvSpPr>
          <p:nvPr/>
        </p:nvSpPr>
        <p:spPr bwMode="auto">
          <a:xfrm>
            <a:off x="422275" y="34591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45</a:t>
            </a:r>
          </a:p>
        </p:txBody>
      </p:sp>
      <p:sp>
        <p:nvSpPr>
          <p:cNvPr id="13324" name="Line 59"/>
          <p:cNvSpPr>
            <a:spLocks noChangeShapeType="1"/>
          </p:cNvSpPr>
          <p:nvPr/>
        </p:nvSpPr>
        <p:spPr bwMode="auto">
          <a:xfrm flipH="1">
            <a:off x="1163638" y="2087563"/>
            <a:ext cx="147637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5" name="Line 60"/>
          <p:cNvSpPr>
            <a:spLocks noChangeShapeType="1"/>
          </p:cNvSpPr>
          <p:nvPr/>
        </p:nvSpPr>
        <p:spPr bwMode="auto">
          <a:xfrm>
            <a:off x="1530350" y="2051050"/>
            <a:ext cx="120650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6" name="Oval 61"/>
          <p:cNvSpPr>
            <a:spLocks noChangeArrowheads="1"/>
          </p:cNvSpPr>
          <p:nvPr/>
        </p:nvSpPr>
        <p:spPr bwMode="auto">
          <a:xfrm>
            <a:off x="1098550" y="3449638"/>
            <a:ext cx="519113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60</a:t>
            </a:r>
          </a:p>
        </p:txBody>
      </p:sp>
      <p:sp>
        <p:nvSpPr>
          <p:cNvPr id="13327" name="Oval 62"/>
          <p:cNvSpPr>
            <a:spLocks noChangeArrowheads="1"/>
          </p:cNvSpPr>
          <p:nvPr/>
        </p:nvSpPr>
        <p:spPr bwMode="auto">
          <a:xfrm>
            <a:off x="804863" y="40147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55</a:t>
            </a:r>
          </a:p>
        </p:txBody>
      </p:sp>
      <p:sp>
        <p:nvSpPr>
          <p:cNvPr id="13328" name="Oval 63"/>
          <p:cNvSpPr>
            <a:spLocks noChangeArrowheads="1"/>
          </p:cNvSpPr>
          <p:nvPr/>
        </p:nvSpPr>
        <p:spPr bwMode="auto">
          <a:xfrm>
            <a:off x="1371600" y="39893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65</a:t>
            </a:r>
          </a:p>
        </p:txBody>
      </p:sp>
      <p:sp>
        <p:nvSpPr>
          <p:cNvPr id="13329" name="Line 64"/>
          <p:cNvSpPr>
            <a:spLocks noChangeShapeType="1"/>
          </p:cNvSpPr>
          <p:nvPr/>
        </p:nvSpPr>
        <p:spPr bwMode="auto">
          <a:xfrm flipH="1">
            <a:off x="1101725" y="3794125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0" name="Line 65"/>
          <p:cNvSpPr>
            <a:spLocks noChangeShapeType="1"/>
          </p:cNvSpPr>
          <p:nvPr/>
        </p:nvSpPr>
        <p:spPr bwMode="auto">
          <a:xfrm>
            <a:off x="1468438" y="3757613"/>
            <a:ext cx="120650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1" name="Oval 67"/>
          <p:cNvSpPr>
            <a:spLocks noChangeArrowheads="1"/>
          </p:cNvSpPr>
          <p:nvPr/>
        </p:nvSpPr>
        <p:spPr bwMode="auto">
          <a:xfrm>
            <a:off x="2062163" y="2882900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80</a:t>
            </a:r>
          </a:p>
        </p:txBody>
      </p:sp>
      <p:sp>
        <p:nvSpPr>
          <p:cNvPr id="13332" name="Line 68"/>
          <p:cNvSpPr>
            <a:spLocks noChangeShapeType="1"/>
          </p:cNvSpPr>
          <p:nvPr/>
        </p:nvSpPr>
        <p:spPr bwMode="auto">
          <a:xfrm flipH="1">
            <a:off x="2081213" y="3182938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3" name="Line 69"/>
          <p:cNvSpPr>
            <a:spLocks noChangeShapeType="1"/>
          </p:cNvSpPr>
          <p:nvPr/>
        </p:nvSpPr>
        <p:spPr bwMode="auto">
          <a:xfrm>
            <a:off x="2424113" y="3192463"/>
            <a:ext cx="1698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4" name="Oval 70"/>
          <p:cNvSpPr>
            <a:spLocks noChangeArrowheads="1"/>
          </p:cNvSpPr>
          <p:nvPr/>
        </p:nvSpPr>
        <p:spPr bwMode="auto">
          <a:xfrm>
            <a:off x="1685925" y="34353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75</a:t>
            </a:r>
          </a:p>
        </p:txBody>
      </p:sp>
      <p:sp>
        <p:nvSpPr>
          <p:cNvPr id="13335" name="Oval 71"/>
          <p:cNvSpPr>
            <a:spLocks noChangeArrowheads="1"/>
          </p:cNvSpPr>
          <p:nvPr/>
        </p:nvSpPr>
        <p:spPr bwMode="auto">
          <a:xfrm>
            <a:off x="2362200" y="34258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85</a:t>
            </a:r>
          </a:p>
        </p:txBody>
      </p:sp>
      <p:sp>
        <p:nvSpPr>
          <p:cNvPr id="13336" name="Line 72"/>
          <p:cNvSpPr>
            <a:spLocks noChangeShapeType="1"/>
          </p:cNvSpPr>
          <p:nvPr/>
        </p:nvSpPr>
        <p:spPr bwMode="auto">
          <a:xfrm flipH="1">
            <a:off x="1222375" y="2605088"/>
            <a:ext cx="352425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37" name="Rectangle 76"/>
          <p:cNvSpPr>
            <a:spLocks noChangeArrowheads="1"/>
          </p:cNvSpPr>
          <p:nvPr/>
        </p:nvSpPr>
        <p:spPr bwMode="auto">
          <a:xfrm>
            <a:off x="1047750" y="3355975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38" name="Oval 77"/>
          <p:cNvSpPr>
            <a:spLocks noChangeArrowheads="1"/>
          </p:cNvSpPr>
          <p:nvPr/>
        </p:nvSpPr>
        <p:spPr bwMode="auto">
          <a:xfrm>
            <a:off x="7523163" y="2332038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70</a:t>
            </a:r>
          </a:p>
        </p:txBody>
      </p:sp>
      <p:sp>
        <p:nvSpPr>
          <p:cNvPr id="13339" name="Line 78"/>
          <p:cNvSpPr>
            <a:spLocks noChangeShapeType="1"/>
          </p:cNvSpPr>
          <p:nvPr/>
        </p:nvSpPr>
        <p:spPr bwMode="auto">
          <a:xfrm>
            <a:off x="7881938" y="2616200"/>
            <a:ext cx="182562" cy="3667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0" name="Oval 79"/>
          <p:cNvSpPr>
            <a:spLocks noChangeArrowheads="1"/>
          </p:cNvSpPr>
          <p:nvPr/>
        </p:nvSpPr>
        <p:spPr bwMode="auto">
          <a:xfrm>
            <a:off x="6772275" y="29305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50</a:t>
            </a:r>
          </a:p>
        </p:txBody>
      </p:sp>
      <p:sp>
        <p:nvSpPr>
          <p:cNvPr id="13341" name="Oval 80"/>
          <p:cNvSpPr>
            <a:spLocks noChangeArrowheads="1"/>
          </p:cNvSpPr>
          <p:nvPr/>
        </p:nvSpPr>
        <p:spPr bwMode="auto">
          <a:xfrm>
            <a:off x="6483350" y="23225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40</a:t>
            </a:r>
          </a:p>
        </p:txBody>
      </p:sp>
      <p:sp>
        <p:nvSpPr>
          <p:cNvPr id="13342" name="Line 81"/>
          <p:cNvSpPr>
            <a:spLocks noChangeShapeType="1"/>
          </p:cNvSpPr>
          <p:nvPr/>
        </p:nvSpPr>
        <p:spPr bwMode="auto">
          <a:xfrm flipH="1">
            <a:off x="6719888" y="3278188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3" name="Line 82"/>
          <p:cNvSpPr>
            <a:spLocks noChangeShapeType="1"/>
          </p:cNvSpPr>
          <p:nvPr/>
        </p:nvSpPr>
        <p:spPr bwMode="auto">
          <a:xfrm>
            <a:off x="7062788" y="3265488"/>
            <a:ext cx="169862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4" name="Oval 83"/>
          <p:cNvSpPr>
            <a:spLocks noChangeArrowheads="1"/>
          </p:cNvSpPr>
          <p:nvPr/>
        </p:nvSpPr>
        <p:spPr bwMode="auto">
          <a:xfrm>
            <a:off x="6189663" y="28876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13345" name="Oval 84"/>
          <p:cNvSpPr>
            <a:spLocks noChangeArrowheads="1"/>
          </p:cNvSpPr>
          <p:nvPr/>
        </p:nvSpPr>
        <p:spPr bwMode="auto">
          <a:xfrm>
            <a:off x="6408738" y="3530600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45</a:t>
            </a:r>
          </a:p>
        </p:txBody>
      </p:sp>
      <p:sp>
        <p:nvSpPr>
          <p:cNvPr id="13346" name="Line 85"/>
          <p:cNvSpPr>
            <a:spLocks noChangeShapeType="1"/>
          </p:cNvSpPr>
          <p:nvPr/>
        </p:nvSpPr>
        <p:spPr bwMode="auto">
          <a:xfrm flipH="1">
            <a:off x="6486525" y="2667000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7" name="Line 86"/>
          <p:cNvSpPr>
            <a:spLocks noChangeShapeType="1"/>
          </p:cNvSpPr>
          <p:nvPr/>
        </p:nvSpPr>
        <p:spPr bwMode="auto">
          <a:xfrm>
            <a:off x="6853238" y="2630488"/>
            <a:ext cx="157162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48" name="Oval 87"/>
          <p:cNvSpPr>
            <a:spLocks noChangeArrowheads="1"/>
          </p:cNvSpPr>
          <p:nvPr/>
        </p:nvSpPr>
        <p:spPr bwMode="auto">
          <a:xfrm>
            <a:off x="7107238" y="1825625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60</a:t>
            </a:r>
          </a:p>
        </p:txBody>
      </p:sp>
      <p:sp>
        <p:nvSpPr>
          <p:cNvPr id="13349" name="Oval 88"/>
          <p:cNvSpPr>
            <a:spLocks noChangeArrowheads="1"/>
          </p:cNvSpPr>
          <p:nvPr/>
        </p:nvSpPr>
        <p:spPr bwMode="auto">
          <a:xfrm>
            <a:off x="7019925" y="354488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55</a:t>
            </a:r>
          </a:p>
        </p:txBody>
      </p:sp>
      <p:sp>
        <p:nvSpPr>
          <p:cNvPr id="13350" name="Oval 89"/>
          <p:cNvSpPr>
            <a:spLocks noChangeArrowheads="1"/>
          </p:cNvSpPr>
          <p:nvPr/>
        </p:nvSpPr>
        <p:spPr bwMode="auto">
          <a:xfrm>
            <a:off x="7359650" y="29781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65</a:t>
            </a:r>
          </a:p>
        </p:txBody>
      </p:sp>
      <p:sp>
        <p:nvSpPr>
          <p:cNvPr id="13351" name="Line 90"/>
          <p:cNvSpPr>
            <a:spLocks noChangeShapeType="1"/>
          </p:cNvSpPr>
          <p:nvPr/>
        </p:nvSpPr>
        <p:spPr bwMode="auto">
          <a:xfrm flipH="1">
            <a:off x="7605713" y="2663825"/>
            <a:ext cx="111125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2" name="Line 91"/>
          <p:cNvSpPr>
            <a:spLocks noChangeShapeType="1"/>
          </p:cNvSpPr>
          <p:nvPr/>
        </p:nvSpPr>
        <p:spPr bwMode="auto">
          <a:xfrm>
            <a:off x="7504113" y="2124075"/>
            <a:ext cx="180975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3" name="Oval 92"/>
          <p:cNvSpPr>
            <a:spLocks noChangeArrowheads="1"/>
          </p:cNvSpPr>
          <p:nvPr/>
        </p:nvSpPr>
        <p:spPr bwMode="auto">
          <a:xfrm>
            <a:off x="7962900" y="295592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80</a:t>
            </a:r>
          </a:p>
        </p:txBody>
      </p:sp>
      <p:sp>
        <p:nvSpPr>
          <p:cNvPr id="13354" name="Line 93"/>
          <p:cNvSpPr>
            <a:spLocks noChangeShapeType="1"/>
          </p:cNvSpPr>
          <p:nvPr/>
        </p:nvSpPr>
        <p:spPr bwMode="auto">
          <a:xfrm flipH="1">
            <a:off x="7981950" y="3255963"/>
            <a:ext cx="196850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5" name="Line 94"/>
          <p:cNvSpPr>
            <a:spLocks noChangeShapeType="1"/>
          </p:cNvSpPr>
          <p:nvPr/>
        </p:nvSpPr>
        <p:spPr bwMode="auto">
          <a:xfrm>
            <a:off x="8324850" y="3265488"/>
            <a:ext cx="169863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6" name="Oval 95"/>
          <p:cNvSpPr>
            <a:spLocks noChangeArrowheads="1"/>
          </p:cNvSpPr>
          <p:nvPr/>
        </p:nvSpPr>
        <p:spPr bwMode="auto">
          <a:xfrm>
            <a:off x="7586663" y="35083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75</a:t>
            </a:r>
          </a:p>
        </p:txBody>
      </p:sp>
      <p:sp>
        <p:nvSpPr>
          <p:cNvPr id="13357" name="Oval 96"/>
          <p:cNvSpPr>
            <a:spLocks noChangeArrowheads="1"/>
          </p:cNvSpPr>
          <p:nvPr/>
        </p:nvSpPr>
        <p:spPr bwMode="auto">
          <a:xfrm>
            <a:off x="8262938" y="3498850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85</a:t>
            </a:r>
          </a:p>
        </p:txBody>
      </p:sp>
      <p:sp>
        <p:nvSpPr>
          <p:cNvPr id="13358" name="Line 97"/>
          <p:cNvSpPr>
            <a:spLocks noChangeShapeType="1"/>
          </p:cNvSpPr>
          <p:nvPr/>
        </p:nvSpPr>
        <p:spPr bwMode="auto">
          <a:xfrm flipH="1">
            <a:off x="6919913" y="2135188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59" name="Rectangle 98"/>
          <p:cNvSpPr>
            <a:spLocks noChangeArrowheads="1"/>
          </p:cNvSpPr>
          <p:nvPr/>
        </p:nvSpPr>
        <p:spPr bwMode="auto">
          <a:xfrm>
            <a:off x="7056438" y="1731963"/>
            <a:ext cx="614362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60" name="Oval 143"/>
          <p:cNvSpPr>
            <a:spLocks noChangeArrowheads="1"/>
          </p:cNvSpPr>
          <p:nvPr/>
        </p:nvSpPr>
        <p:spPr bwMode="auto">
          <a:xfrm>
            <a:off x="4546600" y="2752725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70</a:t>
            </a:r>
          </a:p>
        </p:txBody>
      </p:sp>
      <p:sp>
        <p:nvSpPr>
          <p:cNvPr id="13361" name="Line 144"/>
          <p:cNvSpPr>
            <a:spLocks noChangeShapeType="1"/>
          </p:cNvSpPr>
          <p:nvPr/>
        </p:nvSpPr>
        <p:spPr bwMode="auto">
          <a:xfrm>
            <a:off x="4905375" y="3036888"/>
            <a:ext cx="182563" cy="366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2" name="Oval 145"/>
          <p:cNvSpPr>
            <a:spLocks noChangeArrowheads="1"/>
          </p:cNvSpPr>
          <p:nvPr/>
        </p:nvSpPr>
        <p:spPr bwMode="auto">
          <a:xfrm>
            <a:off x="3532188" y="283368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50</a:t>
            </a:r>
          </a:p>
        </p:txBody>
      </p:sp>
      <p:sp>
        <p:nvSpPr>
          <p:cNvPr id="13363" name="Oval 146"/>
          <p:cNvSpPr>
            <a:spLocks noChangeArrowheads="1"/>
          </p:cNvSpPr>
          <p:nvPr/>
        </p:nvSpPr>
        <p:spPr bwMode="auto">
          <a:xfrm>
            <a:off x="3746500" y="1647825"/>
            <a:ext cx="519113" cy="3159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40</a:t>
            </a:r>
          </a:p>
        </p:txBody>
      </p:sp>
      <p:sp>
        <p:nvSpPr>
          <p:cNvPr id="13364" name="Line 147"/>
          <p:cNvSpPr>
            <a:spLocks noChangeShapeType="1"/>
          </p:cNvSpPr>
          <p:nvPr/>
        </p:nvSpPr>
        <p:spPr bwMode="auto">
          <a:xfrm flipH="1">
            <a:off x="3551238" y="3133725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5" name="Line 148"/>
          <p:cNvSpPr>
            <a:spLocks noChangeShapeType="1"/>
          </p:cNvSpPr>
          <p:nvPr/>
        </p:nvSpPr>
        <p:spPr bwMode="auto">
          <a:xfrm>
            <a:off x="3894138" y="3143250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6" name="Oval 149"/>
          <p:cNvSpPr>
            <a:spLocks noChangeArrowheads="1"/>
          </p:cNvSpPr>
          <p:nvPr/>
        </p:nvSpPr>
        <p:spPr bwMode="auto">
          <a:xfrm>
            <a:off x="3452813" y="22129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13367" name="Oval 150"/>
          <p:cNvSpPr>
            <a:spLocks noChangeArrowheads="1"/>
          </p:cNvSpPr>
          <p:nvPr/>
        </p:nvSpPr>
        <p:spPr bwMode="auto">
          <a:xfrm>
            <a:off x="3155950" y="33861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45</a:t>
            </a:r>
          </a:p>
        </p:txBody>
      </p:sp>
      <p:sp>
        <p:nvSpPr>
          <p:cNvPr id="13368" name="Line 151"/>
          <p:cNvSpPr>
            <a:spLocks noChangeShapeType="1"/>
          </p:cNvSpPr>
          <p:nvPr/>
        </p:nvSpPr>
        <p:spPr bwMode="auto">
          <a:xfrm flipH="1">
            <a:off x="3749675" y="1992313"/>
            <a:ext cx="147638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69" name="Line 152"/>
          <p:cNvSpPr>
            <a:spLocks noChangeShapeType="1"/>
          </p:cNvSpPr>
          <p:nvPr/>
        </p:nvSpPr>
        <p:spPr bwMode="auto">
          <a:xfrm>
            <a:off x="4116388" y="1955800"/>
            <a:ext cx="14446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0" name="Oval 153"/>
          <p:cNvSpPr>
            <a:spLocks noChangeArrowheads="1"/>
          </p:cNvSpPr>
          <p:nvPr/>
        </p:nvSpPr>
        <p:spPr bwMode="auto">
          <a:xfrm>
            <a:off x="4130675" y="2246313"/>
            <a:ext cx="519113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60</a:t>
            </a:r>
          </a:p>
        </p:txBody>
      </p:sp>
      <p:sp>
        <p:nvSpPr>
          <p:cNvPr id="13371" name="Oval 154"/>
          <p:cNvSpPr>
            <a:spLocks noChangeArrowheads="1"/>
          </p:cNvSpPr>
          <p:nvPr/>
        </p:nvSpPr>
        <p:spPr bwMode="auto">
          <a:xfrm>
            <a:off x="3767138" y="340042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55</a:t>
            </a:r>
          </a:p>
        </p:txBody>
      </p:sp>
      <p:sp>
        <p:nvSpPr>
          <p:cNvPr id="13372" name="Oval 155"/>
          <p:cNvSpPr>
            <a:spLocks noChangeArrowheads="1"/>
          </p:cNvSpPr>
          <p:nvPr/>
        </p:nvSpPr>
        <p:spPr bwMode="auto">
          <a:xfrm>
            <a:off x="4383088" y="3398838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65</a:t>
            </a:r>
          </a:p>
        </p:txBody>
      </p:sp>
      <p:sp>
        <p:nvSpPr>
          <p:cNvPr id="13373" name="Line 156"/>
          <p:cNvSpPr>
            <a:spLocks noChangeShapeType="1"/>
          </p:cNvSpPr>
          <p:nvPr/>
        </p:nvSpPr>
        <p:spPr bwMode="auto">
          <a:xfrm flipH="1">
            <a:off x="4629150" y="3084513"/>
            <a:ext cx="111125" cy="280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4" name="Line 157"/>
          <p:cNvSpPr>
            <a:spLocks noChangeShapeType="1"/>
          </p:cNvSpPr>
          <p:nvPr/>
        </p:nvSpPr>
        <p:spPr bwMode="auto">
          <a:xfrm>
            <a:off x="4527550" y="2544763"/>
            <a:ext cx="180975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5" name="Oval 158"/>
          <p:cNvSpPr>
            <a:spLocks noChangeArrowheads="1"/>
          </p:cNvSpPr>
          <p:nvPr/>
        </p:nvSpPr>
        <p:spPr bwMode="auto">
          <a:xfrm>
            <a:off x="4986338" y="337661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80</a:t>
            </a:r>
          </a:p>
        </p:txBody>
      </p:sp>
      <p:sp>
        <p:nvSpPr>
          <p:cNvPr id="13376" name="Line 159"/>
          <p:cNvSpPr>
            <a:spLocks noChangeShapeType="1"/>
          </p:cNvSpPr>
          <p:nvPr/>
        </p:nvSpPr>
        <p:spPr bwMode="auto">
          <a:xfrm flipH="1">
            <a:off x="5005388" y="3676650"/>
            <a:ext cx="196850" cy="2809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7" name="Line 160"/>
          <p:cNvSpPr>
            <a:spLocks noChangeShapeType="1"/>
          </p:cNvSpPr>
          <p:nvPr/>
        </p:nvSpPr>
        <p:spPr bwMode="auto">
          <a:xfrm>
            <a:off x="5348288" y="3686175"/>
            <a:ext cx="169862" cy="271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78" name="Oval 161"/>
          <p:cNvSpPr>
            <a:spLocks noChangeArrowheads="1"/>
          </p:cNvSpPr>
          <p:nvPr/>
        </p:nvSpPr>
        <p:spPr bwMode="auto">
          <a:xfrm>
            <a:off x="4610100" y="39290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75</a:t>
            </a:r>
          </a:p>
        </p:txBody>
      </p:sp>
      <p:sp>
        <p:nvSpPr>
          <p:cNvPr id="13379" name="Oval 162"/>
          <p:cNvSpPr>
            <a:spLocks noChangeArrowheads="1"/>
          </p:cNvSpPr>
          <p:nvPr/>
        </p:nvSpPr>
        <p:spPr bwMode="auto">
          <a:xfrm>
            <a:off x="5286375" y="39195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85</a:t>
            </a:r>
          </a:p>
        </p:txBody>
      </p:sp>
      <p:sp>
        <p:nvSpPr>
          <p:cNvPr id="13380" name="Line 163"/>
          <p:cNvSpPr>
            <a:spLocks noChangeShapeType="1"/>
          </p:cNvSpPr>
          <p:nvPr/>
        </p:nvSpPr>
        <p:spPr bwMode="auto">
          <a:xfrm flipH="1">
            <a:off x="3943350" y="2555875"/>
            <a:ext cx="304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1" name="Rectangle 164"/>
          <p:cNvSpPr>
            <a:spLocks noChangeArrowheads="1"/>
          </p:cNvSpPr>
          <p:nvPr/>
        </p:nvSpPr>
        <p:spPr bwMode="auto">
          <a:xfrm>
            <a:off x="4079875" y="2152650"/>
            <a:ext cx="614363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3382" name="Text Box 165"/>
          <p:cNvSpPr txBox="1">
            <a:spLocks noChangeArrowheads="1"/>
          </p:cNvSpPr>
          <p:nvPr/>
        </p:nvSpPr>
        <p:spPr bwMode="auto">
          <a:xfrm>
            <a:off x="690563" y="5207000"/>
            <a:ext cx="450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(a)</a:t>
            </a:r>
          </a:p>
        </p:txBody>
      </p:sp>
      <p:sp>
        <p:nvSpPr>
          <p:cNvPr id="13383" name="Text Box 166"/>
          <p:cNvSpPr txBox="1">
            <a:spLocks noChangeArrowheads="1"/>
          </p:cNvSpPr>
          <p:nvPr/>
        </p:nvSpPr>
        <p:spPr bwMode="auto">
          <a:xfrm>
            <a:off x="3963988" y="5207000"/>
            <a:ext cx="46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(b)</a:t>
            </a:r>
          </a:p>
        </p:txBody>
      </p:sp>
      <p:sp>
        <p:nvSpPr>
          <p:cNvPr id="13384" name="Line 167"/>
          <p:cNvSpPr>
            <a:spLocks noChangeShapeType="1"/>
          </p:cNvSpPr>
          <p:nvPr/>
        </p:nvSpPr>
        <p:spPr bwMode="auto">
          <a:xfrm flipV="1">
            <a:off x="1949450" y="5243513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5" name="Text Box 168"/>
          <p:cNvSpPr txBox="1">
            <a:spLocks noChangeArrowheads="1"/>
          </p:cNvSpPr>
          <p:nvPr/>
        </p:nvSpPr>
        <p:spPr bwMode="auto">
          <a:xfrm>
            <a:off x="2085975" y="4895850"/>
            <a:ext cx="149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After Zig-zag</a:t>
            </a:r>
          </a:p>
        </p:txBody>
      </p:sp>
      <p:sp>
        <p:nvSpPr>
          <p:cNvPr id="13386" name="Text Box 169"/>
          <p:cNvSpPr txBox="1">
            <a:spLocks noChangeArrowheads="1"/>
          </p:cNvSpPr>
          <p:nvPr/>
        </p:nvSpPr>
        <p:spPr bwMode="auto">
          <a:xfrm>
            <a:off x="7102475" y="5218113"/>
            <a:ext cx="438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(c)</a:t>
            </a:r>
          </a:p>
        </p:txBody>
      </p:sp>
      <p:sp>
        <p:nvSpPr>
          <p:cNvPr id="13387" name="Line 170"/>
          <p:cNvSpPr>
            <a:spLocks noChangeShapeType="1"/>
          </p:cNvSpPr>
          <p:nvPr/>
        </p:nvSpPr>
        <p:spPr bwMode="auto">
          <a:xfrm flipV="1">
            <a:off x="5076825" y="5424488"/>
            <a:ext cx="172085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88" name="Text Box 171"/>
          <p:cNvSpPr txBox="1">
            <a:spLocks noChangeArrowheads="1"/>
          </p:cNvSpPr>
          <p:nvPr/>
        </p:nvSpPr>
        <p:spPr bwMode="auto">
          <a:xfrm>
            <a:off x="5429250" y="5064125"/>
            <a:ext cx="109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After zag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9A0BA2E-FF51-4FD3-98A6-23CB97FB10E2}" type="slidenum">
              <a:rPr lang="en-US" b="0" smtClean="0"/>
              <a:pPr/>
              <a:t>14</a:t>
            </a:fld>
            <a:endParaRPr lang="en-US" b="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Splaying during other operations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889000"/>
            <a:ext cx="8337550" cy="5316538"/>
          </a:xfrm>
          <a:noFill/>
        </p:spPr>
        <p:txBody>
          <a:bodyPr/>
          <a:lstStyle/>
          <a:p>
            <a:pPr marL="533400" indent="-533400"/>
            <a:r>
              <a:rPr lang="en-US" sz="2400" smtClean="0">
                <a:solidFill>
                  <a:srgbClr val="000000"/>
                </a:solidFill>
              </a:rPr>
              <a:t>Splaying can be done not just after Search, but also after other operations such as Insert/Delete.</a:t>
            </a:r>
          </a:p>
          <a:p>
            <a:pPr marL="533400" indent="-533400"/>
            <a:endParaRPr lang="en-US" sz="2400" smtClean="0">
              <a:solidFill>
                <a:srgbClr val="0000FF"/>
              </a:solidFill>
            </a:endParaRPr>
          </a:p>
          <a:p>
            <a:pPr marL="533400" indent="-533400"/>
            <a:r>
              <a:rPr lang="en-US" sz="2400" smtClean="0">
                <a:solidFill>
                  <a:srgbClr val="0000FF"/>
                </a:solidFill>
              </a:rPr>
              <a:t>Insert X</a:t>
            </a:r>
            <a:r>
              <a:rPr lang="en-US" sz="2400" smtClean="0">
                <a:solidFill>
                  <a:srgbClr val="000000"/>
                </a:solidFill>
              </a:rPr>
              <a:t>: After inserting X at a leaf node (as in a regular BST), splay X up to the root</a:t>
            </a:r>
          </a:p>
          <a:p>
            <a:pPr marL="533400" indent="-533400"/>
            <a:endParaRPr lang="en-US" sz="2400" smtClean="0">
              <a:solidFill>
                <a:srgbClr val="0000FF"/>
              </a:solidFill>
            </a:endParaRPr>
          </a:p>
          <a:p>
            <a:pPr marL="533400" indent="-533400"/>
            <a:r>
              <a:rPr lang="en-US" sz="2400" smtClean="0">
                <a:solidFill>
                  <a:srgbClr val="0000FF"/>
                </a:solidFill>
              </a:rPr>
              <a:t>Delete X</a:t>
            </a:r>
            <a:r>
              <a:rPr lang="en-US" sz="2400" smtClean="0">
                <a:solidFill>
                  <a:srgbClr val="000000"/>
                </a:solidFill>
              </a:rPr>
              <a:t>: Do a Search on X and get X up to the root. Delete X at the root and move the largest item in its left sub-tree, i.e, its predecessor, to the root using splaying.</a:t>
            </a:r>
          </a:p>
          <a:p>
            <a:pPr marL="533400" indent="-533400"/>
            <a:endParaRPr lang="en-US" sz="2400" smtClean="0">
              <a:solidFill>
                <a:srgbClr val="0000FF"/>
              </a:solidFill>
            </a:endParaRPr>
          </a:p>
          <a:p>
            <a:pPr marL="533400" indent="-533400"/>
            <a:r>
              <a:rPr lang="en-US" sz="2400" smtClean="0">
                <a:solidFill>
                  <a:srgbClr val="0000FF"/>
                </a:solidFill>
              </a:rPr>
              <a:t>Note on Search X: </a:t>
            </a:r>
            <a:r>
              <a:rPr lang="en-US" sz="2400" smtClean="0">
                <a:solidFill>
                  <a:srgbClr val="000000"/>
                </a:solidFill>
              </a:rPr>
              <a:t>If X was not found, splay the leaf node that the Search ended up with to the root.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7A6A37A-F27D-49A2-B68B-67E0E658F5D3}" type="slidenum">
              <a:rPr lang="en-US" b="0" smtClean="0"/>
              <a:pPr/>
              <a:t>15</a:t>
            </a:fld>
            <a:endParaRPr lang="en-US" b="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Summary of Splay Trees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889000"/>
            <a:ext cx="8337550" cy="5316538"/>
          </a:xfrm>
          <a:noFill/>
        </p:spPr>
        <p:txBody>
          <a:bodyPr/>
          <a:lstStyle/>
          <a:p>
            <a:pPr marL="533400" indent="-533400"/>
            <a:r>
              <a:rPr lang="en-US" sz="2000" dirty="0" smtClean="0">
                <a:solidFill>
                  <a:srgbClr val="0000FF"/>
                </a:solidFill>
              </a:rPr>
              <a:t>Examples suggest that splaying causes tree to get balanced.</a:t>
            </a:r>
          </a:p>
          <a:p>
            <a:pPr marL="533400" indent="-533400"/>
            <a:endParaRPr lang="en-US" sz="2000" dirty="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sz="2000" smtClean="0">
                <a:solidFill>
                  <a:srgbClr val="0000FF"/>
                </a:solidFill>
              </a:rPr>
              <a:t>Result </a:t>
            </a:r>
            <a:r>
              <a:rPr lang="en-US" sz="2000" dirty="0" smtClean="0">
                <a:solidFill>
                  <a:srgbClr val="0000FF"/>
                </a:solidFill>
              </a:rPr>
              <a:t>of Analysis</a:t>
            </a:r>
            <a:r>
              <a:rPr lang="en-US" sz="2000" dirty="0" smtClean="0">
                <a:solidFill>
                  <a:srgbClr val="000000"/>
                </a:solidFill>
              </a:rPr>
              <a:t>: Any </a:t>
            </a:r>
            <a:r>
              <a:rPr lang="en-US" sz="2000" dirty="0" smtClean="0">
                <a:solidFill>
                  <a:srgbClr val="0000FF"/>
                </a:solidFill>
              </a:rPr>
              <a:t>sequence </a:t>
            </a:r>
            <a:r>
              <a:rPr lang="en-US" sz="2000" dirty="0" smtClean="0">
                <a:solidFill>
                  <a:srgbClr val="000000"/>
                </a:solidFill>
              </a:rPr>
              <a:t>of </a:t>
            </a:r>
            <a:r>
              <a:rPr lang="en-US" sz="2000" dirty="0" smtClean="0">
                <a:solidFill>
                  <a:srgbClr val="CC3300"/>
                </a:solidFill>
              </a:rPr>
              <a:t>M</a:t>
            </a:r>
            <a:r>
              <a:rPr lang="en-US" sz="2000" dirty="0" smtClean="0">
                <a:solidFill>
                  <a:srgbClr val="CD0066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operations on a splay tree of size N takes </a:t>
            </a:r>
            <a:r>
              <a:rPr lang="en-US" sz="2000" dirty="0" smtClean="0">
                <a:solidFill>
                  <a:srgbClr val="CC3300"/>
                </a:solidFill>
              </a:rPr>
              <a:t>O(M log N)</a:t>
            </a:r>
            <a:r>
              <a:rPr lang="en-US" sz="2000" dirty="0" smtClean="0">
                <a:solidFill>
                  <a:srgbClr val="CD0066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time. So, the </a:t>
            </a:r>
            <a:r>
              <a:rPr lang="en-US" sz="2000" dirty="0" smtClean="0">
                <a:solidFill>
                  <a:srgbClr val="CC3300"/>
                </a:solidFill>
              </a:rPr>
              <a:t>amortized</a:t>
            </a:r>
            <a:r>
              <a:rPr lang="en-US" sz="2000" dirty="0" smtClean="0">
                <a:solidFill>
                  <a:srgbClr val="CD0066"/>
                </a:solidFill>
              </a:rPr>
              <a:t> </a:t>
            </a:r>
            <a:r>
              <a:rPr lang="en-US" sz="2000" dirty="0" smtClean="0">
                <a:solidFill>
                  <a:srgbClr val="000000"/>
                </a:solidFill>
              </a:rPr>
              <a:t>running time for one operation is </a:t>
            </a:r>
            <a:r>
              <a:rPr lang="en-US" sz="2000" dirty="0" smtClean="0">
                <a:solidFill>
                  <a:srgbClr val="CC3300"/>
                </a:solidFill>
              </a:rPr>
              <a:t>O(log N).</a:t>
            </a:r>
          </a:p>
          <a:p>
            <a:pPr marL="533400" indent="-533400"/>
            <a:endParaRPr lang="en-US" sz="2000" dirty="0" smtClean="0">
              <a:solidFill>
                <a:srgbClr val="00AF00"/>
              </a:solidFill>
            </a:endParaRPr>
          </a:p>
          <a:p>
            <a:pPr marL="533400" indent="-533400"/>
            <a:r>
              <a:rPr lang="en-US" sz="2000" dirty="0" smtClean="0">
                <a:solidFill>
                  <a:srgbClr val="00AF00"/>
                </a:solidFill>
              </a:rPr>
              <a:t>This guarantees that even if the depths of some nodes get very large, you cannot get a long sequence of O(N) searches because each search operation causes a rebalance.</a:t>
            </a:r>
          </a:p>
          <a:p>
            <a:pPr marL="533400" indent="-533400"/>
            <a:endParaRPr lang="en-US" sz="2000" dirty="0" smtClean="0">
              <a:solidFill>
                <a:srgbClr val="00AF00"/>
              </a:solidFill>
            </a:endParaRPr>
          </a:p>
          <a:p>
            <a:pPr marL="533400" indent="-533400"/>
            <a:r>
              <a:rPr lang="en-US" sz="2000" dirty="0" smtClean="0">
                <a:solidFill>
                  <a:srgbClr val="00AF00"/>
                </a:solidFill>
              </a:rPr>
              <a:t>Without splaying, total time could be O(MN).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715000"/>
          </a:xfrm>
        </p:spPr>
        <p:txBody>
          <a:bodyPr numCol="2">
            <a:normAutofit fontScale="70000" lnSpcReduction="20000"/>
          </a:bodyPr>
          <a:lstStyle/>
          <a:p>
            <a:r>
              <a:rPr lang="en-US" sz="4600" dirty="0" err="1" smtClean="0"/>
              <a:t>Zig</a:t>
            </a:r>
            <a:r>
              <a:rPr lang="en-US" sz="4600" dirty="0" smtClean="0"/>
              <a:t> </a:t>
            </a:r>
            <a:r>
              <a:rPr lang="en-US" sz="4600" dirty="0"/>
              <a:t>Operation</a:t>
            </a:r>
            <a:endParaRPr lang="en-US" sz="4600" dirty="0" smtClean="0"/>
          </a:p>
          <a:p>
            <a:pPr lvl="1"/>
            <a:r>
              <a:rPr lang="en-US" sz="4600" dirty="0" smtClean="0"/>
              <a:t>LST(P) = RST(X)</a:t>
            </a:r>
          </a:p>
          <a:p>
            <a:pPr lvl="1"/>
            <a:r>
              <a:rPr lang="en-US" sz="4600" dirty="0" smtClean="0"/>
              <a:t>RST(X) = P</a:t>
            </a:r>
          </a:p>
          <a:p>
            <a:r>
              <a:rPr lang="en-US" sz="4600" smtClean="0"/>
              <a:t>Zag </a:t>
            </a:r>
            <a:r>
              <a:rPr lang="en-US" sz="4600" dirty="0" smtClean="0"/>
              <a:t>Operation</a:t>
            </a:r>
          </a:p>
          <a:p>
            <a:pPr lvl="1"/>
            <a:r>
              <a:rPr lang="en-US" sz="4600" dirty="0" smtClean="0"/>
              <a:t>RST(P) = LST(X)</a:t>
            </a:r>
          </a:p>
          <a:p>
            <a:pPr lvl="1"/>
            <a:r>
              <a:rPr lang="en-US" sz="4600" dirty="0" smtClean="0"/>
              <a:t>LST(X) = P</a:t>
            </a:r>
          </a:p>
          <a:p>
            <a:r>
              <a:rPr lang="en-US" sz="4600" dirty="0" err="1" smtClean="0"/>
              <a:t>Zig-Zig</a:t>
            </a:r>
            <a:r>
              <a:rPr lang="en-US" sz="4600" dirty="0" smtClean="0"/>
              <a:t> Operation</a:t>
            </a:r>
          </a:p>
          <a:p>
            <a:pPr lvl="1"/>
            <a:r>
              <a:rPr lang="en-US" sz="4600" dirty="0" smtClean="0"/>
              <a:t>LST(G) = RST(P)</a:t>
            </a:r>
          </a:p>
          <a:p>
            <a:pPr lvl="1"/>
            <a:r>
              <a:rPr lang="en-US" sz="4600" dirty="0" smtClean="0"/>
              <a:t>LST(P) = RST(X)</a:t>
            </a:r>
          </a:p>
          <a:p>
            <a:pPr lvl="1"/>
            <a:r>
              <a:rPr lang="en-US" sz="4600" dirty="0" smtClean="0"/>
              <a:t>RST(P) = G</a:t>
            </a:r>
          </a:p>
          <a:p>
            <a:pPr lvl="1"/>
            <a:r>
              <a:rPr lang="en-US" sz="4600" dirty="0" smtClean="0"/>
              <a:t>RST(X) = P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sz="3400" dirty="0" err="1" smtClean="0"/>
              <a:t>Zag-Zag</a:t>
            </a:r>
            <a:r>
              <a:rPr lang="en-US" sz="3400" dirty="0" smtClean="0"/>
              <a:t> Operation</a:t>
            </a:r>
          </a:p>
          <a:p>
            <a:pPr lvl="1"/>
            <a:r>
              <a:rPr lang="en-US" sz="3400" dirty="0" smtClean="0"/>
              <a:t>RST(G) </a:t>
            </a:r>
            <a:r>
              <a:rPr lang="en-US" sz="3400" dirty="0"/>
              <a:t>= </a:t>
            </a:r>
            <a:r>
              <a:rPr lang="en-US" sz="3400" dirty="0" smtClean="0"/>
              <a:t>LST(P)</a:t>
            </a:r>
          </a:p>
          <a:p>
            <a:pPr lvl="1"/>
            <a:r>
              <a:rPr lang="en-US" sz="3400" dirty="0" smtClean="0"/>
              <a:t>RST(P) = LST(X)</a:t>
            </a:r>
          </a:p>
          <a:p>
            <a:pPr lvl="1"/>
            <a:r>
              <a:rPr lang="en-US" sz="3400" dirty="0" smtClean="0"/>
              <a:t>LST(P) = G</a:t>
            </a:r>
            <a:endParaRPr lang="en-US" sz="3400" dirty="0"/>
          </a:p>
          <a:p>
            <a:pPr lvl="1"/>
            <a:r>
              <a:rPr lang="en-US" sz="3400" dirty="0"/>
              <a:t>LST(X) = </a:t>
            </a:r>
            <a:r>
              <a:rPr lang="en-US" sz="3400" dirty="0" smtClean="0"/>
              <a:t>P</a:t>
            </a:r>
          </a:p>
          <a:p>
            <a:r>
              <a:rPr lang="en-US" sz="3400" dirty="0" err="1" smtClean="0"/>
              <a:t>Zig-Zag</a:t>
            </a:r>
            <a:r>
              <a:rPr lang="en-US" sz="3400" dirty="0" smtClean="0"/>
              <a:t> Operation</a:t>
            </a:r>
          </a:p>
          <a:p>
            <a:pPr lvl="1"/>
            <a:r>
              <a:rPr lang="en-US" sz="3400" dirty="0"/>
              <a:t>RST(P) = LST(X</a:t>
            </a:r>
            <a:r>
              <a:rPr lang="en-US" sz="3400" dirty="0" smtClean="0"/>
              <a:t>)</a:t>
            </a:r>
          </a:p>
          <a:p>
            <a:pPr lvl="1"/>
            <a:r>
              <a:rPr lang="en-US" sz="3400" dirty="0"/>
              <a:t>L</a:t>
            </a:r>
            <a:r>
              <a:rPr lang="en-US" sz="3400" dirty="0" smtClean="0"/>
              <a:t>ST(G</a:t>
            </a:r>
            <a:r>
              <a:rPr lang="en-US" sz="3400" dirty="0"/>
              <a:t>) = </a:t>
            </a:r>
            <a:r>
              <a:rPr lang="en-US" sz="3400" dirty="0" smtClean="0"/>
              <a:t>RST(X)</a:t>
            </a:r>
            <a:endParaRPr lang="en-US" sz="3400" dirty="0"/>
          </a:p>
          <a:p>
            <a:pPr lvl="1"/>
            <a:r>
              <a:rPr lang="en-US" sz="3400" dirty="0" smtClean="0"/>
              <a:t>LST(X</a:t>
            </a:r>
            <a:r>
              <a:rPr lang="en-US" sz="3400" dirty="0"/>
              <a:t>) = P </a:t>
            </a:r>
            <a:endParaRPr lang="en-US" sz="3400" dirty="0" smtClean="0"/>
          </a:p>
          <a:p>
            <a:pPr lvl="1"/>
            <a:r>
              <a:rPr lang="en-US" sz="3400" dirty="0" smtClean="0"/>
              <a:t>RST(X) </a:t>
            </a:r>
            <a:r>
              <a:rPr lang="en-US" sz="3400" dirty="0"/>
              <a:t>= G</a:t>
            </a:r>
          </a:p>
          <a:p>
            <a:r>
              <a:rPr lang="en-US" sz="3400" dirty="0" err="1" smtClean="0"/>
              <a:t>Zag-Zig</a:t>
            </a:r>
            <a:r>
              <a:rPr lang="en-US" sz="3400" dirty="0" smtClean="0"/>
              <a:t> </a:t>
            </a:r>
            <a:r>
              <a:rPr lang="en-US" sz="3400" dirty="0"/>
              <a:t>Operation</a:t>
            </a:r>
          </a:p>
          <a:p>
            <a:pPr lvl="1"/>
            <a:r>
              <a:rPr lang="en-US" sz="3400" dirty="0" smtClean="0"/>
              <a:t>RST(G) </a:t>
            </a:r>
            <a:r>
              <a:rPr lang="en-US" sz="3400" dirty="0"/>
              <a:t>= LST(X)</a:t>
            </a:r>
          </a:p>
          <a:p>
            <a:pPr lvl="1"/>
            <a:r>
              <a:rPr lang="en-US" sz="3400" dirty="0" smtClean="0"/>
              <a:t>LST(P) </a:t>
            </a:r>
            <a:r>
              <a:rPr lang="en-US" sz="3400" dirty="0"/>
              <a:t>= RST(X)</a:t>
            </a:r>
          </a:p>
          <a:p>
            <a:pPr lvl="1"/>
            <a:r>
              <a:rPr lang="en-US" sz="3400" dirty="0"/>
              <a:t>LST(X) = </a:t>
            </a:r>
            <a:r>
              <a:rPr lang="en-US" sz="3400" dirty="0" smtClean="0"/>
              <a:t>G </a:t>
            </a:r>
            <a:endParaRPr lang="en-US" sz="3400" dirty="0"/>
          </a:p>
          <a:p>
            <a:pPr lvl="1"/>
            <a:r>
              <a:rPr lang="en-US" sz="3400" dirty="0"/>
              <a:t>RST(X) = P</a:t>
            </a:r>
          </a:p>
        </p:txBody>
      </p:sp>
    </p:spTree>
    <p:extLst>
      <p:ext uri="{BB962C8B-B14F-4D97-AF65-F5344CB8AC3E}">
        <p14:creationId xmlns:p14="http://schemas.microsoft.com/office/powerpoint/2010/main" val="1852537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 numCol="2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547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6986260-BE72-4413-BBD4-F692A8309ECC}" type="slidenum">
              <a:rPr lang="en-US" b="0" smtClean="0"/>
              <a:pPr/>
              <a:t>2</a:t>
            </a:fld>
            <a:endParaRPr lang="en-US" b="0" smtClean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Splay Trees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889000"/>
            <a:ext cx="8337550" cy="5316538"/>
          </a:xfrm>
          <a:noFill/>
        </p:spPr>
        <p:txBody>
          <a:bodyPr/>
          <a:lstStyle/>
          <a:p>
            <a:pPr marL="533400" indent="-533400"/>
            <a:r>
              <a:rPr lang="en-US" sz="2400" smtClean="0">
                <a:solidFill>
                  <a:srgbClr val="000000"/>
                </a:solidFill>
              </a:rPr>
              <a:t>Splay trees are binary search trees (BSTs) that:</a:t>
            </a:r>
          </a:p>
          <a:p>
            <a:pPr marL="914400" lvl="1" indent="-457200"/>
            <a:r>
              <a:rPr lang="en-US" sz="2000" smtClean="0">
                <a:solidFill>
                  <a:srgbClr val="000000"/>
                </a:solidFill>
              </a:rPr>
              <a:t>Are not perfectly balanced all the time</a:t>
            </a:r>
          </a:p>
          <a:p>
            <a:pPr marL="914400" lvl="1" indent="-457200"/>
            <a:r>
              <a:rPr lang="en-US" sz="2000" smtClean="0">
                <a:solidFill>
                  <a:srgbClr val="000000"/>
                </a:solidFill>
              </a:rPr>
              <a:t>Allow </a:t>
            </a:r>
            <a:r>
              <a:rPr lang="en-US" sz="2000" smtClean="0">
                <a:solidFill>
                  <a:schemeClr val="accent2"/>
                </a:solidFill>
              </a:rPr>
              <a:t>search and insertion</a:t>
            </a:r>
            <a:r>
              <a:rPr lang="en-US" sz="2000" smtClean="0">
                <a:solidFill>
                  <a:srgbClr val="000000"/>
                </a:solidFill>
              </a:rPr>
              <a:t> operations </a:t>
            </a:r>
            <a:r>
              <a:rPr lang="en-US" sz="2000" smtClean="0">
                <a:solidFill>
                  <a:schemeClr val="accent2"/>
                </a:solidFill>
              </a:rPr>
              <a:t>to try to balance</a:t>
            </a:r>
            <a:r>
              <a:rPr lang="en-US" sz="2000" smtClean="0">
                <a:solidFill>
                  <a:srgbClr val="000000"/>
                </a:solidFill>
              </a:rPr>
              <a:t> the tree so that </a:t>
            </a:r>
            <a:r>
              <a:rPr lang="en-US" sz="2000" smtClean="0">
                <a:solidFill>
                  <a:schemeClr val="accent2"/>
                </a:solidFill>
              </a:rPr>
              <a:t>future operations may run faster</a:t>
            </a:r>
          </a:p>
          <a:p>
            <a:pPr marL="533400" indent="-533400"/>
            <a:endParaRPr lang="en-US" sz="2400" smtClean="0">
              <a:solidFill>
                <a:srgbClr val="000000"/>
              </a:solidFill>
            </a:endParaRPr>
          </a:p>
          <a:p>
            <a:pPr marL="533400" indent="-533400"/>
            <a:r>
              <a:rPr lang="en-US" sz="2400" smtClean="0">
                <a:solidFill>
                  <a:srgbClr val="000000"/>
                </a:solidFill>
              </a:rPr>
              <a:t>Based on the heuristic:</a:t>
            </a:r>
          </a:p>
          <a:p>
            <a:pPr marL="914400" lvl="1" indent="-457200"/>
            <a:r>
              <a:rPr lang="en-US" sz="2000" smtClean="0">
                <a:solidFill>
                  <a:srgbClr val="0000FF"/>
                </a:solidFill>
              </a:rPr>
              <a:t>If X is accessed once, it is likely to be accessed again.</a:t>
            </a:r>
          </a:p>
          <a:p>
            <a:pPr marL="914400" lvl="1" indent="-457200"/>
            <a:r>
              <a:rPr lang="en-US" sz="2000" smtClean="0">
                <a:solidFill>
                  <a:srgbClr val="00AF00"/>
                </a:solidFill>
              </a:rPr>
              <a:t>After node X is accessed, perform </a:t>
            </a:r>
            <a:r>
              <a:rPr lang="en-US" sz="2000" smtClean="0">
                <a:solidFill>
                  <a:srgbClr val="FD0128"/>
                </a:solidFill>
              </a:rPr>
              <a:t>“splaying” </a:t>
            </a:r>
            <a:r>
              <a:rPr lang="en-US" sz="2000" smtClean="0">
                <a:solidFill>
                  <a:srgbClr val="00AF00"/>
                </a:solidFill>
              </a:rPr>
              <a:t>operations to </a:t>
            </a:r>
            <a:r>
              <a:rPr lang="en-US" sz="2000" smtClean="0">
                <a:solidFill>
                  <a:srgbClr val="0000FF"/>
                </a:solidFill>
              </a:rPr>
              <a:t>bring X up to the root </a:t>
            </a:r>
            <a:r>
              <a:rPr lang="en-US" sz="2000" smtClean="0">
                <a:solidFill>
                  <a:srgbClr val="00AF00"/>
                </a:solidFill>
              </a:rPr>
              <a:t>of the tree.</a:t>
            </a:r>
          </a:p>
          <a:p>
            <a:pPr marL="914400" lvl="1" indent="-457200"/>
            <a:r>
              <a:rPr lang="en-US" sz="2000" smtClean="0">
                <a:solidFill>
                  <a:srgbClr val="00AF00"/>
                </a:solidFill>
              </a:rPr>
              <a:t>Do this in a way that </a:t>
            </a:r>
            <a:r>
              <a:rPr lang="en-US" sz="2000" smtClean="0">
                <a:solidFill>
                  <a:srgbClr val="0000FF"/>
                </a:solidFill>
              </a:rPr>
              <a:t>leaves the tree more or less balanced </a:t>
            </a:r>
            <a:r>
              <a:rPr lang="en-US" sz="2000" smtClean="0">
                <a:solidFill>
                  <a:srgbClr val="00AF00"/>
                </a:solidFill>
              </a:rPr>
              <a:t>as a whole.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33236FA-A539-40A5-B974-0A37C41B7049}" type="slidenum">
              <a:rPr lang="en-US" b="0" smtClean="0"/>
              <a:pPr/>
              <a:t>3</a:t>
            </a:fld>
            <a:endParaRPr lang="en-US" b="0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r>
              <a:rPr lang="en-US" sz="3600" smtClean="0"/>
              <a:t>Motivating Example</a:t>
            </a:r>
          </a:p>
        </p:txBody>
      </p:sp>
      <p:sp>
        <p:nvSpPr>
          <p:cNvPr id="3076" name="Text Box 30"/>
          <p:cNvSpPr txBox="1">
            <a:spLocks noChangeArrowheads="1"/>
          </p:cNvSpPr>
          <p:nvPr/>
        </p:nvSpPr>
        <p:spPr bwMode="auto">
          <a:xfrm>
            <a:off x="1141413" y="3857625"/>
            <a:ext cx="14255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Initial tree</a:t>
            </a:r>
          </a:p>
        </p:txBody>
      </p:sp>
      <p:sp>
        <p:nvSpPr>
          <p:cNvPr id="3077" name="Text Box 6"/>
          <p:cNvSpPr txBox="1">
            <a:spLocks noChangeArrowheads="1"/>
          </p:cNvSpPr>
          <p:nvPr/>
        </p:nvSpPr>
        <p:spPr bwMode="auto">
          <a:xfrm>
            <a:off x="1954213" y="927100"/>
            <a:ext cx="622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>
                <a:latin typeface="Comic Sans MS" pitchFamily="66" charset="0"/>
              </a:rPr>
              <a:t>Root</a:t>
            </a:r>
          </a:p>
        </p:txBody>
      </p:sp>
      <p:sp>
        <p:nvSpPr>
          <p:cNvPr id="3078" name="Oval 7"/>
          <p:cNvSpPr>
            <a:spLocks noChangeArrowheads="1"/>
          </p:cNvSpPr>
          <p:nvPr/>
        </p:nvSpPr>
        <p:spPr bwMode="auto">
          <a:xfrm>
            <a:off x="1793875" y="15319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Comic Sans MS" pitchFamily="66" charset="0"/>
              </a:rPr>
              <a:t>15</a:t>
            </a:r>
          </a:p>
        </p:txBody>
      </p:sp>
      <p:sp>
        <p:nvSpPr>
          <p:cNvPr id="3079" name="Oval 8"/>
          <p:cNvSpPr>
            <a:spLocks noChangeArrowheads="1"/>
          </p:cNvSpPr>
          <p:nvPr/>
        </p:nvSpPr>
        <p:spPr bwMode="auto">
          <a:xfrm>
            <a:off x="1066800" y="2198688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Comic Sans MS" pitchFamily="66" charset="0"/>
              </a:rPr>
              <a:t>6</a:t>
            </a:r>
          </a:p>
        </p:txBody>
      </p:sp>
      <p:sp>
        <p:nvSpPr>
          <p:cNvPr id="3080" name="Oval 9"/>
          <p:cNvSpPr>
            <a:spLocks noChangeArrowheads="1"/>
          </p:cNvSpPr>
          <p:nvPr/>
        </p:nvSpPr>
        <p:spPr bwMode="auto">
          <a:xfrm>
            <a:off x="2386013" y="2182813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Comic Sans MS" pitchFamily="66" charset="0"/>
              </a:rPr>
              <a:t>18</a:t>
            </a:r>
          </a:p>
        </p:txBody>
      </p:sp>
      <p:sp>
        <p:nvSpPr>
          <p:cNvPr id="3081" name="Line 11"/>
          <p:cNvSpPr>
            <a:spLocks noChangeShapeType="1"/>
          </p:cNvSpPr>
          <p:nvPr/>
        </p:nvSpPr>
        <p:spPr bwMode="auto">
          <a:xfrm flipH="1">
            <a:off x="1403350" y="1800225"/>
            <a:ext cx="463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2" name="Line 12"/>
          <p:cNvSpPr>
            <a:spLocks noChangeShapeType="1"/>
          </p:cNvSpPr>
          <p:nvPr/>
        </p:nvSpPr>
        <p:spPr bwMode="auto">
          <a:xfrm>
            <a:off x="2190750" y="1838325"/>
            <a:ext cx="358775" cy="361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3" name="Line 14"/>
          <p:cNvSpPr>
            <a:spLocks noChangeShapeType="1"/>
          </p:cNvSpPr>
          <p:nvPr/>
        </p:nvSpPr>
        <p:spPr bwMode="auto">
          <a:xfrm flipH="1">
            <a:off x="2090738" y="1309688"/>
            <a:ext cx="128587" cy="2206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Oval 15"/>
          <p:cNvSpPr>
            <a:spLocks noChangeArrowheads="1"/>
          </p:cNvSpPr>
          <p:nvPr/>
        </p:nvSpPr>
        <p:spPr bwMode="auto">
          <a:xfrm>
            <a:off x="461963" y="290353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Comic Sans MS" pitchFamily="66" charset="0"/>
              </a:rPr>
              <a:t>3</a:t>
            </a:r>
          </a:p>
        </p:txBody>
      </p:sp>
      <p:sp>
        <p:nvSpPr>
          <p:cNvPr id="3085" name="Line 16"/>
          <p:cNvSpPr>
            <a:spLocks noChangeShapeType="1"/>
          </p:cNvSpPr>
          <p:nvPr/>
        </p:nvSpPr>
        <p:spPr bwMode="auto">
          <a:xfrm flipH="1">
            <a:off x="771525" y="2513013"/>
            <a:ext cx="463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6" name="Line 18"/>
          <p:cNvSpPr>
            <a:spLocks noChangeShapeType="1"/>
          </p:cNvSpPr>
          <p:nvPr/>
        </p:nvSpPr>
        <p:spPr bwMode="auto">
          <a:xfrm>
            <a:off x="1466850" y="2487613"/>
            <a:ext cx="392113" cy="414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7" name="Oval 21"/>
          <p:cNvSpPr>
            <a:spLocks noChangeArrowheads="1"/>
          </p:cNvSpPr>
          <p:nvPr/>
        </p:nvSpPr>
        <p:spPr bwMode="auto">
          <a:xfrm>
            <a:off x="1760538" y="2870200"/>
            <a:ext cx="519112" cy="315913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Comic Sans MS" pitchFamily="66" charset="0"/>
              </a:rPr>
              <a:t>12</a:t>
            </a:r>
          </a:p>
        </p:txBody>
      </p:sp>
      <p:sp>
        <p:nvSpPr>
          <p:cNvPr id="3088" name="Oval 22"/>
          <p:cNvSpPr>
            <a:spLocks noChangeArrowheads="1"/>
          </p:cNvSpPr>
          <p:nvPr/>
        </p:nvSpPr>
        <p:spPr bwMode="auto">
          <a:xfrm>
            <a:off x="1243013" y="3371850"/>
            <a:ext cx="519112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Comic Sans MS" pitchFamily="66" charset="0"/>
              </a:rPr>
              <a:t>9</a:t>
            </a:r>
          </a:p>
        </p:txBody>
      </p:sp>
      <p:sp>
        <p:nvSpPr>
          <p:cNvPr id="3089" name="Line 25"/>
          <p:cNvSpPr>
            <a:spLocks noChangeShapeType="1"/>
          </p:cNvSpPr>
          <p:nvPr/>
        </p:nvSpPr>
        <p:spPr bwMode="auto">
          <a:xfrm>
            <a:off x="2112963" y="3132138"/>
            <a:ext cx="2667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0" name="Line 26"/>
          <p:cNvSpPr>
            <a:spLocks noChangeShapeType="1"/>
          </p:cNvSpPr>
          <p:nvPr/>
        </p:nvSpPr>
        <p:spPr bwMode="auto">
          <a:xfrm flipH="1">
            <a:off x="1612900" y="3167063"/>
            <a:ext cx="244475" cy="246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1" name="Line 59"/>
          <p:cNvSpPr>
            <a:spLocks noChangeShapeType="1"/>
          </p:cNvSpPr>
          <p:nvPr/>
        </p:nvSpPr>
        <p:spPr bwMode="auto">
          <a:xfrm>
            <a:off x="3105150" y="2093913"/>
            <a:ext cx="26558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92" name="Oval 76"/>
          <p:cNvSpPr>
            <a:spLocks noChangeArrowheads="1"/>
          </p:cNvSpPr>
          <p:nvPr/>
        </p:nvSpPr>
        <p:spPr bwMode="auto">
          <a:xfrm>
            <a:off x="2187575" y="3371850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>
                <a:latin typeface="Comic Sans MS" pitchFamily="66" charset="0"/>
              </a:rPr>
              <a:t>14</a:t>
            </a:r>
          </a:p>
        </p:txBody>
      </p:sp>
      <p:grpSp>
        <p:nvGrpSpPr>
          <p:cNvPr id="2" name="Group 39"/>
          <p:cNvGrpSpPr>
            <a:grpSpLocks/>
          </p:cNvGrpSpPr>
          <p:nvPr/>
        </p:nvGrpSpPr>
        <p:grpSpPr bwMode="auto">
          <a:xfrm>
            <a:off x="5905500" y="938213"/>
            <a:ext cx="2792413" cy="2997200"/>
            <a:chOff x="5905500" y="938213"/>
            <a:chExt cx="2792413" cy="2997200"/>
          </a:xfrm>
        </p:grpSpPr>
        <p:sp>
          <p:nvSpPr>
            <p:cNvPr id="3103" name="Oval 17"/>
            <p:cNvSpPr>
              <a:spLocks noChangeArrowheads="1"/>
            </p:cNvSpPr>
            <p:nvPr/>
          </p:nvSpPr>
          <p:spPr bwMode="auto">
            <a:xfrm>
              <a:off x="7493000" y="2867025"/>
              <a:ext cx="519113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</a:rPr>
                <a:t>14</a:t>
              </a:r>
            </a:p>
          </p:txBody>
        </p:sp>
        <p:sp>
          <p:nvSpPr>
            <p:cNvPr id="3104" name="Text Box 61"/>
            <p:cNvSpPr txBox="1">
              <a:spLocks noChangeArrowheads="1"/>
            </p:cNvSpPr>
            <p:nvPr/>
          </p:nvSpPr>
          <p:spPr bwMode="auto">
            <a:xfrm>
              <a:off x="7283450" y="938213"/>
              <a:ext cx="62230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>
                  <a:latin typeface="Comic Sans MS" pitchFamily="66" charset="0"/>
                </a:rPr>
                <a:t>Root</a:t>
              </a:r>
            </a:p>
          </p:txBody>
        </p:sp>
        <p:sp>
          <p:nvSpPr>
            <p:cNvPr id="3105" name="Oval 62"/>
            <p:cNvSpPr>
              <a:spLocks noChangeArrowheads="1"/>
            </p:cNvSpPr>
            <p:nvPr/>
          </p:nvSpPr>
          <p:spPr bwMode="auto">
            <a:xfrm>
              <a:off x="7123113" y="1543050"/>
              <a:ext cx="520700" cy="314325"/>
            </a:xfrm>
            <a:prstGeom prst="ellipse">
              <a:avLst/>
            </a:prstGeom>
            <a:solidFill>
              <a:srgbClr val="66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</a:rPr>
                <a:t>12</a:t>
              </a:r>
            </a:p>
          </p:txBody>
        </p:sp>
        <p:sp>
          <p:nvSpPr>
            <p:cNvPr id="3106" name="Oval 63"/>
            <p:cNvSpPr>
              <a:spLocks noChangeArrowheads="1"/>
            </p:cNvSpPr>
            <p:nvPr/>
          </p:nvSpPr>
          <p:spPr bwMode="auto">
            <a:xfrm>
              <a:off x="6396038" y="2209800"/>
              <a:ext cx="519112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</a:rPr>
                <a:t>6</a:t>
              </a:r>
            </a:p>
          </p:txBody>
        </p:sp>
        <p:sp>
          <p:nvSpPr>
            <p:cNvPr id="3107" name="Oval 64"/>
            <p:cNvSpPr>
              <a:spLocks noChangeArrowheads="1"/>
            </p:cNvSpPr>
            <p:nvPr/>
          </p:nvSpPr>
          <p:spPr bwMode="auto">
            <a:xfrm>
              <a:off x="7715250" y="2193925"/>
              <a:ext cx="520700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</a:rPr>
                <a:t>15</a:t>
              </a:r>
            </a:p>
          </p:txBody>
        </p:sp>
        <p:sp>
          <p:nvSpPr>
            <p:cNvPr id="3108" name="Line 65"/>
            <p:cNvSpPr>
              <a:spLocks noChangeShapeType="1"/>
            </p:cNvSpPr>
            <p:nvPr/>
          </p:nvSpPr>
          <p:spPr bwMode="auto">
            <a:xfrm flipH="1">
              <a:off x="6732588" y="1811338"/>
              <a:ext cx="463550" cy="425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Line 66"/>
            <p:cNvSpPr>
              <a:spLocks noChangeShapeType="1"/>
            </p:cNvSpPr>
            <p:nvPr/>
          </p:nvSpPr>
          <p:spPr bwMode="auto">
            <a:xfrm>
              <a:off x="7519988" y="1849438"/>
              <a:ext cx="358775" cy="361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Line 67"/>
            <p:cNvSpPr>
              <a:spLocks noChangeShapeType="1"/>
            </p:cNvSpPr>
            <p:nvPr/>
          </p:nvSpPr>
          <p:spPr bwMode="auto">
            <a:xfrm flipH="1">
              <a:off x="7419975" y="1320800"/>
              <a:ext cx="128588" cy="2206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Oval 68"/>
            <p:cNvSpPr>
              <a:spLocks noChangeArrowheads="1"/>
            </p:cNvSpPr>
            <p:nvPr/>
          </p:nvSpPr>
          <p:spPr bwMode="auto">
            <a:xfrm>
              <a:off x="5983288" y="2817813"/>
              <a:ext cx="520700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</a:rPr>
                <a:t>3</a:t>
              </a:r>
            </a:p>
          </p:txBody>
        </p:sp>
        <p:sp>
          <p:nvSpPr>
            <p:cNvPr id="3112" name="Line 69"/>
            <p:cNvSpPr>
              <a:spLocks noChangeShapeType="1"/>
            </p:cNvSpPr>
            <p:nvPr/>
          </p:nvSpPr>
          <p:spPr bwMode="auto">
            <a:xfrm flipH="1">
              <a:off x="6365875" y="2524125"/>
              <a:ext cx="198438" cy="2936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3" name="Line 71"/>
            <p:cNvSpPr>
              <a:spLocks noChangeShapeType="1"/>
            </p:cNvSpPr>
            <p:nvPr/>
          </p:nvSpPr>
          <p:spPr bwMode="auto">
            <a:xfrm>
              <a:off x="6796088" y="2498725"/>
              <a:ext cx="211137" cy="365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4" name="Oval 72"/>
            <p:cNvSpPr>
              <a:spLocks noChangeArrowheads="1"/>
            </p:cNvSpPr>
            <p:nvPr/>
          </p:nvSpPr>
          <p:spPr bwMode="auto">
            <a:xfrm>
              <a:off x="6789738" y="2870200"/>
              <a:ext cx="519112" cy="31591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</a:rPr>
                <a:t>9</a:t>
              </a:r>
            </a:p>
          </p:txBody>
        </p:sp>
        <p:sp>
          <p:nvSpPr>
            <p:cNvPr id="3115" name="Oval 77"/>
            <p:cNvSpPr>
              <a:spLocks noChangeArrowheads="1"/>
            </p:cNvSpPr>
            <p:nvPr/>
          </p:nvSpPr>
          <p:spPr bwMode="auto">
            <a:xfrm>
              <a:off x="8178800" y="2878138"/>
              <a:ext cx="519113" cy="314325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b="0">
                  <a:latin typeface="Comic Sans MS" pitchFamily="66" charset="0"/>
                </a:rPr>
                <a:t>18</a:t>
              </a:r>
            </a:p>
          </p:txBody>
        </p:sp>
        <p:sp>
          <p:nvSpPr>
            <p:cNvPr id="3116" name="Line 78"/>
            <p:cNvSpPr>
              <a:spLocks noChangeShapeType="1"/>
            </p:cNvSpPr>
            <p:nvPr/>
          </p:nvSpPr>
          <p:spPr bwMode="auto">
            <a:xfrm flipH="1">
              <a:off x="7762875" y="2524125"/>
              <a:ext cx="149225" cy="33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7" name="Line 79"/>
            <p:cNvSpPr>
              <a:spLocks noChangeShapeType="1"/>
            </p:cNvSpPr>
            <p:nvPr/>
          </p:nvSpPr>
          <p:spPr bwMode="auto">
            <a:xfrm>
              <a:off x="8131175" y="2474913"/>
              <a:ext cx="222250" cy="4127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8" name="Text Box 80"/>
            <p:cNvSpPr txBox="1">
              <a:spLocks noChangeArrowheads="1"/>
            </p:cNvSpPr>
            <p:nvPr/>
          </p:nvSpPr>
          <p:spPr bwMode="auto">
            <a:xfrm>
              <a:off x="5905500" y="3568700"/>
              <a:ext cx="270033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After splaying with 12</a:t>
              </a:r>
            </a:p>
          </p:txBody>
        </p:sp>
      </p:grpSp>
      <p:sp>
        <p:nvSpPr>
          <p:cNvPr id="3094" name="Text Box 81"/>
          <p:cNvSpPr txBox="1">
            <a:spLocks noChangeArrowheads="1"/>
          </p:cNvSpPr>
          <p:nvPr/>
        </p:nvSpPr>
        <p:spPr bwMode="auto">
          <a:xfrm>
            <a:off x="3463925" y="1584325"/>
            <a:ext cx="21320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After Search(12)</a:t>
            </a:r>
          </a:p>
        </p:txBody>
      </p:sp>
      <p:sp>
        <p:nvSpPr>
          <p:cNvPr id="3095" name="Text Box 82"/>
          <p:cNvSpPr txBox="1">
            <a:spLocks noChangeArrowheads="1"/>
          </p:cNvSpPr>
          <p:nvPr/>
        </p:nvSpPr>
        <p:spPr bwMode="auto">
          <a:xfrm>
            <a:off x="3251200" y="2233613"/>
            <a:ext cx="2300288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solidFill>
                  <a:srgbClr val="CC3300"/>
                </a:solidFill>
                <a:latin typeface="Comic Sans MS" pitchFamily="66" charset="0"/>
              </a:rPr>
              <a:t>Splay idea:</a:t>
            </a:r>
            <a:r>
              <a:rPr lang="en-US">
                <a:latin typeface="Comic Sans MS" pitchFamily="66" charset="0"/>
              </a:rPr>
              <a:t> Get 12</a:t>
            </a:r>
          </a:p>
          <a:p>
            <a:pPr algn="ctr"/>
            <a:r>
              <a:rPr lang="en-US">
                <a:latin typeface="Comic Sans MS" pitchFamily="66" charset="0"/>
              </a:rPr>
              <a:t>up to the root </a:t>
            </a:r>
          </a:p>
          <a:p>
            <a:pPr algn="ctr"/>
            <a:r>
              <a:rPr lang="en-US">
                <a:solidFill>
                  <a:schemeClr val="accent2"/>
                </a:solidFill>
                <a:latin typeface="Comic Sans MS" pitchFamily="66" charset="0"/>
              </a:rPr>
              <a:t>using rotations </a:t>
            </a:r>
          </a:p>
        </p:txBody>
      </p:sp>
      <p:sp>
        <p:nvSpPr>
          <p:cNvPr id="3111" name="Rectangle 83"/>
          <p:cNvSpPr>
            <a:spLocks noGrp="1" noChangeArrowheads="1"/>
          </p:cNvSpPr>
          <p:nvPr>
            <p:ph type="body" idx="1"/>
          </p:nvPr>
        </p:nvSpPr>
        <p:spPr>
          <a:xfrm>
            <a:off x="385763" y="4244975"/>
            <a:ext cx="8337550" cy="1960563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smtClean="0"/>
              <a:t>Not only splaying with 12 makes the tree </a:t>
            </a:r>
            <a:r>
              <a:rPr lang="en-US" sz="2400" smtClean="0">
                <a:solidFill>
                  <a:schemeClr val="accent2"/>
                </a:solidFill>
              </a:rPr>
              <a:t>balanced</a:t>
            </a:r>
            <a:r>
              <a:rPr lang="en-US" sz="2400" smtClean="0"/>
              <a:t>, subsequent accesses for 12 will take </a:t>
            </a:r>
            <a:r>
              <a:rPr lang="en-US" sz="2400" smtClean="0">
                <a:solidFill>
                  <a:schemeClr val="accent2"/>
                </a:solidFill>
              </a:rPr>
              <a:t>O(1)</a:t>
            </a:r>
            <a:r>
              <a:rPr lang="en-US" sz="2400" smtClean="0"/>
              <a:t> time.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chemeClr val="accent2"/>
                </a:solidFill>
              </a:rPr>
              <a:t>Active (recently accessed)</a:t>
            </a:r>
            <a:r>
              <a:rPr lang="en-US" sz="2400" smtClean="0"/>
              <a:t> nodes will move towards the root and </a:t>
            </a:r>
            <a:r>
              <a:rPr lang="en-US" sz="2400" smtClean="0">
                <a:solidFill>
                  <a:schemeClr val="accent2"/>
                </a:solidFill>
              </a:rPr>
              <a:t>inactive</a:t>
            </a:r>
            <a:r>
              <a:rPr lang="en-US" sz="2400" smtClean="0"/>
              <a:t> nodes will slowly move further from the root</a:t>
            </a:r>
          </a:p>
        </p:txBody>
      </p: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1104900" y="2627313"/>
            <a:ext cx="515938" cy="450850"/>
            <a:chOff x="1105437" y="2627290"/>
            <a:chExt cx="515154" cy="450761"/>
          </a:xfrm>
        </p:grpSpPr>
        <p:sp>
          <p:nvSpPr>
            <p:cNvPr id="3101" name="Freeform 40"/>
            <p:cNvSpPr>
              <a:spLocks noChangeArrowheads="1"/>
            </p:cNvSpPr>
            <p:nvPr/>
          </p:nvSpPr>
          <p:spPr bwMode="auto">
            <a:xfrm>
              <a:off x="1105437" y="2638023"/>
              <a:ext cx="515154" cy="440028"/>
            </a:xfrm>
            <a:custGeom>
              <a:avLst/>
              <a:gdLst>
                <a:gd name="T0" fmla="*/ 465786 w 515154"/>
                <a:gd name="T1" fmla="*/ 440028 h 440028"/>
                <a:gd name="T2" fmla="*/ 478664 w 515154"/>
                <a:gd name="T3" fmla="*/ 156692 h 440028"/>
                <a:gd name="T4" fmla="*/ 246845 w 515154"/>
                <a:gd name="T5" fmla="*/ 2146 h 440028"/>
                <a:gd name="T6" fmla="*/ 27904 w 515154"/>
                <a:gd name="T7" fmla="*/ 143814 h 440028"/>
                <a:gd name="T8" fmla="*/ 79419 w 515154"/>
                <a:gd name="T9" fmla="*/ 414270 h 4400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15154"/>
                <a:gd name="T16" fmla="*/ 0 h 440028"/>
                <a:gd name="T17" fmla="*/ 515154 w 515154"/>
                <a:gd name="T18" fmla="*/ 440028 h 4400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15154" h="440028">
                  <a:moveTo>
                    <a:pt x="465786" y="440028"/>
                  </a:moveTo>
                  <a:cubicBezTo>
                    <a:pt x="490470" y="334850"/>
                    <a:pt x="515154" y="229672"/>
                    <a:pt x="478664" y="156692"/>
                  </a:cubicBezTo>
                  <a:cubicBezTo>
                    <a:pt x="442174" y="83712"/>
                    <a:pt x="321972" y="4292"/>
                    <a:pt x="246845" y="2146"/>
                  </a:cubicBezTo>
                  <a:cubicBezTo>
                    <a:pt x="171718" y="0"/>
                    <a:pt x="55808" y="75127"/>
                    <a:pt x="27904" y="143814"/>
                  </a:cubicBezTo>
                  <a:cubicBezTo>
                    <a:pt x="0" y="212501"/>
                    <a:pt x="39709" y="313385"/>
                    <a:pt x="79419" y="414270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22733" y="2627290"/>
              <a:ext cx="301167" cy="3698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1</a:t>
              </a:r>
            </a:p>
          </p:txBody>
        </p:sp>
      </p:grp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1687513" y="1970088"/>
            <a:ext cx="617537" cy="463550"/>
            <a:chOff x="1687132" y="1970467"/>
            <a:chExt cx="618187" cy="463640"/>
          </a:xfrm>
        </p:grpSpPr>
        <p:sp>
          <p:nvSpPr>
            <p:cNvPr id="3099" name="Freeform 41"/>
            <p:cNvSpPr>
              <a:spLocks noChangeArrowheads="1"/>
            </p:cNvSpPr>
            <p:nvPr/>
          </p:nvSpPr>
          <p:spPr bwMode="auto">
            <a:xfrm>
              <a:off x="1687132" y="1970467"/>
              <a:ext cx="618187" cy="463640"/>
            </a:xfrm>
            <a:custGeom>
              <a:avLst/>
              <a:gdLst>
                <a:gd name="T0" fmla="*/ 91992 w 721217"/>
                <a:gd name="T1" fmla="*/ 463640 h 532327"/>
                <a:gd name="T2" fmla="*/ 14719 w 721217"/>
                <a:gd name="T3" fmla="*/ 228081 h 532327"/>
                <a:gd name="T4" fmla="*/ 180305 w 721217"/>
                <a:gd name="T5" fmla="*/ 37391 h 532327"/>
                <a:gd name="T6" fmla="*/ 423164 w 721217"/>
                <a:gd name="T7" fmla="*/ 37391 h 532327"/>
                <a:gd name="T8" fmla="*/ 599788 w 721217"/>
                <a:gd name="T9" fmla="*/ 261733 h 532327"/>
                <a:gd name="T10" fmla="*/ 533554 w 721217"/>
                <a:gd name="T11" fmla="*/ 429989 h 5323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1217"/>
                <a:gd name="T19" fmla="*/ 0 h 532327"/>
                <a:gd name="T20" fmla="*/ 721217 w 721217"/>
                <a:gd name="T21" fmla="*/ 532327 h 5323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1217" h="532327">
                  <a:moveTo>
                    <a:pt x="107324" y="532327"/>
                  </a:moveTo>
                  <a:cubicBezTo>
                    <a:pt x="53662" y="437882"/>
                    <a:pt x="0" y="343437"/>
                    <a:pt x="17172" y="261871"/>
                  </a:cubicBezTo>
                  <a:cubicBezTo>
                    <a:pt x="34344" y="180305"/>
                    <a:pt x="130935" y="79420"/>
                    <a:pt x="210355" y="42930"/>
                  </a:cubicBezTo>
                  <a:cubicBezTo>
                    <a:pt x="289775" y="6440"/>
                    <a:pt x="412124" y="0"/>
                    <a:pt x="493690" y="42930"/>
                  </a:cubicBezTo>
                  <a:cubicBezTo>
                    <a:pt x="575256" y="85860"/>
                    <a:pt x="678287" y="225381"/>
                    <a:pt x="699752" y="300508"/>
                  </a:cubicBezTo>
                  <a:cubicBezTo>
                    <a:pt x="721217" y="375635"/>
                    <a:pt x="671848" y="434663"/>
                    <a:pt x="622479" y="493691"/>
                  </a:cubicBezTo>
                </a:path>
              </a:pathLst>
            </a:custGeom>
            <a:noFill/>
            <a:ln w="38100" algn="ctr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853994" y="1970467"/>
              <a:ext cx="300354" cy="36995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chemeClr val="accent6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6EEE22F-D96D-4CB2-BCC1-11BDBAFCF910}" type="slidenum">
              <a:rPr lang="en-US" b="0" smtClean="0"/>
              <a:pPr/>
              <a:t>4</a:t>
            </a:fld>
            <a:endParaRPr lang="en-US" b="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/>
          <a:lstStyle/>
          <a:p>
            <a:r>
              <a:rPr lang="en-US" sz="3600" smtClean="0"/>
              <a:t>Splay Tree Terminology</a:t>
            </a:r>
          </a:p>
        </p:txBody>
      </p:sp>
      <p:sp>
        <p:nvSpPr>
          <p:cNvPr id="4100" name="Oval 6"/>
          <p:cNvSpPr>
            <a:spLocks noChangeArrowheads="1"/>
          </p:cNvSpPr>
          <p:nvPr/>
        </p:nvSpPr>
        <p:spPr bwMode="auto">
          <a:xfrm>
            <a:off x="719138" y="4592638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</a:t>
            </a:r>
          </a:p>
        </p:txBody>
      </p:sp>
      <p:sp>
        <p:nvSpPr>
          <p:cNvPr id="4101" name="Oval 11"/>
          <p:cNvSpPr>
            <a:spLocks noChangeArrowheads="1"/>
          </p:cNvSpPr>
          <p:nvPr/>
        </p:nvSpPr>
        <p:spPr bwMode="auto">
          <a:xfrm>
            <a:off x="114300" y="529748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</a:t>
            </a:r>
          </a:p>
        </p:txBody>
      </p:sp>
      <p:sp>
        <p:nvSpPr>
          <p:cNvPr id="4102" name="Line 12"/>
          <p:cNvSpPr>
            <a:spLocks noChangeShapeType="1"/>
          </p:cNvSpPr>
          <p:nvPr/>
        </p:nvSpPr>
        <p:spPr bwMode="auto">
          <a:xfrm flipH="1">
            <a:off x="423863" y="4906963"/>
            <a:ext cx="463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Rectangle 38"/>
          <p:cNvSpPr>
            <a:spLocks noGrp="1" noChangeArrowheads="1"/>
          </p:cNvSpPr>
          <p:nvPr>
            <p:ph type="body" idx="1"/>
          </p:nvPr>
        </p:nvSpPr>
        <p:spPr>
          <a:xfrm>
            <a:off x="312738" y="900113"/>
            <a:ext cx="8566150" cy="286385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smtClean="0"/>
              <a:t>Let X be a </a:t>
            </a:r>
            <a:r>
              <a:rPr lang="en-US" sz="2400" smtClean="0">
                <a:solidFill>
                  <a:schemeClr val="accent2"/>
                </a:solidFill>
              </a:rPr>
              <a:t>non-root</a:t>
            </a:r>
            <a:r>
              <a:rPr lang="en-US" sz="2400" smtClean="0"/>
              <a:t> node, i.e., has at least 1 ancestor.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Let P be its </a:t>
            </a:r>
            <a:r>
              <a:rPr lang="en-US" sz="2400" smtClean="0">
                <a:solidFill>
                  <a:schemeClr val="accent2"/>
                </a:solidFill>
              </a:rPr>
              <a:t>parent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smtClean="0">
                <a:solidFill>
                  <a:srgbClr val="000000"/>
                </a:solidFill>
              </a:rPr>
              <a:t>node.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Let G be its </a:t>
            </a:r>
            <a:r>
              <a:rPr lang="en-US" sz="2400" smtClean="0">
                <a:solidFill>
                  <a:schemeClr val="accent2"/>
                </a:solidFill>
              </a:rPr>
              <a:t>grandparent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r>
              <a:rPr lang="en-US" sz="2400" smtClean="0">
                <a:solidFill>
                  <a:srgbClr val="000000"/>
                </a:solidFill>
              </a:rPr>
              <a:t>node (if it exists)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Consider a path from </a:t>
            </a:r>
            <a:r>
              <a:rPr lang="en-US" sz="2400" smtClean="0">
                <a:solidFill>
                  <a:schemeClr val="accent2"/>
                </a:solidFill>
              </a:rPr>
              <a:t>G to X</a:t>
            </a:r>
            <a:r>
              <a:rPr lang="en-US" sz="2400" smtClean="0">
                <a:solidFill>
                  <a:srgbClr val="000000"/>
                </a:solidFill>
              </a:rPr>
              <a:t>: 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</a:rPr>
              <a:t>Each time we go </a:t>
            </a:r>
            <a:r>
              <a:rPr lang="en-US" sz="2000" smtClean="0">
                <a:solidFill>
                  <a:schemeClr val="accent2"/>
                </a:solidFill>
              </a:rPr>
              <a:t>left</a:t>
            </a:r>
            <a:r>
              <a:rPr lang="en-US" sz="2000" smtClean="0">
                <a:solidFill>
                  <a:srgbClr val="000000"/>
                </a:solidFill>
              </a:rPr>
              <a:t>, we say that we “</a:t>
            </a:r>
            <a:r>
              <a:rPr lang="en-US" sz="2000" smtClean="0">
                <a:solidFill>
                  <a:srgbClr val="CC3300"/>
                </a:solidFill>
              </a:rPr>
              <a:t>zig</a:t>
            </a:r>
            <a:r>
              <a:rPr lang="en-US" sz="2000" smtClean="0">
                <a:solidFill>
                  <a:srgbClr val="000000"/>
                </a:solidFill>
              </a:rPr>
              <a:t>”</a:t>
            </a:r>
          </a:p>
          <a:p>
            <a:pPr marL="914400" lvl="1" indent="-457200">
              <a:lnSpc>
                <a:spcPct val="90000"/>
              </a:lnSpc>
            </a:pPr>
            <a:r>
              <a:rPr lang="en-US" sz="2000" smtClean="0">
                <a:solidFill>
                  <a:srgbClr val="000000"/>
                </a:solidFill>
              </a:rPr>
              <a:t>Each time we go </a:t>
            </a:r>
            <a:r>
              <a:rPr lang="en-US" sz="2000" smtClean="0">
                <a:solidFill>
                  <a:schemeClr val="accent2"/>
                </a:solidFill>
              </a:rPr>
              <a:t>right</a:t>
            </a:r>
            <a:r>
              <a:rPr lang="en-US" sz="2000" smtClean="0">
                <a:solidFill>
                  <a:srgbClr val="000000"/>
                </a:solidFill>
              </a:rPr>
              <a:t>, we say that we “</a:t>
            </a:r>
            <a:r>
              <a:rPr lang="en-US" sz="2000" smtClean="0">
                <a:solidFill>
                  <a:srgbClr val="CC3300"/>
                </a:solidFill>
              </a:rPr>
              <a:t>zag</a:t>
            </a:r>
            <a:r>
              <a:rPr lang="en-US" sz="2000" smtClean="0">
                <a:solidFill>
                  <a:srgbClr val="000000"/>
                </a:solidFill>
              </a:rPr>
              <a:t>”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There are 6 possible cases:</a:t>
            </a:r>
            <a:endParaRPr lang="en-US" sz="2400" smtClean="0"/>
          </a:p>
        </p:txBody>
      </p:sp>
      <p:sp>
        <p:nvSpPr>
          <p:cNvPr id="4104" name="Oval 39"/>
          <p:cNvSpPr>
            <a:spLocks noChangeArrowheads="1"/>
          </p:cNvSpPr>
          <p:nvPr/>
        </p:nvSpPr>
        <p:spPr bwMode="auto">
          <a:xfrm>
            <a:off x="3565525" y="39370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G</a:t>
            </a:r>
          </a:p>
        </p:txBody>
      </p:sp>
      <p:sp>
        <p:nvSpPr>
          <p:cNvPr id="4105" name="Oval 40"/>
          <p:cNvSpPr>
            <a:spLocks noChangeArrowheads="1"/>
          </p:cNvSpPr>
          <p:nvPr/>
        </p:nvSpPr>
        <p:spPr bwMode="auto">
          <a:xfrm>
            <a:off x="3068638" y="4652963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</a:t>
            </a:r>
          </a:p>
        </p:txBody>
      </p:sp>
      <p:sp>
        <p:nvSpPr>
          <p:cNvPr id="4106" name="Line 41"/>
          <p:cNvSpPr>
            <a:spLocks noChangeShapeType="1"/>
          </p:cNvSpPr>
          <p:nvPr/>
        </p:nvSpPr>
        <p:spPr bwMode="auto">
          <a:xfrm flipH="1">
            <a:off x="3332163" y="4241800"/>
            <a:ext cx="463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7" name="Oval 42"/>
          <p:cNvSpPr>
            <a:spLocks noChangeArrowheads="1"/>
          </p:cNvSpPr>
          <p:nvPr/>
        </p:nvSpPr>
        <p:spPr bwMode="auto">
          <a:xfrm>
            <a:off x="3340100" y="531018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</a:t>
            </a:r>
          </a:p>
        </p:txBody>
      </p:sp>
      <p:sp>
        <p:nvSpPr>
          <p:cNvPr id="4108" name="Line 43"/>
          <p:cNvSpPr>
            <a:spLocks noChangeShapeType="1"/>
          </p:cNvSpPr>
          <p:nvPr/>
        </p:nvSpPr>
        <p:spPr bwMode="auto">
          <a:xfrm>
            <a:off x="3441700" y="4967288"/>
            <a:ext cx="185738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Oval 44"/>
          <p:cNvSpPr>
            <a:spLocks noChangeArrowheads="1"/>
          </p:cNvSpPr>
          <p:nvPr/>
        </p:nvSpPr>
        <p:spPr bwMode="auto">
          <a:xfrm>
            <a:off x="4884738" y="393065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G</a:t>
            </a:r>
          </a:p>
        </p:txBody>
      </p:sp>
      <p:sp>
        <p:nvSpPr>
          <p:cNvPr id="4110" name="Oval 45"/>
          <p:cNvSpPr>
            <a:spLocks noChangeArrowheads="1"/>
          </p:cNvSpPr>
          <p:nvPr/>
        </p:nvSpPr>
        <p:spPr bwMode="auto">
          <a:xfrm>
            <a:off x="5289550" y="4705350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</a:t>
            </a:r>
          </a:p>
        </p:txBody>
      </p:sp>
      <p:sp>
        <p:nvSpPr>
          <p:cNvPr id="4111" name="Line 46"/>
          <p:cNvSpPr>
            <a:spLocks noChangeShapeType="1"/>
          </p:cNvSpPr>
          <p:nvPr/>
        </p:nvSpPr>
        <p:spPr bwMode="auto">
          <a:xfrm>
            <a:off x="5221288" y="4232275"/>
            <a:ext cx="3175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2" name="Oval 47"/>
          <p:cNvSpPr>
            <a:spLocks noChangeArrowheads="1"/>
          </p:cNvSpPr>
          <p:nvPr/>
        </p:nvSpPr>
        <p:spPr bwMode="auto">
          <a:xfrm>
            <a:off x="4754563" y="537368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</a:t>
            </a:r>
          </a:p>
        </p:txBody>
      </p:sp>
      <p:sp>
        <p:nvSpPr>
          <p:cNvPr id="4113" name="Line 48"/>
          <p:cNvSpPr>
            <a:spLocks noChangeShapeType="1"/>
          </p:cNvSpPr>
          <p:nvPr/>
        </p:nvSpPr>
        <p:spPr bwMode="auto">
          <a:xfrm flipH="1">
            <a:off x="5137150" y="5019675"/>
            <a:ext cx="307975" cy="363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4" name="Oval 49"/>
          <p:cNvSpPr>
            <a:spLocks noChangeArrowheads="1"/>
          </p:cNvSpPr>
          <p:nvPr/>
        </p:nvSpPr>
        <p:spPr bwMode="auto">
          <a:xfrm>
            <a:off x="6173788" y="3946525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G</a:t>
            </a:r>
          </a:p>
        </p:txBody>
      </p:sp>
      <p:sp>
        <p:nvSpPr>
          <p:cNvPr id="4115" name="Oval 50"/>
          <p:cNvSpPr>
            <a:spLocks noChangeArrowheads="1"/>
          </p:cNvSpPr>
          <p:nvPr/>
        </p:nvSpPr>
        <p:spPr bwMode="auto">
          <a:xfrm>
            <a:off x="6710363" y="4662488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</a:t>
            </a:r>
          </a:p>
        </p:txBody>
      </p:sp>
      <p:sp>
        <p:nvSpPr>
          <p:cNvPr id="4116" name="Line 51"/>
          <p:cNvSpPr>
            <a:spLocks noChangeShapeType="1"/>
          </p:cNvSpPr>
          <p:nvPr/>
        </p:nvSpPr>
        <p:spPr bwMode="auto">
          <a:xfrm>
            <a:off x="6581775" y="4225925"/>
            <a:ext cx="317500" cy="498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7" name="Oval 52"/>
          <p:cNvSpPr>
            <a:spLocks noChangeArrowheads="1"/>
          </p:cNvSpPr>
          <p:nvPr/>
        </p:nvSpPr>
        <p:spPr bwMode="auto">
          <a:xfrm>
            <a:off x="7223125" y="5330825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</a:t>
            </a:r>
          </a:p>
        </p:txBody>
      </p:sp>
      <p:sp>
        <p:nvSpPr>
          <p:cNvPr id="4118" name="Line 53"/>
          <p:cNvSpPr>
            <a:spLocks noChangeShapeType="1"/>
          </p:cNvSpPr>
          <p:nvPr/>
        </p:nvSpPr>
        <p:spPr bwMode="auto">
          <a:xfrm>
            <a:off x="7094538" y="4940300"/>
            <a:ext cx="2698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9" name="Oval 54"/>
          <p:cNvSpPr>
            <a:spLocks noChangeArrowheads="1"/>
          </p:cNvSpPr>
          <p:nvPr/>
        </p:nvSpPr>
        <p:spPr bwMode="auto">
          <a:xfrm>
            <a:off x="2492375" y="3914775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G</a:t>
            </a:r>
          </a:p>
        </p:txBody>
      </p:sp>
      <p:sp>
        <p:nvSpPr>
          <p:cNvPr id="4120" name="Oval 55"/>
          <p:cNvSpPr>
            <a:spLocks noChangeArrowheads="1"/>
          </p:cNvSpPr>
          <p:nvPr/>
        </p:nvSpPr>
        <p:spPr bwMode="auto">
          <a:xfrm>
            <a:off x="1898650" y="4618038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</a:t>
            </a:r>
          </a:p>
        </p:txBody>
      </p:sp>
      <p:sp>
        <p:nvSpPr>
          <p:cNvPr id="4121" name="Line 56"/>
          <p:cNvSpPr>
            <a:spLocks noChangeShapeType="1"/>
          </p:cNvSpPr>
          <p:nvPr/>
        </p:nvSpPr>
        <p:spPr bwMode="auto">
          <a:xfrm flipH="1">
            <a:off x="2235200" y="4219575"/>
            <a:ext cx="463550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2" name="Oval 57"/>
          <p:cNvSpPr>
            <a:spLocks noChangeArrowheads="1"/>
          </p:cNvSpPr>
          <p:nvPr/>
        </p:nvSpPr>
        <p:spPr bwMode="auto">
          <a:xfrm>
            <a:off x="1293813" y="532288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</a:t>
            </a:r>
          </a:p>
        </p:txBody>
      </p:sp>
      <p:sp>
        <p:nvSpPr>
          <p:cNvPr id="4123" name="Line 58"/>
          <p:cNvSpPr>
            <a:spLocks noChangeShapeType="1"/>
          </p:cNvSpPr>
          <p:nvPr/>
        </p:nvSpPr>
        <p:spPr bwMode="auto">
          <a:xfrm flipH="1">
            <a:off x="1603375" y="4932363"/>
            <a:ext cx="46355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4" name="Oval 59"/>
          <p:cNvSpPr>
            <a:spLocks noChangeArrowheads="1"/>
          </p:cNvSpPr>
          <p:nvPr/>
        </p:nvSpPr>
        <p:spPr bwMode="auto">
          <a:xfrm>
            <a:off x="7948613" y="4651375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P</a:t>
            </a:r>
          </a:p>
        </p:txBody>
      </p:sp>
      <p:sp>
        <p:nvSpPr>
          <p:cNvPr id="4125" name="Oval 60"/>
          <p:cNvSpPr>
            <a:spLocks noChangeArrowheads="1"/>
          </p:cNvSpPr>
          <p:nvPr/>
        </p:nvSpPr>
        <p:spPr bwMode="auto">
          <a:xfrm>
            <a:off x="8461375" y="5319713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</a:t>
            </a:r>
          </a:p>
        </p:txBody>
      </p:sp>
      <p:sp>
        <p:nvSpPr>
          <p:cNvPr id="4126" name="Line 61"/>
          <p:cNvSpPr>
            <a:spLocks noChangeShapeType="1"/>
          </p:cNvSpPr>
          <p:nvPr/>
        </p:nvSpPr>
        <p:spPr bwMode="auto">
          <a:xfrm>
            <a:off x="8332788" y="4929188"/>
            <a:ext cx="269875" cy="400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27" name="Text Box 62"/>
          <p:cNvSpPr txBox="1">
            <a:spLocks noChangeArrowheads="1"/>
          </p:cNvSpPr>
          <p:nvPr/>
        </p:nvSpPr>
        <p:spPr bwMode="auto">
          <a:xfrm>
            <a:off x="114300" y="5743575"/>
            <a:ext cx="692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1. zig</a:t>
            </a:r>
          </a:p>
        </p:txBody>
      </p:sp>
      <p:sp>
        <p:nvSpPr>
          <p:cNvPr id="4128" name="Text Box 63"/>
          <p:cNvSpPr txBox="1">
            <a:spLocks noChangeArrowheads="1"/>
          </p:cNvSpPr>
          <p:nvPr/>
        </p:nvSpPr>
        <p:spPr bwMode="auto">
          <a:xfrm>
            <a:off x="1298575" y="5732463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2. zig-zig</a:t>
            </a:r>
          </a:p>
        </p:txBody>
      </p:sp>
      <p:sp>
        <p:nvSpPr>
          <p:cNvPr id="4129" name="Text Box 64"/>
          <p:cNvSpPr txBox="1">
            <a:spLocks noChangeArrowheads="1"/>
          </p:cNvSpPr>
          <p:nvPr/>
        </p:nvSpPr>
        <p:spPr bwMode="auto">
          <a:xfrm>
            <a:off x="3044825" y="5745163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3. zig-zag</a:t>
            </a:r>
          </a:p>
        </p:txBody>
      </p:sp>
      <p:sp>
        <p:nvSpPr>
          <p:cNvPr id="4130" name="Text Box 65"/>
          <p:cNvSpPr txBox="1">
            <a:spLocks noChangeArrowheads="1"/>
          </p:cNvSpPr>
          <p:nvPr/>
        </p:nvSpPr>
        <p:spPr bwMode="auto">
          <a:xfrm>
            <a:off x="4679950" y="5767388"/>
            <a:ext cx="1098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4. zag-zig</a:t>
            </a:r>
          </a:p>
        </p:txBody>
      </p:sp>
      <p:sp>
        <p:nvSpPr>
          <p:cNvPr id="4131" name="Text Box 66"/>
          <p:cNvSpPr txBox="1">
            <a:spLocks noChangeArrowheads="1"/>
          </p:cNvSpPr>
          <p:nvPr/>
        </p:nvSpPr>
        <p:spPr bwMode="auto">
          <a:xfrm>
            <a:off x="6472238" y="5778500"/>
            <a:ext cx="1149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5. zag-zag</a:t>
            </a:r>
          </a:p>
        </p:txBody>
      </p:sp>
      <p:sp>
        <p:nvSpPr>
          <p:cNvPr id="4132" name="Text Box 67"/>
          <p:cNvSpPr txBox="1">
            <a:spLocks noChangeArrowheads="1"/>
          </p:cNvSpPr>
          <p:nvPr/>
        </p:nvSpPr>
        <p:spPr bwMode="auto">
          <a:xfrm>
            <a:off x="8228013" y="5780088"/>
            <a:ext cx="742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solidFill>
                  <a:schemeClr val="accent2"/>
                </a:solidFill>
              </a:rPr>
              <a:t>6. zag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794CED5-6959-4F78-BF94-C006933C54F6}" type="slidenum">
              <a:rPr lang="en-US" b="0" smtClean="0"/>
              <a:pPr/>
              <a:t>5</a:t>
            </a:fld>
            <a:endParaRPr lang="en-US" b="0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Splay Tree Operations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889000"/>
            <a:ext cx="8337550" cy="5316538"/>
          </a:xfrm>
          <a:noFill/>
        </p:spPr>
        <p:txBody>
          <a:bodyPr/>
          <a:lstStyle/>
          <a:p>
            <a:pPr marL="533400" indent="-533400"/>
            <a:r>
              <a:rPr lang="en-US" smtClean="0">
                <a:solidFill>
                  <a:srgbClr val="000000"/>
                </a:solidFill>
              </a:rPr>
              <a:t>When node X is accessed, apply one of </a:t>
            </a:r>
            <a:r>
              <a:rPr lang="en-US" smtClean="0">
                <a:solidFill>
                  <a:srgbClr val="0000FF"/>
                </a:solidFill>
              </a:rPr>
              <a:t>six </a:t>
            </a:r>
            <a:r>
              <a:rPr lang="en-US" smtClean="0">
                <a:solidFill>
                  <a:srgbClr val="000000"/>
                </a:solidFill>
              </a:rPr>
              <a:t>rotation operations:</a:t>
            </a:r>
          </a:p>
          <a:p>
            <a:pPr marL="914400" lvl="1" indent="-457200"/>
            <a:r>
              <a:rPr lang="en-US" smtClean="0">
                <a:solidFill>
                  <a:srgbClr val="CD0066"/>
                </a:solidFill>
              </a:rPr>
              <a:t> Single Rotations (X has a P but no G)</a:t>
            </a:r>
          </a:p>
          <a:p>
            <a:pPr marL="1295400" lvl="2" indent="-381000"/>
            <a:r>
              <a:rPr lang="en-US" smtClean="0">
                <a:solidFill>
                  <a:srgbClr val="0000FF"/>
                </a:solidFill>
              </a:rPr>
              <a:t>zig, zag</a:t>
            </a:r>
            <a:endParaRPr lang="en-US" smtClean="0">
              <a:solidFill>
                <a:srgbClr val="000000"/>
              </a:solidFill>
            </a:endParaRPr>
          </a:p>
          <a:p>
            <a:pPr marL="1295400" lvl="2" indent="-381000"/>
            <a:endParaRPr lang="en-US" smtClean="0">
              <a:solidFill>
                <a:srgbClr val="CD0066"/>
              </a:solidFill>
            </a:endParaRPr>
          </a:p>
          <a:p>
            <a:pPr marL="914400" lvl="1" indent="-457200"/>
            <a:r>
              <a:rPr lang="en-US" smtClean="0">
                <a:solidFill>
                  <a:srgbClr val="CD0066"/>
                </a:solidFill>
              </a:rPr>
              <a:t> Double Rotations (X has both a P and a G)</a:t>
            </a:r>
          </a:p>
          <a:p>
            <a:pPr marL="1295400" lvl="2" indent="-381000"/>
            <a:r>
              <a:rPr lang="en-US" smtClean="0">
                <a:solidFill>
                  <a:srgbClr val="0000FF"/>
                </a:solidFill>
              </a:rPr>
              <a:t>zig-zig, zig-zag</a:t>
            </a:r>
          </a:p>
          <a:p>
            <a:pPr marL="1295400" lvl="2" indent="-381000"/>
            <a:r>
              <a:rPr lang="en-US" smtClean="0">
                <a:solidFill>
                  <a:srgbClr val="0000FF"/>
                </a:solidFill>
              </a:rPr>
              <a:t>zag-zig, zag-zag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69C2389-C002-44EA-A74F-A348AF49FD51}" type="slidenum">
              <a:rPr lang="en-US" b="0" smtClean="0"/>
              <a:pPr/>
              <a:t>6</a:t>
            </a:fld>
            <a:endParaRPr lang="en-US" b="0" smtClean="0"/>
          </a:p>
        </p:txBody>
      </p:sp>
      <p:sp>
        <p:nvSpPr>
          <p:cNvPr id="6147" name="Rectangle 22"/>
          <p:cNvSpPr>
            <a:spLocks noChangeArrowheads="1"/>
          </p:cNvSpPr>
          <p:nvPr/>
        </p:nvSpPr>
        <p:spPr bwMode="auto">
          <a:xfrm>
            <a:off x="1817688" y="2947988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Splay Trees: Zig Operation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5763" y="889000"/>
            <a:ext cx="8337550" cy="1092200"/>
          </a:xfrm>
          <a:noFill/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“Zig” is just a </a:t>
            </a:r>
            <a:r>
              <a:rPr lang="en-US" sz="2400" smtClean="0">
                <a:solidFill>
                  <a:srgbClr val="0000FF"/>
                </a:solidFill>
              </a:rPr>
              <a:t>single rotation</a:t>
            </a:r>
            <a:r>
              <a:rPr lang="en-US" sz="2400" smtClean="0">
                <a:solidFill>
                  <a:srgbClr val="000000"/>
                </a:solidFill>
              </a:rPr>
              <a:t>, as in an AVL tree</a:t>
            </a:r>
          </a:p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Suppose 6 was the node that was accessed (e.g. using Search)</a:t>
            </a:r>
          </a:p>
        </p:txBody>
      </p:sp>
      <p:sp>
        <p:nvSpPr>
          <p:cNvPr id="6150" name="Oval 7"/>
          <p:cNvSpPr>
            <a:spLocks noChangeArrowheads="1"/>
          </p:cNvSpPr>
          <p:nvPr/>
        </p:nvSpPr>
        <p:spPr bwMode="auto">
          <a:xfrm>
            <a:off x="2297113" y="2339975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6151" name="Oval 8"/>
          <p:cNvSpPr>
            <a:spLocks noChangeArrowheads="1"/>
          </p:cNvSpPr>
          <p:nvPr/>
        </p:nvSpPr>
        <p:spPr bwMode="auto">
          <a:xfrm>
            <a:off x="1882775" y="3019425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6152" name="Oval 9"/>
          <p:cNvSpPr>
            <a:spLocks noChangeArrowheads="1"/>
          </p:cNvSpPr>
          <p:nvPr/>
        </p:nvSpPr>
        <p:spPr bwMode="auto">
          <a:xfrm>
            <a:off x="2636838" y="300355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6153" name="Line 10"/>
          <p:cNvSpPr>
            <a:spLocks noChangeShapeType="1"/>
          </p:cNvSpPr>
          <p:nvPr/>
        </p:nvSpPr>
        <p:spPr bwMode="auto">
          <a:xfrm flipH="1">
            <a:off x="2195513" y="2644775"/>
            <a:ext cx="258762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4" name="Line 11"/>
          <p:cNvSpPr>
            <a:spLocks noChangeShapeType="1"/>
          </p:cNvSpPr>
          <p:nvPr/>
        </p:nvSpPr>
        <p:spPr bwMode="auto">
          <a:xfrm>
            <a:off x="2706688" y="2647950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Oval 13"/>
          <p:cNvSpPr>
            <a:spLocks noChangeArrowheads="1"/>
          </p:cNvSpPr>
          <p:nvPr/>
        </p:nvSpPr>
        <p:spPr bwMode="auto">
          <a:xfrm>
            <a:off x="1590675" y="37131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6156" name="Oval 16"/>
          <p:cNvSpPr>
            <a:spLocks noChangeArrowheads="1"/>
          </p:cNvSpPr>
          <p:nvPr/>
        </p:nvSpPr>
        <p:spPr bwMode="auto">
          <a:xfrm>
            <a:off x="2324100" y="36909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6157" name="Line 18"/>
          <p:cNvSpPr>
            <a:spLocks noChangeShapeType="1"/>
          </p:cNvSpPr>
          <p:nvPr/>
        </p:nvSpPr>
        <p:spPr bwMode="auto">
          <a:xfrm>
            <a:off x="2290763" y="3314700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19"/>
          <p:cNvSpPr>
            <a:spLocks noChangeShapeType="1"/>
          </p:cNvSpPr>
          <p:nvPr/>
        </p:nvSpPr>
        <p:spPr bwMode="auto">
          <a:xfrm flipH="1">
            <a:off x="1838325" y="3351213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9" name="Rectangle 21"/>
          <p:cNvSpPr>
            <a:spLocks noChangeArrowheads="1"/>
          </p:cNvSpPr>
          <p:nvPr/>
        </p:nvSpPr>
        <p:spPr bwMode="auto">
          <a:xfrm>
            <a:off x="228600" y="4378325"/>
            <a:ext cx="8723313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“Zig-Right” moves 6 to the root.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Can access 6 faster next time: O(1)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Notice that this is simply a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</a:rPr>
              <a:t>right rotation</a:t>
            </a: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 in AVL tree terminology.</a:t>
            </a:r>
          </a:p>
        </p:txBody>
      </p:sp>
      <p:sp>
        <p:nvSpPr>
          <p:cNvPr id="6160" name="Oval 24"/>
          <p:cNvSpPr>
            <a:spLocks noChangeArrowheads="1"/>
          </p:cNvSpPr>
          <p:nvPr/>
        </p:nvSpPr>
        <p:spPr bwMode="auto">
          <a:xfrm>
            <a:off x="6075363" y="3108325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6161" name="Oval 25"/>
          <p:cNvSpPr>
            <a:spLocks noChangeArrowheads="1"/>
          </p:cNvSpPr>
          <p:nvPr/>
        </p:nvSpPr>
        <p:spPr bwMode="auto">
          <a:xfrm>
            <a:off x="5648325" y="2463800"/>
            <a:ext cx="519113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6162" name="Oval 26"/>
          <p:cNvSpPr>
            <a:spLocks noChangeArrowheads="1"/>
          </p:cNvSpPr>
          <p:nvPr/>
        </p:nvSpPr>
        <p:spPr bwMode="auto">
          <a:xfrm>
            <a:off x="6546850" y="37369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6163" name="Line 27"/>
          <p:cNvSpPr>
            <a:spLocks noChangeShapeType="1"/>
          </p:cNvSpPr>
          <p:nvPr/>
        </p:nvSpPr>
        <p:spPr bwMode="auto">
          <a:xfrm flipH="1">
            <a:off x="6032500" y="3400425"/>
            <a:ext cx="258763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28"/>
          <p:cNvSpPr>
            <a:spLocks noChangeShapeType="1"/>
          </p:cNvSpPr>
          <p:nvPr/>
        </p:nvSpPr>
        <p:spPr bwMode="auto">
          <a:xfrm>
            <a:off x="6484938" y="3416300"/>
            <a:ext cx="214312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Oval 29"/>
          <p:cNvSpPr>
            <a:spLocks noChangeArrowheads="1"/>
          </p:cNvSpPr>
          <p:nvPr/>
        </p:nvSpPr>
        <p:spPr bwMode="auto">
          <a:xfrm>
            <a:off x="5356225" y="315753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6166" name="Oval 30"/>
          <p:cNvSpPr>
            <a:spLocks noChangeArrowheads="1"/>
          </p:cNvSpPr>
          <p:nvPr/>
        </p:nvSpPr>
        <p:spPr bwMode="auto">
          <a:xfrm>
            <a:off x="5692775" y="37512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6167" name="Line 31"/>
          <p:cNvSpPr>
            <a:spLocks noChangeShapeType="1"/>
          </p:cNvSpPr>
          <p:nvPr/>
        </p:nvSpPr>
        <p:spPr bwMode="auto">
          <a:xfrm>
            <a:off x="6056313" y="2759075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8" name="Line 32"/>
          <p:cNvSpPr>
            <a:spLocks noChangeShapeType="1"/>
          </p:cNvSpPr>
          <p:nvPr/>
        </p:nvSpPr>
        <p:spPr bwMode="auto">
          <a:xfrm flipH="1">
            <a:off x="5603875" y="279558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9" name="Line 33"/>
          <p:cNvSpPr>
            <a:spLocks noChangeShapeType="1"/>
          </p:cNvSpPr>
          <p:nvPr/>
        </p:nvSpPr>
        <p:spPr bwMode="auto">
          <a:xfrm flipV="1">
            <a:off x="3427413" y="3260725"/>
            <a:ext cx="17208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70" name="Text Box 34"/>
          <p:cNvSpPr txBox="1">
            <a:spLocks noChangeArrowheads="1"/>
          </p:cNvSpPr>
          <p:nvPr/>
        </p:nvSpPr>
        <p:spPr bwMode="auto">
          <a:xfrm>
            <a:off x="3792538" y="2838450"/>
            <a:ext cx="1136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Zig-Right</a:t>
            </a:r>
          </a:p>
        </p:txBody>
      </p:sp>
      <p:sp>
        <p:nvSpPr>
          <p:cNvPr id="6171" name="Rectangle 35"/>
          <p:cNvSpPr>
            <a:spLocks noChangeArrowheads="1"/>
          </p:cNvSpPr>
          <p:nvPr/>
        </p:nvSpPr>
        <p:spPr bwMode="auto">
          <a:xfrm>
            <a:off x="5595938" y="239395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Freeform 36"/>
          <p:cNvSpPr>
            <a:spLocks/>
          </p:cNvSpPr>
          <p:nvPr/>
        </p:nvSpPr>
        <p:spPr bwMode="auto">
          <a:xfrm>
            <a:off x="2420938" y="2690813"/>
            <a:ext cx="358775" cy="311150"/>
          </a:xfrm>
          <a:custGeom>
            <a:avLst/>
            <a:gdLst>
              <a:gd name="T0" fmla="*/ 0 w 166"/>
              <a:gd name="T1" fmla="*/ 474580061 h 204"/>
              <a:gd name="T2" fmla="*/ 140136200 w 166"/>
              <a:gd name="T3" fmla="*/ 32568561 h 204"/>
              <a:gd name="T4" fmla="*/ 775418664 w 166"/>
              <a:gd name="T5" fmla="*/ 27916409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A4E75FAB-DD9B-4754-B23B-983CFA72D75D}" type="slidenum">
              <a:rPr lang="en-US" b="0" smtClean="0"/>
              <a:pPr/>
              <a:t>7</a:t>
            </a:fld>
            <a:endParaRPr lang="en-US" b="0" smtClean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Splay Trees: Zig-Zig Operation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17488" y="877888"/>
            <a:ext cx="8756650" cy="1344612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“Zig-Zig” consists of  </a:t>
            </a:r>
            <a:r>
              <a:rPr lang="en-US" sz="2400" smtClean="0">
                <a:solidFill>
                  <a:srgbClr val="0000FF"/>
                </a:solidFill>
              </a:rPr>
              <a:t>two single rotations of the </a:t>
            </a:r>
            <a:r>
              <a:rPr lang="en-US" sz="2400" smtClean="0">
                <a:solidFill>
                  <a:srgbClr val="FD0128"/>
                </a:solidFill>
              </a:rPr>
              <a:t>same type</a:t>
            </a:r>
            <a:endParaRPr lang="en-US" sz="2400" smtClean="0">
              <a:solidFill>
                <a:srgbClr val="000000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sz="2400" smtClean="0">
                <a:solidFill>
                  <a:srgbClr val="000000"/>
                </a:solidFill>
              </a:rPr>
              <a:t>Suppose </a:t>
            </a:r>
            <a:r>
              <a:rPr lang="en-US" sz="2400" smtClean="0">
                <a:solidFill>
                  <a:srgbClr val="0000FF"/>
                </a:solidFill>
              </a:rPr>
              <a:t>3 </a:t>
            </a:r>
            <a:r>
              <a:rPr lang="en-US" sz="2400" smtClean="0"/>
              <a:t>was the node that was accessed (e.g., using Search)</a:t>
            </a:r>
            <a:endParaRPr lang="en-US" sz="2400" smtClean="0">
              <a:solidFill>
                <a:srgbClr val="000000"/>
              </a:solidFill>
            </a:endParaRPr>
          </a:p>
        </p:txBody>
      </p:sp>
      <p:sp>
        <p:nvSpPr>
          <p:cNvPr id="7173" name="Rectangle 14"/>
          <p:cNvSpPr>
            <a:spLocks noChangeArrowheads="1"/>
          </p:cNvSpPr>
          <p:nvPr/>
        </p:nvSpPr>
        <p:spPr bwMode="auto">
          <a:xfrm>
            <a:off x="192088" y="5124450"/>
            <a:ext cx="8637587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Due to “zig-zig” splaying, 3 has bubbled to the top!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 u="sng">
                <a:solidFill>
                  <a:srgbClr val="000000"/>
                </a:solidFill>
                <a:latin typeface="Comic Sans MS" pitchFamily="66" charset="0"/>
              </a:rPr>
              <a:t>Note: </a:t>
            </a:r>
            <a:r>
              <a:rPr lang="en-US" sz="2400" b="0" u="sng">
                <a:solidFill>
                  <a:schemeClr val="accent2"/>
                </a:solidFill>
                <a:latin typeface="Comic Sans MS" pitchFamily="66" charset="0"/>
              </a:rPr>
              <a:t>Parent-Grandparent</a:t>
            </a:r>
            <a:r>
              <a:rPr lang="en-US" sz="2400" b="0" u="sng">
                <a:solidFill>
                  <a:srgbClr val="000000"/>
                </a:solidFill>
                <a:latin typeface="Comic Sans MS" pitchFamily="66" charset="0"/>
              </a:rPr>
              <a:t> is rotated first.</a:t>
            </a:r>
          </a:p>
        </p:txBody>
      </p:sp>
      <p:sp>
        <p:nvSpPr>
          <p:cNvPr id="7174" name="Oval 28"/>
          <p:cNvSpPr>
            <a:spLocks noChangeArrowheads="1"/>
          </p:cNvSpPr>
          <p:nvPr/>
        </p:nvSpPr>
        <p:spPr bwMode="auto">
          <a:xfrm>
            <a:off x="1577975" y="23749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7175" name="Oval 29"/>
          <p:cNvSpPr>
            <a:spLocks noChangeArrowheads="1"/>
          </p:cNvSpPr>
          <p:nvPr/>
        </p:nvSpPr>
        <p:spPr bwMode="auto">
          <a:xfrm>
            <a:off x="1163638" y="3054350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7176" name="Oval 30"/>
          <p:cNvSpPr>
            <a:spLocks noChangeArrowheads="1"/>
          </p:cNvSpPr>
          <p:nvPr/>
        </p:nvSpPr>
        <p:spPr bwMode="auto">
          <a:xfrm>
            <a:off x="1917700" y="30384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7177" name="Line 31"/>
          <p:cNvSpPr>
            <a:spLocks noChangeShapeType="1"/>
          </p:cNvSpPr>
          <p:nvPr/>
        </p:nvSpPr>
        <p:spPr bwMode="auto">
          <a:xfrm flipH="1">
            <a:off x="1501775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8" name="Line 32"/>
          <p:cNvSpPr>
            <a:spLocks noChangeShapeType="1"/>
          </p:cNvSpPr>
          <p:nvPr/>
        </p:nvSpPr>
        <p:spPr bwMode="auto">
          <a:xfrm>
            <a:off x="1987550" y="2682875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9" name="Oval 33"/>
          <p:cNvSpPr>
            <a:spLocks noChangeArrowheads="1"/>
          </p:cNvSpPr>
          <p:nvPr/>
        </p:nvSpPr>
        <p:spPr bwMode="auto">
          <a:xfrm>
            <a:off x="871538" y="3748088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7180" name="Oval 34"/>
          <p:cNvSpPr>
            <a:spLocks noChangeArrowheads="1"/>
          </p:cNvSpPr>
          <p:nvPr/>
        </p:nvSpPr>
        <p:spPr bwMode="auto">
          <a:xfrm>
            <a:off x="1604963" y="37258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7181" name="Line 35"/>
          <p:cNvSpPr>
            <a:spLocks noChangeShapeType="1"/>
          </p:cNvSpPr>
          <p:nvPr/>
        </p:nvSpPr>
        <p:spPr bwMode="auto">
          <a:xfrm>
            <a:off x="1571625" y="33496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36"/>
          <p:cNvSpPr>
            <a:spLocks noChangeShapeType="1"/>
          </p:cNvSpPr>
          <p:nvPr/>
        </p:nvSpPr>
        <p:spPr bwMode="auto">
          <a:xfrm flipH="1">
            <a:off x="1119188" y="3386138"/>
            <a:ext cx="2079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Oval 37"/>
          <p:cNvSpPr>
            <a:spLocks noChangeArrowheads="1"/>
          </p:cNvSpPr>
          <p:nvPr/>
        </p:nvSpPr>
        <p:spPr bwMode="auto">
          <a:xfrm>
            <a:off x="438150" y="43878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</a:t>
            </a:r>
          </a:p>
        </p:txBody>
      </p:sp>
      <p:sp>
        <p:nvSpPr>
          <p:cNvPr id="7184" name="Oval 38"/>
          <p:cNvSpPr>
            <a:spLocks noChangeArrowheads="1"/>
          </p:cNvSpPr>
          <p:nvPr/>
        </p:nvSpPr>
        <p:spPr bwMode="auto">
          <a:xfrm>
            <a:off x="1244600" y="43878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</a:t>
            </a:r>
          </a:p>
        </p:txBody>
      </p:sp>
      <p:sp>
        <p:nvSpPr>
          <p:cNvPr id="7185" name="Line 39"/>
          <p:cNvSpPr>
            <a:spLocks noChangeShapeType="1"/>
          </p:cNvSpPr>
          <p:nvPr/>
        </p:nvSpPr>
        <p:spPr bwMode="auto">
          <a:xfrm flipH="1">
            <a:off x="782638" y="4035425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40"/>
          <p:cNvSpPr>
            <a:spLocks noChangeShapeType="1"/>
          </p:cNvSpPr>
          <p:nvPr/>
        </p:nvSpPr>
        <p:spPr bwMode="auto">
          <a:xfrm>
            <a:off x="1246188" y="4059238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Rectangle 41"/>
          <p:cNvSpPr>
            <a:spLocks noChangeArrowheads="1"/>
          </p:cNvSpPr>
          <p:nvPr/>
        </p:nvSpPr>
        <p:spPr bwMode="auto">
          <a:xfrm>
            <a:off x="785813" y="3656013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8" name="Freeform 42"/>
          <p:cNvSpPr>
            <a:spLocks/>
          </p:cNvSpPr>
          <p:nvPr/>
        </p:nvSpPr>
        <p:spPr bwMode="auto">
          <a:xfrm>
            <a:off x="1687513" y="2768600"/>
            <a:ext cx="371475" cy="323850"/>
          </a:xfrm>
          <a:custGeom>
            <a:avLst/>
            <a:gdLst>
              <a:gd name="T0" fmla="*/ 0 w 166"/>
              <a:gd name="T1" fmla="*/ 514111920 h 204"/>
              <a:gd name="T2" fmla="*/ 150232561 w 166"/>
              <a:gd name="T3" fmla="*/ 35282189 h 204"/>
              <a:gd name="T4" fmla="*/ 831287177 w 166"/>
              <a:gd name="T5" fmla="*/ 302418759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Oval 43"/>
          <p:cNvSpPr>
            <a:spLocks noChangeArrowheads="1"/>
          </p:cNvSpPr>
          <p:nvPr/>
        </p:nvSpPr>
        <p:spPr bwMode="auto">
          <a:xfrm>
            <a:off x="4587875" y="375920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7190" name="Oval 44"/>
          <p:cNvSpPr>
            <a:spLocks noChangeArrowheads="1"/>
          </p:cNvSpPr>
          <p:nvPr/>
        </p:nvSpPr>
        <p:spPr bwMode="auto">
          <a:xfrm>
            <a:off x="4295775" y="2405063"/>
            <a:ext cx="519113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7191" name="Oval 45"/>
          <p:cNvSpPr>
            <a:spLocks noChangeArrowheads="1"/>
          </p:cNvSpPr>
          <p:nvPr/>
        </p:nvSpPr>
        <p:spPr bwMode="auto">
          <a:xfrm>
            <a:off x="5183188" y="37623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7192" name="Oval 48"/>
          <p:cNvSpPr>
            <a:spLocks noChangeArrowheads="1"/>
          </p:cNvSpPr>
          <p:nvPr/>
        </p:nvSpPr>
        <p:spPr bwMode="auto">
          <a:xfrm>
            <a:off x="3725863" y="3124200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7193" name="Oval 49"/>
          <p:cNvSpPr>
            <a:spLocks noChangeArrowheads="1"/>
          </p:cNvSpPr>
          <p:nvPr/>
        </p:nvSpPr>
        <p:spPr bwMode="auto">
          <a:xfrm>
            <a:off x="4783138" y="3101975"/>
            <a:ext cx="519112" cy="3159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7194" name="Line 50"/>
          <p:cNvSpPr>
            <a:spLocks noChangeShapeType="1"/>
          </p:cNvSpPr>
          <p:nvPr/>
        </p:nvSpPr>
        <p:spPr bwMode="auto">
          <a:xfrm>
            <a:off x="4775200" y="27146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51"/>
          <p:cNvSpPr>
            <a:spLocks noChangeShapeType="1"/>
          </p:cNvSpPr>
          <p:nvPr/>
        </p:nvSpPr>
        <p:spPr bwMode="auto">
          <a:xfrm flipH="1">
            <a:off x="3995738" y="2689225"/>
            <a:ext cx="377825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Oval 52"/>
          <p:cNvSpPr>
            <a:spLocks noChangeArrowheads="1"/>
          </p:cNvSpPr>
          <p:nvPr/>
        </p:nvSpPr>
        <p:spPr bwMode="auto">
          <a:xfrm>
            <a:off x="3292475" y="37639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</a:t>
            </a:r>
          </a:p>
        </p:txBody>
      </p:sp>
      <p:sp>
        <p:nvSpPr>
          <p:cNvPr id="7197" name="Oval 53"/>
          <p:cNvSpPr>
            <a:spLocks noChangeArrowheads="1"/>
          </p:cNvSpPr>
          <p:nvPr/>
        </p:nvSpPr>
        <p:spPr bwMode="auto">
          <a:xfrm>
            <a:off x="3965575" y="375285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</a:t>
            </a:r>
          </a:p>
        </p:txBody>
      </p:sp>
      <p:sp>
        <p:nvSpPr>
          <p:cNvPr id="7198" name="Line 54"/>
          <p:cNvSpPr>
            <a:spLocks noChangeShapeType="1"/>
          </p:cNvSpPr>
          <p:nvPr/>
        </p:nvSpPr>
        <p:spPr bwMode="auto">
          <a:xfrm flipH="1">
            <a:off x="3636963" y="3411538"/>
            <a:ext cx="2079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55"/>
          <p:cNvSpPr>
            <a:spLocks noChangeShapeType="1"/>
          </p:cNvSpPr>
          <p:nvPr/>
        </p:nvSpPr>
        <p:spPr bwMode="auto">
          <a:xfrm>
            <a:off x="5172075" y="3398838"/>
            <a:ext cx="1571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Line 58"/>
          <p:cNvSpPr>
            <a:spLocks noChangeShapeType="1"/>
          </p:cNvSpPr>
          <p:nvPr/>
        </p:nvSpPr>
        <p:spPr bwMode="auto">
          <a:xfrm flipH="1">
            <a:off x="4829175" y="3435350"/>
            <a:ext cx="14763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1" name="Line 59"/>
          <p:cNvSpPr>
            <a:spLocks noChangeShapeType="1"/>
          </p:cNvSpPr>
          <p:nvPr/>
        </p:nvSpPr>
        <p:spPr bwMode="auto">
          <a:xfrm>
            <a:off x="4089400" y="3424238"/>
            <a:ext cx="1571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2" name="Oval 60"/>
          <p:cNvSpPr>
            <a:spLocks noChangeArrowheads="1"/>
          </p:cNvSpPr>
          <p:nvPr/>
        </p:nvSpPr>
        <p:spPr bwMode="auto">
          <a:xfrm>
            <a:off x="7646988" y="429418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7203" name="Oval 61"/>
          <p:cNvSpPr>
            <a:spLocks noChangeArrowheads="1"/>
          </p:cNvSpPr>
          <p:nvPr/>
        </p:nvSpPr>
        <p:spPr bwMode="auto">
          <a:xfrm>
            <a:off x="7354888" y="2940050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7204" name="Oval 62"/>
          <p:cNvSpPr>
            <a:spLocks noChangeArrowheads="1"/>
          </p:cNvSpPr>
          <p:nvPr/>
        </p:nvSpPr>
        <p:spPr bwMode="auto">
          <a:xfrm>
            <a:off x="8242300" y="4297363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7205" name="Oval 63"/>
          <p:cNvSpPr>
            <a:spLocks noChangeArrowheads="1"/>
          </p:cNvSpPr>
          <p:nvPr/>
        </p:nvSpPr>
        <p:spPr bwMode="auto">
          <a:xfrm>
            <a:off x="6831013" y="2347913"/>
            <a:ext cx="520700" cy="314325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7206" name="Oval 64"/>
          <p:cNvSpPr>
            <a:spLocks noChangeArrowheads="1"/>
          </p:cNvSpPr>
          <p:nvPr/>
        </p:nvSpPr>
        <p:spPr bwMode="auto">
          <a:xfrm>
            <a:off x="7842250" y="3636963"/>
            <a:ext cx="519113" cy="3159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7207" name="Line 65"/>
          <p:cNvSpPr>
            <a:spLocks noChangeShapeType="1"/>
          </p:cNvSpPr>
          <p:nvPr/>
        </p:nvSpPr>
        <p:spPr bwMode="auto">
          <a:xfrm>
            <a:off x="7797800" y="3249613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Oval 67"/>
          <p:cNvSpPr>
            <a:spLocks noChangeArrowheads="1"/>
          </p:cNvSpPr>
          <p:nvPr/>
        </p:nvSpPr>
        <p:spPr bwMode="auto">
          <a:xfrm>
            <a:off x="6397625" y="2987675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</a:t>
            </a:r>
          </a:p>
        </p:txBody>
      </p:sp>
      <p:sp>
        <p:nvSpPr>
          <p:cNvPr id="7209" name="Oval 68"/>
          <p:cNvSpPr>
            <a:spLocks noChangeArrowheads="1"/>
          </p:cNvSpPr>
          <p:nvPr/>
        </p:nvSpPr>
        <p:spPr bwMode="auto">
          <a:xfrm>
            <a:off x="7023100" y="3556000"/>
            <a:ext cx="519113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4</a:t>
            </a:r>
          </a:p>
        </p:txBody>
      </p:sp>
      <p:sp>
        <p:nvSpPr>
          <p:cNvPr id="7210" name="Line 69"/>
          <p:cNvSpPr>
            <a:spLocks noChangeShapeType="1"/>
          </p:cNvSpPr>
          <p:nvPr/>
        </p:nvSpPr>
        <p:spPr bwMode="auto">
          <a:xfrm flipH="1">
            <a:off x="6742113" y="2635250"/>
            <a:ext cx="207962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1" name="Line 70"/>
          <p:cNvSpPr>
            <a:spLocks noChangeShapeType="1"/>
          </p:cNvSpPr>
          <p:nvPr/>
        </p:nvSpPr>
        <p:spPr bwMode="auto">
          <a:xfrm>
            <a:off x="8231188" y="3933825"/>
            <a:ext cx="204787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2" name="Line 71"/>
          <p:cNvSpPr>
            <a:spLocks noChangeShapeType="1"/>
          </p:cNvSpPr>
          <p:nvPr/>
        </p:nvSpPr>
        <p:spPr bwMode="auto">
          <a:xfrm flipH="1">
            <a:off x="7888288" y="3970338"/>
            <a:ext cx="147637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3" name="Line 72"/>
          <p:cNvSpPr>
            <a:spLocks noChangeShapeType="1"/>
          </p:cNvSpPr>
          <p:nvPr/>
        </p:nvSpPr>
        <p:spPr bwMode="auto">
          <a:xfrm>
            <a:off x="7280275" y="2635250"/>
            <a:ext cx="204788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4" name="Freeform 73"/>
          <p:cNvSpPr>
            <a:spLocks/>
          </p:cNvSpPr>
          <p:nvPr/>
        </p:nvSpPr>
        <p:spPr bwMode="auto">
          <a:xfrm>
            <a:off x="4360863" y="2759075"/>
            <a:ext cx="493712" cy="300038"/>
          </a:xfrm>
          <a:custGeom>
            <a:avLst/>
            <a:gdLst>
              <a:gd name="T0" fmla="*/ 0 w 166"/>
              <a:gd name="T1" fmla="*/ 441288294 h 204"/>
              <a:gd name="T2" fmla="*/ 265370195 w 166"/>
              <a:gd name="T3" fmla="*/ 30284720 h 204"/>
              <a:gd name="T4" fmla="*/ 1468382597 w 166"/>
              <a:gd name="T5" fmla="*/ 259581420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5" name="Line 74"/>
          <p:cNvSpPr>
            <a:spLocks noChangeShapeType="1"/>
          </p:cNvSpPr>
          <p:nvPr/>
        </p:nvSpPr>
        <p:spPr bwMode="auto">
          <a:xfrm flipH="1">
            <a:off x="7381875" y="3260725"/>
            <a:ext cx="147638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6" name="Line 75"/>
          <p:cNvSpPr>
            <a:spLocks noChangeShapeType="1"/>
          </p:cNvSpPr>
          <p:nvPr/>
        </p:nvSpPr>
        <p:spPr bwMode="auto">
          <a:xfrm flipV="1">
            <a:off x="5341938" y="2851150"/>
            <a:ext cx="912812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7" name="Text Box 76"/>
          <p:cNvSpPr txBox="1">
            <a:spLocks noChangeArrowheads="1"/>
          </p:cNvSpPr>
          <p:nvPr/>
        </p:nvSpPr>
        <p:spPr bwMode="auto">
          <a:xfrm>
            <a:off x="5226050" y="2516188"/>
            <a:ext cx="1236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Zig-Right</a:t>
            </a:r>
          </a:p>
        </p:txBody>
      </p:sp>
      <p:sp>
        <p:nvSpPr>
          <p:cNvPr id="7218" name="Line 77"/>
          <p:cNvSpPr>
            <a:spLocks noChangeShapeType="1"/>
          </p:cNvSpPr>
          <p:nvPr/>
        </p:nvSpPr>
        <p:spPr bwMode="auto">
          <a:xfrm flipV="1">
            <a:off x="2743200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19" name="Text Box 78"/>
          <p:cNvSpPr txBox="1">
            <a:spLocks noChangeArrowheads="1"/>
          </p:cNvSpPr>
          <p:nvPr/>
        </p:nvSpPr>
        <p:spPr bwMode="auto">
          <a:xfrm>
            <a:off x="2627313" y="2455863"/>
            <a:ext cx="1236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>
                <a:latin typeface="Comic Sans MS" pitchFamily="66" charset="0"/>
              </a:rPr>
              <a:t>Zig-Right</a:t>
            </a:r>
          </a:p>
        </p:txBody>
      </p:sp>
      <p:sp>
        <p:nvSpPr>
          <p:cNvPr id="7220" name="Rectangle 79"/>
          <p:cNvSpPr>
            <a:spLocks noChangeArrowheads="1"/>
          </p:cNvSpPr>
          <p:nvPr/>
        </p:nvSpPr>
        <p:spPr bwMode="auto">
          <a:xfrm>
            <a:off x="3636963" y="3030538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21" name="Rectangle 80"/>
          <p:cNvSpPr>
            <a:spLocks noChangeArrowheads="1"/>
          </p:cNvSpPr>
          <p:nvPr/>
        </p:nvSpPr>
        <p:spPr bwMode="auto">
          <a:xfrm>
            <a:off x="6753225" y="2260600"/>
            <a:ext cx="661988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E82249A-D912-456C-B426-29EBDDAF1886}" type="slidenum">
              <a:rPr lang="en-US" b="0" smtClean="0"/>
              <a:pPr/>
              <a:t>8</a:t>
            </a:fld>
            <a:endParaRPr lang="en-US" b="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Splay Trees: Zig-Zag Operation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877888"/>
            <a:ext cx="8564562" cy="1092200"/>
          </a:xfrm>
          <a:noFill/>
        </p:spPr>
        <p:txBody>
          <a:bodyPr/>
          <a:lstStyle/>
          <a:p>
            <a:pPr marL="533400" indent="-533400"/>
            <a:r>
              <a:rPr lang="en-US" sz="2000" smtClean="0">
                <a:solidFill>
                  <a:srgbClr val="000000"/>
                </a:solidFill>
              </a:rPr>
              <a:t>“Zig-Zag” consists of  </a:t>
            </a:r>
            <a:r>
              <a:rPr lang="en-US" sz="2000" smtClean="0">
                <a:solidFill>
                  <a:srgbClr val="0000FF"/>
                </a:solidFill>
              </a:rPr>
              <a:t>two rotations of the </a:t>
            </a:r>
            <a:r>
              <a:rPr lang="en-US" sz="2000" smtClean="0">
                <a:solidFill>
                  <a:srgbClr val="FD0128"/>
                </a:solidFill>
              </a:rPr>
              <a:t>opposite type</a:t>
            </a:r>
          </a:p>
          <a:p>
            <a:pPr marL="533400" indent="-533400"/>
            <a:r>
              <a:rPr lang="en-US" sz="2000" smtClean="0">
                <a:solidFill>
                  <a:srgbClr val="000000"/>
                </a:solidFill>
              </a:rPr>
              <a:t>Suppose </a:t>
            </a:r>
            <a:r>
              <a:rPr lang="en-US" sz="2000" smtClean="0">
                <a:solidFill>
                  <a:srgbClr val="0000FF"/>
                </a:solidFill>
              </a:rPr>
              <a:t>12 </a:t>
            </a:r>
            <a:r>
              <a:rPr lang="en-US" sz="2000" smtClean="0"/>
              <a:t>was the node that was accessed (e.g., using Search)</a:t>
            </a:r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179388" y="4906963"/>
            <a:ext cx="8650287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000" b="0">
                <a:solidFill>
                  <a:srgbClr val="000000"/>
                </a:solidFill>
                <a:latin typeface="Comic Sans MS" pitchFamily="66" charset="0"/>
              </a:rPr>
              <a:t>Due to “zig-zag” splaying, 12 has bubbled to the top!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000" b="0">
                <a:solidFill>
                  <a:srgbClr val="000000"/>
                </a:solidFill>
                <a:latin typeface="Comic Sans MS" pitchFamily="66" charset="0"/>
              </a:rPr>
              <a:t>Notice that this is simply an </a:t>
            </a:r>
            <a:r>
              <a:rPr lang="en-US" sz="2000" b="0">
                <a:solidFill>
                  <a:schemeClr val="accent2"/>
                </a:solidFill>
                <a:latin typeface="Comic Sans MS" pitchFamily="66" charset="0"/>
              </a:rPr>
              <a:t>LR imbalance correction</a:t>
            </a:r>
            <a:r>
              <a:rPr lang="en-US" sz="2000" b="0">
                <a:solidFill>
                  <a:srgbClr val="000000"/>
                </a:solidFill>
                <a:latin typeface="Comic Sans MS" pitchFamily="66" charset="0"/>
              </a:rPr>
              <a:t> in AVL tree terminology (first a left rotation, then a right rotation)</a:t>
            </a:r>
          </a:p>
        </p:txBody>
      </p:sp>
      <p:sp>
        <p:nvSpPr>
          <p:cNvPr id="8198" name="Oval 5"/>
          <p:cNvSpPr>
            <a:spLocks noChangeArrowheads="1"/>
          </p:cNvSpPr>
          <p:nvPr/>
        </p:nvSpPr>
        <p:spPr bwMode="auto">
          <a:xfrm>
            <a:off x="1577975" y="23749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8199" name="Oval 6"/>
          <p:cNvSpPr>
            <a:spLocks noChangeArrowheads="1"/>
          </p:cNvSpPr>
          <p:nvPr/>
        </p:nvSpPr>
        <p:spPr bwMode="auto">
          <a:xfrm>
            <a:off x="1163638" y="3054350"/>
            <a:ext cx="519112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8200" name="Oval 7"/>
          <p:cNvSpPr>
            <a:spLocks noChangeArrowheads="1"/>
          </p:cNvSpPr>
          <p:nvPr/>
        </p:nvSpPr>
        <p:spPr bwMode="auto">
          <a:xfrm>
            <a:off x="1917700" y="30384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8201" name="Line 8"/>
          <p:cNvSpPr>
            <a:spLocks noChangeShapeType="1"/>
          </p:cNvSpPr>
          <p:nvPr/>
        </p:nvSpPr>
        <p:spPr bwMode="auto">
          <a:xfrm flipH="1">
            <a:off x="1501775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1987550" y="2682875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Oval 10"/>
          <p:cNvSpPr>
            <a:spLocks noChangeArrowheads="1"/>
          </p:cNvSpPr>
          <p:nvPr/>
        </p:nvSpPr>
        <p:spPr bwMode="auto">
          <a:xfrm>
            <a:off x="871538" y="374808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8204" name="Oval 11"/>
          <p:cNvSpPr>
            <a:spLocks noChangeArrowheads="1"/>
          </p:cNvSpPr>
          <p:nvPr/>
        </p:nvSpPr>
        <p:spPr bwMode="auto">
          <a:xfrm>
            <a:off x="1604963" y="3725863"/>
            <a:ext cx="519112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1571625" y="33496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3"/>
          <p:cNvSpPr>
            <a:spLocks noChangeShapeType="1"/>
          </p:cNvSpPr>
          <p:nvPr/>
        </p:nvSpPr>
        <p:spPr bwMode="auto">
          <a:xfrm flipH="1">
            <a:off x="1119188" y="3386138"/>
            <a:ext cx="207962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Oval 14"/>
          <p:cNvSpPr>
            <a:spLocks noChangeArrowheads="1"/>
          </p:cNvSpPr>
          <p:nvPr/>
        </p:nvSpPr>
        <p:spPr bwMode="auto">
          <a:xfrm>
            <a:off x="1281113" y="43989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10</a:t>
            </a:r>
          </a:p>
        </p:txBody>
      </p:sp>
      <p:sp>
        <p:nvSpPr>
          <p:cNvPr id="8208" name="Oval 15"/>
          <p:cNvSpPr>
            <a:spLocks noChangeArrowheads="1"/>
          </p:cNvSpPr>
          <p:nvPr/>
        </p:nvSpPr>
        <p:spPr bwMode="auto">
          <a:xfrm>
            <a:off x="2085975" y="4376738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14</a:t>
            </a:r>
          </a:p>
        </p:txBody>
      </p:sp>
      <p:sp>
        <p:nvSpPr>
          <p:cNvPr id="8209" name="Line 16"/>
          <p:cNvSpPr>
            <a:spLocks noChangeShapeType="1"/>
          </p:cNvSpPr>
          <p:nvPr/>
        </p:nvSpPr>
        <p:spPr bwMode="auto">
          <a:xfrm flipH="1">
            <a:off x="1552575" y="405923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0" name="Line 17"/>
          <p:cNvSpPr>
            <a:spLocks noChangeShapeType="1"/>
          </p:cNvSpPr>
          <p:nvPr/>
        </p:nvSpPr>
        <p:spPr bwMode="auto">
          <a:xfrm>
            <a:off x="2027238" y="4059238"/>
            <a:ext cx="217487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Rectangle 18"/>
          <p:cNvSpPr>
            <a:spLocks noChangeArrowheads="1"/>
          </p:cNvSpPr>
          <p:nvPr/>
        </p:nvSpPr>
        <p:spPr bwMode="auto">
          <a:xfrm>
            <a:off x="1519238" y="363220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Freeform 19"/>
          <p:cNvSpPr>
            <a:spLocks/>
          </p:cNvSpPr>
          <p:nvPr/>
        </p:nvSpPr>
        <p:spPr bwMode="auto">
          <a:xfrm>
            <a:off x="1314450" y="3405188"/>
            <a:ext cx="287338" cy="323850"/>
          </a:xfrm>
          <a:custGeom>
            <a:avLst/>
            <a:gdLst>
              <a:gd name="T0" fmla="*/ 0 w 166"/>
              <a:gd name="T1" fmla="*/ 514111920 h 204"/>
              <a:gd name="T2" fmla="*/ 89886590 w 166"/>
              <a:gd name="T3" fmla="*/ 35282189 h 204"/>
              <a:gd name="T4" fmla="*/ 497368264 w 166"/>
              <a:gd name="T5" fmla="*/ 302418759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3" name="Line 49"/>
          <p:cNvSpPr>
            <a:spLocks noChangeShapeType="1"/>
          </p:cNvSpPr>
          <p:nvPr/>
        </p:nvSpPr>
        <p:spPr bwMode="auto">
          <a:xfrm flipV="1">
            <a:off x="2654300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4" name="Text Box 50"/>
          <p:cNvSpPr txBox="1">
            <a:spLocks noChangeArrowheads="1"/>
          </p:cNvSpPr>
          <p:nvPr/>
        </p:nvSpPr>
        <p:spPr bwMode="auto">
          <a:xfrm>
            <a:off x="2538413" y="245268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Zag-Left</a:t>
            </a:r>
          </a:p>
        </p:txBody>
      </p:sp>
      <p:sp>
        <p:nvSpPr>
          <p:cNvPr id="8215" name="Oval 53"/>
          <p:cNvSpPr>
            <a:spLocks noChangeArrowheads="1"/>
          </p:cNvSpPr>
          <p:nvPr/>
        </p:nvSpPr>
        <p:spPr bwMode="auto">
          <a:xfrm>
            <a:off x="4203700" y="2441575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8216" name="Oval 54"/>
          <p:cNvSpPr>
            <a:spLocks noChangeArrowheads="1"/>
          </p:cNvSpPr>
          <p:nvPr/>
        </p:nvSpPr>
        <p:spPr bwMode="auto">
          <a:xfrm>
            <a:off x="3367088" y="3746500"/>
            <a:ext cx="5080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8217" name="Oval 55"/>
          <p:cNvSpPr>
            <a:spLocks noChangeArrowheads="1"/>
          </p:cNvSpPr>
          <p:nvPr/>
        </p:nvSpPr>
        <p:spPr bwMode="auto">
          <a:xfrm>
            <a:off x="4543425" y="310515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8218" name="Line 56"/>
          <p:cNvSpPr>
            <a:spLocks noChangeShapeType="1"/>
          </p:cNvSpPr>
          <p:nvPr/>
        </p:nvSpPr>
        <p:spPr bwMode="auto">
          <a:xfrm flipH="1">
            <a:off x="4127500" y="2746375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9" name="Line 57"/>
          <p:cNvSpPr>
            <a:spLocks noChangeShapeType="1"/>
          </p:cNvSpPr>
          <p:nvPr/>
        </p:nvSpPr>
        <p:spPr bwMode="auto">
          <a:xfrm>
            <a:off x="4613275" y="2749550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0" name="Oval 58"/>
          <p:cNvSpPr>
            <a:spLocks noChangeArrowheads="1"/>
          </p:cNvSpPr>
          <p:nvPr/>
        </p:nvSpPr>
        <p:spPr bwMode="auto">
          <a:xfrm>
            <a:off x="3052763" y="4306888"/>
            <a:ext cx="509587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8221" name="Oval 59"/>
          <p:cNvSpPr>
            <a:spLocks noChangeArrowheads="1"/>
          </p:cNvSpPr>
          <p:nvPr/>
        </p:nvSpPr>
        <p:spPr bwMode="auto">
          <a:xfrm>
            <a:off x="3773488" y="3106738"/>
            <a:ext cx="508000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8222" name="Line 60"/>
          <p:cNvSpPr>
            <a:spLocks noChangeShapeType="1"/>
          </p:cNvSpPr>
          <p:nvPr/>
        </p:nvSpPr>
        <p:spPr bwMode="auto">
          <a:xfrm>
            <a:off x="3741738" y="4043363"/>
            <a:ext cx="1651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3" name="Line 61"/>
          <p:cNvSpPr>
            <a:spLocks noChangeShapeType="1"/>
          </p:cNvSpPr>
          <p:nvPr/>
        </p:nvSpPr>
        <p:spPr bwMode="auto">
          <a:xfrm flipH="1">
            <a:off x="3360738" y="4041775"/>
            <a:ext cx="180975" cy="268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4" name="Oval 62"/>
          <p:cNvSpPr>
            <a:spLocks noChangeArrowheads="1"/>
          </p:cNvSpPr>
          <p:nvPr/>
        </p:nvSpPr>
        <p:spPr bwMode="auto">
          <a:xfrm>
            <a:off x="3738563" y="4306888"/>
            <a:ext cx="508000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10</a:t>
            </a:r>
          </a:p>
        </p:txBody>
      </p:sp>
      <p:sp>
        <p:nvSpPr>
          <p:cNvPr id="8225" name="Oval 63"/>
          <p:cNvSpPr>
            <a:spLocks noChangeArrowheads="1"/>
          </p:cNvSpPr>
          <p:nvPr/>
        </p:nvSpPr>
        <p:spPr bwMode="auto">
          <a:xfrm>
            <a:off x="4254500" y="3757613"/>
            <a:ext cx="508000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14</a:t>
            </a:r>
          </a:p>
        </p:txBody>
      </p:sp>
      <p:sp>
        <p:nvSpPr>
          <p:cNvPr id="8226" name="Line 64"/>
          <p:cNvSpPr>
            <a:spLocks noChangeShapeType="1"/>
          </p:cNvSpPr>
          <p:nvPr/>
        </p:nvSpPr>
        <p:spPr bwMode="auto">
          <a:xfrm flipH="1">
            <a:off x="3721100" y="3440113"/>
            <a:ext cx="2032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7" name="Line 65"/>
          <p:cNvSpPr>
            <a:spLocks noChangeShapeType="1"/>
          </p:cNvSpPr>
          <p:nvPr/>
        </p:nvSpPr>
        <p:spPr bwMode="auto">
          <a:xfrm>
            <a:off x="4195763" y="3440113"/>
            <a:ext cx="212725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28" name="Rectangle 66"/>
          <p:cNvSpPr>
            <a:spLocks noChangeArrowheads="1"/>
          </p:cNvSpPr>
          <p:nvPr/>
        </p:nvSpPr>
        <p:spPr bwMode="auto">
          <a:xfrm>
            <a:off x="3687763" y="3013075"/>
            <a:ext cx="647700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9" name="Freeform 68"/>
          <p:cNvSpPr>
            <a:spLocks/>
          </p:cNvSpPr>
          <p:nvPr/>
        </p:nvSpPr>
        <p:spPr bwMode="auto">
          <a:xfrm>
            <a:off x="4351338" y="2787650"/>
            <a:ext cx="371475" cy="323850"/>
          </a:xfrm>
          <a:custGeom>
            <a:avLst/>
            <a:gdLst>
              <a:gd name="T0" fmla="*/ 0 w 166"/>
              <a:gd name="T1" fmla="*/ 514111920 h 204"/>
              <a:gd name="T2" fmla="*/ 150232561 w 166"/>
              <a:gd name="T3" fmla="*/ 35282189 h 204"/>
              <a:gd name="T4" fmla="*/ 831287177 w 166"/>
              <a:gd name="T5" fmla="*/ 302418759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0" name="Oval 69"/>
          <p:cNvSpPr>
            <a:spLocks noChangeArrowheads="1"/>
          </p:cNvSpPr>
          <p:nvPr/>
        </p:nvSpPr>
        <p:spPr bwMode="auto">
          <a:xfrm>
            <a:off x="7572375" y="3103563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8231" name="Oval 70"/>
          <p:cNvSpPr>
            <a:spLocks noChangeArrowheads="1"/>
          </p:cNvSpPr>
          <p:nvPr/>
        </p:nvSpPr>
        <p:spPr bwMode="auto">
          <a:xfrm>
            <a:off x="6386513" y="3071813"/>
            <a:ext cx="5080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8232" name="Oval 71"/>
          <p:cNvSpPr>
            <a:spLocks noChangeArrowheads="1"/>
          </p:cNvSpPr>
          <p:nvPr/>
        </p:nvSpPr>
        <p:spPr bwMode="auto">
          <a:xfrm>
            <a:off x="7888288" y="3609975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8233" name="Oval 74"/>
          <p:cNvSpPr>
            <a:spLocks noChangeArrowheads="1"/>
          </p:cNvSpPr>
          <p:nvPr/>
        </p:nvSpPr>
        <p:spPr bwMode="auto">
          <a:xfrm>
            <a:off x="6000750" y="3632200"/>
            <a:ext cx="509588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</a:t>
            </a:r>
          </a:p>
        </p:txBody>
      </p:sp>
      <p:sp>
        <p:nvSpPr>
          <p:cNvPr id="8234" name="Oval 75"/>
          <p:cNvSpPr>
            <a:spLocks noChangeArrowheads="1"/>
          </p:cNvSpPr>
          <p:nvPr/>
        </p:nvSpPr>
        <p:spPr bwMode="auto">
          <a:xfrm>
            <a:off x="7045325" y="2419350"/>
            <a:ext cx="508000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12</a:t>
            </a:r>
          </a:p>
        </p:txBody>
      </p:sp>
      <p:sp>
        <p:nvSpPr>
          <p:cNvPr id="8235" name="Line 76"/>
          <p:cNvSpPr>
            <a:spLocks noChangeShapeType="1"/>
          </p:cNvSpPr>
          <p:nvPr/>
        </p:nvSpPr>
        <p:spPr bwMode="auto">
          <a:xfrm>
            <a:off x="6689725" y="3368675"/>
            <a:ext cx="1651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6" name="Line 77"/>
          <p:cNvSpPr>
            <a:spLocks noChangeShapeType="1"/>
          </p:cNvSpPr>
          <p:nvPr/>
        </p:nvSpPr>
        <p:spPr bwMode="auto">
          <a:xfrm flipH="1">
            <a:off x="6308725" y="3367088"/>
            <a:ext cx="180975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37" name="Oval 78"/>
          <p:cNvSpPr>
            <a:spLocks noChangeArrowheads="1"/>
          </p:cNvSpPr>
          <p:nvPr/>
        </p:nvSpPr>
        <p:spPr bwMode="auto">
          <a:xfrm>
            <a:off x="6686550" y="3632200"/>
            <a:ext cx="508000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10</a:t>
            </a:r>
          </a:p>
        </p:txBody>
      </p:sp>
      <p:sp>
        <p:nvSpPr>
          <p:cNvPr id="8238" name="Oval 79"/>
          <p:cNvSpPr>
            <a:spLocks noChangeArrowheads="1"/>
          </p:cNvSpPr>
          <p:nvPr/>
        </p:nvSpPr>
        <p:spPr bwMode="auto">
          <a:xfrm>
            <a:off x="7262813" y="3624263"/>
            <a:ext cx="508000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14</a:t>
            </a:r>
          </a:p>
        </p:txBody>
      </p:sp>
      <p:sp>
        <p:nvSpPr>
          <p:cNvPr id="8239" name="Line 80"/>
          <p:cNvSpPr>
            <a:spLocks noChangeShapeType="1"/>
          </p:cNvSpPr>
          <p:nvPr/>
        </p:nvSpPr>
        <p:spPr bwMode="auto">
          <a:xfrm flipH="1">
            <a:off x="6718300" y="2655888"/>
            <a:ext cx="393700" cy="427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0" name="Line 81"/>
          <p:cNvSpPr>
            <a:spLocks noChangeShapeType="1"/>
          </p:cNvSpPr>
          <p:nvPr/>
        </p:nvSpPr>
        <p:spPr bwMode="auto">
          <a:xfrm>
            <a:off x="7456488" y="2692400"/>
            <a:ext cx="36830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1" name="Rectangle 82"/>
          <p:cNvSpPr>
            <a:spLocks noChangeArrowheads="1"/>
          </p:cNvSpPr>
          <p:nvPr/>
        </p:nvSpPr>
        <p:spPr bwMode="auto">
          <a:xfrm>
            <a:off x="6959600" y="2325688"/>
            <a:ext cx="647700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42" name="Line 84"/>
          <p:cNvSpPr>
            <a:spLocks noChangeShapeType="1"/>
          </p:cNvSpPr>
          <p:nvPr/>
        </p:nvSpPr>
        <p:spPr bwMode="auto">
          <a:xfrm flipH="1">
            <a:off x="7535863" y="3402013"/>
            <a:ext cx="180975" cy="268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3" name="Line 85"/>
          <p:cNvSpPr>
            <a:spLocks noChangeShapeType="1"/>
          </p:cNvSpPr>
          <p:nvPr/>
        </p:nvSpPr>
        <p:spPr bwMode="auto">
          <a:xfrm>
            <a:off x="7989888" y="3405188"/>
            <a:ext cx="165100" cy="257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4" name="Line 86"/>
          <p:cNvSpPr>
            <a:spLocks noChangeShapeType="1"/>
          </p:cNvSpPr>
          <p:nvPr/>
        </p:nvSpPr>
        <p:spPr bwMode="auto">
          <a:xfrm flipV="1">
            <a:off x="5337175" y="2743200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45" name="Text Box 87"/>
          <p:cNvSpPr txBox="1">
            <a:spLocks noChangeArrowheads="1"/>
          </p:cNvSpPr>
          <p:nvPr/>
        </p:nvSpPr>
        <p:spPr bwMode="auto">
          <a:xfrm>
            <a:off x="5221288" y="2405063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Zig-Right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47485E92-1B8F-4089-854D-F0CA94318483}" type="slidenum">
              <a:rPr lang="en-US" b="0" smtClean="0"/>
              <a:pPr/>
              <a:t>9</a:t>
            </a:fld>
            <a:endParaRPr lang="en-US" b="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276225" y="141288"/>
            <a:ext cx="8723313" cy="698500"/>
          </a:xfrm>
        </p:spPr>
        <p:txBody>
          <a:bodyPr>
            <a:normAutofit fontScale="90000"/>
          </a:bodyPr>
          <a:lstStyle/>
          <a:p>
            <a:r>
              <a:rPr lang="en-US" smtClean="0"/>
              <a:t>Splay Trees: Zag-Zig Operation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488" y="877888"/>
            <a:ext cx="8564562" cy="1092200"/>
          </a:xfrm>
          <a:noFill/>
        </p:spPr>
        <p:txBody>
          <a:bodyPr/>
          <a:lstStyle/>
          <a:p>
            <a:pPr marL="533400" indent="-533400"/>
            <a:r>
              <a:rPr lang="en-US" sz="2000" smtClean="0">
                <a:solidFill>
                  <a:srgbClr val="000000"/>
                </a:solidFill>
              </a:rPr>
              <a:t>“Zag-Zig” consists of  </a:t>
            </a:r>
            <a:r>
              <a:rPr lang="en-US" sz="2000" smtClean="0">
                <a:solidFill>
                  <a:srgbClr val="0000FF"/>
                </a:solidFill>
              </a:rPr>
              <a:t>two rotations of the </a:t>
            </a:r>
            <a:r>
              <a:rPr lang="en-US" sz="2000" smtClean="0">
                <a:solidFill>
                  <a:srgbClr val="FD0128"/>
                </a:solidFill>
              </a:rPr>
              <a:t>opposite type</a:t>
            </a:r>
          </a:p>
          <a:p>
            <a:pPr marL="533400" indent="-533400"/>
            <a:r>
              <a:rPr lang="en-US" sz="2000" smtClean="0">
                <a:solidFill>
                  <a:srgbClr val="000000"/>
                </a:solidFill>
              </a:rPr>
              <a:t>Suppose </a:t>
            </a:r>
            <a:r>
              <a:rPr lang="en-US" sz="2000" smtClean="0">
                <a:solidFill>
                  <a:srgbClr val="0000FF"/>
                </a:solidFill>
              </a:rPr>
              <a:t>17 </a:t>
            </a:r>
            <a:r>
              <a:rPr lang="en-US" sz="2000" smtClean="0"/>
              <a:t>was the node that was accessed (e.g., using Search)</a:t>
            </a:r>
            <a:endParaRPr lang="en-US" sz="2000" smtClean="0">
              <a:solidFill>
                <a:srgbClr val="000000"/>
              </a:solidFill>
            </a:endParaRPr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192088" y="4872038"/>
            <a:ext cx="8637587" cy="139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Due to “zag-zig” splaying, 17 has bubbled to the top!</a:t>
            </a:r>
          </a:p>
          <a:p>
            <a:pPr marL="533400" indent="-533400">
              <a:spcBef>
                <a:spcPct val="20000"/>
              </a:spcBef>
              <a:buFontTx/>
              <a:buChar char="•"/>
            </a:pP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Notice that this is simply an </a:t>
            </a:r>
            <a:r>
              <a:rPr lang="en-US" sz="2400" b="0">
                <a:solidFill>
                  <a:schemeClr val="accent2"/>
                </a:solidFill>
                <a:latin typeface="Comic Sans MS" pitchFamily="66" charset="0"/>
              </a:rPr>
              <a:t>RL imbalance correction</a:t>
            </a:r>
            <a:r>
              <a:rPr lang="en-US" sz="2400" b="0">
                <a:solidFill>
                  <a:srgbClr val="000000"/>
                </a:solidFill>
                <a:latin typeface="Comic Sans MS" pitchFamily="66" charset="0"/>
              </a:rPr>
              <a:t> in AVL tree terminology (first a right rotation, then a left rotation)</a:t>
            </a:r>
          </a:p>
        </p:txBody>
      </p:sp>
      <p:sp>
        <p:nvSpPr>
          <p:cNvPr id="9222" name="Oval 5"/>
          <p:cNvSpPr>
            <a:spLocks noChangeArrowheads="1"/>
          </p:cNvSpPr>
          <p:nvPr/>
        </p:nvSpPr>
        <p:spPr bwMode="auto">
          <a:xfrm>
            <a:off x="1285875" y="2374900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9223" name="Oval 6"/>
          <p:cNvSpPr>
            <a:spLocks noChangeArrowheads="1"/>
          </p:cNvSpPr>
          <p:nvPr/>
        </p:nvSpPr>
        <p:spPr bwMode="auto">
          <a:xfrm>
            <a:off x="871538" y="3054350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9224" name="Oval 7"/>
          <p:cNvSpPr>
            <a:spLocks noChangeArrowheads="1"/>
          </p:cNvSpPr>
          <p:nvPr/>
        </p:nvSpPr>
        <p:spPr bwMode="auto">
          <a:xfrm>
            <a:off x="1625600" y="3038475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20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H="1">
            <a:off x="1209675" y="2679700"/>
            <a:ext cx="233363" cy="3762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" name="Line 9"/>
          <p:cNvSpPr>
            <a:spLocks noChangeShapeType="1"/>
          </p:cNvSpPr>
          <p:nvPr/>
        </p:nvSpPr>
        <p:spPr bwMode="auto">
          <a:xfrm>
            <a:off x="1695450" y="2682875"/>
            <a:ext cx="214313" cy="385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7" name="Oval 10"/>
          <p:cNvSpPr>
            <a:spLocks noChangeArrowheads="1"/>
          </p:cNvSpPr>
          <p:nvPr/>
        </p:nvSpPr>
        <p:spPr bwMode="auto">
          <a:xfrm>
            <a:off x="1974850" y="373538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1360488" y="3736975"/>
            <a:ext cx="519112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17</a:t>
            </a:r>
          </a:p>
        </p:txBody>
      </p:sp>
      <p:sp>
        <p:nvSpPr>
          <p:cNvPr id="9229" name="Line 12"/>
          <p:cNvSpPr>
            <a:spLocks noChangeShapeType="1"/>
          </p:cNvSpPr>
          <p:nvPr/>
        </p:nvSpPr>
        <p:spPr bwMode="auto">
          <a:xfrm>
            <a:off x="1965325" y="3362325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1036638" y="441007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16</a:t>
            </a:r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1673225" y="43989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9232" name="Line 16"/>
          <p:cNvSpPr>
            <a:spLocks noChangeShapeType="1"/>
          </p:cNvSpPr>
          <p:nvPr/>
        </p:nvSpPr>
        <p:spPr bwMode="auto">
          <a:xfrm flipH="1">
            <a:off x="1308100" y="4070350"/>
            <a:ext cx="207963" cy="341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3" name="Line 17"/>
          <p:cNvSpPr>
            <a:spLocks noChangeShapeType="1"/>
          </p:cNvSpPr>
          <p:nvPr/>
        </p:nvSpPr>
        <p:spPr bwMode="auto">
          <a:xfrm flipH="1">
            <a:off x="1625600" y="3360738"/>
            <a:ext cx="192088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1274763" y="3643313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20"/>
          <p:cNvSpPr>
            <a:spLocks noChangeShapeType="1"/>
          </p:cNvSpPr>
          <p:nvPr/>
        </p:nvSpPr>
        <p:spPr bwMode="auto">
          <a:xfrm flipV="1">
            <a:off x="2552700" y="2790825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6" name="Text Box 21"/>
          <p:cNvSpPr txBox="1">
            <a:spLocks noChangeArrowheads="1"/>
          </p:cNvSpPr>
          <p:nvPr/>
        </p:nvSpPr>
        <p:spPr bwMode="auto">
          <a:xfrm>
            <a:off x="2436813" y="2452688"/>
            <a:ext cx="1136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Zig-Right</a:t>
            </a:r>
          </a:p>
        </p:txBody>
      </p:sp>
      <p:sp>
        <p:nvSpPr>
          <p:cNvPr id="9237" name="Line 29"/>
          <p:cNvSpPr>
            <a:spLocks noChangeShapeType="1"/>
          </p:cNvSpPr>
          <p:nvPr/>
        </p:nvSpPr>
        <p:spPr bwMode="auto">
          <a:xfrm>
            <a:off x="1728788" y="4067175"/>
            <a:ext cx="165100" cy="35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8" name="Freeform 36"/>
          <p:cNvSpPr>
            <a:spLocks/>
          </p:cNvSpPr>
          <p:nvPr/>
        </p:nvSpPr>
        <p:spPr bwMode="auto">
          <a:xfrm>
            <a:off x="1762125" y="3413125"/>
            <a:ext cx="311150" cy="323850"/>
          </a:xfrm>
          <a:custGeom>
            <a:avLst/>
            <a:gdLst>
              <a:gd name="T0" fmla="*/ 0 w 166"/>
              <a:gd name="T1" fmla="*/ 514111920 h 204"/>
              <a:gd name="T2" fmla="*/ 105401116 w 166"/>
              <a:gd name="T3" fmla="*/ 35282189 h 204"/>
              <a:gd name="T4" fmla="*/ 583218830 w 166"/>
              <a:gd name="T5" fmla="*/ 302418759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39" name="Oval 53"/>
          <p:cNvSpPr>
            <a:spLocks noChangeArrowheads="1"/>
          </p:cNvSpPr>
          <p:nvPr/>
        </p:nvSpPr>
        <p:spPr bwMode="auto">
          <a:xfrm>
            <a:off x="4133850" y="2351088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9240" name="Oval 54"/>
          <p:cNvSpPr>
            <a:spLocks noChangeArrowheads="1"/>
          </p:cNvSpPr>
          <p:nvPr/>
        </p:nvSpPr>
        <p:spPr bwMode="auto">
          <a:xfrm>
            <a:off x="3719513" y="3030538"/>
            <a:ext cx="519112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9241" name="Oval 55"/>
          <p:cNvSpPr>
            <a:spLocks noChangeArrowheads="1"/>
          </p:cNvSpPr>
          <p:nvPr/>
        </p:nvSpPr>
        <p:spPr bwMode="auto">
          <a:xfrm>
            <a:off x="4884738" y="3727450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20</a:t>
            </a:r>
          </a:p>
        </p:txBody>
      </p:sp>
      <p:sp>
        <p:nvSpPr>
          <p:cNvPr id="9242" name="Line 56"/>
          <p:cNvSpPr>
            <a:spLocks noChangeShapeType="1"/>
          </p:cNvSpPr>
          <p:nvPr/>
        </p:nvSpPr>
        <p:spPr bwMode="auto">
          <a:xfrm flipH="1">
            <a:off x="4057650" y="2655888"/>
            <a:ext cx="233363" cy="376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3" name="Line 57"/>
          <p:cNvSpPr>
            <a:spLocks noChangeShapeType="1"/>
          </p:cNvSpPr>
          <p:nvPr/>
        </p:nvSpPr>
        <p:spPr bwMode="auto">
          <a:xfrm>
            <a:off x="4543425" y="2659063"/>
            <a:ext cx="214313" cy="385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4" name="Oval 58"/>
          <p:cNvSpPr>
            <a:spLocks noChangeArrowheads="1"/>
          </p:cNvSpPr>
          <p:nvPr/>
        </p:nvSpPr>
        <p:spPr bwMode="auto">
          <a:xfrm>
            <a:off x="5281613" y="4217988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9245" name="Oval 59"/>
          <p:cNvSpPr>
            <a:spLocks noChangeArrowheads="1"/>
          </p:cNvSpPr>
          <p:nvPr/>
        </p:nvSpPr>
        <p:spPr bwMode="auto">
          <a:xfrm>
            <a:off x="4475163" y="3078163"/>
            <a:ext cx="519112" cy="315912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17</a:t>
            </a:r>
          </a:p>
        </p:txBody>
      </p:sp>
      <p:sp>
        <p:nvSpPr>
          <p:cNvPr id="9246" name="Line 60"/>
          <p:cNvSpPr>
            <a:spLocks noChangeShapeType="1"/>
          </p:cNvSpPr>
          <p:nvPr/>
        </p:nvSpPr>
        <p:spPr bwMode="auto">
          <a:xfrm>
            <a:off x="4813300" y="3338513"/>
            <a:ext cx="217488" cy="377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7" name="Oval 61"/>
          <p:cNvSpPr>
            <a:spLocks noChangeArrowheads="1"/>
          </p:cNvSpPr>
          <p:nvPr/>
        </p:nvSpPr>
        <p:spPr bwMode="auto">
          <a:xfrm>
            <a:off x="4151313" y="3751263"/>
            <a:ext cx="519112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16</a:t>
            </a:r>
          </a:p>
        </p:txBody>
      </p:sp>
      <p:sp>
        <p:nvSpPr>
          <p:cNvPr id="9248" name="Oval 62"/>
          <p:cNvSpPr>
            <a:spLocks noChangeArrowheads="1"/>
          </p:cNvSpPr>
          <p:nvPr/>
        </p:nvSpPr>
        <p:spPr bwMode="auto">
          <a:xfrm>
            <a:off x="4594225" y="423386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9249" name="Line 63"/>
          <p:cNvSpPr>
            <a:spLocks noChangeShapeType="1"/>
          </p:cNvSpPr>
          <p:nvPr/>
        </p:nvSpPr>
        <p:spPr bwMode="auto">
          <a:xfrm flipH="1">
            <a:off x="4422775" y="3411538"/>
            <a:ext cx="207963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0" name="Rectangle 65"/>
          <p:cNvSpPr>
            <a:spLocks noChangeArrowheads="1"/>
          </p:cNvSpPr>
          <p:nvPr/>
        </p:nvSpPr>
        <p:spPr bwMode="auto">
          <a:xfrm>
            <a:off x="4389438" y="298450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1" name="Line 68"/>
          <p:cNvSpPr>
            <a:spLocks noChangeShapeType="1"/>
          </p:cNvSpPr>
          <p:nvPr/>
        </p:nvSpPr>
        <p:spPr bwMode="auto">
          <a:xfrm>
            <a:off x="5307013" y="4011613"/>
            <a:ext cx="134937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2" name="Line 69"/>
          <p:cNvSpPr>
            <a:spLocks noChangeShapeType="1"/>
          </p:cNvSpPr>
          <p:nvPr/>
        </p:nvSpPr>
        <p:spPr bwMode="auto">
          <a:xfrm flipH="1">
            <a:off x="4892675" y="4011613"/>
            <a:ext cx="17145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3" name="Oval 70"/>
          <p:cNvSpPr>
            <a:spLocks noChangeArrowheads="1"/>
          </p:cNvSpPr>
          <p:nvPr/>
        </p:nvSpPr>
        <p:spPr bwMode="auto">
          <a:xfrm>
            <a:off x="6594475" y="2954338"/>
            <a:ext cx="520700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15</a:t>
            </a:r>
          </a:p>
        </p:txBody>
      </p:sp>
      <p:sp>
        <p:nvSpPr>
          <p:cNvPr id="9254" name="Oval 71"/>
          <p:cNvSpPr>
            <a:spLocks noChangeArrowheads="1"/>
          </p:cNvSpPr>
          <p:nvPr/>
        </p:nvSpPr>
        <p:spPr bwMode="auto">
          <a:xfrm>
            <a:off x="6251575" y="3463925"/>
            <a:ext cx="519113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6</a:t>
            </a:r>
          </a:p>
        </p:txBody>
      </p:sp>
      <p:sp>
        <p:nvSpPr>
          <p:cNvPr id="9255" name="Oval 72"/>
          <p:cNvSpPr>
            <a:spLocks noChangeArrowheads="1"/>
          </p:cNvSpPr>
          <p:nvPr/>
        </p:nvSpPr>
        <p:spPr bwMode="auto">
          <a:xfrm>
            <a:off x="7813675" y="2970213"/>
            <a:ext cx="520700" cy="314325"/>
          </a:xfrm>
          <a:prstGeom prst="ellipse">
            <a:avLst/>
          </a:prstGeom>
          <a:solidFill>
            <a:srgbClr val="66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20</a:t>
            </a:r>
          </a:p>
        </p:txBody>
      </p:sp>
      <p:sp>
        <p:nvSpPr>
          <p:cNvPr id="9256" name="Oval 75"/>
          <p:cNvSpPr>
            <a:spLocks noChangeArrowheads="1"/>
          </p:cNvSpPr>
          <p:nvPr/>
        </p:nvSpPr>
        <p:spPr bwMode="auto">
          <a:xfrm>
            <a:off x="8210550" y="3460750"/>
            <a:ext cx="520700" cy="314325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30</a:t>
            </a:r>
          </a:p>
        </p:txBody>
      </p:sp>
      <p:sp>
        <p:nvSpPr>
          <p:cNvPr id="9257" name="Oval 76"/>
          <p:cNvSpPr>
            <a:spLocks noChangeArrowheads="1"/>
          </p:cNvSpPr>
          <p:nvPr/>
        </p:nvSpPr>
        <p:spPr bwMode="auto">
          <a:xfrm>
            <a:off x="7188200" y="2393950"/>
            <a:ext cx="519113" cy="315913"/>
          </a:xfrm>
          <a:prstGeom prst="ellipse">
            <a:avLst/>
          </a:prstGeom>
          <a:solidFill>
            <a:srgbClr val="FFFF9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17</a:t>
            </a:r>
          </a:p>
        </p:txBody>
      </p:sp>
      <p:sp>
        <p:nvSpPr>
          <p:cNvPr id="9258" name="Line 77"/>
          <p:cNvSpPr>
            <a:spLocks noChangeShapeType="1"/>
          </p:cNvSpPr>
          <p:nvPr/>
        </p:nvSpPr>
        <p:spPr bwMode="auto">
          <a:xfrm>
            <a:off x="7573963" y="2652713"/>
            <a:ext cx="325437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59" name="Oval 78"/>
          <p:cNvSpPr>
            <a:spLocks noChangeArrowheads="1"/>
          </p:cNvSpPr>
          <p:nvPr/>
        </p:nvSpPr>
        <p:spPr bwMode="auto">
          <a:xfrm>
            <a:off x="6886575" y="3452813"/>
            <a:ext cx="519113" cy="315912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16</a:t>
            </a:r>
          </a:p>
        </p:txBody>
      </p:sp>
      <p:sp>
        <p:nvSpPr>
          <p:cNvPr id="9260" name="Oval 79"/>
          <p:cNvSpPr>
            <a:spLocks noChangeArrowheads="1"/>
          </p:cNvSpPr>
          <p:nvPr/>
        </p:nvSpPr>
        <p:spPr bwMode="auto">
          <a:xfrm>
            <a:off x="7523163" y="3476625"/>
            <a:ext cx="519112" cy="315913"/>
          </a:xfrm>
          <a:prstGeom prst="ellipse">
            <a:avLst/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18</a:t>
            </a:r>
          </a:p>
        </p:txBody>
      </p:sp>
      <p:sp>
        <p:nvSpPr>
          <p:cNvPr id="9261" name="Line 80"/>
          <p:cNvSpPr>
            <a:spLocks noChangeShapeType="1"/>
          </p:cNvSpPr>
          <p:nvPr/>
        </p:nvSpPr>
        <p:spPr bwMode="auto">
          <a:xfrm flipH="1">
            <a:off x="6954838" y="2678113"/>
            <a:ext cx="2921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2" name="Rectangle 81"/>
          <p:cNvSpPr>
            <a:spLocks noChangeArrowheads="1"/>
          </p:cNvSpPr>
          <p:nvPr/>
        </p:nvSpPr>
        <p:spPr bwMode="auto">
          <a:xfrm>
            <a:off x="7126288" y="2336800"/>
            <a:ext cx="661987" cy="460375"/>
          </a:xfrm>
          <a:prstGeom prst="rect">
            <a:avLst/>
          </a:prstGeom>
          <a:noFill/>
          <a:ln w="38100">
            <a:solidFill>
              <a:srgbClr val="0033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82"/>
          <p:cNvSpPr>
            <a:spLocks noChangeShapeType="1"/>
          </p:cNvSpPr>
          <p:nvPr/>
        </p:nvSpPr>
        <p:spPr bwMode="auto">
          <a:xfrm>
            <a:off x="8235950" y="3254375"/>
            <a:ext cx="134938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4" name="Line 83"/>
          <p:cNvSpPr>
            <a:spLocks noChangeShapeType="1"/>
          </p:cNvSpPr>
          <p:nvPr/>
        </p:nvSpPr>
        <p:spPr bwMode="auto">
          <a:xfrm flipH="1">
            <a:off x="7821613" y="3254375"/>
            <a:ext cx="1714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5" name="Freeform 84"/>
          <p:cNvSpPr>
            <a:spLocks/>
          </p:cNvSpPr>
          <p:nvPr/>
        </p:nvSpPr>
        <p:spPr bwMode="auto">
          <a:xfrm>
            <a:off x="4297363" y="2703513"/>
            <a:ext cx="358775" cy="311150"/>
          </a:xfrm>
          <a:custGeom>
            <a:avLst/>
            <a:gdLst>
              <a:gd name="T0" fmla="*/ 0 w 166"/>
              <a:gd name="T1" fmla="*/ 474580061 h 204"/>
              <a:gd name="T2" fmla="*/ 140136200 w 166"/>
              <a:gd name="T3" fmla="*/ 32568561 h 204"/>
              <a:gd name="T4" fmla="*/ 775418664 w 166"/>
              <a:gd name="T5" fmla="*/ 279164097 h 204"/>
              <a:gd name="T6" fmla="*/ 0 60000 65536"/>
              <a:gd name="T7" fmla="*/ 0 60000 65536"/>
              <a:gd name="T8" fmla="*/ 0 60000 65536"/>
              <a:gd name="T9" fmla="*/ 0 w 166"/>
              <a:gd name="T10" fmla="*/ 0 h 204"/>
              <a:gd name="T11" fmla="*/ 166 w 166"/>
              <a:gd name="T12" fmla="*/ 204 h 2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204">
                <a:moveTo>
                  <a:pt x="0" y="204"/>
                </a:moveTo>
                <a:cubicBezTo>
                  <a:pt x="1" y="116"/>
                  <a:pt x="2" y="28"/>
                  <a:pt x="30" y="14"/>
                </a:cubicBezTo>
                <a:cubicBezTo>
                  <a:pt x="58" y="0"/>
                  <a:pt x="143" y="99"/>
                  <a:pt x="166" y="12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6" name="Line 85"/>
          <p:cNvSpPr>
            <a:spLocks noChangeShapeType="1"/>
          </p:cNvSpPr>
          <p:nvPr/>
        </p:nvSpPr>
        <p:spPr bwMode="auto">
          <a:xfrm flipV="1">
            <a:off x="5410200" y="2717800"/>
            <a:ext cx="912813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7" name="Text Box 86"/>
          <p:cNvSpPr txBox="1">
            <a:spLocks noChangeArrowheads="1"/>
          </p:cNvSpPr>
          <p:nvPr/>
        </p:nvSpPr>
        <p:spPr bwMode="auto">
          <a:xfrm>
            <a:off x="5294313" y="2379663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Zag-Left</a:t>
            </a:r>
          </a:p>
        </p:txBody>
      </p:sp>
      <p:sp>
        <p:nvSpPr>
          <p:cNvPr id="9268" name="Line 87"/>
          <p:cNvSpPr>
            <a:spLocks noChangeShapeType="1"/>
          </p:cNvSpPr>
          <p:nvPr/>
        </p:nvSpPr>
        <p:spPr bwMode="auto">
          <a:xfrm flipH="1">
            <a:off x="6557963" y="3254375"/>
            <a:ext cx="17145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69" name="Line 88"/>
          <p:cNvSpPr>
            <a:spLocks noChangeShapeType="1"/>
          </p:cNvSpPr>
          <p:nvPr/>
        </p:nvSpPr>
        <p:spPr bwMode="auto">
          <a:xfrm>
            <a:off x="6983413" y="3267075"/>
            <a:ext cx="134937" cy="209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1245</Words>
  <Application>Microsoft Office PowerPoint</Application>
  <PresentationFormat>On-screen Show (4:3)</PresentationFormat>
  <Paragraphs>356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SPLAY TREES</vt:lpstr>
      <vt:lpstr>Splay Trees</vt:lpstr>
      <vt:lpstr>Motivating Example</vt:lpstr>
      <vt:lpstr>Splay Tree Terminology</vt:lpstr>
      <vt:lpstr>Splay Tree Operations</vt:lpstr>
      <vt:lpstr>Splay Trees: Zig Operation</vt:lpstr>
      <vt:lpstr>Splay Trees: Zig-Zig Operation</vt:lpstr>
      <vt:lpstr>Splay Trees: Zig-Zag Operation</vt:lpstr>
      <vt:lpstr>Splay Trees: Zag-Zig Operation</vt:lpstr>
      <vt:lpstr>Splay Trees: Zag-Zag Operation</vt:lpstr>
      <vt:lpstr>Splay Trees: Zag Operation</vt:lpstr>
      <vt:lpstr>Splay Trees: Example – 40 is accessed</vt:lpstr>
      <vt:lpstr>Splay Trees: Example – 60 is accessed</vt:lpstr>
      <vt:lpstr>Splaying during other operations</vt:lpstr>
      <vt:lpstr>Summary of Splay Trees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SPLAY TREES</dc:title>
  <dc:creator>sastra</dc:creator>
  <cp:lastModifiedBy>sastra</cp:lastModifiedBy>
  <cp:revision>4</cp:revision>
  <dcterms:created xsi:type="dcterms:W3CDTF">2015-08-20T08:04:06Z</dcterms:created>
  <dcterms:modified xsi:type="dcterms:W3CDTF">2015-08-28T09:42:18Z</dcterms:modified>
</cp:coreProperties>
</file>