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75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A843F-00B0-46DD-AB3B-0EEF2FCADCC9}" type="datetimeFigureOut">
              <a:rPr lang="en-US" smtClean="0"/>
              <a:t>8/17/2015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9FD67-3E88-42F7-8564-F37D10CAF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97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8DB08DE-EAA3-4D25-A343-A303E06B6566}" type="datetime8">
              <a:rPr lang="en-US"/>
              <a:pPr/>
              <a:t>8/17/2015 2:35 PM</a:t>
            </a:fld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BDE086-7ADA-41C9-8C0C-7FAD61C03C49}" type="slidenum">
              <a:rPr lang="en-US"/>
              <a:pPr/>
              <a:t>4</a:t>
            </a:fld>
            <a:endParaRPr lang="en-US"/>
          </a:p>
        </p:txBody>
      </p:sp>
      <p:sp>
        <p:nvSpPr>
          <p:cNvPr id="150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0000"/>
                </a:solidFill>
                <a:latin typeface="Arial" charset="0"/>
              </a:rPr>
              <a:t>David Luebke				         </a:t>
            </a:r>
            <a:fld id="{841A42A8-88E6-475E-9BA2-FA7130D3F0BD}" type="slidenum">
              <a:rPr lang="en-US" smtClean="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0000"/>
                </a:solidFill>
                <a:latin typeface="Arial" charset="0"/>
              </a:rPr>
              <a:t> 				            </a:t>
            </a:r>
            <a:fld id="{0BD88CF3-B281-4CFB-A695-6D626F8FF47C}" type="datetime1">
              <a:rPr lang="en-US" smtClean="0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8/17/2015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2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David Luebke				         </a:t>
            </a:r>
            <a:fld id="{D8EBCF48-92C6-4501-A695-5B1899FB82A7}" type="slidenum">
              <a:rPr lang="en-US"/>
              <a:pPr/>
              <a:t>‹#›</a:t>
            </a:fld>
            <a:r>
              <a:rPr lang="en-US"/>
              <a:t> 				            </a:t>
            </a:r>
            <a:fld id="{A064C3D1-66F9-4788-BAFA-5188022E4D62}" type="datetime1">
              <a:rPr lang="en-US"/>
              <a:pPr/>
              <a:t>8/17/2015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70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8797F3D-175A-4823-A7A4-C4F521D7FB12}" type="datetime8">
              <a:rPr lang="en-US"/>
              <a:pPr/>
              <a:t>8/17/2015 2:34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Skip Lists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393240-5B5A-4B90-B978-47C49D2CD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9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553200"/>
            <a:ext cx="822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1" i="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rial" charset="0"/>
              </a:rPr>
              <a:t>David Luebke				         </a:t>
            </a:r>
            <a:fld id="{841A42A8-88E6-475E-9BA2-FA7130D3F0BD}" type="slidenum">
              <a:rPr lang="en-US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>
                <a:solidFill>
                  <a:srgbClr val="000000"/>
                </a:solidFill>
                <a:latin typeface="Arial" charset="0"/>
              </a:rPr>
              <a:t> 				            </a:t>
            </a:r>
            <a:fld id="{0BD88CF3-B281-4CFB-A695-6D626F8FF47C}" type="datetime1">
              <a:rPr lang="en-US">
                <a:solidFill>
                  <a:srgbClr val="000000"/>
                </a:solidFill>
                <a:latin typeface="Arial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8/17/2015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1443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4572000" y="1371600"/>
            <a:ext cx="4572000" cy="762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i="1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●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Times New Roman" pitchFamily="18" charset="0"/>
        <a:buChar char="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Times New Roman" pitchFamily="18" charset="0"/>
        <a:buChar char="○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Skip Lists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9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E5A83-A458-492B-80EF-9F86799FC5F3}" type="slidenum">
              <a:rPr lang="en-US"/>
              <a:pPr/>
              <a:t>10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and Update Times</a:t>
            </a:r>
          </a:p>
        </p:txBody>
      </p:sp>
      <p:sp>
        <p:nvSpPr>
          <p:cNvPr id="156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396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search time in a skip list is proportional to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number of drop-down steps, plus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number of scan-forward steps</a:t>
            </a:r>
          </a:p>
          <a:p>
            <a:pPr>
              <a:lnSpc>
                <a:spcPct val="90000"/>
              </a:lnSpc>
            </a:pPr>
            <a:r>
              <a:rPr lang="en-US" sz="2000"/>
              <a:t>The drop-down steps are bounded by the height of the skip list and thus are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with high probability</a:t>
            </a:r>
          </a:p>
          <a:p>
            <a:pPr>
              <a:lnSpc>
                <a:spcPct val="90000"/>
              </a:lnSpc>
            </a:pPr>
            <a:r>
              <a:rPr lang="en-US" sz="2000"/>
              <a:t>To analyze the scan-forward steps, we use yet another probabilistic fact: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Fact 4: </a:t>
            </a:r>
            <a:r>
              <a:rPr lang="en-US" sz="1800"/>
              <a:t>The expected number of coin tosses required in order to get tails is 2</a:t>
            </a:r>
            <a:endParaRPr lang="en-US" sz="1600"/>
          </a:p>
        </p:txBody>
      </p:sp>
      <p:sp>
        <p:nvSpPr>
          <p:cNvPr id="15667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724400" y="16002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When we scan forward in a list, the destination key does not belong to a higher list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 scan-forward step is associated with a former coin toss that gave tails</a:t>
            </a:r>
            <a:endParaRPr lang="en-US" sz="18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000"/>
              <a:t>By Fact 4, in each list the expected number of scan-forward steps is 2</a:t>
            </a:r>
          </a:p>
          <a:p>
            <a:pPr>
              <a:lnSpc>
                <a:spcPct val="90000"/>
              </a:lnSpc>
            </a:pPr>
            <a:r>
              <a:rPr lang="en-US" sz="2000"/>
              <a:t>Thus, the expected number of scan-forward steps is 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We conclude that a search in a skip list takes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 </a:t>
            </a:r>
            <a:r>
              <a:rPr lang="en-US" sz="2000"/>
              <a:t>expected time</a:t>
            </a:r>
          </a:p>
          <a:p>
            <a:pPr>
              <a:lnSpc>
                <a:spcPct val="90000"/>
              </a:lnSpc>
            </a:pPr>
            <a:r>
              <a:rPr lang="en-US" sz="2000"/>
              <a:t>The analysis of insertion and deletion gives similar results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66993-6896-414F-AA88-E431EA4D986F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157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A skip list is a data structure for dictionaries that uses a randomized insertion algorithm</a:t>
            </a:r>
          </a:p>
          <a:p>
            <a:pPr>
              <a:lnSpc>
                <a:spcPct val="90000"/>
              </a:lnSpc>
            </a:pPr>
            <a:r>
              <a:rPr lang="en-US" sz="2400"/>
              <a:t>In a skip list with </a:t>
            </a:r>
            <a:r>
              <a:rPr lang="en-US" sz="2400" b="1" i="1">
                <a:latin typeface="Times New Roman" pitchFamily="18" charset="0"/>
              </a:rPr>
              <a:t>n</a:t>
            </a:r>
            <a:r>
              <a:rPr lang="en-US" sz="2400"/>
              <a:t> entries 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expected space used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 expected search, insertion and deletion time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  <p:sp>
        <p:nvSpPr>
          <p:cNvPr id="15770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Using a more complex probabilistic analysis, one can show that these performance bounds also hold with high probability</a:t>
            </a:r>
          </a:p>
          <a:p>
            <a:pPr>
              <a:lnSpc>
                <a:spcPct val="90000"/>
              </a:lnSpc>
            </a:pPr>
            <a:r>
              <a:rPr lang="en-US" sz="2400"/>
              <a:t>Skip lists are fast and simple to implement in practice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A2A30-6426-442F-8057-E51736F48A24}" type="slidenum">
              <a:rPr lang="en-US"/>
              <a:pPr/>
              <a:t>2</a:t>
            </a:fld>
            <a:endParaRPr lang="en-US"/>
          </a:p>
        </p:txBody>
      </p:sp>
      <p:sp>
        <p:nvSpPr>
          <p:cNvPr id="14438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Skip List</a:t>
            </a:r>
          </a:p>
        </p:txBody>
      </p:sp>
      <p:sp>
        <p:nvSpPr>
          <p:cNvPr id="14438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79248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>
                <a:solidFill>
                  <a:schemeClr val="tx2"/>
                </a:solidFill>
              </a:rPr>
              <a:t>skip list</a:t>
            </a:r>
            <a:r>
              <a:rPr lang="en-US" sz="2000"/>
              <a:t> for a set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/>
              <a:t> of distinct (key, element) items is a series of lists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0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1 </a:t>
            </a:r>
            <a:r>
              <a:rPr lang="en-US" sz="2000">
                <a:latin typeface="Times New Roman" pitchFamily="18" charset="0"/>
              </a:rPr>
              <a:t>, … ,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</a:rPr>
              <a:t>h</a:t>
            </a:r>
            <a:r>
              <a:rPr lang="en-US" sz="2000"/>
              <a:t> such that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Each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contains the special keys </a:t>
            </a:r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 </a:t>
            </a:r>
            <a:r>
              <a:rPr lang="en-US" sz="1800"/>
              <a:t>and </a:t>
            </a:r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r>
              <a:rPr lang="en-US" sz="1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/>
              <a:t> contains the keys of </a:t>
            </a:r>
            <a:r>
              <a:rPr lang="en-US" sz="1800" b="1" i="1">
                <a:latin typeface="Times New Roman" pitchFamily="18" charset="0"/>
              </a:rPr>
              <a:t>S </a:t>
            </a:r>
            <a:r>
              <a:rPr lang="en-US" sz="1800"/>
              <a:t>in nondecreasing order </a:t>
            </a:r>
            <a:endParaRPr lang="en-US" sz="1800" baseline="-2500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1800"/>
              <a:t>Each list is a subsequence of the previous one, i.e.,</a:t>
            </a:r>
            <a:br>
              <a:rPr lang="en-US" sz="1800"/>
            </a:br>
            <a:r>
              <a:rPr lang="en-US" sz="1800"/>
              <a:t>			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 </a:t>
            </a:r>
            <a:r>
              <a:rPr lang="en-US" sz="180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1800" baseline="-25000">
                <a:latin typeface="Times New Roman" pitchFamily="18" charset="0"/>
              </a:rPr>
              <a:t>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 </a:t>
            </a:r>
            <a:r>
              <a:rPr lang="en-US" sz="180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1800" baseline="-25000">
                <a:latin typeface="Times New Roman" pitchFamily="18" charset="0"/>
              </a:rPr>
              <a:t> </a:t>
            </a:r>
            <a:r>
              <a:rPr lang="en-US" sz="1800">
                <a:latin typeface="Times New Roman" pitchFamily="18" charset="0"/>
              </a:rPr>
              <a:t> … </a:t>
            </a:r>
            <a:r>
              <a:rPr lang="en-US" sz="1800">
                <a:latin typeface="Times New Roman" pitchFamily="18" charset="0"/>
                <a:sym typeface="Symbol" pitchFamily="18" charset="2"/>
              </a:rPr>
              <a:t>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h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h </a:t>
            </a:r>
            <a:r>
              <a:rPr lang="en-US" sz="1800"/>
              <a:t>contains only the two special keys</a:t>
            </a:r>
          </a:p>
          <a:p>
            <a:pPr>
              <a:lnSpc>
                <a:spcPct val="90000"/>
              </a:lnSpc>
            </a:pPr>
            <a:r>
              <a:rPr lang="en-US" sz="2000"/>
              <a:t>We show how to use a skip list to implement the dictionary ADT</a:t>
            </a:r>
          </a:p>
        </p:txBody>
      </p:sp>
      <p:grpSp>
        <p:nvGrpSpPr>
          <p:cNvPr id="144479" name="Group 1119"/>
          <p:cNvGrpSpPr>
            <a:grpSpLocks/>
          </p:cNvGrpSpPr>
          <p:nvPr/>
        </p:nvGrpSpPr>
        <p:grpSpPr bwMode="auto">
          <a:xfrm>
            <a:off x="1330325" y="5862638"/>
            <a:ext cx="7280275" cy="215900"/>
            <a:chOff x="838" y="3693"/>
            <a:chExt cx="4586" cy="136"/>
          </a:xfrm>
        </p:grpSpPr>
        <p:sp>
          <p:nvSpPr>
            <p:cNvPr id="144389" name="Rectangle 1029"/>
            <p:cNvSpPr>
              <a:spLocks noChangeArrowheads="1"/>
            </p:cNvSpPr>
            <p:nvPr/>
          </p:nvSpPr>
          <p:spPr bwMode="auto">
            <a:xfrm>
              <a:off x="3896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56</a:t>
              </a:r>
            </a:p>
          </p:txBody>
        </p:sp>
        <p:sp>
          <p:nvSpPr>
            <p:cNvPr id="144390" name="Rectangle 1030"/>
            <p:cNvSpPr>
              <a:spLocks noChangeArrowheads="1"/>
            </p:cNvSpPr>
            <p:nvPr/>
          </p:nvSpPr>
          <p:spPr bwMode="auto">
            <a:xfrm>
              <a:off x="4330" y="3693"/>
              <a:ext cx="227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144391" name="Rectangle 1031"/>
            <p:cNvSpPr>
              <a:spLocks noChangeArrowheads="1"/>
            </p:cNvSpPr>
            <p:nvPr/>
          </p:nvSpPr>
          <p:spPr bwMode="auto">
            <a:xfrm>
              <a:off x="4762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78</a:t>
              </a:r>
            </a:p>
          </p:txBody>
        </p:sp>
        <p:sp>
          <p:nvSpPr>
            <p:cNvPr id="144392" name="Rectangle 1032"/>
            <p:cNvSpPr>
              <a:spLocks noChangeArrowheads="1"/>
            </p:cNvSpPr>
            <p:nvPr/>
          </p:nvSpPr>
          <p:spPr bwMode="auto">
            <a:xfrm>
              <a:off x="5196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44393" name="Rectangle 1033"/>
            <p:cNvSpPr>
              <a:spLocks noChangeArrowheads="1"/>
            </p:cNvSpPr>
            <p:nvPr/>
          </p:nvSpPr>
          <p:spPr bwMode="auto">
            <a:xfrm>
              <a:off x="2610" y="369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31</a:t>
              </a:r>
            </a:p>
          </p:txBody>
        </p:sp>
        <p:sp>
          <p:nvSpPr>
            <p:cNvPr id="144394" name="Rectangle 1034"/>
            <p:cNvSpPr>
              <a:spLocks noChangeArrowheads="1"/>
            </p:cNvSpPr>
            <p:nvPr/>
          </p:nvSpPr>
          <p:spPr bwMode="auto">
            <a:xfrm>
              <a:off x="3043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144396" name="Rectangle 1036"/>
            <p:cNvSpPr>
              <a:spLocks noChangeArrowheads="1"/>
            </p:cNvSpPr>
            <p:nvPr/>
          </p:nvSpPr>
          <p:spPr bwMode="auto">
            <a:xfrm>
              <a:off x="346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44</a:t>
              </a:r>
            </a:p>
          </p:txBody>
        </p:sp>
        <p:sp>
          <p:nvSpPr>
            <p:cNvPr id="144397" name="Rectangle 1037"/>
            <p:cNvSpPr>
              <a:spLocks noChangeArrowheads="1"/>
            </p:cNvSpPr>
            <p:nvPr/>
          </p:nvSpPr>
          <p:spPr bwMode="auto">
            <a:xfrm>
              <a:off x="838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144398" name="Rectangle 1038"/>
            <p:cNvSpPr>
              <a:spLocks noChangeArrowheads="1"/>
            </p:cNvSpPr>
            <p:nvPr/>
          </p:nvSpPr>
          <p:spPr bwMode="auto">
            <a:xfrm>
              <a:off x="1272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144399" name="Rectangle 1039"/>
            <p:cNvSpPr>
              <a:spLocks noChangeArrowheads="1"/>
            </p:cNvSpPr>
            <p:nvPr/>
          </p:nvSpPr>
          <p:spPr bwMode="auto">
            <a:xfrm>
              <a:off x="1705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144400" name="Rectangle 1040"/>
            <p:cNvSpPr>
              <a:spLocks noChangeArrowheads="1"/>
            </p:cNvSpPr>
            <p:nvPr/>
          </p:nvSpPr>
          <p:spPr bwMode="auto">
            <a:xfrm>
              <a:off x="2139" y="369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26</a:t>
              </a:r>
            </a:p>
          </p:txBody>
        </p:sp>
        <p:cxnSp>
          <p:nvCxnSpPr>
            <p:cNvPr id="144401" name="AutoShape 1041"/>
            <p:cNvCxnSpPr>
              <a:cxnSpLocks noChangeShapeType="1"/>
              <a:stCxn id="144397" idx="3"/>
              <a:endCxn id="144398" idx="1"/>
            </p:cNvCxnSpPr>
            <p:nvPr/>
          </p:nvCxnSpPr>
          <p:spPr bwMode="auto">
            <a:xfrm>
              <a:off x="107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2" name="AutoShape 1042"/>
            <p:cNvCxnSpPr>
              <a:cxnSpLocks noChangeShapeType="1"/>
              <a:stCxn id="144399" idx="3"/>
              <a:endCxn id="144400" idx="1"/>
            </p:cNvCxnSpPr>
            <p:nvPr/>
          </p:nvCxnSpPr>
          <p:spPr bwMode="auto">
            <a:xfrm>
              <a:off x="1940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3" name="AutoShape 1043"/>
            <p:cNvCxnSpPr>
              <a:cxnSpLocks noChangeShapeType="1"/>
              <a:stCxn id="144393" idx="3"/>
              <a:endCxn id="144394" idx="1"/>
            </p:cNvCxnSpPr>
            <p:nvPr/>
          </p:nvCxnSpPr>
          <p:spPr bwMode="auto">
            <a:xfrm>
              <a:off x="2844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5" name="AutoShape 1045"/>
            <p:cNvCxnSpPr>
              <a:cxnSpLocks noChangeShapeType="1"/>
              <a:stCxn id="144398" idx="3"/>
              <a:endCxn id="144399" idx="1"/>
            </p:cNvCxnSpPr>
            <p:nvPr/>
          </p:nvCxnSpPr>
          <p:spPr bwMode="auto">
            <a:xfrm>
              <a:off x="1507" y="3761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6" name="AutoShape 1046"/>
            <p:cNvCxnSpPr>
              <a:cxnSpLocks noChangeShapeType="1"/>
              <a:stCxn id="144400" idx="3"/>
              <a:endCxn id="144393" idx="1"/>
            </p:cNvCxnSpPr>
            <p:nvPr/>
          </p:nvCxnSpPr>
          <p:spPr bwMode="auto">
            <a:xfrm>
              <a:off x="2374" y="3761"/>
              <a:ext cx="23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7" name="AutoShape 1047"/>
            <p:cNvCxnSpPr>
              <a:cxnSpLocks noChangeShapeType="1"/>
              <a:stCxn id="144394" idx="3"/>
              <a:endCxn id="144396" idx="1"/>
            </p:cNvCxnSpPr>
            <p:nvPr/>
          </p:nvCxnSpPr>
          <p:spPr bwMode="auto">
            <a:xfrm>
              <a:off x="3278" y="3761"/>
              <a:ext cx="17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8" name="AutoShape 1048"/>
            <p:cNvCxnSpPr>
              <a:cxnSpLocks noChangeShapeType="1"/>
              <a:stCxn id="144396" idx="3"/>
              <a:endCxn id="144389" idx="1"/>
            </p:cNvCxnSpPr>
            <p:nvPr/>
          </p:nvCxnSpPr>
          <p:spPr bwMode="auto">
            <a:xfrm>
              <a:off x="3697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09" name="AutoShape 1049"/>
            <p:cNvCxnSpPr>
              <a:cxnSpLocks noChangeShapeType="1"/>
              <a:stCxn id="144389" idx="3"/>
              <a:endCxn id="144390" idx="1"/>
            </p:cNvCxnSpPr>
            <p:nvPr/>
          </p:nvCxnSpPr>
          <p:spPr bwMode="auto">
            <a:xfrm>
              <a:off x="4131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10" name="AutoShape 1050"/>
            <p:cNvCxnSpPr>
              <a:cxnSpLocks noChangeShapeType="1"/>
              <a:stCxn id="144390" idx="3"/>
              <a:endCxn id="144391" idx="1"/>
            </p:cNvCxnSpPr>
            <p:nvPr/>
          </p:nvCxnSpPr>
          <p:spPr bwMode="auto">
            <a:xfrm>
              <a:off x="4563" y="3761"/>
              <a:ext cx="19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411" name="AutoShape 1051"/>
            <p:cNvCxnSpPr>
              <a:cxnSpLocks noChangeShapeType="1"/>
              <a:stCxn id="144391" idx="3"/>
              <a:endCxn id="144392" idx="1"/>
            </p:cNvCxnSpPr>
            <p:nvPr/>
          </p:nvCxnSpPr>
          <p:spPr bwMode="auto">
            <a:xfrm>
              <a:off x="4996" y="3761"/>
              <a:ext cx="194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4482" name="Group 1122"/>
          <p:cNvGrpSpPr>
            <a:grpSpLocks/>
          </p:cNvGrpSpPr>
          <p:nvPr/>
        </p:nvGrpSpPr>
        <p:grpSpPr bwMode="auto">
          <a:xfrm>
            <a:off x="1330325" y="4343400"/>
            <a:ext cx="7280275" cy="215900"/>
            <a:chOff x="838" y="2736"/>
            <a:chExt cx="4586" cy="136"/>
          </a:xfrm>
        </p:grpSpPr>
        <p:sp>
          <p:nvSpPr>
            <p:cNvPr id="144412" name="Rectangle 1052"/>
            <p:cNvSpPr>
              <a:spLocks noChangeArrowheads="1"/>
            </p:cNvSpPr>
            <p:nvPr/>
          </p:nvSpPr>
          <p:spPr bwMode="auto">
            <a:xfrm>
              <a:off x="5196" y="2736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4414" name="Rectangle 1054"/>
            <p:cNvSpPr>
              <a:spLocks noChangeArrowheads="1"/>
            </p:cNvSpPr>
            <p:nvPr/>
          </p:nvSpPr>
          <p:spPr bwMode="auto">
            <a:xfrm>
              <a:off x="838" y="2736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</a:p>
          </p:txBody>
        </p:sp>
        <p:cxnSp>
          <p:nvCxnSpPr>
            <p:cNvPr id="144416" name="AutoShape 1056"/>
            <p:cNvCxnSpPr>
              <a:cxnSpLocks noChangeShapeType="1"/>
              <a:stCxn id="144414" idx="3"/>
              <a:endCxn id="144412" idx="1"/>
            </p:cNvCxnSpPr>
            <p:nvPr/>
          </p:nvCxnSpPr>
          <p:spPr bwMode="auto">
            <a:xfrm>
              <a:off x="1073" y="2804"/>
              <a:ext cx="4117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4420" name="Rectangle 1060"/>
          <p:cNvSpPr>
            <a:spLocks noChangeArrowheads="1"/>
          </p:cNvSpPr>
          <p:nvPr/>
        </p:nvSpPr>
        <p:spPr bwMode="auto">
          <a:xfrm>
            <a:off x="8248650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4421" name="Rectangle 1061"/>
          <p:cNvSpPr>
            <a:spLocks noChangeArrowheads="1"/>
          </p:cNvSpPr>
          <p:nvPr/>
        </p:nvSpPr>
        <p:spPr bwMode="auto">
          <a:xfrm>
            <a:off x="4143375" y="48498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31</a:t>
            </a:r>
          </a:p>
        </p:txBody>
      </p:sp>
      <p:sp>
        <p:nvSpPr>
          <p:cNvPr id="144422" name="Rectangle 1062"/>
          <p:cNvSpPr>
            <a:spLocks noChangeArrowheads="1"/>
          </p:cNvSpPr>
          <p:nvPr/>
        </p:nvSpPr>
        <p:spPr bwMode="auto">
          <a:xfrm>
            <a:off x="1330325" y="48498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44425" name="AutoShape 1065"/>
          <p:cNvCxnSpPr>
            <a:cxnSpLocks noChangeShapeType="1"/>
            <a:stCxn id="144422" idx="3"/>
            <a:endCxn id="144421" idx="1"/>
          </p:cNvCxnSpPr>
          <p:nvPr/>
        </p:nvCxnSpPr>
        <p:spPr bwMode="auto">
          <a:xfrm>
            <a:off x="1703388" y="4957763"/>
            <a:ext cx="24304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26" name="AutoShape 1066"/>
          <p:cNvCxnSpPr>
            <a:cxnSpLocks noChangeShapeType="1"/>
            <a:stCxn id="144421" idx="3"/>
            <a:endCxn id="144420" idx="1"/>
          </p:cNvCxnSpPr>
          <p:nvPr/>
        </p:nvCxnSpPr>
        <p:spPr bwMode="auto">
          <a:xfrm>
            <a:off x="4514850" y="4957763"/>
            <a:ext cx="37242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29" name="Rectangle 1069"/>
          <p:cNvSpPr>
            <a:spLocks noChangeArrowheads="1"/>
          </p:cNvSpPr>
          <p:nvPr/>
        </p:nvSpPr>
        <p:spPr bwMode="auto">
          <a:xfrm>
            <a:off x="6873875" y="5356225"/>
            <a:ext cx="360363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64</a:t>
            </a:r>
          </a:p>
        </p:txBody>
      </p:sp>
      <p:sp>
        <p:nvSpPr>
          <p:cNvPr id="144430" name="Rectangle 1070"/>
          <p:cNvSpPr>
            <a:spLocks noChangeArrowheads="1"/>
          </p:cNvSpPr>
          <p:nvPr/>
        </p:nvSpPr>
        <p:spPr bwMode="auto">
          <a:xfrm>
            <a:off x="8248650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4431" name="Rectangle 1071"/>
          <p:cNvSpPr>
            <a:spLocks noChangeArrowheads="1"/>
          </p:cNvSpPr>
          <p:nvPr/>
        </p:nvSpPr>
        <p:spPr bwMode="auto">
          <a:xfrm>
            <a:off x="4143375" y="53562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31</a:t>
            </a:r>
          </a:p>
        </p:txBody>
      </p:sp>
      <p:sp>
        <p:nvSpPr>
          <p:cNvPr id="144432" name="Rectangle 1072"/>
          <p:cNvSpPr>
            <a:spLocks noChangeArrowheads="1"/>
          </p:cNvSpPr>
          <p:nvPr/>
        </p:nvSpPr>
        <p:spPr bwMode="auto">
          <a:xfrm>
            <a:off x="4830763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sp>
        <p:nvSpPr>
          <p:cNvPr id="144433" name="Rectangle 1073"/>
          <p:cNvSpPr>
            <a:spLocks noChangeArrowheads="1"/>
          </p:cNvSpPr>
          <p:nvPr/>
        </p:nvSpPr>
        <p:spPr bwMode="auto">
          <a:xfrm>
            <a:off x="1330325" y="53562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4434" name="Rectangle 1074"/>
          <p:cNvSpPr>
            <a:spLocks noChangeArrowheads="1"/>
          </p:cNvSpPr>
          <p:nvPr/>
        </p:nvSpPr>
        <p:spPr bwMode="auto">
          <a:xfrm>
            <a:off x="2706688" y="53562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cxnSp>
        <p:nvCxnSpPr>
          <p:cNvPr id="144435" name="AutoShape 1075"/>
          <p:cNvCxnSpPr>
            <a:cxnSpLocks noChangeShapeType="1"/>
            <a:stCxn id="144433" idx="3"/>
            <a:endCxn id="144434" idx="1"/>
          </p:cNvCxnSpPr>
          <p:nvPr/>
        </p:nvCxnSpPr>
        <p:spPr bwMode="auto">
          <a:xfrm>
            <a:off x="1703388" y="54641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36" name="AutoShape 1076"/>
          <p:cNvCxnSpPr>
            <a:cxnSpLocks noChangeShapeType="1"/>
            <a:stCxn id="144434" idx="3"/>
            <a:endCxn id="144431" idx="1"/>
          </p:cNvCxnSpPr>
          <p:nvPr/>
        </p:nvCxnSpPr>
        <p:spPr bwMode="auto">
          <a:xfrm>
            <a:off x="3079750" y="5464175"/>
            <a:ext cx="10541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37" name="AutoShape 1077"/>
          <p:cNvCxnSpPr>
            <a:cxnSpLocks noChangeShapeType="1"/>
            <a:stCxn id="144431" idx="3"/>
            <a:endCxn id="144432" idx="1"/>
          </p:cNvCxnSpPr>
          <p:nvPr/>
        </p:nvCxnSpPr>
        <p:spPr bwMode="auto">
          <a:xfrm>
            <a:off x="4514850" y="5464175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38" name="AutoShape 1078"/>
          <p:cNvCxnSpPr>
            <a:cxnSpLocks noChangeShapeType="1"/>
            <a:stCxn id="144432" idx="3"/>
            <a:endCxn id="144429" idx="1"/>
          </p:cNvCxnSpPr>
          <p:nvPr/>
        </p:nvCxnSpPr>
        <p:spPr bwMode="auto">
          <a:xfrm>
            <a:off x="5203825" y="5464175"/>
            <a:ext cx="16605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440" name="AutoShape 1080"/>
          <p:cNvCxnSpPr>
            <a:cxnSpLocks noChangeShapeType="1"/>
            <a:stCxn id="144429" idx="3"/>
            <a:endCxn id="144430" idx="1"/>
          </p:cNvCxnSpPr>
          <p:nvPr/>
        </p:nvCxnSpPr>
        <p:spPr bwMode="auto">
          <a:xfrm>
            <a:off x="7243763" y="5464175"/>
            <a:ext cx="9953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475" name="Text Box 1115"/>
          <p:cNvSpPr txBox="1">
            <a:spLocks noChangeArrowheads="1"/>
          </p:cNvSpPr>
          <p:nvPr/>
        </p:nvSpPr>
        <p:spPr bwMode="auto">
          <a:xfrm>
            <a:off x="838200" y="5715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4476" name="Text Box 1116"/>
          <p:cNvSpPr txBox="1">
            <a:spLocks noChangeArrowheads="1"/>
          </p:cNvSpPr>
          <p:nvPr/>
        </p:nvSpPr>
        <p:spPr bwMode="auto">
          <a:xfrm>
            <a:off x="838200" y="5207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4477" name="Text Box 1117"/>
          <p:cNvSpPr txBox="1">
            <a:spLocks noChangeArrowheads="1"/>
          </p:cNvSpPr>
          <p:nvPr/>
        </p:nvSpPr>
        <p:spPr bwMode="auto">
          <a:xfrm>
            <a:off x="838200" y="4699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4478" name="Text Box 1118"/>
          <p:cNvSpPr txBox="1">
            <a:spLocks noChangeArrowheads="1"/>
          </p:cNvSpPr>
          <p:nvPr/>
        </p:nvSpPr>
        <p:spPr bwMode="auto">
          <a:xfrm>
            <a:off x="838200" y="4191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A5EDA-5C43-469E-8EE9-F526F40B6B94}" type="slidenum">
              <a:rPr lang="en-US"/>
              <a:pPr/>
              <a:t>3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</a:t>
            </a:r>
          </a:p>
        </p:txBody>
      </p:sp>
      <p:sp>
        <p:nvSpPr>
          <p:cNvPr id="147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8077200" cy="25146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We search for a key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/>
              <a:t> in a a skip list as follows: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 start at the first position of the top list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At the current position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/>
              <a:t>, we compare </a:t>
            </a:r>
            <a:r>
              <a:rPr lang="en-US" sz="1800" b="1" i="1">
                <a:latin typeface="Times New Roman" pitchFamily="18" charset="0"/>
              </a:rPr>
              <a:t>x</a:t>
            </a:r>
            <a:r>
              <a:rPr lang="en-US" sz="1800"/>
              <a:t> with </a:t>
            </a:r>
            <a:r>
              <a:rPr lang="en-US" sz="1800" b="1" i="1">
                <a:latin typeface="Times New Roman" pitchFamily="18" charset="0"/>
              </a:rPr>
              <a:t>y </a:t>
            </a:r>
            <a:r>
              <a:rPr lang="en-US" sz="2000">
                <a:latin typeface="Symbol" pitchFamily="18" charset="2"/>
                <a:sym typeface="Symbol" pitchFamily="18" charset="2"/>
              </a:rPr>
              <a:t></a:t>
            </a:r>
            <a:r>
              <a:rPr lang="en-US" sz="1800" b="1" i="1">
                <a:latin typeface="Times New Roman" pitchFamily="18" charset="0"/>
              </a:rPr>
              <a:t> key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next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>
                <a:latin typeface="Times New Roman" pitchFamily="18" charset="0"/>
              </a:rPr>
              <a:t>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>
                <a:latin typeface="Times New Roman" pitchFamily="18" charset="0"/>
              </a:rPr>
              <a:t>		x </a:t>
            </a:r>
            <a:r>
              <a:rPr lang="en-US" sz="1800">
                <a:latin typeface="Symbol" pitchFamily="18" charset="2"/>
              </a:rPr>
              <a:t>=</a:t>
            </a:r>
            <a:r>
              <a:rPr lang="en-US" sz="1800" b="1" i="1">
                <a:latin typeface="Times New Roman" pitchFamily="18" charset="0"/>
              </a:rPr>
              <a:t> y</a:t>
            </a:r>
            <a:r>
              <a:rPr lang="en-US" sz="1800"/>
              <a:t>: we return </a:t>
            </a:r>
            <a:r>
              <a:rPr lang="en-US" sz="1800" b="1" i="1">
                <a:latin typeface="Times New Roman" pitchFamily="18" charset="0"/>
              </a:rPr>
              <a:t>element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next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>
                <a:latin typeface="Times New Roman" pitchFamily="18" charset="0"/>
              </a:rPr>
              <a:t>))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>
                <a:latin typeface="Times New Roman" pitchFamily="18" charset="0"/>
              </a:rPr>
              <a:t>		x </a:t>
            </a:r>
            <a:r>
              <a:rPr lang="en-US" sz="1800">
                <a:latin typeface="Symbol" pitchFamily="18" charset="2"/>
              </a:rPr>
              <a:t>&gt;</a:t>
            </a:r>
            <a:r>
              <a:rPr lang="en-US" sz="1800" b="1" i="1">
                <a:latin typeface="Times New Roman" pitchFamily="18" charset="0"/>
              </a:rPr>
              <a:t> y</a:t>
            </a:r>
            <a:r>
              <a:rPr lang="en-US" sz="1800"/>
              <a:t>: we “scan forward”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 b="1" i="1">
                <a:latin typeface="Times New Roman" pitchFamily="18" charset="0"/>
              </a:rPr>
              <a:t>		x </a:t>
            </a:r>
            <a:r>
              <a:rPr lang="en-US" sz="1800">
                <a:latin typeface="Symbol" pitchFamily="18" charset="2"/>
              </a:rPr>
              <a:t>&lt;</a:t>
            </a:r>
            <a:r>
              <a:rPr lang="en-US" sz="1800" b="1" i="1">
                <a:latin typeface="Times New Roman" pitchFamily="18" charset="0"/>
              </a:rPr>
              <a:t> y</a:t>
            </a:r>
            <a:r>
              <a:rPr lang="en-US" sz="1800"/>
              <a:t>: we “drop down”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we try to drop down past the bottom list, we return </a:t>
            </a:r>
            <a:r>
              <a:rPr lang="en-US" sz="1800" b="1" i="1">
                <a:latin typeface="Times New Roman" pitchFamily="18" charset="0"/>
              </a:rPr>
              <a:t>null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 search for 78</a:t>
            </a:r>
          </a:p>
        </p:txBody>
      </p:sp>
      <p:grpSp>
        <p:nvGrpSpPr>
          <p:cNvPr id="147524" name="Group 68"/>
          <p:cNvGrpSpPr>
            <a:grpSpLocks/>
          </p:cNvGrpSpPr>
          <p:nvPr/>
        </p:nvGrpSpPr>
        <p:grpSpPr bwMode="auto">
          <a:xfrm>
            <a:off x="1330325" y="4419600"/>
            <a:ext cx="7280275" cy="215900"/>
            <a:chOff x="838" y="2832"/>
            <a:chExt cx="4586" cy="136"/>
          </a:xfrm>
        </p:grpSpPr>
        <p:sp>
          <p:nvSpPr>
            <p:cNvPr id="147482" name="Rectangle 26"/>
            <p:cNvSpPr>
              <a:spLocks noChangeArrowheads="1"/>
            </p:cNvSpPr>
            <p:nvPr/>
          </p:nvSpPr>
          <p:spPr bwMode="auto">
            <a:xfrm>
              <a:off x="5196" y="2832"/>
              <a:ext cx="228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7483" name="Rectangle 27"/>
            <p:cNvSpPr>
              <a:spLocks noChangeArrowheads="1"/>
            </p:cNvSpPr>
            <p:nvPr/>
          </p:nvSpPr>
          <p:spPr bwMode="auto">
            <a:xfrm>
              <a:off x="838" y="2832"/>
              <a:ext cx="229" cy="1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</a:p>
          </p:txBody>
        </p:sp>
        <p:cxnSp>
          <p:nvCxnSpPr>
            <p:cNvPr id="147484" name="AutoShape 28"/>
            <p:cNvCxnSpPr>
              <a:cxnSpLocks noChangeShapeType="1"/>
              <a:stCxn id="147483" idx="3"/>
              <a:endCxn id="147482" idx="1"/>
            </p:cNvCxnSpPr>
            <p:nvPr/>
          </p:nvCxnSpPr>
          <p:spPr bwMode="auto">
            <a:xfrm>
              <a:off x="1079" y="2900"/>
              <a:ext cx="4105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7505" name="Text Box 49"/>
          <p:cNvSpPr txBox="1">
            <a:spLocks noChangeArrowheads="1"/>
          </p:cNvSpPr>
          <p:nvPr/>
        </p:nvSpPr>
        <p:spPr bwMode="auto">
          <a:xfrm>
            <a:off x="838200" y="5791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7506" name="Text Box 50"/>
          <p:cNvSpPr txBox="1">
            <a:spLocks noChangeArrowheads="1"/>
          </p:cNvSpPr>
          <p:nvPr/>
        </p:nvSpPr>
        <p:spPr bwMode="auto">
          <a:xfrm>
            <a:off x="838200" y="5283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7507" name="Text Box 51"/>
          <p:cNvSpPr txBox="1">
            <a:spLocks noChangeArrowheads="1"/>
          </p:cNvSpPr>
          <p:nvPr/>
        </p:nvSpPr>
        <p:spPr bwMode="auto">
          <a:xfrm>
            <a:off x="838200" y="4775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7508" name="Text Box 52"/>
          <p:cNvSpPr txBox="1">
            <a:spLocks noChangeArrowheads="1"/>
          </p:cNvSpPr>
          <p:nvPr/>
        </p:nvSpPr>
        <p:spPr bwMode="auto">
          <a:xfrm>
            <a:off x="8382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S</a:t>
            </a:r>
            <a:r>
              <a:rPr lang="en-US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47486" name="Rectangle 30"/>
          <p:cNvSpPr>
            <a:spLocks noChangeArrowheads="1"/>
          </p:cNvSpPr>
          <p:nvPr/>
        </p:nvSpPr>
        <p:spPr bwMode="auto">
          <a:xfrm>
            <a:off x="824865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7487" name="Rectangle 31"/>
          <p:cNvSpPr>
            <a:spLocks noChangeArrowheads="1"/>
          </p:cNvSpPr>
          <p:nvPr/>
        </p:nvSpPr>
        <p:spPr bwMode="auto">
          <a:xfrm>
            <a:off x="4143375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31</a:t>
            </a:r>
          </a:p>
        </p:txBody>
      </p:sp>
      <p:sp>
        <p:nvSpPr>
          <p:cNvPr id="147488" name="Rectangle 32"/>
          <p:cNvSpPr>
            <a:spLocks noChangeArrowheads="1"/>
          </p:cNvSpPr>
          <p:nvPr/>
        </p:nvSpPr>
        <p:spPr bwMode="auto">
          <a:xfrm>
            <a:off x="13303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47489" name="AutoShape 33"/>
          <p:cNvCxnSpPr>
            <a:cxnSpLocks noChangeShapeType="1"/>
            <a:stCxn id="147488" idx="3"/>
            <a:endCxn id="147487" idx="1"/>
          </p:cNvCxnSpPr>
          <p:nvPr/>
        </p:nvCxnSpPr>
        <p:spPr bwMode="auto">
          <a:xfrm>
            <a:off x="1712913" y="5033963"/>
            <a:ext cx="241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90" name="AutoShape 34"/>
          <p:cNvCxnSpPr>
            <a:cxnSpLocks noChangeShapeType="1"/>
            <a:stCxn id="147487" idx="3"/>
            <a:endCxn id="147486" idx="1"/>
          </p:cNvCxnSpPr>
          <p:nvPr/>
        </p:nvCxnSpPr>
        <p:spPr bwMode="auto">
          <a:xfrm>
            <a:off x="4524375" y="5033963"/>
            <a:ext cx="3705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0" name="AutoShape 54"/>
          <p:cNvCxnSpPr>
            <a:cxnSpLocks noChangeShapeType="1"/>
            <a:stCxn id="147488" idx="0"/>
            <a:endCxn id="147487" idx="0"/>
          </p:cNvCxnSpPr>
          <p:nvPr/>
        </p:nvCxnSpPr>
        <p:spPr bwMode="auto">
          <a:xfrm rot="5400000" flipV="1">
            <a:off x="2917825" y="3502026"/>
            <a:ext cx="1587" cy="2811462"/>
          </a:xfrm>
          <a:prstGeom prst="curvedConnector3">
            <a:avLst>
              <a:gd name="adj1" fmla="val -20900005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5" name="AutoShape 59"/>
          <p:cNvCxnSpPr>
            <a:cxnSpLocks noChangeShapeType="1"/>
            <a:stCxn id="147483" idx="2"/>
            <a:endCxn id="147488" idx="0"/>
          </p:cNvCxnSpPr>
          <p:nvPr/>
        </p:nvCxnSpPr>
        <p:spPr bwMode="auto">
          <a:xfrm>
            <a:off x="1512888" y="4654550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6" name="AutoShape 60"/>
          <p:cNvCxnSpPr>
            <a:cxnSpLocks noChangeShapeType="1"/>
            <a:stCxn id="147487" idx="2"/>
            <a:endCxn id="147495" idx="0"/>
          </p:cNvCxnSpPr>
          <p:nvPr/>
        </p:nvCxnSpPr>
        <p:spPr bwMode="auto">
          <a:xfrm>
            <a:off x="4324350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7" name="AutoShape 61"/>
          <p:cNvCxnSpPr>
            <a:cxnSpLocks noChangeShapeType="1"/>
            <a:stCxn id="147493" idx="2"/>
            <a:endCxn id="147462" idx="0"/>
          </p:cNvCxnSpPr>
          <p:nvPr/>
        </p:nvCxnSpPr>
        <p:spPr bwMode="auto">
          <a:xfrm>
            <a:off x="7054850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493" name="Rectangle 37"/>
          <p:cNvSpPr>
            <a:spLocks noChangeArrowheads="1"/>
          </p:cNvSpPr>
          <p:nvPr/>
        </p:nvSpPr>
        <p:spPr bwMode="auto">
          <a:xfrm>
            <a:off x="6873875" y="5432425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64</a:t>
            </a:r>
          </a:p>
        </p:txBody>
      </p:sp>
      <p:sp>
        <p:nvSpPr>
          <p:cNvPr id="147494" name="Rectangle 38"/>
          <p:cNvSpPr>
            <a:spLocks noChangeArrowheads="1"/>
          </p:cNvSpPr>
          <p:nvPr/>
        </p:nvSpPr>
        <p:spPr bwMode="auto">
          <a:xfrm>
            <a:off x="8248650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7495" name="Rectangle 39"/>
          <p:cNvSpPr>
            <a:spLocks noChangeArrowheads="1"/>
          </p:cNvSpPr>
          <p:nvPr/>
        </p:nvSpPr>
        <p:spPr bwMode="auto">
          <a:xfrm>
            <a:off x="4143375" y="543242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31</a:t>
            </a:r>
          </a:p>
        </p:txBody>
      </p:sp>
      <p:sp>
        <p:nvSpPr>
          <p:cNvPr id="147496" name="Rectangle 40"/>
          <p:cNvSpPr>
            <a:spLocks noChangeArrowheads="1"/>
          </p:cNvSpPr>
          <p:nvPr/>
        </p:nvSpPr>
        <p:spPr bwMode="auto">
          <a:xfrm>
            <a:off x="4830763" y="543242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sp>
        <p:nvSpPr>
          <p:cNvPr id="147497" name="Rectangle 41"/>
          <p:cNvSpPr>
            <a:spLocks noChangeArrowheads="1"/>
          </p:cNvSpPr>
          <p:nvPr/>
        </p:nvSpPr>
        <p:spPr bwMode="auto">
          <a:xfrm>
            <a:off x="1330325" y="543242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7498" name="Rectangle 42"/>
          <p:cNvSpPr>
            <a:spLocks noChangeArrowheads="1"/>
          </p:cNvSpPr>
          <p:nvPr/>
        </p:nvSpPr>
        <p:spPr bwMode="auto">
          <a:xfrm>
            <a:off x="270668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cxnSp>
        <p:nvCxnSpPr>
          <p:cNvPr id="147499" name="AutoShape 43"/>
          <p:cNvCxnSpPr>
            <a:cxnSpLocks noChangeShapeType="1"/>
            <a:stCxn id="147497" idx="3"/>
            <a:endCxn id="147498" idx="1"/>
          </p:cNvCxnSpPr>
          <p:nvPr/>
        </p:nvCxnSpPr>
        <p:spPr bwMode="auto">
          <a:xfrm>
            <a:off x="1703388" y="5540375"/>
            <a:ext cx="9937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00" name="AutoShape 44"/>
          <p:cNvCxnSpPr>
            <a:cxnSpLocks noChangeShapeType="1"/>
            <a:stCxn id="147498" idx="3"/>
            <a:endCxn id="147495" idx="1"/>
          </p:cNvCxnSpPr>
          <p:nvPr/>
        </p:nvCxnSpPr>
        <p:spPr bwMode="auto">
          <a:xfrm>
            <a:off x="3079750" y="5540375"/>
            <a:ext cx="1044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01" name="AutoShape 45"/>
          <p:cNvCxnSpPr>
            <a:cxnSpLocks noChangeShapeType="1"/>
            <a:stCxn id="147495" idx="3"/>
            <a:endCxn id="147496" idx="1"/>
          </p:cNvCxnSpPr>
          <p:nvPr/>
        </p:nvCxnSpPr>
        <p:spPr bwMode="auto">
          <a:xfrm>
            <a:off x="4524375" y="5540375"/>
            <a:ext cx="2873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02" name="AutoShape 46"/>
          <p:cNvCxnSpPr>
            <a:cxnSpLocks noChangeShapeType="1"/>
            <a:stCxn id="147496" idx="3"/>
            <a:endCxn id="147493" idx="1"/>
          </p:cNvCxnSpPr>
          <p:nvPr/>
        </p:nvCxnSpPr>
        <p:spPr bwMode="auto">
          <a:xfrm>
            <a:off x="5213350" y="5540375"/>
            <a:ext cx="1641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04" name="AutoShape 48"/>
          <p:cNvCxnSpPr>
            <a:cxnSpLocks noChangeShapeType="1"/>
            <a:stCxn id="147493" idx="3"/>
            <a:endCxn id="147494" idx="1"/>
          </p:cNvCxnSpPr>
          <p:nvPr/>
        </p:nvCxnSpPr>
        <p:spPr bwMode="auto">
          <a:xfrm>
            <a:off x="7253288" y="5540375"/>
            <a:ext cx="976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2" name="AutoShape 56"/>
          <p:cNvCxnSpPr>
            <a:cxnSpLocks noChangeShapeType="1"/>
            <a:stCxn id="147495" idx="0"/>
            <a:endCxn id="147496" idx="0"/>
          </p:cNvCxnSpPr>
          <p:nvPr/>
        </p:nvCxnSpPr>
        <p:spPr bwMode="auto">
          <a:xfrm rot="5400000" flipV="1">
            <a:off x="4668044" y="5069681"/>
            <a:ext cx="1588" cy="688975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18" name="AutoShape 62"/>
          <p:cNvCxnSpPr>
            <a:cxnSpLocks noChangeShapeType="1"/>
            <a:stCxn id="147496" idx="0"/>
            <a:endCxn id="147493" idx="0"/>
          </p:cNvCxnSpPr>
          <p:nvPr/>
        </p:nvCxnSpPr>
        <p:spPr bwMode="auto">
          <a:xfrm rot="5400000" flipV="1">
            <a:off x="6033294" y="4393406"/>
            <a:ext cx="1588" cy="2041525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7461" name="Rectangle 5"/>
          <p:cNvSpPr>
            <a:spLocks noChangeArrowheads="1"/>
          </p:cNvSpPr>
          <p:nvPr/>
        </p:nvSpPr>
        <p:spPr bwMode="auto">
          <a:xfrm>
            <a:off x="61849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56</a:t>
            </a:r>
          </a:p>
        </p:txBody>
      </p:sp>
      <p:sp>
        <p:nvSpPr>
          <p:cNvPr id="147462" name="Rectangle 6"/>
          <p:cNvSpPr>
            <a:spLocks noChangeArrowheads="1"/>
          </p:cNvSpPr>
          <p:nvPr/>
        </p:nvSpPr>
        <p:spPr bwMode="auto">
          <a:xfrm>
            <a:off x="6873875" y="5938838"/>
            <a:ext cx="360363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64</a:t>
            </a: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559675" y="593883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78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8248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4143375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31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48307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4959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44</a:t>
            </a:r>
          </a:p>
        </p:txBody>
      </p:sp>
      <p:sp>
        <p:nvSpPr>
          <p:cNvPr id="147468" name="Rectangle 12"/>
          <p:cNvSpPr>
            <a:spLocks noChangeArrowheads="1"/>
          </p:cNvSpPr>
          <p:nvPr/>
        </p:nvSpPr>
        <p:spPr bwMode="auto">
          <a:xfrm>
            <a:off x="133032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2019300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12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27066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339566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26</a:t>
            </a:r>
          </a:p>
        </p:txBody>
      </p:sp>
      <p:cxnSp>
        <p:nvCxnSpPr>
          <p:cNvPr id="147472" name="AutoShape 16"/>
          <p:cNvCxnSpPr>
            <a:cxnSpLocks noChangeShapeType="1"/>
            <a:stCxn id="147468" idx="3"/>
            <a:endCxn id="147469" idx="1"/>
          </p:cNvCxnSpPr>
          <p:nvPr/>
        </p:nvCxnSpPr>
        <p:spPr bwMode="auto">
          <a:xfrm>
            <a:off x="17033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3" name="AutoShape 17"/>
          <p:cNvCxnSpPr>
            <a:cxnSpLocks noChangeShapeType="1"/>
            <a:stCxn id="147470" idx="3"/>
            <a:endCxn id="147471" idx="1"/>
          </p:cNvCxnSpPr>
          <p:nvPr/>
        </p:nvCxnSpPr>
        <p:spPr bwMode="auto">
          <a:xfrm>
            <a:off x="30797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4" name="AutoShape 18"/>
          <p:cNvCxnSpPr>
            <a:cxnSpLocks noChangeShapeType="1"/>
            <a:stCxn id="147465" idx="3"/>
            <a:endCxn id="147466" idx="1"/>
          </p:cNvCxnSpPr>
          <p:nvPr/>
        </p:nvCxnSpPr>
        <p:spPr bwMode="auto">
          <a:xfrm>
            <a:off x="4514850" y="6046788"/>
            <a:ext cx="30638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5" name="AutoShape 19"/>
          <p:cNvCxnSpPr>
            <a:cxnSpLocks noChangeShapeType="1"/>
            <a:stCxn id="147469" idx="3"/>
            <a:endCxn id="147470" idx="1"/>
          </p:cNvCxnSpPr>
          <p:nvPr/>
        </p:nvCxnSpPr>
        <p:spPr bwMode="auto">
          <a:xfrm>
            <a:off x="2392363" y="6046788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6" name="AutoShape 20"/>
          <p:cNvCxnSpPr>
            <a:cxnSpLocks noChangeShapeType="1"/>
            <a:stCxn id="147471" idx="3"/>
            <a:endCxn id="147465" idx="1"/>
          </p:cNvCxnSpPr>
          <p:nvPr/>
        </p:nvCxnSpPr>
        <p:spPr bwMode="auto">
          <a:xfrm>
            <a:off x="3768725" y="6046788"/>
            <a:ext cx="365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7" name="AutoShape 21"/>
          <p:cNvCxnSpPr>
            <a:cxnSpLocks noChangeShapeType="1"/>
            <a:stCxn id="147466" idx="3"/>
            <a:endCxn id="147467" idx="1"/>
          </p:cNvCxnSpPr>
          <p:nvPr/>
        </p:nvCxnSpPr>
        <p:spPr bwMode="auto">
          <a:xfrm>
            <a:off x="5203825" y="6046788"/>
            <a:ext cx="2825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8" name="AutoShape 22"/>
          <p:cNvCxnSpPr>
            <a:cxnSpLocks noChangeShapeType="1"/>
            <a:stCxn id="147467" idx="3"/>
            <a:endCxn id="147461" idx="1"/>
          </p:cNvCxnSpPr>
          <p:nvPr/>
        </p:nvCxnSpPr>
        <p:spPr bwMode="auto">
          <a:xfrm>
            <a:off x="5868988" y="6046788"/>
            <a:ext cx="3063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79" name="AutoShape 23"/>
          <p:cNvCxnSpPr>
            <a:cxnSpLocks noChangeShapeType="1"/>
            <a:stCxn id="147461" idx="3"/>
            <a:endCxn id="147462" idx="1"/>
          </p:cNvCxnSpPr>
          <p:nvPr/>
        </p:nvCxnSpPr>
        <p:spPr bwMode="auto">
          <a:xfrm>
            <a:off x="6557963" y="6046788"/>
            <a:ext cx="29686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80" name="AutoShape 24"/>
          <p:cNvCxnSpPr>
            <a:cxnSpLocks noChangeShapeType="1"/>
            <a:stCxn id="147462" idx="3"/>
            <a:endCxn id="147463" idx="1"/>
          </p:cNvCxnSpPr>
          <p:nvPr/>
        </p:nvCxnSpPr>
        <p:spPr bwMode="auto">
          <a:xfrm>
            <a:off x="7253288" y="6046788"/>
            <a:ext cx="2873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481" name="AutoShape 25"/>
          <p:cNvCxnSpPr>
            <a:cxnSpLocks noChangeShapeType="1"/>
            <a:stCxn id="147463" idx="3"/>
            <a:endCxn id="147464" idx="1"/>
          </p:cNvCxnSpPr>
          <p:nvPr/>
        </p:nvCxnSpPr>
        <p:spPr bwMode="auto">
          <a:xfrm>
            <a:off x="7940675" y="6046788"/>
            <a:ext cx="2984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520" name="AutoShape 64"/>
          <p:cNvCxnSpPr>
            <a:cxnSpLocks noChangeShapeType="1"/>
            <a:stCxn id="147462" idx="0"/>
            <a:endCxn id="147463" idx="0"/>
          </p:cNvCxnSpPr>
          <p:nvPr/>
        </p:nvCxnSpPr>
        <p:spPr bwMode="auto">
          <a:xfrm rot="5400000" flipV="1">
            <a:off x="7396956" y="5577682"/>
            <a:ext cx="1587" cy="685800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6C81F-0AF5-4A89-9B84-D6FADA5BC946}" type="slidenum">
              <a:rPr lang="en-US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Randomized Algorithms</a:t>
            </a:r>
          </a:p>
        </p:txBody>
      </p:sp>
      <p:sp>
        <p:nvSpPr>
          <p:cNvPr id="14541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86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A </a:t>
            </a:r>
            <a:r>
              <a:rPr lang="en-US" sz="2000">
                <a:solidFill>
                  <a:schemeClr val="tx2"/>
                </a:solidFill>
              </a:rPr>
              <a:t>randomized algorithm</a:t>
            </a:r>
            <a:r>
              <a:rPr lang="en-US" sz="2000"/>
              <a:t> performs coin tosses (i.e., uses random bits) to control its execution</a:t>
            </a:r>
          </a:p>
          <a:p>
            <a:pPr>
              <a:lnSpc>
                <a:spcPct val="90000"/>
              </a:lnSpc>
            </a:pPr>
            <a:r>
              <a:rPr lang="en-US" sz="2000"/>
              <a:t>It contains statements of the type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	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pitchFamily="18" charset="2"/>
                <a:sym typeface="Symbol" pitchFamily="18" charset="2"/>
              </a:rPr>
              <a:t>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random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()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if 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 b="1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Symbol" pitchFamily="18" charset="2"/>
              </a:rPr>
              <a:t>=</a:t>
            </a: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 0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do A …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latin typeface="Times New Roman" pitchFamily="18" charset="0"/>
              </a:rPr>
              <a:t>	</a:t>
            </a:r>
            <a:r>
              <a:rPr lang="en-US" sz="1800" b="1">
                <a:solidFill>
                  <a:srgbClr val="000000"/>
                </a:solidFill>
                <a:latin typeface="Times New Roman" pitchFamily="18" charset="0"/>
              </a:rPr>
              <a:t>else</a:t>
            </a:r>
            <a:r>
              <a:rPr lang="en-US" sz="1800">
                <a:latin typeface="Times New Roman" pitchFamily="18" charset="0"/>
              </a:rPr>
              <a:t> { </a:t>
            </a:r>
            <a:r>
              <a:rPr lang="en-US" sz="1800" b="1" i="1">
                <a:latin typeface="Times New Roman" pitchFamily="18" charset="0"/>
              </a:rPr>
              <a:t>b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latin typeface="Symbol" pitchFamily="18" charset="2"/>
              </a:rPr>
              <a:t>=</a:t>
            </a:r>
            <a:r>
              <a:rPr lang="en-US" sz="1800">
                <a:latin typeface="Times New Roman" pitchFamily="18" charset="0"/>
              </a:rPr>
              <a:t> 1}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accent2"/>
                </a:solidFill>
                <a:latin typeface="Times New Roman" pitchFamily="18" charset="0"/>
              </a:rPr>
              <a:t>		do  B … </a:t>
            </a:r>
          </a:p>
          <a:p>
            <a:pPr>
              <a:lnSpc>
                <a:spcPct val="90000"/>
              </a:lnSpc>
            </a:pPr>
            <a:r>
              <a:rPr lang="en-US" sz="2000"/>
              <a:t>Its running time depends on the outcomes of the coin tosses</a:t>
            </a:r>
          </a:p>
        </p:txBody>
      </p:sp>
      <p:sp>
        <p:nvSpPr>
          <p:cNvPr id="14541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We analyze the expected running time of a randomized algorithm under the following assumptions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coins are unbiased, and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coin tosses are independent</a:t>
            </a:r>
          </a:p>
          <a:p>
            <a:pPr>
              <a:lnSpc>
                <a:spcPct val="90000"/>
              </a:lnSpc>
            </a:pPr>
            <a:r>
              <a:rPr lang="en-US" sz="2000"/>
              <a:t>The worst-case running time of a randomized algorithm is often large but has very low probability (e.g., it occurs when all the coin tosses give “heads”)</a:t>
            </a:r>
          </a:p>
          <a:p>
            <a:pPr>
              <a:lnSpc>
                <a:spcPct val="90000"/>
              </a:lnSpc>
            </a:pPr>
            <a:r>
              <a:rPr lang="en-US" sz="2000"/>
              <a:t>We use a randomized algorithm to insert items into a skip list</a:t>
            </a:r>
          </a:p>
          <a:p>
            <a:pPr lvl="1">
              <a:lnSpc>
                <a:spcPct val="90000"/>
              </a:lnSpc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C3F4265-4665-4E10-A282-47FA89545481}" type="slidenum">
              <a:rPr lang="en-US"/>
              <a:pPr/>
              <a:t>5</a:t>
            </a:fld>
            <a:endParaRPr lang="en-US"/>
          </a:p>
        </p:txBody>
      </p:sp>
      <p:sp>
        <p:nvSpPr>
          <p:cNvPr id="148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To insert an entry 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,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)</a:t>
            </a:r>
            <a:r>
              <a:rPr lang="en-US" sz="2000"/>
              <a:t> into a skip list, we use a randomized algorithm: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 repeatedly toss a coin until we get tails, and we denote with </a:t>
            </a:r>
            <a:r>
              <a:rPr lang="en-US" sz="1800" b="1" i="1">
                <a:latin typeface="Times New Roman" pitchFamily="18" charset="0"/>
              </a:rPr>
              <a:t>i </a:t>
            </a:r>
            <a:r>
              <a:rPr lang="en-US" sz="1800"/>
              <a:t>the number of times the coin came up heads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If </a:t>
            </a:r>
            <a:r>
              <a:rPr lang="en-US" sz="1800" b="1" i="1">
                <a:latin typeface="Times New Roman" pitchFamily="18" charset="0"/>
              </a:rPr>
              <a:t>i </a:t>
            </a:r>
            <a:r>
              <a:rPr lang="en-US" sz="1800">
                <a:latin typeface="Symbol" pitchFamily="18" charset="2"/>
                <a:sym typeface="Symbol" pitchFamily="18" charset="2"/>
              </a:rPr>
              <a:t></a:t>
            </a:r>
            <a:r>
              <a:rPr lang="en-US" sz="1800" b="1" i="1">
                <a:latin typeface="Times New Roman" pitchFamily="18" charset="0"/>
              </a:rPr>
              <a:t> h</a:t>
            </a:r>
            <a:r>
              <a:rPr lang="en-US" sz="1800"/>
              <a:t>, we add to the skip list new lists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h</a:t>
            </a:r>
            <a:r>
              <a:rPr lang="en-US" sz="1800" baseline="-25000">
                <a:latin typeface="Symbol" pitchFamily="18" charset="2"/>
              </a:rPr>
              <a:t>+</a:t>
            </a:r>
            <a:r>
              <a:rPr lang="en-US" sz="1800" baseline="-25000">
                <a:latin typeface="Times New Roman" pitchFamily="18" charset="0"/>
              </a:rPr>
              <a:t>1</a:t>
            </a:r>
            <a:r>
              <a:rPr lang="en-US" sz="1800">
                <a:latin typeface="Times New Roman" pitchFamily="18" charset="0"/>
              </a:rPr>
              <a:t>, … ,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 </a:t>
            </a:r>
            <a:r>
              <a:rPr lang="en-US" sz="1800" baseline="-25000">
                <a:latin typeface="Symbol" pitchFamily="18" charset="2"/>
              </a:rPr>
              <a:t>+</a:t>
            </a:r>
            <a:r>
              <a:rPr lang="en-US" sz="1800" baseline="-25000">
                <a:latin typeface="Times New Roman" pitchFamily="18" charset="0"/>
              </a:rPr>
              <a:t>1</a:t>
            </a:r>
            <a:r>
              <a:rPr lang="en-US" sz="1800"/>
              <a:t>, each containing only the two special keys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We search for </a:t>
            </a:r>
            <a:r>
              <a:rPr lang="en-US" sz="1800" b="1" i="1">
                <a:latin typeface="Times New Roman" pitchFamily="18" charset="0"/>
              </a:rPr>
              <a:t>x </a:t>
            </a:r>
            <a:r>
              <a:rPr lang="en-US" sz="1800"/>
              <a:t>in the skip list and find the positions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aseline="-25000">
                <a:latin typeface="Times New Roman" pitchFamily="18" charset="0"/>
              </a:rPr>
              <a:t>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1 </a:t>
            </a:r>
            <a:r>
              <a:rPr lang="en-US" sz="1800">
                <a:latin typeface="Times New Roman" pitchFamily="18" charset="0"/>
              </a:rPr>
              <a:t>, …,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="1" i="1" baseline="-25000">
                <a:latin typeface="Times New Roman" pitchFamily="18" charset="0"/>
              </a:rPr>
              <a:t>i </a:t>
            </a:r>
            <a:r>
              <a:rPr lang="en-US" sz="1800"/>
              <a:t>of the items with largest key less than </a:t>
            </a:r>
            <a:r>
              <a:rPr lang="en-US" sz="1800" b="1" i="1">
                <a:latin typeface="Times New Roman" pitchFamily="18" charset="0"/>
              </a:rPr>
              <a:t>x</a:t>
            </a:r>
            <a:r>
              <a:rPr lang="en-US" sz="1800"/>
              <a:t> in each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  <a:r>
              <a:rPr lang="en-US" sz="1800">
                <a:latin typeface="Times New Roman" pitchFamily="18" charset="0"/>
              </a:rPr>
              <a:t>, … ,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endParaRPr lang="en-US" sz="1800"/>
          </a:p>
          <a:p>
            <a:pPr lvl="1">
              <a:lnSpc>
                <a:spcPct val="90000"/>
              </a:lnSpc>
            </a:pPr>
            <a:r>
              <a:rPr lang="en-US" sz="1800"/>
              <a:t>For </a:t>
            </a:r>
            <a:r>
              <a:rPr lang="en-US" sz="1800" b="1" i="1">
                <a:latin typeface="Times New Roman" pitchFamily="18" charset="0"/>
              </a:rPr>
              <a:t>j</a:t>
            </a:r>
            <a:r>
              <a:rPr lang="en-US" sz="1800">
                <a:latin typeface="Times New Roman" pitchFamily="18" charset="0"/>
              </a:rPr>
              <a:t> </a:t>
            </a:r>
            <a:r>
              <a:rPr lang="en-US" sz="1800">
                <a:latin typeface="Symbol" pitchFamily="18" charset="2"/>
                <a:sym typeface="Symbol" pitchFamily="18" charset="2"/>
              </a:rPr>
              <a:t></a:t>
            </a:r>
            <a:r>
              <a:rPr lang="en-US" sz="1800">
                <a:latin typeface="Times New Roman" pitchFamily="18" charset="0"/>
              </a:rPr>
              <a:t> 0, …, </a:t>
            </a:r>
            <a:r>
              <a:rPr lang="en-US" sz="1800" b="1" i="1">
                <a:latin typeface="Times New Roman" pitchFamily="18" charset="0"/>
              </a:rPr>
              <a:t>i</a:t>
            </a:r>
            <a:r>
              <a:rPr lang="en-US" sz="1800"/>
              <a:t>, we insert item </a:t>
            </a:r>
            <a:r>
              <a:rPr lang="en-US" sz="1800">
                <a:latin typeface="Times New Roman" pitchFamily="18" charset="0"/>
              </a:rPr>
              <a:t>(</a:t>
            </a:r>
            <a:r>
              <a:rPr lang="en-US" sz="1800" b="1" i="1">
                <a:latin typeface="Times New Roman" pitchFamily="18" charset="0"/>
              </a:rPr>
              <a:t>x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="1" i="1">
                <a:latin typeface="Times New Roman" pitchFamily="18" charset="0"/>
              </a:rPr>
              <a:t>o</a:t>
            </a:r>
            <a:r>
              <a:rPr lang="en-US" sz="1800">
                <a:latin typeface="Times New Roman" pitchFamily="18" charset="0"/>
              </a:rPr>
              <a:t>)</a:t>
            </a:r>
            <a:r>
              <a:rPr lang="en-US" sz="1800"/>
              <a:t> into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j</a:t>
            </a:r>
            <a:r>
              <a:rPr lang="en-US" sz="1800"/>
              <a:t> after position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="1" i="1" baseline="-25000">
                <a:latin typeface="Times New Roman" pitchFamily="18" charset="0"/>
              </a:rPr>
              <a:t>j</a:t>
            </a:r>
          </a:p>
          <a:p>
            <a:pPr>
              <a:lnSpc>
                <a:spcPct val="90000"/>
              </a:lnSpc>
            </a:pPr>
            <a:r>
              <a:rPr lang="en-US" sz="2000"/>
              <a:t>Example: insert key </a:t>
            </a:r>
            <a:r>
              <a:rPr lang="en-US" sz="2000">
                <a:latin typeface="Times New Roman" pitchFamily="18" charset="0"/>
              </a:rPr>
              <a:t>15</a:t>
            </a:r>
            <a:r>
              <a:rPr lang="en-US" sz="2000"/>
              <a:t>, with </a:t>
            </a:r>
            <a:r>
              <a:rPr lang="en-US" sz="2000" b="1" i="1">
                <a:latin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>
                <a:latin typeface="Times New Roman" pitchFamily="18" charset="0"/>
              </a:rPr>
              <a:t> 2</a:t>
            </a: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350520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102552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1644650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10</a:t>
            </a:r>
          </a:p>
        </p:txBody>
      </p:sp>
      <p:sp>
        <p:nvSpPr>
          <p:cNvPr id="148494" name="Rectangle 14"/>
          <p:cNvSpPr>
            <a:spLocks noChangeArrowheads="1"/>
          </p:cNvSpPr>
          <p:nvPr/>
        </p:nvSpPr>
        <p:spPr bwMode="auto">
          <a:xfrm>
            <a:off x="2884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36</a:t>
            </a:r>
          </a:p>
        </p:txBody>
      </p:sp>
      <p:cxnSp>
        <p:nvCxnSpPr>
          <p:cNvPr id="148495" name="AutoShape 15"/>
          <p:cNvCxnSpPr>
            <a:cxnSpLocks noChangeShapeType="1"/>
            <a:stCxn id="148491" idx="3"/>
            <a:endCxn id="148492" idx="1"/>
          </p:cNvCxnSpPr>
          <p:nvPr/>
        </p:nvCxnSpPr>
        <p:spPr bwMode="auto">
          <a:xfrm>
            <a:off x="1408113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6" name="AutoShape 16"/>
          <p:cNvCxnSpPr>
            <a:cxnSpLocks noChangeShapeType="1"/>
            <a:stCxn id="148493" idx="3"/>
            <a:endCxn id="148494" idx="1"/>
          </p:cNvCxnSpPr>
          <p:nvPr/>
        </p:nvCxnSpPr>
        <p:spPr bwMode="auto">
          <a:xfrm>
            <a:off x="2646363" y="6046788"/>
            <a:ext cx="2286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8" name="AutoShape 18"/>
          <p:cNvCxnSpPr>
            <a:cxnSpLocks noChangeShapeType="1"/>
            <a:stCxn id="148492" idx="3"/>
            <a:endCxn id="148493" idx="1"/>
          </p:cNvCxnSpPr>
          <p:nvPr/>
        </p:nvCxnSpPr>
        <p:spPr bwMode="auto">
          <a:xfrm>
            <a:off x="2027238" y="6046788"/>
            <a:ext cx="21748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499" name="AutoShape 19"/>
          <p:cNvCxnSpPr>
            <a:cxnSpLocks noChangeShapeType="1"/>
            <a:stCxn id="148494" idx="3"/>
            <a:endCxn id="148487" idx="1"/>
          </p:cNvCxnSpPr>
          <p:nvPr/>
        </p:nvCxnSpPr>
        <p:spPr bwMode="auto">
          <a:xfrm>
            <a:off x="3257550" y="6046788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3505200" y="4926013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8511" name="Rectangle 31"/>
          <p:cNvSpPr>
            <a:spLocks noChangeArrowheads="1"/>
          </p:cNvSpPr>
          <p:nvPr/>
        </p:nvSpPr>
        <p:spPr bwMode="auto">
          <a:xfrm>
            <a:off x="1025525" y="4926013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48512" name="AutoShape 32"/>
          <p:cNvCxnSpPr>
            <a:cxnSpLocks noChangeShapeType="1"/>
            <a:stCxn id="148511" idx="3"/>
            <a:endCxn id="148509" idx="1"/>
          </p:cNvCxnSpPr>
          <p:nvPr/>
        </p:nvCxnSpPr>
        <p:spPr bwMode="auto">
          <a:xfrm>
            <a:off x="1408113" y="5033963"/>
            <a:ext cx="20780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493" name="Rectangle 13"/>
          <p:cNvSpPr>
            <a:spLocks noChangeArrowheads="1"/>
          </p:cNvSpPr>
          <p:nvPr/>
        </p:nvSpPr>
        <p:spPr bwMode="auto">
          <a:xfrm>
            <a:off x="2263775" y="5938838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2265363" y="5438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8517" name="Rectangle 37"/>
          <p:cNvSpPr>
            <a:spLocks noChangeArrowheads="1"/>
          </p:cNvSpPr>
          <p:nvPr/>
        </p:nvSpPr>
        <p:spPr bwMode="auto">
          <a:xfrm>
            <a:off x="350520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8520" name="Rectangle 40"/>
          <p:cNvSpPr>
            <a:spLocks noChangeArrowheads="1"/>
          </p:cNvSpPr>
          <p:nvPr/>
        </p:nvSpPr>
        <p:spPr bwMode="auto">
          <a:xfrm>
            <a:off x="1025525" y="5432425"/>
            <a:ext cx="363538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cxnSp>
        <p:nvCxnSpPr>
          <p:cNvPr id="148522" name="AutoShape 42"/>
          <p:cNvCxnSpPr>
            <a:cxnSpLocks noChangeShapeType="1"/>
            <a:stCxn id="148520" idx="3"/>
            <a:endCxn id="148521" idx="1"/>
          </p:cNvCxnSpPr>
          <p:nvPr/>
        </p:nvCxnSpPr>
        <p:spPr bwMode="auto">
          <a:xfrm>
            <a:off x="1408113" y="5540375"/>
            <a:ext cx="83820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527" name="AutoShape 47"/>
          <p:cNvCxnSpPr>
            <a:cxnSpLocks noChangeShapeType="1"/>
            <a:stCxn id="148521" idx="3"/>
            <a:endCxn id="148517" idx="1"/>
          </p:cNvCxnSpPr>
          <p:nvPr/>
        </p:nvCxnSpPr>
        <p:spPr bwMode="auto">
          <a:xfrm flipV="1">
            <a:off x="2647950" y="5540375"/>
            <a:ext cx="847725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666750" y="5864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666750" y="5356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666750" y="4848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grpSp>
        <p:nvGrpSpPr>
          <p:cNvPr id="148604" name="Group 124"/>
          <p:cNvGrpSpPr>
            <a:grpSpLocks/>
          </p:cNvGrpSpPr>
          <p:nvPr/>
        </p:nvGrpSpPr>
        <p:grpSpPr bwMode="auto">
          <a:xfrm>
            <a:off x="5378450" y="4422775"/>
            <a:ext cx="3460750" cy="215900"/>
            <a:chOff x="3154" y="2834"/>
            <a:chExt cx="2180" cy="136"/>
          </a:xfrm>
        </p:grpSpPr>
        <p:sp>
          <p:nvSpPr>
            <p:cNvPr id="148573" name="Rectangle 93"/>
            <p:cNvSpPr>
              <a:spLocks noChangeArrowheads="1"/>
            </p:cNvSpPr>
            <p:nvPr/>
          </p:nvSpPr>
          <p:spPr bwMode="auto">
            <a:xfrm>
              <a:off x="5106" y="283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8574" name="Rectangle 94"/>
            <p:cNvSpPr>
              <a:spLocks noChangeArrowheads="1"/>
            </p:cNvSpPr>
            <p:nvPr/>
          </p:nvSpPr>
          <p:spPr bwMode="auto">
            <a:xfrm>
              <a:off x="3154" y="283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</a:p>
          </p:txBody>
        </p:sp>
        <p:cxnSp>
          <p:nvCxnSpPr>
            <p:cNvPr id="148575" name="AutoShape 95"/>
            <p:cNvCxnSpPr>
              <a:cxnSpLocks noChangeShapeType="1"/>
              <a:stCxn id="148574" idx="3"/>
              <a:endCxn id="148573" idx="1"/>
            </p:cNvCxnSpPr>
            <p:nvPr/>
          </p:nvCxnSpPr>
          <p:spPr bwMode="auto">
            <a:xfrm>
              <a:off x="3389" y="2902"/>
              <a:ext cx="171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8586" name="Text Box 106"/>
          <p:cNvSpPr txBox="1">
            <a:spLocks noChangeArrowheads="1"/>
          </p:cNvSpPr>
          <p:nvPr/>
        </p:nvSpPr>
        <p:spPr bwMode="auto">
          <a:xfrm>
            <a:off x="5038725" y="5867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8587" name="Text Box 107"/>
          <p:cNvSpPr txBox="1">
            <a:spLocks noChangeArrowheads="1"/>
          </p:cNvSpPr>
          <p:nvPr/>
        </p:nvSpPr>
        <p:spPr bwMode="auto">
          <a:xfrm>
            <a:off x="5038725" y="5359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8588" name="Text Box 108"/>
          <p:cNvSpPr txBox="1">
            <a:spLocks noChangeArrowheads="1"/>
          </p:cNvSpPr>
          <p:nvPr/>
        </p:nvSpPr>
        <p:spPr bwMode="auto">
          <a:xfrm>
            <a:off x="5038725" y="4851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8589" name="Text Box 109"/>
          <p:cNvSpPr txBox="1">
            <a:spLocks noChangeArrowheads="1"/>
          </p:cNvSpPr>
          <p:nvPr/>
        </p:nvSpPr>
        <p:spPr bwMode="auto">
          <a:xfrm>
            <a:off x="5038725" y="4343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3</a:t>
            </a:r>
          </a:p>
        </p:txBody>
      </p:sp>
      <p:grpSp>
        <p:nvGrpSpPr>
          <p:cNvPr id="148601" name="Group 121"/>
          <p:cNvGrpSpPr>
            <a:grpSpLocks/>
          </p:cNvGrpSpPr>
          <p:nvPr/>
        </p:nvGrpSpPr>
        <p:grpSpPr bwMode="auto">
          <a:xfrm>
            <a:off x="5378450" y="5942013"/>
            <a:ext cx="3460750" cy="217487"/>
            <a:chOff x="3154" y="3791"/>
            <a:chExt cx="2180" cy="137"/>
          </a:xfrm>
        </p:grpSpPr>
        <p:sp>
          <p:nvSpPr>
            <p:cNvPr id="148565" name="Rectangle 85"/>
            <p:cNvSpPr>
              <a:spLocks noChangeArrowheads="1"/>
            </p:cNvSpPr>
            <p:nvPr/>
          </p:nvSpPr>
          <p:spPr bwMode="auto">
            <a:xfrm>
              <a:off x="5106" y="3791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>
                <a:latin typeface="Times New Roman" pitchFamily="18" charset="0"/>
              </a:endParaRPr>
            </a:p>
          </p:txBody>
        </p:sp>
        <p:sp>
          <p:nvSpPr>
            <p:cNvPr id="148566" name="Rectangle 86"/>
            <p:cNvSpPr>
              <a:spLocks noChangeArrowheads="1"/>
            </p:cNvSpPr>
            <p:nvPr/>
          </p:nvSpPr>
          <p:spPr bwMode="auto">
            <a:xfrm>
              <a:off x="315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</a:p>
          </p:txBody>
        </p:sp>
        <p:sp>
          <p:nvSpPr>
            <p:cNvPr id="148567" name="Rectangle 87"/>
            <p:cNvSpPr>
              <a:spLocks noChangeArrowheads="1"/>
            </p:cNvSpPr>
            <p:nvPr/>
          </p:nvSpPr>
          <p:spPr bwMode="auto">
            <a:xfrm>
              <a:off x="354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48568" name="Rectangle 88"/>
            <p:cNvSpPr>
              <a:spLocks noChangeArrowheads="1"/>
            </p:cNvSpPr>
            <p:nvPr/>
          </p:nvSpPr>
          <p:spPr bwMode="auto">
            <a:xfrm>
              <a:off x="4715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36</a:t>
              </a:r>
            </a:p>
          </p:txBody>
        </p:sp>
        <p:cxnSp>
          <p:nvCxnSpPr>
            <p:cNvPr id="148569" name="AutoShape 89"/>
            <p:cNvCxnSpPr>
              <a:cxnSpLocks noChangeShapeType="1"/>
              <a:stCxn id="148566" idx="3"/>
              <a:endCxn id="148567" idx="1"/>
            </p:cNvCxnSpPr>
            <p:nvPr/>
          </p:nvCxnSpPr>
          <p:spPr bwMode="auto">
            <a:xfrm>
              <a:off x="3389" y="3859"/>
              <a:ext cx="14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570" name="AutoShape 90"/>
            <p:cNvCxnSpPr>
              <a:cxnSpLocks noChangeShapeType="1"/>
              <a:stCxn id="148582" idx="3"/>
              <a:endCxn id="148568" idx="1"/>
            </p:cNvCxnSpPr>
            <p:nvPr/>
          </p:nvCxnSpPr>
          <p:spPr bwMode="auto">
            <a:xfrm>
              <a:off x="4559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571" name="AutoShape 91"/>
            <p:cNvCxnSpPr>
              <a:cxnSpLocks noChangeShapeType="1"/>
              <a:stCxn id="148567" idx="3"/>
              <a:endCxn id="148590" idx="1"/>
            </p:cNvCxnSpPr>
            <p:nvPr/>
          </p:nvCxnSpPr>
          <p:spPr bwMode="auto">
            <a:xfrm>
              <a:off x="3779" y="3859"/>
              <a:ext cx="151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572" name="AutoShape 92"/>
            <p:cNvCxnSpPr>
              <a:cxnSpLocks noChangeShapeType="1"/>
              <a:stCxn id="148568" idx="3"/>
              <a:endCxn id="148565" idx="1"/>
            </p:cNvCxnSpPr>
            <p:nvPr/>
          </p:nvCxnSpPr>
          <p:spPr bwMode="auto">
            <a:xfrm>
              <a:off x="4950" y="3859"/>
              <a:ext cx="15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582" name="Rectangle 102"/>
            <p:cNvSpPr>
              <a:spLocks noChangeArrowheads="1"/>
            </p:cNvSpPr>
            <p:nvPr/>
          </p:nvSpPr>
          <p:spPr bwMode="auto">
            <a:xfrm>
              <a:off x="4324" y="3791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23</a:t>
              </a:r>
            </a:p>
          </p:txBody>
        </p:sp>
        <p:sp>
          <p:nvSpPr>
            <p:cNvPr id="148590" name="Rectangle 110"/>
            <p:cNvSpPr>
              <a:spLocks noChangeArrowheads="1"/>
            </p:cNvSpPr>
            <p:nvPr/>
          </p:nvSpPr>
          <p:spPr bwMode="auto">
            <a:xfrm>
              <a:off x="3936" y="3792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48592" name="AutoShape 112"/>
            <p:cNvCxnSpPr>
              <a:cxnSpLocks noChangeShapeType="1"/>
              <a:stCxn id="148590" idx="3"/>
              <a:endCxn id="148582" idx="1"/>
            </p:cNvCxnSpPr>
            <p:nvPr/>
          </p:nvCxnSpPr>
          <p:spPr bwMode="auto">
            <a:xfrm flipV="1">
              <a:off x="4171" y="3859"/>
              <a:ext cx="147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603" name="Group 123"/>
          <p:cNvGrpSpPr>
            <a:grpSpLocks/>
          </p:cNvGrpSpPr>
          <p:nvPr/>
        </p:nvGrpSpPr>
        <p:grpSpPr bwMode="auto">
          <a:xfrm>
            <a:off x="5378450" y="4929188"/>
            <a:ext cx="3460750" cy="215900"/>
            <a:chOff x="3154" y="3173"/>
            <a:chExt cx="2180" cy="136"/>
          </a:xfrm>
        </p:grpSpPr>
        <p:sp>
          <p:nvSpPr>
            <p:cNvPr id="148576" name="Rectangle 96"/>
            <p:cNvSpPr>
              <a:spLocks noChangeArrowheads="1"/>
            </p:cNvSpPr>
            <p:nvPr/>
          </p:nvSpPr>
          <p:spPr bwMode="auto">
            <a:xfrm>
              <a:off x="5106" y="3173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8577" name="Rectangle 97"/>
            <p:cNvSpPr>
              <a:spLocks noChangeArrowheads="1"/>
            </p:cNvSpPr>
            <p:nvPr/>
          </p:nvSpPr>
          <p:spPr bwMode="auto">
            <a:xfrm>
              <a:off x="3154" y="3173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cxnSp>
          <p:nvCxnSpPr>
            <p:cNvPr id="148578" name="AutoShape 98"/>
            <p:cNvCxnSpPr>
              <a:cxnSpLocks noChangeShapeType="1"/>
              <a:stCxn id="148577" idx="3"/>
              <a:endCxn id="148594" idx="1"/>
            </p:cNvCxnSpPr>
            <p:nvPr/>
          </p:nvCxnSpPr>
          <p:spPr bwMode="auto">
            <a:xfrm>
              <a:off x="3389" y="3241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594" name="Rectangle 114"/>
            <p:cNvSpPr>
              <a:spLocks noChangeArrowheads="1"/>
            </p:cNvSpPr>
            <p:nvPr/>
          </p:nvSpPr>
          <p:spPr bwMode="auto">
            <a:xfrm>
              <a:off x="3936" y="3173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48595" name="AutoShape 115"/>
            <p:cNvCxnSpPr>
              <a:cxnSpLocks noChangeShapeType="1"/>
              <a:stCxn id="148594" idx="3"/>
              <a:endCxn id="148576" idx="1"/>
            </p:cNvCxnSpPr>
            <p:nvPr/>
          </p:nvCxnSpPr>
          <p:spPr bwMode="auto">
            <a:xfrm>
              <a:off x="4171" y="3241"/>
              <a:ext cx="92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48602" name="Group 122"/>
          <p:cNvGrpSpPr>
            <a:grpSpLocks/>
          </p:cNvGrpSpPr>
          <p:nvPr/>
        </p:nvGrpSpPr>
        <p:grpSpPr bwMode="auto">
          <a:xfrm>
            <a:off x="5378450" y="5435600"/>
            <a:ext cx="3460750" cy="215900"/>
            <a:chOff x="3154" y="3504"/>
            <a:chExt cx="2180" cy="136"/>
          </a:xfrm>
        </p:grpSpPr>
        <p:sp>
          <p:nvSpPr>
            <p:cNvPr id="148579" name="Rectangle 99"/>
            <p:cNvSpPr>
              <a:spLocks noChangeArrowheads="1"/>
            </p:cNvSpPr>
            <p:nvPr/>
          </p:nvSpPr>
          <p:spPr bwMode="auto">
            <a:xfrm>
              <a:off x="5106" y="3504"/>
              <a:ext cx="228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+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8580" name="Rectangle 100"/>
            <p:cNvSpPr>
              <a:spLocks noChangeArrowheads="1"/>
            </p:cNvSpPr>
            <p:nvPr/>
          </p:nvSpPr>
          <p:spPr bwMode="auto">
            <a:xfrm>
              <a:off x="3154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800">
                  <a:latin typeface="Symbol" pitchFamily="18" charset="2"/>
                  <a:sym typeface="Symbol" pitchFamily="18" charset="2"/>
                </a:rPr>
                <a:t>-</a:t>
              </a:r>
              <a:r>
                <a:rPr lang="en-US" sz="1800">
                  <a:sym typeface="Symbol" pitchFamily="18" charset="2"/>
                </a:rPr>
                <a:t></a:t>
              </a:r>
              <a:endParaRPr lang="en-US"/>
            </a:p>
          </p:txBody>
        </p:sp>
        <p:sp>
          <p:nvSpPr>
            <p:cNvPr id="148583" name="Rectangle 103"/>
            <p:cNvSpPr>
              <a:spLocks noChangeArrowheads="1"/>
            </p:cNvSpPr>
            <p:nvPr/>
          </p:nvSpPr>
          <p:spPr bwMode="auto">
            <a:xfrm>
              <a:off x="4325" y="3504"/>
              <a:ext cx="229" cy="13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23</a:t>
              </a:r>
            </a:p>
          </p:txBody>
        </p:sp>
        <p:cxnSp>
          <p:nvCxnSpPr>
            <p:cNvPr id="148584" name="AutoShape 104"/>
            <p:cNvCxnSpPr>
              <a:cxnSpLocks noChangeShapeType="1"/>
              <a:stCxn id="148580" idx="3"/>
              <a:endCxn id="148593" idx="1"/>
            </p:cNvCxnSpPr>
            <p:nvPr/>
          </p:nvCxnSpPr>
          <p:spPr bwMode="auto">
            <a:xfrm>
              <a:off x="3389" y="3572"/>
              <a:ext cx="541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8585" name="AutoShape 105"/>
            <p:cNvCxnSpPr>
              <a:cxnSpLocks noChangeShapeType="1"/>
              <a:stCxn id="148583" idx="3"/>
              <a:endCxn id="148579" idx="1"/>
            </p:cNvCxnSpPr>
            <p:nvPr/>
          </p:nvCxnSpPr>
          <p:spPr bwMode="auto">
            <a:xfrm>
              <a:off x="4560" y="3572"/>
              <a:ext cx="540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8593" name="Rectangle 113"/>
            <p:cNvSpPr>
              <a:spLocks noChangeArrowheads="1"/>
            </p:cNvSpPr>
            <p:nvPr/>
          </p:nvSpPr>
          <p:spPr bwMode="auto">
            <a:xfrm>
              <a:off x="3936" y="3504"/>
              <a:ext cx="229" cy="136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500">
                  <a:latin typeface="Times New Roman" pitchFamily="18" charset="0"/>
                </a:rPr>
                <a:t>15</a:t>
              </a:r>
            </a:p>
          </p:txBody>
        </p:sp>
        <p:cxnSp>
          <p:nvCxnSpPr>
            <p:cNvPr id="148596" name="AutoShape 116"/>
            <p:cNvCxnSpPr>
              <a:cxnSpLocks noChangeShapeType="1"/>
              <a:stCxn id="148593" idx="3"/>
              <a:endCxn id="148583" idx="1"/>
            </p:cNvCxnSpPr>
            <p:nvPr/>
          </p:nvCxnSpPr>
          <p:spPr bwMode="auto">
            <a:xfrm>
              <a:off x="4171" y="3572"/>
              <a:ext cx="148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48605" name="AutoShape 125"/>
          <p:cNvSpPr>
            <a:spLocks noChangeArrowheads="1"/>
          </p:cNvSpPr>
          <p:nvPr/>
        </p:nvSpPr>
        <p:spPr bwMode="auto">
          <a:xfrm>
            <a:off x="4229100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606" name="AutoShape 126"/>
          <p:cNvCxnSpPr>
            <a:cxnSpLocks noChangeShapeType="1"/>
            <a:stCxn id="148511" idx="2"/>
            <a:endCxn id="148520" idx="0"/>
          </p:cNvCxnSpPr>
          <p:nvPr/>
        </p:nvCxnSpPr>
        <p:spPr bwMode="auto">
          <a:xfrm>
            <a:off x="1208088" y="5160963"/>
            <a:ext cx="0" cy="252412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607" name="AutoShape 127"/>
          <p:cNvCxnSpPr>
            <a:cxnSpLocks noChangeShapeType="1"/>
            <a:stCxn id="148491" idx="0"/>
            <a:endCxn id="148492" idx="0"/>
          </p:cNvCxnSpPr>
          <p:nvPr/>
        </p:nvCxnSpPr>
        <p:spPr bwMode="auto">
          <a:xfrm rot="5400000" flipV="1">
            <a:off x="1516857" y="5611019"/>
            <a:ext cx="1587" cy="619125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608" name="AutoShape 128"/>
          <p:cNvCxnSpPr>
            <a:cxnSpLocks noChangeShapeType="1"/>
            <a:stCxn id="148520" idx="2"/>
            <a:endCxn id="148491" idx="0"/>
          </p:cNvCxnSpPr>
          <p:nvPr/>
        </p:nvCxnSpPr>
        <p:spPr bwMode="auto">
          <a:xfrm>
            <a:off x="1208088" y="5667375"/>
            <a:ext cx="0" cy="252413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610" name="Text Box 130"/>
          <p:cNvSpPr txBox="1">
            <a:spLocks noChangeArrowheads="1"/>
          </p:cNvSpPr>
          <p:nvPr/>
        </p:nvSpPr>
        <p:spPr bwMode="auto">
          <a:xfrm>
            <a:off x="1800225" y="5562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8611" name="Text Box 131"/>
          <p:cNvSpPr txBox="1">
            <a:spLocks noChangeArrowheads="1"/>
          </p:cNvSpPr>
          <p:nvPr/>
        </p:nvSpPr>
        <p:spPr bwMode="auto">
          <a:xfrm>
            <a:off x="1219200" y="5080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8612" name="Text Box 132"/>
          <p:cNvSpPr txBox="1">
            <a:spLocks noChangeArrowheads="1"/>
          </p:cNvSpPr>
          <p:nvPr/>
        </p:nvSpPr>
        <p:spPr bwMode="auto">
          <a:xfrm>
            <a:off x="1219200" y="4572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4C83890-F5D1-46E3-B3B9-3753A34A648D}" type="slidenum">
              <a:rPr lang="en-US"/>
              <a:pPr/>
              <a:t>6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Deletion</a:t>
            </a:r>
          </a:p>
        </p:txBody>
      </p:sp>
      <p:sp>
        <p:nvSpPr>
          <p:cNvPr id="149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696200" cy="2362200"/>
          </a:xfrm>
        </p:spPr>
        <p:txBody>
          <a:bodyPr/>
          <a:lstStyle/>
          <a:p>
            <a:r>
              <a:rPr lang="en-US" sz="2000"/>
              <a:t>To remove an entry with key </a:t>
            </a:r>
            <a:r>
              <a:rPr lang="en-US" sz="2000" b="1" i="1">
                <a:latin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/>
              <a:t>from a skip list, we proceed as follows:</a:t>
            </a:r>
          </a:p>
          <a:p>
            <a:pPr lvl="1"/>
            <a:r>
              <a:rPr lang="en-US" sz="1800"/>
              <a:t>We search for </a:t>
            </a:r>
            <a:r>
              <a:rPr lang="en-US" sz="1800" b="1" i="1">
                <a:latin typeface="Times New Roman" pitchFamily="18" charset="0"/>
              </a:rPr>
              <a:t>x </a:t>
            </a:r>
            <a:r>
              <a:rPr lang="en-US" sz="1800"/>
              <a:t>in the skip list and find the positions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aseline="-25000">
                <a:latin typeface="Times New Roman" pitchFamily="18" charset="0"/>
              </a:rPr>
              <a:t>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1 </a:t>
            </a:r>
            <a:r>
              <a:rPr lang="en-US" sz="1800">
                <a:latin typeface="Times New Roman" pitchFamily="18" charset="0"/>
              </a:rPr>
              <a:t>, …,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="1" i="1" baseline="-25000">
                <a:latin typeface="Times New Roman" pitchFamily="18" charset="0"/>
              </a:rPr>
              <a:t>i </a:t>
            </a:r>
            <a:r>
              <a:rPr lang="en-US" sz="1800"/>
              <a:t>of the items with key </a:t>
            </a:r>
            <a:r>
              <a:rPr lang="en-US" sz="1800" b="1" i="1">
                <a:latin typeface="Times New Roman" pitchFamily="18" charset="0"/>
              </a:rPr>
              <a:t>x</a:t>
            </a:r>
            <a:r>
              <a:rPr lang="en-US" sz="1800"/>
              <a:t>, where position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="1" i="1" baseline="-25000">
                <a:latin typeface="Times New Roman" pitchFamily="18" charset="0"/>
              </a:rPr>
              <a:t>j</a:t>
            </a:r>
            <a:r>
              <a:rPr lang="en-US" sz="1800"/>
              <a:t> is in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j</a:t>
            </a:r>
          </a:p>
          <a:p>
            <a:pPr lvl="1"/>
            <a:r>
              <a:rPr lang="en-US" sz="1800"/>
              <a:t>We remove positions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aseline="-25000">
                <a:latin typeface="Times New Roman" pitchFamily="18" charset="0"/>
              </a:rPr>
              <a:t>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1 </a:t>
            </a:r>
            <a:r>
              <a:rPr lang="en-US" sz="1800">
                <a:latin typeface="Times New Roman" pitchFamily="18" charset="0"/>
              </a:rPr>
              <a:t>, …,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from the lists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  <a:r>
              <a:rPr lang="en-US" sz="1800">
                <a:latin typeface="Times New Roman" pitchFamily="18" charset="0"/>
              </a:rPr>
              <a:t>,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  <a:r>
              <a:rPr lang="en-US" sz="1800">
                <a:latin typeface="Times New Roman" pitchFamily="18" charset="0"/>
              </a:rPr>
              <a:t>, … ,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endParaRPr lang="en-US" sz="1800"/>
          </a:p>
          <a:p>
            <a:pPr lvl="1"/>
            <a:r>
              <a:rPr lang="en-US" sz="1800"/>
              <a:t>We remove all but one list containing only the two special keys</a:t>
            </a:r>
          </a:p>
          <a:p>
            <a:r>
              <a:rPr lang="en-US" sz="2000"/>
              <a:t>Example: remove key </a:t>
            </a:r>
            <a:r>
              <a:rPr lang="en-US" sz="2000">
                <a:latin typeface="Times New Roman" pitchFamily="18" charset="0"/>
              </a:rPr>
              <a:t>34</a:t>
            </a:r>
            <a:endParaRPr lang="en-US" sz="2000"/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 flipH="1">
            <a:off x="5962650" y="5938838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 flipH="1">
            <a:off x="844073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sp>
        <p:nvSpPr>
          <p:cNvPr id="149510" name="Rectangle 6"/>
          <p:cNvSpPr>
            <a:spLocks noChangeArrowheads="1"/>
          </p:cNvSpPr>
          <p:nvPr/>
        </p:nvSpPr>
        <p:spPr bwMode="auto">
          <a:xfrm flipH="1">
            <a:off x="7821613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45</a:t>
            </a:r>
          </a:p>
        </p:txBody>
      </p:sp>
      <p:sp>
        <p:nvSpPr>
          <p:cNvPr id="149511" name="Rectangle 7"/>
          <p:cNvSpPr>
            <a:spLocks noChangeArrowheads="1"/>
          </p:cNvSpPr>
          <p:nvPr/>
        </p:nvSpPr>
        <p:spPr bwMode="auto">
          <a:xfrm flipH="1">
            <a:off x="6581775" y="5938838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12</a:t>
            </a:r>
          </a:p>
        </p:txBody>
      </p:sp>
      <p:cxnSp>
        <p:nvCxnSpPr>
          <p:cNvPr id="149512" name="AutoShape 8"/>
          <p:cNvCxnSpPr>
            <a:cxnSpLocks noChangeShapeType="1"/>
            <a:stCxn id="149509" idx="3"/>
            <a:endCxn id="149510" idx="1"/>
          </p:cNvCxnSpPr>
          <p:nvPr/>
        </p:nvCxnSpPr>
        <p:spPr bwMode="auto">
          <a:xfrm flipH="1">
            <a:off x="8196263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3" name="AutoShape 9"/>
          <p:cNvCxnSpPr>
            <a:cxnSpLocks noChangeShapeType="1"/>
            <a:stCxn id="149519" idx="3"/>
            <a:endCxn id="149511" idx="1"/>
          </p:cNvCxnSpPr>
          <p:nvPr/>
        </p:nvCxnSpPr>
        <p:spPr bwMode="auto">
          <a:xfrm flipH="1">
            <a:off x="6956425" y="6045200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4" name="AutoShape 10"/>
          <p:cNvCxnSpPr>
            <a:cxnSpLocks noChangeShapeType="1"/>
            <a:stCxn id="149510" idx="3"/>
            <a:endCxn id="149519" idx="1"/>
          </p:cNvCxnSpPr>
          <p:nvPr/>
        </p:nvCxnSpPr>
        <p:spPr bwMode="auto">
          <a:xfrm flipH="1">
            <a:off x="7577138" y="6045200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15" name="AutoShape 11"/>
          <p:cNvCxnSpPr>
            <a:cxnSpLocks noChangeShapeType="1"/>
            <a:stCxn id="149511" idx="3"/>
            <a:endCxn id="149508" idx="1"/>
          </p:cNvCxnSpPr>
          <p:nvPr/>
        </p:nvCxnSpPr>
        <p:spPr bwMode="auto">
          <a:xfrm flipH="1">
            <a:off x="6334125" y="6045200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6" name="Rectangle 12"/>
          <p:cNvSpPr>
            <a:spLocks noChangeArrowheads="1"/>
          </p:cNvSpPr>
          <p:nvPr/>
        </p:nvSpPr>
        <p:spPr bwMode="auto">
          <a:xfrm flipH="1">
            <a:off x="5962650" y="4926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9517" name="Rectangle 13"/>
          <p:cNvSpPr>
            <a:spLocks noChangeArrowheads="1"/>
          </p:cNvSpPr>
          <p:nvPr/>
        </p:nvSpPr>
        <p:spPr bwMode="auto">
          <a:xfrm flipH="1">
            <a:off x="8440738" y="4926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cxnSp>
        <p:nvCxnSpPr>
          <p:cNvPr id="149518" name="AutoShape 14"/>
          <p:cNvCxnSpPr>
            <a:cxnSpLocks noChangeShapeType="1"/>
            <a:stCxn id="149517" idx="3"/>
            <a:endCxn id="149516" idx="1"/>
          </p:cNvCxnSpPr>
          <p:nvPr/>
        </p:nvCxnSpPr>
        <p:spPr bwMode="auto">
          <a:xfrm flipH="1">
            <a:off x="6334125" y="5032375"/>
            <a:ext cx="2098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19" name="Rectangle 15"/>
          <p:cNvSpPr>
            <a:spLocks noChangeArrowheads="1"/>
          </p:cNvSpPr>
          <p:nvPr/>
        </p:nvSpPr>
        <p:spPr bwMode="auto">
          <a:xfrm flipH="1">
            <a:off x="7202488" y="593883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9520" name="Rectangle 16"/>
          <p:cNvSpPr>
            <a:spLocks noChangeArrowheads="1"/>
          </p:cNvSpPr>
          <p:nvPr/>
        </p:nvSpPr>
        <p:spPr bwMode="auto">
          <a:xfrm flipH="1">
            <a:off x="7200900" y="5438775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 flipH="1">
            <a:off x="5962650" y="5432425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9522" name="Rectangle 18"/>
          <p:cNvSpPr>
            <a:spLocks noChangeArrowheads="1"/>
          </p:cNvSpPr>
          <p:nvPr/>
        </p:nvSpPr>
        <p:spPr bwMode="auto">
          <a:xfrm flipH="1">
            <a:off x="8440738" y="5432425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cxnSp>
        <p:nvCxnSpPr>
          <p:cNvPr id="149523" name="AutoShape 19"/>
          <p:cNvCxnSpPr>
            <a:cxnSpLocks noChangeShapeType="1"/>
            <a:stCxn id="149522" idx="3"/>
            <a:endCxn id="149520" idx="1"/>
          </p:cNvCxnSpPr>
          <p:nvPr/>
        </p:nvCxnSpPr>
        <p:spPr bwMode="auto">
          <a:xfrm flipH="1">
            <a:off x="7575550" y="5538788"/>
            <a:ext cx="857250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24" name="AutoShape 20"/>
          <p:cNvCxnSpPr>
            <a:cxnSpLocks noChangeShapeType="1"/>
            <a:stCxn id="149520" idx="3"/>
            <a:endCxn id="149521" idx="1"/>
          </p:cNvCxnSpPr>
          <p:nvPr/>
        </p:nvCxnSpPr>
        <p:spPr bwMode="auto">
          <a:xfrm flipH="1" flipV="1">
            <a:off x="6334125" y="5538788"/>
            <a:ext cx="858838" cy="6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25" name="Text Box 21"/>
          <p:cNvSpPr txBox="1">
            <a:spLocks noChangeArrowheads="1"/>
          </p:cNvSpPr>
          <p:nvPr/>
        </p:nvSpPr>
        <p:spPr bwMode="auto">
          <a:xfrm flipH="1">
            <a:off x="5581650" y="5864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9526" name="Text Box 22"/>
          <p:cNvSpPr txBox="1">
            <a:spLocks noChangeArrowheads="1"/>
          </p:cNvSpPr>
          <p:nvPr/>
        </p:nvSpPr>
        <p:spPr bwMode="auto">
          <a:xfrm flipH="1">
            <a:off x="5581650" y="5356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 flipH="1">
            <a:off x="5581650" y="484822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 flipH="1">
            <a:off x="1025525" y="4422775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9530" name="Rectangle 26"/>
          <p:cNvSpPr>
            <a:spLocks noChangeArrowheads="1"/>
          </p:cNvSpPr>
          <p:nvPr/>
        </p:nvSpPr>
        <p:spPr bwMode="auto">
          <a:xfrm flipH="1">
            <a:off x="4122738" y="4422775"/>
            <a:ext cx="363537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cxnSp>
        <p:nvCxnSpPr>
          <p:cNvPr id="149531" name="AutoShape 27"/>
          <p:cNvCxnSpPr>
            <a:cxnSpLocks noChangeShapeType="1"/>
            <a:stCxn id="149530" idx="3"/>
            <a:endCxn id="149529" idx="1"/>
          </p:cNvCxnSpPr>
          <p:nvPr/>
        </p:nvCxnSpPr>
        <p:spPr bwMode="auto">
          <a:xfrm flipH="1">
            <a:off x="1406525" y="4529138"/>
            <a:ext cx="2698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32" name="Text Box 28"/>
          <p:cNvSpPr txBox="1">
            <a:spLocks noChangeArrowheads="1"/>
          </p:cNvSpPr>
          <p:nvPr/>
        </p:nvSpPr>
        <p:spPr bwMode="auto">
          <a:xfrm flipH="1">
            <a:off x="654050" y="5867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9533" name="Text Box 29"/>
          <p:cNvSpPr txBox="1">
            <a:spLocks noChangeArrowheads="1"/>
          </p:cNvSpPr>
          <p:nvPr/>
        </p:nvSpPr>
        <p:spPr bwMode="auto">
          <a:xfrm flipH="1">
            <a:off x="654050" y="5359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9534" name="Text Box 30"/>
          <p:cNvSpPr txBox="1">
            <a:spLocks noChangeArrowheads="1"/>
          </p:cNvSpPr>
          <p:nvPr/>
        </p:nvSpPr>
        <p:spPr bwMode="auto">
          <a:xfrm flipH="1">
            <a:off x="654050" y="4851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 flipH="1">
            <a:off x="654050" y="4343400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aseline="-25000">
                <a:latin typeface="Times New Roman" pitchFamily="18" charset="0"/>
              </a:rPr>
              <a:t>3</a:t>
            </a:r>
          </a:p>
        </p:txBody>
      </p:sp>
      <p:sp>
        <p:nvSpPr>
          <p:cNvPr id="149537" name="Rectangle 33"/>
          <p:cNvSpPr>
            <a:spLocks noChangeArrowheads="1"/>
          </p:cNvSpPr>
          <p:nvPr/>
        </p:nvSpPr>
        <p:spPr bwMode="auto">
          <a:xfrm flipH="1">
            <a:off x="1025525" y="5942013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149538" name="Rectangle 34"/>
          <p:cNvSpPr>
            <a:spLocks noChangeArrowheads="1"/>
          </p:cNvSpPr>
          <p:nvPr/>
        </p:nvSpPr>
        <p:spPr bwMode="auto">
          <a:xfrm flipH="1">
            <a:off x="4122738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sp>
        <p:nvSpPr>
          <p:cNvPr id="149539" name="Rectangle 35"/>
          <p:cNvSpPr>
            <a:spLocks noChangeArrowheads="1"/>
          </p:cNvSpPr>
          <p:nvPr/>
        </p:nvSpPr>
        <p:spPr bwMode="auto">
          <a:xfrm flipH="1">
            <a:off x="350361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45</a:t>
            </a:r>
          </a:p>
        </p:txBody>
      </p:sp>
      <p:sp>
        <p:nvSpPr>
          <p:cNvPr id="149540" name="Rectangle 36"/>
          <p:cNvSpPr>
            <a:spLocks noChangeArrowheads="1"/>
          </p:cNvSpPr>
          <p:nvPr/>
        </p:nvSpPr>
        <p:spPr bwMode="auto">
          <a:xfrm flipH="1">
            <a:off x="1644650" y="5942013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12</a:t>
            </a:r>
          </a:p>
        </p:txBody>
      </p:sp>
      <p:cxnSp>
        <p:nvCxnSpPr>
          <p:cNvPr id="149541" name="AutoShape 37"/>
          <p:cNvCxnSpPr>
            <a:cxnSpLocks noChangeShapeType="1"/>
            <a:stCxn id="149538" idx="3"/>
            <a:endCxn id="149539" idx="1"/>
          </p:cNvCxnSpPr>
          <p:nvPr/>
        </p:nvCxnSpPr>
        <p:spPr bwMode="auto">
          <a:xfrm flipH="1">
            <a:off x="3878263" y="6048375"/>
            <a:ext cx="236537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42" name="AutoShape 38"/>
          <p:cNvCxnSpPr>
            <a:cxnSpLocks noChangeShapeType="1"/>
            <a:stCxn id="149545" idx="3"/>
            <a:endCxn id="149540" idx="1"/>
          </p:cNvCxnSpPr>
          <p:nvPr/>
        </p:nvCxnSpPr>
        <p:spPr bwMode="auto">
          <a:xfrm flipH="1">
            <a:off x="2019300" y="6048375"/>
            <a:ext cx="2381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43" name="AutoShape 39"/>
          <p:cNvCxnSpPr>
            <a:cxnSpLocks noChangeShapeType="1"/>
            <a:stCxn id="149539" idx="3"/>
            <a:endCxn id="149546" idx="1"/>
          </p:cNvCxnSpPr>
          <p:nvPr/>
        </p:nvCxnSpPr>
        <p:spPr bwMode="auto">
          <a:xfrm flipH="1">
            <a:off x="3265488" y="6048375"/>
            <a:ext cx="23018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44" name="AutoShape 40"/>
          <p:cNvCxnSpPr>
            <a:cxnSpLocks noChangeShapeType="1"/>
            <a:stCxn id="149540" idx="3"/>
            <a:endCxn id="149537" idx="1"/>
          </p:cNvCxnSpPr>
          <p:nvPr/>
        </p:nvCxnSpPr>
        <p:spPr bwMode="auto">
          <a:xfrm flipH="1">
            <a:off x="1397000" y="6048375"/>
            <a:ext cx="2397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45" name="Rectangle 41"/>
          <p:cNvSpPr>
            <a:spLocks noChangeArrowheads="1"/>
          </p:cNvSpPr>
          <p:nvPr/>
        </p:nvSpPr>
        <p:spPr bwMode="auto">
          <a:xfrm flipH="1">
            <a:off x="2265363" y="5942013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sp>
        <p:nvSpPr>
          <p:cNvPr id="149546" name="Rectangle 42"/>
          <p:cNvSpPr>
            <a:spLocks noChangeArrowheads="1"/>
          </p:cNvSpPr>
          <p:nvPr/>
        </p:nvSpPr>
        <p:spPr bwMode="auto">
          <a:xfrm flipH="1">
            <a:off x="2881313" y="5943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cxnSp>
        <p:nvCxnSpPr>
          <p:cNvPr id="149547" name="AutoShape 43"/>
          <p:cNvCxnSpPr>
            <a:cxnSpLocks noChangeShapeType="1"/>
            <a:stCxn id="149546" idx="3"/>
            <a:endCxn id="149545" idx="1"/>
          </p:cNvCxnSpPr>
          <p:nvPr/>
        </p:nvCxnSpPr>
        <p:spPr bwMode="auto">
          <a:xfrm flipH="1" flipV="1">
            <a:off x="2640013" y="6048375"/>
            <a:ext cx="223837" cy="15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49" name="Rectangle 45"/>
          <p:cNvSpPr>
            <a:spLocks noChangeArrowheads="1"/>
          </p:cNvSpPr>
          <p:nvPr/>
        </p:nvSpPr>
        <p:spPr bwMode="auto">
          <a:xfrm flipH="1">
            <a:off x="1025525" y="4929188"/>
            <a:ext cx="361950" cy="2159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9550" name="Rectangle 46"/>
          <p:cNvSpPr>
            <a:spLocks noChangeArrowheads="1"/>
          </p:cNvSpPr>
          <p:nvPr/>
        </p:nvSpPr>
        <p:spPr bwMode="auto">
          <a:xfrm flipH="1">
            <a:off x="4122738" y="4929188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cxnSp>
        <p:nvCxnSpPr>
          <p:cNvPr id="149551" name="AutoShape 47"/>
          <p:cNvCxnSpPr>
            <a:cxnSpLocks noChangeShapeType="1"/>
            <a:stCxn id="149550" idx="3"/>
            <a:endCxn id="149552" idx="1"/>
          </p:cNvCxnSpPr>
          <p:nvPr/>
        </p:nvCxnSpPr>
        <p:spPr bwMode="auto">
          <a:xfrm flipH="1">
            <a:off x="3265488" y="5035550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52" name="Rectangle 48"/>
          <p:cNvSpPr>
            <a:spLocks noChangeArrowheads="1"/>
          </p:cNvSpPr>
          <p:nvPr/>
        </p:nvSpPr>
        <p:spPr bwMode="auto">
          <a:xfrm flipH="1">
            <a:off x="2881313" y="4929188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cxnSp>
        <p:nvCxnSpPr>
          <p:cNvPr id="149553" name="AutoShape 49"/>
          <p:cNvCxnSpPr>
            <a:cxnSpLocks noChangeShapeType="1"/>
            <a:stCxn id="149552" idx="3"/>
            <a:endCxn id="149549" idx="1"/>
          </p:cNvCxnSpPr>
          <p:nvPr/>
        </p:nvCxnSpPr>
        <p:spPr bwMode="auto">
          <a:xfrm flipH="1">
            <a:off x="1406525" y="5035550"/>
            <a:ext cx="14573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55" name="Rectangle 51"/>
          <p:cNvSpPr>
            <a:spLocks noChangeArrowheads="1"/>
          </p:cNvSpPr>
          <p:nvPr/>
        </p:nvSpPr>
        <p:spPr bwMode="auto">
          <a:xfrm flipH="1">
            <a:off x="1025525" y="5435600"/>
            <a:ext cx="361950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-</a:t>
            </a:r>
            <a:r>
              <a:rPr lang="en-US" sz="1800">
                <a:sym typeface="Symbol" pitchFamily="18" charset="2"/>
              </a:rPr>
              <a:t></a:t>
            </a:r>
            <a:endParaRPr lang="en-US"/>
          </a:p>
        </p:txBody>
      </p:sp>
      <p:sp>
        <p:nvSpPr>
          <p:cNvPr id="149556" name="Rectangle 52"/>
          <p:cNvSpPr>
            <a:spLocks noChangeArrowheads="1"/>
          </p:cNvSpPr>
          <p:nvPr/>
        </p:nvSpPr>
        <p:spPr bwMode="auto">
          <a:xfrm flipH="1">
            <a:off x="4122738" y="5435600"/>
            <a:ext cx="363537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>
                <a:latin typeface="Symbol" pitchFamily="18" charset="2"/>
                <a:sym typeface="Symbol" pitchFamily="18" charset="2"/>
              </a:rPr>
              <a:t>+</a:t>
            </a:r>
            <a:r>
              <a:rPr lang="en-US" sz="1800">
                <a:sym typeface="Symbol" pitchFamily="18" charset="2"/>
              </a:rPr>
              <a:t></a:t>
            </a:r>
          </a:p>
        </p:txBody>
      </p:sp>
      <p:sp>
        <p:nvSpPr>
          <p:cNvPr id="149557" name="Rectangle 53"/>
          <p:cNvSpPr>
            <a:spLocks noChangeArrowheads="1"/>
          </p:cNvSpPr>
          <p:nvPr/>
        </p:nvSpPr>
        <p:spPr bwMode="auto">
          <a:xfrm flipH="1">
            <a:off x="2263775" y="5435600"/>
            <a:ext cx="363538" cy="215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23</a:t>
            </a:r>
          </a:p>
        </p:txBody>
      </p:sp>
      <p:cxnSp>
        <p:nvCxnSpPr>
          <p:cNvPr id="149558" name="AutoShape 54"/>
          <p:cNvCxnSpPr>
            <a:cxnSpLocks noChangeShapeType="1"/>
            <a:stCxn id="149556" idx="3"/>
            <a:endCxn id="149560" idx="1"/>
          </p:cNvCxnSpPr>
          <p:nvPr/>
        </p:nvCxnSpPr>
        <p:spPr bwMode="auto">
          <a:xfrm flipH="1">
            <a:off x="3265488" y="5541963"/>
            <a:ext cx="8493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59" name="AutoShape 55"/>
          <p:cNvCxnSpPr>
            <a:cxnSpLocks noChangeShapeType="1"/>
            <a:stCxn id="149557" idx="3"/>
            <a:endCxn id="149555" idx="1"/>
          </p:cNvCxnSpPr>
          <p:nvPr/>
        </p:nvCxnSpPr>
        <p:spPr bwMode="auto">
          <a:xfrm flipH="1">
            <a:off x="1397000" y="5541963"/>
            <a:ext cx="858838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60" name="Rectangle 56"/>
          <p:cNvSpPr>
            <a:spLocks noChangeArrowheads="1"/>
          </p:cNvSpPr>
          <p:nvPr/>
        </p:nvSpPr>
        <p:spPr bwMode="auto">
          <a:xfrm flipH="1">
            <a:off x="2881313" y="5435600"/>
            <a:ext cx="363537" cy="215900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500">
                <a:latin typeface="Times New Roman" pitchFamily="18" charset="0"/>
              </a:rPr>
              <a:t>34</a:t>
            </a:r>
          </a:p>
        </p:txBody>
      </p:sp>
      <p:cxnSp>
        <p:nvCxnSpPr>
          <p:cNvPr id="149561" name="AutoShape 57"/>
          <p:cNvCxnSpPr>
            <a:cxnSpLocks noChangeShapeType="1"/>
            <a:stCxn id="149560" idx="3"/>
            <a:endCxn id="149557" idx="1"/>
          </p:cNvCxnSpPr>
          <p:nvPr/>
        </p:nvCxnSpPr>
        <p:spPr bwMode="auto">
          <a:xfrm flipH="1">
            <a:off x="2638425" y="5541963"/>
            <a:ext cx="225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62" name="AutoShape 58"/>
          <p:cNvSpPr>
            <a:spLocks noChangeArrowheads="1"/>
          </p:cNvSpPr>
          <p:nvPr/>
        </p:nvSpPr>
        <p:spPr bwMode="auto">
          <a:xfrm>
            <a:off x="4848225" y="5411788"/>
            <a:ext cx="609600" cy="303212"/>
          </a:xfrm>
          <a:prstGeom prst="rightArrow">
            <a:avLst>
              <a:gd name="adj1" fmla="val 50000"/>
              <a:gd name="adj2" fmla="val 50262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9564" name="AutoShape 60"/>
          <p:cNvCxnSpPr>
            <a:cxnSpLocks noChangeShapeType="1"/>
            <a:stCxn id="149549" idx="0"/>
            <a:endCxn id="149552" idx="0"/>
          </p:cNvCxnSpPr>
          <p:nvPr/>
        </p:nvCxnSpPr>
        <p:spPr bwMode="auto">
          <a:xfrm rot="5400000" flipV="1">
            <a:off x="2134394" y="3982244"/>
            <a:ext cx="1587" cy="1857375"/>
          </a:xfrm>
          <a:prstGeom prst="curvedConnector3">
            <a:avLst>
              <a:gd name="adj1" fmla="val -13200000"/>
            </a:avLst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65" name="AutoShape 61"/>
          <p:cNvCxnSpPr>
            <a:cxnSpLocks noChangeShapeType="1"/>
            <a:stCxn id="149529" idx="2"/>
            <a:endCxn id="149549" idx="0"/>
          </p:cNvCxnSpPr>
          <p:nvPr/>
        </p:nvCxnSpPr>
        <p:spPr bwMode="auto">
          <a:xfrm>
            <a:off x="1206500" y="4656138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9566" name="Text Box 62"/>
          <p:cNvSpPr txBox="1">
            <a:spLocks noChangeArrowheads="1"/>
          </p:cNvSpPr>
          <p:nvPr/>
        </p:nvSpPr>
        <p:spPr bwMode="auto">
          <a:xfrm flipH="1">
            <a:off x="3114675" y="55626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0</a:t>
            </a:r>
          </a:p>
        </p:txBody>
      </p:sp>
      <p:sp>
        <p:nvSpPr>
          <p:cNvPr id="149567" name="Text Box 63"/>
          <p:cNvSpPr txBox="1">
            <a:spLocks noChangeArrowheads="1"/>
          </p:cNvSpPr>
          <p:nvPr/>
        </p:nvSpPr>
        <p:spPr bwMode="auto">
          <a:xfrm flipH="1">
            <a:off x="3114675" y="5080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1</a:t>
            </a:r>
          </a:p>
        </p:txBody>
      </p:sp>
      <p:sp>
        <p:nvSpPr>
          <p:cNvPr id="149568" name="Text Box 64"/>
          <p:cNvSpPr txBox="1">
            <a:spLocks noChangeArrowheads="1"/>
          </p:cNvSpPr>
          <p:nvPr/>
        </p:nvSpPr>
        <p:spPr bwMode="auto">
          <a:xfrm flipH="1">
            <a:off x="3114675" y="4572000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 baseline="-25000">
                <a:latin typeface="Times New Roman" pitchFamily="18" charset="0"/>
              </a:rPr>
              <a:t>2</a:t>
            </a:r>
          </a:p>
        </p:txBody>
      </p:sp>
      <p:cxnSp>
        <p:nvCxnSpPr>
          <p:cNvPr id="149570" name="AutoShape 66"/>
          <p:cNvCxnSpPr>
            <a:cxnSpLocks noChangeShapeType="1"/>
            <a:stCxn id="149552" idx="2"/>
            <a:endCxn id="149560" idx="0"/>
          </p:cNvCxnSpPr>
          <p:nvPr/>
        </p:nvCxnSpPr>
        <p:spPr bwMode="auto">
          <a:xfrm>
            <a:off x="3063875" y="5162550"/>
            <a:ext cx="0" cy="25400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571" name="AutoShape 67"/>
          <p:cNvCxnSpPr>
            <a:cxnSpLocks noChangeShapeType="1"/>
            <a:stCxn id="149560" idx="2"/>
            <a:endCxn id="149546" idx="0"/>
          </p:cNvCxnSpPr>
          <p:nvPr/>
        </p:nvCxnSpPr>
        <p:spPr bwMode="auto">
          <a:xfrm>
            <a:off x="3063875" y="5668963"/>
            <a:ext cx="0" cy="255587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77A7D-BA7C-46FD-9C34-54F8E5D37450}" type="slidenum">
              <a:rPr lang="en-US"/>
              <a:pPr/>
              <a:t>7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</a:t>
            </a:r>
          </a:p>
        </p:txBody>
      </p:sp>
      <p:sp>
        <p:nvSpPr>
          <p:cNvPr id="151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/>
          <a:p>
            <a:r>
              <a:rPr lang="en-US" sz="2000"/>
              <a:t>We can implement a skip list with  quad-nodes</a:t>
            </a:r>
          </a:p>
          <a:p>
            <a:r>
              <a:rPr lang="en-US" sz="2000"/>
              <a:t>A quad-node stores:</a:t>
            </a:r>
          </a:p>
          <a:p>
            <a:pPr lvl="1"/>
            <a:r>
              <a:rPr lang="en-US" sz="1800"/>
              <a:t>entry</a:t>
            </a:r>
          </a:p>
          <a:p>
            <a:pPr lvl="1"/>
            <a:r>
              <a:rPr lang="en-US" sz="1800"/>
              <a:t>link to the node prev</a:t>
            </a:r>
          </a:p>
          <a:p>
            <a:pPr lvl="1"/>
            <a:r>
              <a:rPr lang="en-US" sz="1800"/>
              <a:t>link to the node next</a:t>
            </a:r>
          </a:p>
          <a:p>
            <a:pPr lvl="1"/>
            <a:r>
              <a:rPr lang="en-US" sz="1800"/>
              <a:t>link to the node below</a:t>
            </a:r>
          </a:p>
          <a:p>
            <a:pPr lvl="1"/>
            <a:r>
              <a:rPr lang="en-US" sz="1800"/>
              <a:t>link to the node above</a:t>
            </a:r>
          </a:p>
          <a:p>
            <a:r>
              <a:rPr lang="en-US" sz="2000"/>
              <a:t>Also, we define special keys PLUS_INF and MINUS_INF, and we modify the key comparator to handle them  </a:t>
            </a:r>
          </a:p>
        </p:txBody>
      </p:sp>
      <p:sp>
        <p:nvSpPr>
          <p:cNvPr id="151567" name="AutoShape 15"/>
          <p:cNvSpPr>
            <a:spLocks noChangeArrowheads="1"/>
          </p:cNvSpPr>
          <p:nvPr/>
        </p:nvSpPr>
        <p:spPr bwMode="auto">
          <a:xfrm>
            <a:off x="6400800" y="3048000"/>
            <a:ext cx="1524000" cy="1524000"/>
          </a:xfrm>
          <a:prstGeom prst="plus">
            <a:avLst>
              <a:gd name="adj" fmla="val 25000"/>
            </a:avLst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6781800" y="3429000"/>
            <a:ext cx="762000" cy="762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3600" b="1" i="1">
                <a:latin typeface="Times New Roman" pitchFamily="18" charset="0"/>
              </a:rPr>
              <a:t>x</a:t>
            </a:r>
          </a:p>
        </p:txBody>
      </p:sp>
      <p:sp>
        <p:nvSpPr>
          <p:cNvPr id="151570" name="Line 18"/>
          <p:cNvSpPr>
            <a:spLocks noChangeShapeType="1"/>
          </p:cNvSpPr>
          <p:nvPr/>
        </p:nvSpPr>
        <p:spPr bwMode="auto">
          <a:xfrm>
            <a:off x="76962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Line 19"/>
          <p:cNvSpPr>
            <a:spLocks noChangeShapeType="1"/>
          </p:cNvSpPr>
          <p:nvPr/>
        </p:nvSpPr>
        <p:spPr bwMode="auto">
          <a:xfrm rot="-10800000">
            <a:off x="5867400" y="3810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 rot="-5400000">
            <a:off x="6824663" y="28860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 rot="-16200000">
            <a:off x="6824663" y="47148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574" name="Text Box 22"/>
          <p:cNvSpPr txBox="1">
            <a:spLocks noChangeArrowheads="1"/>
          </p:cNvSpPr>
          <p:nvPr/>
        </p:nvSpPr>
        <p:spPr bwMode="auto">
          <a:xfrm flipH="1">
            <a:off x="4618038" y="2792413"/>
            <a:ext cx="186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/>
              <a:t>quad-node</a:t>
            </a:r>
            <a:endParaRPr lang="en-US" sz="2800" baseline="-25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C6BC7-F52C-4A4B-8A61-062BE580AEBB}" type="slidenum">
              <a:rPr lang="en-US"/>
              <a:pPr/>
              <a:t>8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Usage</a:t>
            </a:r>
          </a:p>
        </p:txBody>
      </p:sp>
      <p:sp>
        <p:nvSpPr>
          <p:cNvPr id="1525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752600"/>
            <a:ext cx="41148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space used by a skip list depends on the random bits used by each invocation of the insertion algorithm</a:t>
            </a:r>
          </a:p>
          <a:p>
            <a:pPr>
              <a:lnSpc>
                <a:spcPct val="90000"/>
              </a:lnSpc>
            </a:pPr>
            <a:r>
              <a:rPr lang="en-US" sz="2000"/>
              <a:t>We use the following two basic probabilistic facts: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Fact 1:</a:t>
            </a:r>
            <a:r>
              <a:rPr lang="en-US" sz="1800"/>
              <a:t> The probability of getting </a:t>
            </a:r>
            <a:r>
              <a:rPr lang="en-US" sz="1800" b="1" i="1">
                <a:latin typeface="Times New Roman" pitchFamily="18" charset="0"/>
              </a:rPr>
              <a:t>i</a:t>
            </a:r>
            <a:r>
              <a:rPr lang="en-US" sz="1800"/>
              <a:t> consecutive heads when flipping a coin is 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1800">
                <a:latin typeface="Symbol" pitchFamily="18" charset="2"/>
                <a:sym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Fact 2:</a:t>
            </a:r>
            <a:r>
              <a:rPr lang="en-US" sz="1800"/>
              <a:t> If each of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/>
              <a:t> entries is present in a set with probability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/>
              <a:t>, the expected size of the set is </a:t>
            </a:r>
            <a:r>
              <a:rPr lang="en-US" sz="1800" b="1" i="1">
                <a:latin typeface="Times New Roman" pitchFamily="18" charset="0"/>
              </a:rPr>
              <a:t>np</a:t>
            </a:r>
            <a:endParaRPr lang="en-US" sz="1800" b="1" i="1" baseline="3000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1800"/>
          </a:p>
        </p:txBody>
      </p:sp>
      <p:sp>
        <p:nvSpPr>
          <p:cNvPr id="15258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00200"/>
            <a:ext cx="3962400" cy="2667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Consider a skip list with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entries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Fact 1, we insert an entry in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with probability 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1800">
                <a:latin typeface="Symbol" pitchFamily="18" charset="2"/>
                <a:sym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endParaRPr lang="en-US" sz="1800" baseline="30000"/>
          </a:p>
          <a:p>
            <a:pPr lvl="1">
              <a:lnSpc>
                <a:spcPct val="90000"/>
              </a:lnSpc>
            </a:pPr>
            <a:r>
              <a:rPr lang="en-US" sz="1800"/>
              <a:t>By Fact 2, the expected size of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is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>
                <a:latin typeface="Symbol" pitchFamily="18" charset="2"/>
                <a:sym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r>
              <a:rPr lang="en-US" sz="1800"/>
              <a:t> </a:t>
            </a:r>
          </a:p>
          <a:p>
            <a:pPr>
              <a:lnSpc>
                <a:spcPct val="90000"/>
              </a:lnSpc>
            </a:pPr>
            <a:r>
              <a:rPr lang="en-US" sz="2000"/>
              <a:t>The expected number of nodes used by the skip list is</a:t>
            </a:r>
          </a:p>
          <a:p>
            <a:pPr>
              <a:lnSpc>
                <a:spcPct val="90000"/>
              </a:lnSpc>
            </a:pPr>
            <a:endParaRPr lang="en-US" sz="2000">
              <a:latin typeface="Times New Roman" pitchFamily="18" charset="0"/>
            </a:endParaRPr>
          </a:p>
        </p:txBody>
      </p:sp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6019800" y="4295775"/>
          <a:ext cx="20193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257120" imgH="457200" progId="Equation.3">
                  <p:embed/>
                </p:oleObj>
              </mc:Choice>
              <mc:Fallback>
                <p:oleObj name="Equation" r:id="rId3" imgW="1257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95775"/>
                        <a:ext cx="20193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3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76800" y="5105400"/>
            <a:ext cx="38481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5"/>
              </a:buBlip>
            </a:pPr>
            <a:r>
              <a:rPr lang="en-US" sz="2000"/>
              <a:t>Thus, the expected space usage of a skip list with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items is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Skip Lists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63D7F-4CC4-4067-B155-0DFB43182C4B}" type="slidenum">
              <a:rPr lang="en-US"/>
              <a:pPr/>
              <a:t>9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</a:t>
            </a:r>
          </a:p>
        </p:txBody>
      </p:sp>
      <p:sp>
        <p:nvSpPr>
          <p:cNvPr id="153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114800"/>
          </a:xfrm>
        </p:spPr>
        <p:txBody>
          <a:bodyPr/>
          <a:lstStyle/>
          <a:p>
            <a:r>
              <a:rPr lang="en-US" sz="2000"/>
              <a:t>The running time of the search an insertion algorithms is affected by the height </a:t>
            </a:r>
            <a:r>
              <a:rPr lang="en-US" sz="2000" b="1" i="1">
                <a:latin typeface="Times New Roman" pitchFamily="18" charset="0"/>
              </a:rPr>
              <a:t>h</a:t>
            </a:r>
            <a:r>
              <a:rPr lang="en-US" sz="2000"/>
              <a:t> of the skip list</a:t>
            </a:r>
          </a:p>
          <a:p>
            <a:r>
              <a:rPr lang="en-US" sz="2000"/>
              <a:t>We show that with high probability, a skip list with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items has height </a:t>
            </a:r>
            <a:r>
              <a:rPr lang="en-US" sz="2000" b="1" i="1">
                <a:latin typeface="Times New Roman" pitchFamily="18" charset="0"/>
              </a:rPr>
              <a:t>O</a:t>
            </a:r>
            <a:r>
              <a:rPr lang="en-US" sz="2000">
                <a:latin typeface="Times New Roman" pitchFamily="18" charset="0"/>
              </a:rPr>
              <a:t>(log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)</a:t>
            </a:r>
          </a:p>
          <a:p>
            <a:r>
              <a:rPr lang="en-US" sz="2000"/>
              <a:t>We use the following additional probabilistic fact:</a:t>
            </a:r>
          </a:p>
          <a:p>
            <a:pPr lvl="1">
              <a:buFont typeface="Wingdings" pitchFamily="2" charset="2"/>
              <a:buNone/>
            </a:pPr>
            <a:r>
              <a:rPr lang="en-US" sz="1800">
                <a:solidFill>
                  <a:schemeClr val="tx2"/>
                </a:solidFill>
              </a:rPr>
              <a:t>Fact 3:</a:t>
            </a:r>
            <a:r>
              <a:rPr lang="en-US" sz="1800"/>
              <a:t> If each of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/>
              <a:t> events has probability </a:t>
            </a:r>
            <a:r>
              <a:rPr lang="en-US" sz="1800" b="1" i="1">
                <a:latin typeface="Times New Roman" pitchFamily="18" charset="0"/>
              </a:rPr>
              <a:t>p</a:t>
            </a:r>
            <a:r>
              <a:rPr lang="en-US" sz="1800"/>
              <a:t>, the probability that at least one event occurs is at most </a:t>
            </a:r>
            <a:r>
              <a:rPr lang="en-US" sz="1800" b="1" i="1">
                <a:latin typeface="Times New Roman" pitchFamily="18" charset="0"/>
              </a:rPr>
              <a:t>np</a:t>
            </a:r>
          </a:p>
        </p:txBody>
      </p:sp>
      <p:sp>
        <p:nvSpPr>
          <p:cNvPr id="15360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6400"/>
            <a:ext cx="40386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Consider a skip list with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entires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By Fact 1, we insert an entry in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with probability </a:t>
            </a:r>
            <a:r>
              <a:rPr lang="en-US" sz="1800">
                <a:latin typeface="Times New Roman" pitchFamily="18" charset="0"/>
              </a:rPr>
              <a:t>1</a:t>
            </a:r>
            <a:r>
              <a:rPr lang="en-US" sz="1800">
                <a:latin typeface="Symbol" pitchFamily="18" charset="2"/>
                <a:sym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endParaRPr lang="en-US" sz="1800" baseline="30000"/>
          </a:p>
          <a:p>
            <a:pPr lvl="1">
              <a:lnSpc>
                <a:spcPct val="90000"/>
              </a:lnSpc>
            </a:pPr>
            <a:r>
              <a:rPr lang="en-US" sz="1800"/>
              <a:t>By Fact 3, the probability that list </a:t>
            </a:r>
            <a:r>
              <a:rPr lang="en-US" sz="1800" b="1" i="1">
                <a:latin typeface="Times New Roman" pitchFamily="18" charset="0"/>
              </a:rPr>
              <a:t>S</a:t>
            </a:r>
            <a:r>
              <a:rPr lang="en-US" sz="1800" b="1" i="1" baseline="-25000">
                <a:latin typeface="Times New Roman" pitchFamily="18" charset="0"/>
              </a:rPr>
              <a:t>i</a:t>
            </a:r>
            <a:r>
              <a:rPr lang="en-US" sz="1800"/>
              <a:t> has at least one item is at most </a:t>
            </a:r>
            <a:r>
              <a:rPr lang="en-US" sz="1800" b="1" i="1">
                <a:latin typeface="Times New Roman" pitchFamily="18" charset="0"/>
              </a:rPr>
              <a:t>n</a:t>
            </a:r>
            <a:r>
              <a:rPr lang="en-US" sz="1800">
                <a:latin typeface="Symbol" pitchFamily="18" charset="2"/>
                <a:sym typeface="Symbol" pitchFamily="18" charset="2"/>
              </a:rPr>
              <a:t>/</a:t>
            </a:r>
            <a:r>
              <a:rPr lang="en-US" sz="1800">
                <a:latin typeface="Times New Roman" pitchFamily="18" charset="0"/>
              </a:rPr>
              <a:t>2</a:t>
            </a:r>
            <a:r>
              <a:rPr lang="en-US" sz="1800" b="1" i="1" baseline="30000">
                <a:latin typeface="Times New Roman" pitchFamily="18" charset="0"/>
              </a:rPr>
              <a:t>i</a:t>
            </a:r>
            <a:endParaRPr lang="en-US" sz="1800" baseline="30000"/>
          </a:p>
          <a:p>
            <a:pPr>
              <a:lnSpc>
                <a:spcPct val="90000"/>
              </a:lnSpc>
            </a:pPr>
            <a:r>
              <a:rPr lang="en-US" sz="2000"/>
              <a:t>By picking </a:t>
            </a:r>
            <a:r>
              <a:rPr lang="en-US" sz="2000" b="1" i="1">
                <a:latin typeface="Times New Roman" pitchFamily="18" charset="0"/>
              </a:rPr>
              <a:t>i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=</a:t>
            </a:r>
            <a:r>
              <a:rPr lang="en-US" sz="2000">
                <a:latin typeface="Times New Roman" pitchFamily="18" charset="0"/>
              </a:rPr>
              <a:t> 3log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, we have that the probability that </a:t>
            </a:r>
            <a:r>
              <a:rPr lang="en-US" sz="2000" b="1" i="1">
                <a:latin typeface="Times New Roman" pitchFamily="18" charset="0"/>
              </a:rPr>
              <a:t>S</a:t>
            </a:r>
            <a:r>
              <a:rPr lang="en-US" sz="2000" baseline="-25000">
                <a:latin typeface="Times New Roman" pitchFamily="18" charset="0"/>
              </a:rPr>
              <a:t>3log </a:t>
            </a:r>
            <a:r>
              <a:rPr lang="en-US" sz="2000" b="1" i="1" baseline="-25000">
                <a:latin typeface="Times New Roman" pitchFamily="18" charset="0"/>
              </a:rPr>
              <a:t>n</a:t>
            </a:r>
            <a:r>
              <a:rPr lang="en-US" sz="2000"/>
              <a:t> has at least one entry is</a:t>
            </a:r>
            <a:br>
              <a:rPr lang="en-US" sz="2000"/>
            </a:br>
            <a:r>
              <a:rPr lang="en-US" sz="2000"/>
              <a:t>at most</a:t>
            </a:r>
            <a:br>
              <a:rPr lang="en-US" sz="2000"/>
            </a:br>
            <a:r>
              <a:rPr lang="en-US" sz="2000"/>
              <a:t>	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Symbol" pitchFamily="18" charset="2"/>
                <a:sym typeface="Symbol" pitchFamily="18" charset="2"/>
              </a:rPr>
              <a:t>/</a:t>
            </a:r>
            <a:r>
              <a:rPr lang="en-US" sz="2000">
                <a:latin typeface="Times New Roman" pitchFamily="18" charset="0"/>
              </a:rPr>
              <a:t>2</a:t>
            </a:r>
            <a:r>
              <a:rPr lang="en-US" sz="2000" baseline="30000">
                <a:latin typeface="Times New Roman" pitchFamily="18" charset="0"/>
              </a:rPr>
              <a:t>3log </a:t>
            </a:r>
            <a:r>
              <a:rPr lang="en-US" sz="2000" b="1" i="1" baseline="30000">
                <a:latin typeface="Times New Roman" pitchFamily="18" charset="0"/>
              </a:rPr>
              <a:t>n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=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>
                <a:latin typeface="Symbol" pitchFamily="18" charset="2"/>
                <a:sym typeface="Symbol" pitchFamily="18" charset="2"/>
              </a:rPr>
              <a:t>/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3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latin typeface="Symbol" pitchFamily="18" charset="2"/>
                <a:sym typeface="Symbol" pitchFamily="18" charset="2"/>
              </a:rPr>
              <a:t>= </a:t>
            </a:r>
            <a:r>
              <a:rPr lang="en-US" sz="2000">
                <a:latin typeface="Times New Roman" pitchFamily="18" charset="0"/>
              </a:rPr>
              <a:t>1</a:t>
            </a:r>
            <a:r>
              <a:rPr lang="en-US" sz="2000">
                <a:latin typeface="Symbol" pitchFamily="18" charset="2"/>
                <a:sym typeface="Symbol" pitchFamily="18" charset="2"/>
              </a:rPr>
              <a:t>/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</a:pPr>
            <a:r>
              <a:rPr lang="en-US" sz="2000"/>
              <a:t>Thus a skip list with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entries has height at most </a:t>
            </a:r>
            <a:r>
              <a:rPr lang="en-US" sz="2000">
                <a:latin typeface="Times New Roman" pitchFamily="18" charset="0"/>
              </a:rPr>
              <a:t>3log 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/>
              <a:t> with probability at least </a:t>
            </a:r>
            <a:r>
              <a:rPr lang="en-US" sz="2000">
                <a:latin typeface="Times New Roman" pitchFamily="18" charset="0"/>
              </a:rPr>
              <a:t>1</a:t>
            </a:r>
            <a:r>
              <a:rPr lang="en-US" sz="2000">
                <a:latin typeface="Symbol" pitchFamily="18" charset="2"/>
              </a:rPr>
              <a:t> - </a:t>
            </a:r>
            <a:r>
              <a:rPr lang="en-US" sz="2000">
                <a:latin typeface="Times New Roman" pitchFamily="18" charset="0"/>
              </a:rPr>
              <a:t> 1</a:t>
            </a:r>
            <a:r>
              <a:rPr lang="en-US" sz="2000">
                <a:latin typeface="Symbol" pitchFamily="18" charset="2"/>
                <a:sym typeface="Symbol" pitchFamily="18" charset="2"/>
              </a:rPr>
              <a:t>/</a:t>
            </a:r>
            <a:r>
              <a:rPr lang="en-US" sz="2000" b="1" i="1">
                <a:latin typeface="Times New Roman" pitchFamily="18" charset="0"/>
              </a:rPr>
              <a:t>n</a:t>
            </a:r>
            <a:r>
              <a:rPr lang="en-US" sz="2000" baseline="30000">
                <a:latin typeface="Times New Roman" pitchFamily="18" charset="0"/>
              </a:rPr>
              <a:t>2</a:t>
            </a:r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3_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computer-bunny.blu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mputer-bunny.blu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-bunny.blu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-bunny.blue 8">
        <a:dk1>
          <a:srgbClr val="000000"/>
        </a:dk1>
        <a:lt1>
          <a:srgbClr val="FFFFFF"/>
        </a:lt1>
        <a:dk2>
          <a:srgbClr val="CC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1176</Words>
  <Application>Microsoft Office PowerPoint</Application>
  <PresentationFormat>On-screen Show (4:3)</PresentationFormat>
  <Paragraphs>240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13_computer-bunny.blue</vt:lpstr>
      <vt:lpstr>Microsoft Equation 3.0</vt:lpstr>
      <vt:lpstr>Skip Lists</vt:lpstr>
      <vt:lpstr>What is a Skip List</vt:lpstr>
      <vt:lpstr>Search</vt:lpstr>
      <vt:lpstr>Randomized Algorithms</vt:lpstr>
      <vt:lpstr>Insertion</vt:lpstr>
      <vt:lpstr>Deletion</vt:lpstr>
      <vt:lpstr>Implementation</vt:lpstr>
      <vt:lpstr>Space Usage</vt:lpstr>
      <vt:lpstr>Height</vt:lpstr>
      <vt:lpstr>Search and Update Times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Skip Lists</dc:title>
  <dc:creator>sastra</dc:creator>
  <cp:lastModifiedBy>sastra</cp:lastModifiedBy>
  <cp:revision>3</cp:revision>
  <dcterms:created xsi:type="dcterms:W3CDTF">2015-08-14T09:33:36Z</dcterms:created>
  <dcterms:modified xsi:type="dcterms:W3CDTF">2015-08-17T09:12:01Z</dcterms:modified>
</cp:coreProperties>
</file>