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8" r:id="rId3"/>
    <p:sldMasterId id="2147483670" r:id="rId4"/>
    <p:sldMasterId id="2147483674" r:id="rId5"/>
  </p:sldMasterIdLst>
  <p:notesMasterIdLst>
    <p:notesMasterId r:id="rId43"/>
  </p:notesMasterIdLst>
  <p:sldIdLst>
    <p:sldId id="257" r:id="rId6"/>
    <p:sldId id="258" r:id="rId7"/>
    <p:sldId id="286" r:id="rId8"/>
    <p:sldId id="287" r:id="rId9"/>
    <p:sldId id="288" r:id="rId10"/>
    <p:sldId id="298" r:id="rId11"/>
    <p:sldId id="289" r:id="rId12"/>
    <p:sldId id="262" r:id="rId13"/>
    <p:sldId id="290" r:id="rId14"/>
    <p:sldId id="291" r:id="rId15"/>
    <p:sldId id="299" r:id="rId16"/>
    <p:sldId id="292" r:id="rId17"/>
    <p:sldId id="293" r:id="rId18"/>
    <p:sldId id="294" r:id="rId19"/>
    <p:sldId id="295" r:id="rId20"/>
    <p:sldId id="296" r:id="rId21"/>
    <p:sldId id="297" r:id="rId22"/>
    <p:sldId id="264" r:id="rId23"/>
    <p:sldId id="300" r:id="rId24"/>
    <p:sldId id="301" r:id="rId25"/>
    <p:sldId id="303" r:id="rId26"/>
    <p:sldId id="302" r:id="rId27"/>
    <p:sldId id="304" r:id="rId28"/>
    <p:sldId id="305" r:id="rId29"/>
    <p:sldId id="308" r:id="rId30"/>
    <p:sldId id="306" r:id="rId31"/>
    <p:sldId id="307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5EA08-22A6-46E4-A747-DBAB43A8BAEA}" type="datetimeFigureOut">
              <a:rPr lang="en-US" smtClean="0"/>
              <a:t>9/23/2015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7424F-C6E6-4DE9-BA7E-7DD8A8BE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Tries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619099-7CF5-4914-85DB-E294D89313B4}" type="datetime8">
              <a:rPr lang="en-US">
                <a:solidFill>
                  <a:srgbClr val="000000"/>
                </a:solidFill>
              </a:rPr>
              <a:pPr/>
              <a:t>9/23/2015 10:52 AM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1AC7E4-1795-473E-89B2-E62B30755335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D7424F-C6E6-4DE9-BA7E-7DD8A8BEB78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FDB592B2-E240-49FE-9D1D-B6FF5D209D7B}" type="datetime8">
              <a:rPr lang="en-US">
                <a:solidFill>
                  <a:srgbClr val="40458C"/>
                </a:solidFill>
              </a:rPr>
              <a:pPr/>
              <a:t>9/23/2015 10:52 AM</a:t>
            </a:fld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DF649B7-29D6-4A98-82F2-F32F371F2741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1EFF6-37DF-4378-B38F-4A16493A679C}" type="datetime8">
              <a:rPr lang="en-US">
                <a:solidFill>
                  <a:srgbClr val="40458C"/>
                </a:solidFill>
              </a:rPr>
              <a:pPr/>
              <a:t>9/23/2015 10:52 AM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4838A-9348-4F73-A4A0-56B5DA6939EE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2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1590E-884E-4738-B4F0-C90F6BC2BD9F}" type="datetime8">
              <a:rPr lang="en-US">
                <a:solidFill>
                  <a:srgbClr val="40458C"/>
                </a:solidFill>
              </a:rPr>
              <a:pPr/>
              <a:t>9/23/2015 10:52 AM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7CBDB-2F46-4D52-BFB9-97A14B16AD5A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4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1590E-884E-4738-B4F0-C90F6BC2BD9F}" type="datetime8">
              <a:rPr lang="en-US">
                <a:solidFill>
                  <a:srgbClr val="40458C"/>
                </a:solidFill>
              </a:rPr>
              <a:pPr/>
              <a:t>9/23/2015 10:52 AM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7CBDB-2F46-4D52-BFB9-97A14B16AD5A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4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1590E-884E-4738-B4F0-C90F6BC2BD9F}" type="datetime8">
              <a:rPr lang="en-US">
                <a:solidFill>
                  <a:srgbClr val="40458C"/>
                </a:solidFill>
              </a:rPr>
              <a:pPr/>
              <a:t>9/23/2015 10:52 AM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7CBDB-2F46-4D52-BFB9-97A14B16AD5A}" type="slidenum">
              <a:rPr lang="en-US">
                <a:solidFill>
                  <a:srgbClr val="40458C"/>
                </a:solidFill>
              </a:rPr>
              <a:pPr/>
              <a:t>‹#›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4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17189A-8A35-4076-9763-96B5621BA1FE}" type="datetime8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9/23/2015 10:52 AM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2CBF79-EA13-425C-A16E-14F2FA655A8C}" type="slidenum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40458C"/>
                </a:solidFill>
              </a:rPr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17189A-8A35-4076-9763-96B5621BA1FE}" type="datetime8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9/23/2015 10:52 AM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2CBF79-EA13-425C-A16E-14F2FA655A8C}" type="slidenum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40458C"/>
                </a:solidFill>
              </a:rPr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17189A-8A35-4076-9763-96B5621BA1FE}" type="datetime8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9/23/2015 10:52 AM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2CBF79-EA13-425C-A16E-14F2FA655A8C}" type="slidenum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40458C"/>
                </a:solidFill>
              </a:rPr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17189A-8A35-4076-9763-96B5621BA1FE}" type="datetime8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9/23/2015 10:52 AM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2CBF79-EA13-425C-A16E-14F2FA655A8C}" type="slidenum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40458C"/>
                </a:solidFill>
              </a:rPr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40458C"/>
                    </a:solidFill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40458C"/>
                </a:solidFill>
              </a:endParaRPr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40458C"/>
                  </a:solidFill>
                </a:endParaRPr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17189A-8A35-4076-9763-96B5621BA1FE}" type="datetime8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9/23/2015 10:52 AM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2CBF79-EA13-425C-A16E-14F2FA655A8C}" type="slidenum">
              <a:rPr lang="en-US">
                <a:solidFill>
                  <a:srgbClr val="40458C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 userDrawn="1"/>
        </p:nvSpPr>
        <p:spPr bwMode="auto">
          <a:xfrm>
            <a:off x="152400" y="6451600"/>
            <a:ext cx="2387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40458C"/>
                </a:solidFill>
              </a:rPr>
              <a:t>© 2004 Goodrich, Tamassia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095B4FAA-A600-4122-BC25-EE4860CEC9C5}" type="slidenum">
              <a:rPr lang="en-US">
                <a:solidFill>
                  <a:srgbClr val="40458C"/>
                </a:solidFill>
              </a:rPr>
              <a:pPr/>
              <a:t>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r>
              <a:rPr lang="en-US"/>
              <a:t>Tries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</a:t>
            </a:r>
            <a:r>
              <a:rPr lang="en-US" dirty="0"/>
              <a:t>Patricia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648200"/>
          </a:xfrm>
        </p:spPr>
        <p:txBody>
          <a:bodyPr/>
          <a:lstStyle/>
          <a:p>
            <a:r>
              <a:rPr lang="en-US" dirty="0" smtClean="0"/>
              <a:t>A – Alphabet set</a:t>
            </a:r>
          </a:p>
          <a:p>
            <a:r>
              <a:rPr lang="en-US" dirty="0" smtClean="0"/>
              <a:t>|A| - No. of alphabets in A</a:t>
            </a:r>
          </a:p>
          <a:p>
            <a:r>
              <a:rPr lang="en-US" dirty="0" smtClean="0"/>
              <a:t>No. of words stored - n</a:t>
            </a:r>
          </a:p>
          <a:p>
            <a:r>
              <a:rPr lang="en-US" dirty="0" smtClean="0"/>
              <a:t>Find (s) – O(length(s))</a:t>
            </a:r>
          </a:p>
          <a:p>
            <a:r>
              <a:rPr lang="en-US" dirty="0" smtClean="0"/>
              <a:t>Insert(s) – O(|A|*length(s))</a:t>
            </a:r>
          </a:p>
          <a:p>
            <a:r>
              <a:rPr lang="en-US" dirty="0" smtClean="0"/>
              <a:t>Delete(s</a:t>
            </a:r>
            <a:r>
              <a:rPr lang="en-US" dirty="0"/>
              <a:t>) – O(|A</a:t>
            </a:r>
            <a:r>
              <a:rPr lang="en-US" dirty="0" smtClean="0"/>
              <a:t>|*length(s))</a:t>
            </a:r>
          </a:p>
          <a:p>
            <a:r>
              <a:rPr lang="en-US" dirty="0" smtClean="0"/>
              <a:t>Space Complexity : To store n strings 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/>
              <a:t>2</a:t>
            </a:r>
            <a:r>
              <a:rPr lang="en-US" dirty="0" smtClean="0"/>
              <a:t>, ..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baseline="-25000" dirty="0"/>
              <a:t> </a:t>
            </a:r>
            <a:r>
              <a:rPr lang="en-US" dirty="0" smtClean="0"/>
              <a:t>is O(</a:t>
            </a:r>
            <a:r>
              <a:rPr lang="en-US" dirty="0" err="1" smtClean="0"/>
              <a:t>n|A</a:t>
            </a:r>
            <a:r>
              <a:rPr lang="en-US" dirty="0" smtClean="0"/>
              <a:t>|*∑ </a:t>
            </a:r>
            <a:r>
              <a:rPr lang="en-US" baseline="-25000" dirty="0" smtClean="0"/>
              <a:t>i</a:t>
            </a:r>
            <a:r>
              <a:rPr lang="en-US" dirty="0" smtClean="0"/>
              <a:t> length(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Tries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10</a:t>
            </a:fld>
            <a:endParaRPr lang="en-US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0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/>
              <a:t>Word prefix</a:t>
            </a:r>
            <a:r>
              <a:rPr lang="en-US" sz="4000" dirty="0"/>
              <a:t> query: find all words in </a:t>
            </a:r>
            <a:r>
              <a:rPr lang="en-US" sz="4000" i="1" dirty="0"/>
              <a:t>T, </a:t>
            </a:r>
            <a:r>
              <a:rPr lang="en-US" sz="4000" dirty="0"/>
              <a:t>which start with </a:t>
            </a:r>
            <a:r>
              <a:rPr lang="en-US" sz="4000" i="1" dirty="0"/>
              <a:t>P</a:t>
            </a:r>
            <a:r>
              <a:rPr lang="en-US" sz="4000" dirty="0"/>
              <a:t>[0..</a:t>
            </a:r>
            <a:r>
              <a:rPr lang="en-US" sz="4000" i="1" dirty="0"/>
              <a:t>m</a:t>
            </a:r>
            <a:r>
              <a:rPr lang="en-US" sz="4000" dirty="0"/>
              <a:t>-1</a:t>
            </a:r>
            <a:r>
              <a:rPr lang="en-US" sz="4000" dirty="0" smtClean="0"/>
              <a:t>]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11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7200" y="1600200"/>
            <a:ext cx="83089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Patricia-Search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(t, P, k) </a:t>
            </a:r>
            <a:endParaRPr lang="en-US" sz="20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t is leaf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then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j </a:t>
            </a:r>
            <a:r>
              <a:rPr lang="en-US" dirty="0" smtClean="0">
                <a:solidFill>
                  <a:srgbClr val="000000"/>
                </a:solidFill>
                <a:latin typeface="Symbol" pitchFamily="18" charset="2"/>
                <a:cs typeface="Courier New" pitchFamily="49" charset="0"/>
              </a:rPr>
              <a:t>¬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the first index in the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t.list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T[j..j+m-1] = P[0..m-1]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then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return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t.list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// exact match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else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there is a child-edge (P[k],s)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if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k + s &lt; m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then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endParaRPr lang="en-US" i="1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 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Patricia-Search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t.</a:t>
            </a:r>
            <a:r>
              <a:rPr lang="en-US" i="1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child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(P[k]), P, 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k+s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else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go to any descendent leaf of t and do the 									check of line 03, if it is true, return 									lists of all descendent leafs of t, 										otherwise return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nil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    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else return </a:t>
            </a:r>
            <a:r>
              <a:rPr lang="en-US" i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nil</a:t>
            </a:r>
            <a:endParaRPr lang="en-US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8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algn="ctr"/>
            <a:r>
              <a:rPr lang="en-US" sz="4000" b="1" dirty="0"/>
              <a:t>Dictionaries Allowing Errors in Queries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876800"/>
          </a:xfrm>
        </p:spPr>
        <p:txBody>
          <a:bodyPr/>
          <a:lstStyle/>
          <a:p>
            <a:pPr algn="just"/>
            <a:r>
              <a:rPr lang="en-US" sz="2400" dirty="0" smtClean="0"/>
              <a:t>A dictionary structure </a:t>
            </a:r>
            <a:r>
              <a:rPr lang="en-US" sz="2400" dirty="0"/>
              <a:t>that keeps track of a set of strings and ﬁnds all strings that </a:t>
            </a:r>
            <a:r>
              <a:rPr lang="en-US" sz="2400" dirty="0" smtClean="0"/>
              <a:t>differ only </a:t>
            </a:r>
            <a:r>
              <a:rPr lang="en-US" sz="2400" dirty="0"/>
              <a:t>in d characters from the query </a:t>
            </a:r>
            <a:r>
              <a:rPr lang="en-US" sz="2400" dirty="0" smtClean="0"/>
              <a:t>string </a:t>
            </a:r>
          </a:p>
          <a:p>
            <a:pPr algn="just"/>
            <a:r>
              <a:rPr lang="en-US" sz="2400" dirty="0" smtClean="0"/>
              <a:t>Suppose </a:t>
            </a:r>
            <a:r>
              <a:rPr lang="en-US" sz="2400" dirty="0"/>
              <a:t>we have a set of n words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n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over </a:t>
            </a:r>
            <a:r>
              <a:rPr lang="en-US" sz="2400" dirty="0"/>
              <a:t>an alphabet A, with total length </a:t>
            </a:r>
            <a:endParaRPr lang="en-US" sz="2400" dirty="0" smtClean="0"/>
          </a:p>
          <a:p>
            <a:pPr algn="just"/>
            <a:endParaRPr lang="en-US" sz="2400" dirty="0"/>
          </a:p>
          <a:p>
            <a:pPr marL="280988" indent="0" algn="just">
              <a:buNone/>
            </a:pPr>
            <a:endParaRPr lang="en-US" sz="2400" dirty="0" smtClean="0"/>
          </a:p>
          <a:p>
            <a:pPr marL="280988" indent="0" algn="just">
              <a:buNone/>
            </a:pPr>
            <a:r>
              <a:rPr lang="en-US" sz="2400" dirty="0" smtClean="0"/>
              <a:t>and </a:t>
            </a:r>
            <a:r>
              <a:rPr lang="en-US" sz="2400" dirty="0"/>
              <a:t>we want to preprocess this into </a:t>
            </a:r>
            <a:r>
              <a:rPr lang="en-US" sz="2400" dirty="0" smtClean="0"/>
              <a:t>a structure </a:t>
            </a:r>
            <a:r>
              <a:rPr lang="en-US" sz="2400" dirty="0"/>
              <a:t>that can ﬁnd all words of our set that differ in at most d places </a:t>
            </a:r>
            <a:r>
              <a:rPr lang="en-US" sz="2400" dirty="0" smtClean="0"/>
              <a:t>from a </a:t>
            </a:r>
            <a:r>
              <a:rPr lang="en-US" sz="2400" dirty="0"/>
              <a:t>query string q for some ﬁxed d. 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Tries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12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398" y="3657600"/>
            <a:ext cx="2438401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429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13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200089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803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 error in at most 1 character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two </a:t>
            </a:r>
            <a:r>
              <a:rPr lang="en-US" dirty="0" err="1" smtClean="0"/>
              <a:t>trie</a:t>
            </a:r>
            <a:r>
              <a:rPr lang="en-US" dirty="0" smtClean="0"/>
              <a:t> structures</a:t>
            </a:r>
          </a:p>
          <a:p>
            <a:pPr lvl="1"/>
            <a:r>
              <a:rPr lang="en-US" dirty="0" smtClean="0"/>
              <a:t>One for all the given words</a:t>
            </a:r>
          </a:p>
          <a:p>
            <a:pPr lvl="1"/>
            <a:r>
              <a:rPr lang="en-US" dirty="0" smtClean="0"/>
              <a:t>One for reverse of all the given words</a:t>
            </a:r>
          </a:p>
          <a:p>
            <a:pPr algn="just"/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node in </a:t>
            </a:r>
            <a:r>
              <a:rPr lang="en-US" dirty="0" smtClean="0"/>
              <a:t>the ﬁrst </a:t>
            </a:r>
            <a:r>
              <a:rPr lang="en-US" dirty="0" err="1"/>
              <a:t>trie</a:t>
            </a:r>
            <a:r>
              <a:rPr lang="en-US" dirty="0"/>
              <a:t> corresponds to some preﬁx p of some word </a:t>
            </a:r>
            <a:r>
              <a:rPr lang="en-US" dirty="0" smtClean="0"/>
              <a:t>w, </a:t>
            </a:r>
            <a:r>
              <a:rPr lang="en-US" dirty="0"/>
              <a:t>and each node in </a:t>
            </a:r>
            <a:r>
              <a:rPr lang="en-US" dirty="0" smtClean="0"/>
              <a:t>the second </a:t>
            </a:r>
            <a:r>
              <a:rPr lang="en-US" dirty="0" err="1"/>
              <a:t>trie</a:t>
            </a:r>
            <a:r>
              <a:rPr lang="en-US" dirty="0"/>
              <a:t> </a:t>
            </a:r>
            <a:r>
              <a:rPr lang="en-US" dirty="0" smtClean="0"/>
              <a:t>corresponds </a:t>
            </a:r>
            <a:r>
              <a:rPr lang="en-US" dirty="0"/>
              <a:t>to some sufﬁx s of a word </a:t>
            </a:r>
            <a:r>
              <a:rPr lang="en-US" dirty="0" smtClean="0"/>
              <a:t>w.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14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9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0"/>
            <a:ext cx="8229600" cy="5562600"/>
          </a:xfrm>
        </p:spPr>
        <p:txBody>
          <a:bodyPr/>
          <a:lstStyle/>
          <a:p>
            <a:pPr algn="just"/>
            <a:r>
              <a:rPr lang="en-US" sz="2800" dirty="0"/>
              <a:t>For each word </a:t>
            </a:r>
            <a:r>
              <a:rPr lang="en-US" sz="2800" dirty="0" smtClean="0"/>
              <a:t>w, look </a:t>
            </a:r>
            <a:r>
              <a:rPr lang="en-US" sz="2800" dirty="0"/>
              <a:t>at all pairs of (preﬁx, sufﬁx) that are separated by a single character, </a:t>
            </a:r>
            <a:r>
              <a:rPr lang="en-US" sz="2800" dirty="0" smtClean="0"/>
              <a:t>w = </a:t>
            </a:r>
            <a:r>
              <a:rPr lang="en-US" sz="2800" dirty="0"/>
              <a:t>pcs, where c is a character. </a:t>
            </a:r>
            <a:endParaRPr lang="en-US" sz="2800" dirty="0" smtClean="0"/>
          </a:p>
          <a:p>
            <a:pPr algn="just"/>
            <a:r>
              <a:rPr lang="en-US" sz="2800" dirty="0" smtClean="0"/>
              <a:t>Each word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 generates length(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i</a:t>
            </a:r>
            <a:r>
              <a:rPr lang="en-US" sz="2800" dirty="0" smtClean="0"/>
              <a:t>) </a:t>
            </a:r>
            <a:r>
              <a:rPr lang="en-US" sz="2800" dirty="0"/>
              <a:t>for such pairs (p, s), which are represented by </a:t>
            </a:r>
            <a:r>
              <a:rPr lang="en-US" sz="2800" dirty="0" smtClean="0"/>
              <a:t>pairs of </a:t>
            </a:r>
            <a:r>
              <a:rPr lang="en-US" sz="2800" dirty="0" err="1"/>
              <a:t>trie</a:t>
            </a:r>
            <a:r>
              <a:rPr lang="en-US" sz="2800" dirty="0"/>
              <a:t> </a:t>
            </a:r>
            <a:r>
              <a:rPr lang="en-US" sz="2800" dirty="0" smtClean="0"/>
              <a:t>nodes</a:t>
            </a:r>
            <a:r>
              <a:rPr lang="en-US" sz="2800" dirty="0"/>
              <a:t>.</a:t>
            </a:r>
            <a:endParaRPr lang="en-US" sz="2800" dirty="0" smtClean="0"/>
          </a:p>
          <a:p>
            <a:pPr algn="just"/>
            <a:r>
              <a:rPr lang="en-US" sz="2800" dirty="0" smtClean="0"/>
              <a:t>Generate </a:t>
            </a:r>
            <a:r>
              <a:rPr lang="en-US" sz="2800" dirty="0"/>
              <a:t>all these pairs for a </a:t>
            </a:r>
            <a:r>
              <a:rPr lang="en-US" sz="2800" dirty="0" smtClean="0"/>
              <a:t>given word:</a:t>
            </a:r>
          </a:p>
          <a:p>
            <a:pPr lvl="1" algn="just"/>
            <a:r>
              <a:rPr lang="en-US" sz="2400" dirty="0" smtClean="0"/>
              <a:t>Follow </a:t>
            </a:r>
            <a:r>
              <a:rPr lang="en-US" sz="2400" dirty="0"/>
              <a:t>in the ﬁrst </a:t>
            </a:r>
            <a:r>
              <a:rPr lang="en-US" sz="2400" dirty="0" err="1"/>
              <a:t>trie</a:t>
            </a:r>
            <a:r>
              <a:rPr lang="en-US" sz="2400" dirty="0"/>
              <a:t> the path of the word to its end, </a:t>
            </a:r>
            <a:r>
              <a:rPr lang="en-US" sz="2400" dirty="0" smtClean="0"/>
              <a:t>pushing a </a:t>
            </a:r>
            <a:r>
              <a:rPr lang="en-US" sz="2400" dirty="0"/>
              <a:t>pointer for each passed node on the stack,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Follow </a:t>
            </a:r>
            <a:r>
              <a:rPr lang="en-US" sz="2400" dirty="0"/>
              <a:t>in the </a:t>
            </a:r>
            <a:r>
              <a:rPr lang="en-US" sz="2400" dirty="0" smtClean="0"/>
              <a:t>second </a:t>
            </a:r>
            <a:r>
              <a:rPr lang="en-US" sz="2400" dirty="0" err="1" smtClean="0"/>
              <a:t>trie</a:t>
            </a:r>
            <a:r>
              <a:rPr lang="en-US" sz="2400" dirty="0" smtClean="0"/>
              <a:t> </a:t>
            </a:r>
            <a:r>
              <a:rPr lang="en-US" sz="2400" dirty="0"/>
              <a:t>the path of the reversed word, pairing each node we reach in the </a:t>
            </a:r>
            <a:r>
              <a:rPr lang="en-US" sz="2400" dirty="0" smtClean="0"/>
              <a:t>second </a:t>
            </a:r>
            <a:r>
              <a:rPr lang="en-US" sz="2400" dirty="0" err="1" smtClean="0"/>
              <a:t>trie</a:t>
            </a:r>
            <a:r>
              <a:rPr lang="en-US" sz="2400" dirty="0" smtClean="0"/>
              <a:t> </a:t>
            </a:r>
            <a:r>
              <a:rPr lang="en-US" sz="2400" dirty="0"/>
              <a:t>with the corresponding next node from the stack.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Tries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15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92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02920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ime required to generate all the </a:t>
            </a:r>
            <a:r>
              <a:rPr lang="en-US" dirty="0"/>
              <a:t>node pairs </a:t>
            </a:r>
            <a:r>
              <a:rPr lang="en-US" dirty="0" smtClean="0"/>
              <a:t>is O(length(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)). </a:t>
            </a:r>
          </a:p>
          <a:p>
            <a:r>
              <a:rPr lang="en-US" dirty="0" smtClean="0"/>
              <a:t>Each of these pairs are entered in search-tree</a:t>
            </a:r>
            <a:r>
              <a:rPr lang="en-US" dirty="0"/>
              <a:t>, together with a pointer </a:t>
            </a:r>
            <a:r>
              <a:rPr lang="en-US" dirty="0" smtClean="0"/>
              <a:t>to the </a:t>
            </a:r>
            <a:r>
              <a:rPr lang="en-US" dirty="0"/>
              <a:t>word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generated that pair.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total number of pairs are </a:t>
            </a:r>
            <a:r>
              <a:rPr lang="en-US" dirty="0" smtClean="0"/>
              <a:t>∑</a:t>
            </a:r>
            <a:r>
              <a:rPr lang="en-US" baseline="-25000" dirty="0" smtClean="0"/>
              <a:t>w</a:t>
            </a:r>
            <a:r>
              <a:rPr lang="en-US" dirty="0" smtClean="0"/>
              <a:t>, </a:t>
            </a:r>
            <a:r>
              <a:rPr lang="en-US" dirty="0"/>
              <a:t>so </a:t>
            </a:r>
            <a:r>
              <a:rPr lang="en-US" dirty="0" smtClean="0"/>
              <a:t>each search-tree </a:t>
            </a:r>
            <a:r>
              <a:rPr lang="en-US" dirty="0"/>
              <a:t>operation costs only O(log ∑</a:t>
            </a:r>
            <a:r>
              <a:rPr lang="en-US" baseline="-25000" dirty="0"/>
              <a:t>w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Time to build the structure is O(</a:t>
            </a:r>
            <a:r>
              <a:rPr lang="en-US" dirty="0"/>
              <a:t>∑</a:t>
            </a:r>
            <a:r>
              <a:rPr lang="en-US" baseline="-25000" dirty="0" smtClean="0"/>
              <a:t>w </a:t>
            </a:r>
            <a:r>
              <a:rPr lang="en-US" dirty="0" smtClean="0"/>
              <a:t>log</a:t>
            </a:r>
            <a:r>
              <a:rPr lang="en-US" dirty="0"/>
              <a:t> ∑</a:t>
            </a:r>
            <a:r>
              <a:rPr lang="en-US" baseline="-25000" dirty="0" smtClean="0"/>
              <a:t>w</a:t>
            </a:r>
            <a:r>
              <a:rPr lang="en-US" dirty="0" smtClean="0"/>
              <a:t>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16</a:t>
            </a:fld>
            <a:endParaRPr lang="en-US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305800" cy="5181600"/>
          </a:xfrm>
        </p:spPr>
        <p:txBody>
          <a:bodyPr/>
          <a:lstStyle/>
          <a:p>
            <a:r>
              <a:rPr lang="en-US" dirty="0"/>
              <a:t>The query </a:t>
            </a:r>
            <a:r>
              <a:rPr lang="en-US" dirty="0" smtClean="0"/>
              <a:t>method:</a:t>
            </a:r>
          </a:p>
          <a:p>
            <a:pPr lvl="1" algn="just"/>
            <a:r>
              <a:rPr lang="en-US" sz="2400" dirty="0"/>
              <a:t>F</a:t>
            </a:r>
            <a:r>
              <a:rPr lang="en-US" sz="2400" dirty="0" smtClean="0"/>
              <a:t>ollow </a:t>
            </a:r>
            <a:r>
              <a:rPr lang="en-US" sz="2400" dirty="0"/>
              <a:t>the path of </a:t>
            </a:r>
            <a:r>
              <a:rPr lang="en-US" sz="2400" dirty="0" smtClean="0"/>
              <a:t>the query </a:t>
            </a:r>
            <a:r>
              <a:rPr lang="en-US" sz="2400" dirty="0"/>
              <a:t>word in the ﬁrst </a:t>
            </a:r>
            <a:r>
              <a:rPr lang="en-US" sz="2400" dirty="0" err="1"/>
              <a:t>trie</a:t>
            </a:r>
            <a:r>
              <a:rPr lang="en-US" sz="2400" dirty="0"/>
              <a:t> as far as </a:t>
            </a:r>
            <a:r>
              <a:rPr lang="en-US" sz="2400" dirty="0" smtClean="0"/>
              <a:t>possible (Maximum prefix), </a:t>
            </a:r>
            <a:r>
              <a:rPr lang="en-US" sz="2400" dirty="0"/>
              <a:t>pushing a pointer to each </a:t>
            </a:r>
            <a:r>
              <a:rPr lang="en-US" sz="2400" dirty="0" smtClean="0"/>
              <a:t>visited node </a:t>
            </a:r>
            <a:r>
              <a:rPr lang="en-US" sz="2400" dirty="0"/>
              <a:t>on the stack.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Follow </a:t>
            </a:r>
            <a:r>
              <a:rPr lang="en-US" sz="2400" dirty="0"/>
              <a:t>the path of the reversed word in the </a:t>
            </a:r>
            <a:r>
              <a:rPr lang="en-US" sz="2400" dirty="0" smtClean="0"/>
              <a:t>second </a:t>
            </a:r>
            <a:r>
              <a:rPr lang="en-US" sz="2400" dirty="0" err="1" smtClean="0"/>
              <a:t>trie</a:t>
            </a:r>
            <a:r>
              <a:rPr lang="en-US" sz="2400" dirty="0" smtClean="0"/>
              <a:t> </a:t>
            </a:r>
            <a:r>
              <a:rPr lang="en-US" sz="2400" dirty="0"/>
              <a:t>until </a:t>
            </a:r>
            <a:r>
              <a:rPr lang="en-US" sz="2400" dirty="0" smtClean="0"/>
              <a:t>one </a:t>
            </a:r>
            <a:r>
              <a:rPr lang="en-US" sz="2400" dirty="0"/>
              <a:t>character before the end of that maximum preﬁx.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Continue </a:t>
            </a:r>
            <a:r>
              <a:rPr lang="en-US" sz="2400" dirty="0"/>
              <a:t>to follow the path in the second </a:t>
            </a:r>
            <a:r>
              <a:rPr lang="en-US" sz="2400" dirty="0" err="1"/>
              <a:t>trie</a:t>
            </a:r>
            <a:r>
              <a:rPr lang="en-US" sz="2400" dirty="0"/>
              <a:t>, </a:t>
            </a:r>
            <a:r>
              <a:rPr lang="en-US" sz="2400" dirty="0" smtClean="0"/>
              <a:t>pair each visited </a:t>
            </a:r>
            <a:r>
              <a:rPr lang="en-US" sz="2400" dirty="0"/>
              <a:t>node with a preﬁx node from the stack and look up in the search </a:t>
            </a:r>
            <a:r>
              <a:rPr lang="en-US" sz="2400" dirty="0" smtClean="0"/>
              <a:t>tree whether </a:t>
            </a:r>
            <a:r>
              <a:rPr lang="en-US" sz="2400" dirty="0"/>
              <a:t>that node pair belongs to any correct word. </a:t>
            </a:r>
            <a:endParaRPr lang="en-US" sz="2400" dirty="0" smtClean="0"/>
          </a:p>
          <a:p>
            <a:pPr lvl="1" algn="just"/>
            <a:r>
              <a:rPr lang="en-US" sz="2400" dirty="0" smtClean="0"/>
              <a:t>Thus </a:t>
            </a:r>
            <a:r>
              <a:rPr lang="en-US" sz="2400" dirty="0"/>
              <a:t>the query time </a:t>
            </a:r>
            <a:r>
              <a:rPr lang="en-US" sz="2400" dirty="0" smtClean="0"/>
              <a:t>is O(length(q)log </a:t>
            </a:r>
            <a:r>
              <a:rPr lang="en-US" sz="2400" dirty="0"/>
              <a:t>∑</a:t>
            </a:r>
            <a:r>
              <a:rPr lang="en-US" sz="2400" baseline="-25000" dirty="0"/>
              <a:t>w</a:t>
            </a:r>
            <a:r>
              <a:rPr lang="en-US" sz="2400" dirty="0" smtClean="0"/>
              <a:t>)</a:t>
            </a: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17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10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ACB51-F980-4B00-A720-51F98B4C69F2}" type="slidenum">
              <a:rPr lang="en-US">
                <a:solidFill>
                  <a:srgbClr val="40458C"/>
                </a:solidFill>
              </a:rPr>
              <a:pPr/>
              <a:t>18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Suffix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1822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838200"/>
          </a:xfrm>
        </p:spPr>
        <p:txBody>
          <a:bodyPr/>
          <a:lstStyle/>
          <a:p>
            <a:r>
              <a:rPr lang="en-US" sz="2000"/>
              <a:t>The suffix trie of a string </a:t>
            </a:r>
            <a:r>
              <a:rPr lang="en-US" sz="2000" b="1" i="1">
                <a:latin typeface="Times New Roman" pitchFamily="18" charset="0"/>
              </a:rPr>
              <a:t>X</a:t>
            </a:r>
            <a:r>
              <a:rPr lang="en-US" sz="2000"/>
              <a:t> is the compressed trie of all the suffixes of </a:t>
            </a:r>
            <a:r>
              <a:rPr lang="en-US" sz="2000" b="1" i="1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762000" y="3657600"/>
          <a:ext cx="8001000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VISIO" r:id="rId3" imgW="5000400" imgH="1447560" progId="Visio.Drawing.6">
                  <p:embed/>
                </p:oleObj>
              </mc:Choice>
              <mc:Fallback>
                <p:oleObj name="VISIO" r:id="rId3" imgW="5000400" imgH="1447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8001000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2971800" y="2514600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VISIO" r:id="rId5" imgW="1955520" imgH="504360" progId="Visio.Drawing.6">
                  <p:embed/>
                </p:oleObj>
              </mc:Choice>
              <mc:Fallback>
                <p:oleObj name="VISIO" r:id="rId5" imgW="1955520" imgH="50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0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19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03" y="990600"/>
            <a:ext cx="7893225" cy="495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078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D3250-36AC-442A-940C-1AB1440A81A3}" type="slidenum">
              <a:rPr lang="en-US">
                <a:solidFill>
                  <a:srgbClr val="40458C"/>
                </a:solidFill>
              </a:rPr>
              <a:pPr/>
              <a:t>2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Strings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90675"/>
            <a:ext cx="7848600" cy="4505325"/>
          </a:xfrm>
        </p:spPr>
        <p:txBody>
          <a:bodyPr/>
          <a:lstStyle/>
          <a:p>
            <a:r>
              <a:rPr lang="en-US" sz="2400" dirty="0"/>
              <a:t>Preprocessing the pattern speeds up pattern matching queries</a:t>
            </a:r>
          </a:p>
          <a:p>
            <a:pPr lvl="1"/>
            <a:r>
              <a:rPr lang="en-US" sz="2000" dirty="0"/>
              <a:t>After preprocessing the pattern, KMP’s algorithm performs pattern matching in time proportional to the text size</a:t>
            </a:r>
          </a:p>
          <a:p>
            <a:r>
              <a:rPr lang="en-US" sz="2400" dirty="0"/>
              <a:t>If the text is large, immutable and searched for often </a:t>
            </a:r>
            <a:r>
              <a:rPr lang="en-US" sz="2400" dirty="0" smtClean="0"/>
              <a:t>we </a:t>
            </a:r>
            <a:r>
              <a:rPr lang="en-US" sz="2400" dirty="0"/>
              <a:t>may want to preprocess the text instead of the pattern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trie</a:t>
            </a:r>
            <a:r>
              <a:rPr lang="en-US" sz="2400" dirty="0"/>
              <a:t> is a compact data structure for representing a set of strings, such as all the words in a text</a:t>
            </a:r>
          </a:p>
          <a:p>
            <a:pPr lvl="1"/>
            <a:r>
              <a:rPr lang="en-US" sz="2000" dirty="0"/>
              <a:t>A tries supports pattern matching queries in time proportional to the pattern size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20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8060569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79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dirty="0" err="1" smtClean="0"/>
              <a:t>Ukkonen’s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334000"/>
          </a:xfrm>
        </p:spPr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construct the sufﬁx tree of a given </a:t>
            </a:r>
            <a:r>
              <a:rPr lang="en-US" sz="2800" dirty="0" smtClean="0"/>
              <a:t>string s </a:t>
            </a:r>
            <a:r>
              <a:rPr lang="en-US" sz="2800" dirty="0"/>
              <a:t>= </a:t>
            </a:r>
            <a:r>
              <a:rPr lang="en-US" sz="2800" dirty="0" smtClean="0"/>
              <a:t>c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...c</a:t>
            </a:r>
            <a:r>
              <a:rPr lang="en-US" sz="2800" baseline="-25000" dirty="0" smtClean="0"/>
              <a:t>n-1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Create </a:t>
            </a:r>
            <a:r>
              <a:rPr lang="en-US" sz="2400" dirty="0"/>
              <a:t>the root node, representing the </a:t>
            </a:r>
            <a:r>
              <a:rPr lang="en-US" sz="2400" dirty="0" err="1"/>
              <a:t>trie</a:t>
            </a:r>
            <a:r>
              <a:rPr lang="en-US" sz="2400" dirty="0"/>
              <a:t> of the empty string. </a:t>
            </a:r>
            <a:endParaRPr lang="en-US" sz="2400" dirty="0" smtClean="0"/>
          </a:p>
          <a:p>
            <a:pPr lvl="1"/>
            <a:r>
              <a:rPr lang="en-US" sz="2400" dirty="0" smtClean="0"/>
              <a:t>Set the active </a:t>
            </a:r>
            <a:r>
              <a:rPr lang="en-US" sz="2400" dirty="0"/>
              <a:t>node to that node, and i = </a:t>
            </a:r>
            <a:r>
              <a:rPr lang="en-US" sz="2400" dirty="0" smtClean="0"/>
              <a:t>0.</a:t>
            </a:r>
          </a:p>
          <a:p>
            <a:pPr lvl="1"/>
            <a:r>
              <a:rPr lang="en-US" sz="2400" dirty="0" smtClean="0"/>
              <a:t>While i&lt;n</a:t>
            </a:r>
          </a:p>
          <a:p>
            <a:pPr lvl="2"/>
            <a:r>
              <a:rPr lang="en-US" dirty="0" smtClean="0"/>
              <a:t>While </a:t>
            </a:r>
            <a:r>
              <a:rPr lang="en-US" dirty="0"/>
              <a:t>the active node has no entry for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endParaRPr lang="en-US" baseline="-25000" dirty="0"/>
          </a:p>
          <a:p>
            <a:pPr lvl="3"/>
            <a:r>
              <a:rPr lang="en-US" dirty="0" smtClean="0"/>
              <a:t>Create </a:t>
            </a:r>
            <a:r>
              <a:rPr lang="en-US" dirty="0"/>
              <a:t>a new node, reached from the active node by the </a:t>
            </a:r>
            <a:r>
              <a:rPr lang="en-US" dirty="0" smtClean="0"/>
              <a:t>entry for c</a:t>
            </a:r>
            <a:r>
              <a:rPr lang="en-US" baseline="-25000" dirty="0" smtClean="0"/>
              <a:t>i</a:t>
            </a:r>
            <a:r>
              <a:rPr lang="en-US" dirty="0" smtClean="0"/>
              <a:t>. </a:t>
            </a:r>
            <a:r>
              <a:rPr lang="en-US" dirty="0"/>
              <a:t>This new node is a </a:t>
            </a:r>
            <a:r>
              <a:rPr lang="en-US" dirty="0" smtClean="0"/>
              <a:t>leaf.</a:t>
            </a:r>
          </a:p>
          <a:p>
            <a:pPr lvl="3"/>
            <a:r>
              <a:rPr lang="en-US" dirty="0" smtClean="0"/>
              <a:t>Move </a:t>
            </a:r>
            <a:r>
              <a:rPr lang="en-US" dirty="0"/>
              <a:t>the active node down its sufﬁx link if it is not </a:t>
            </a:r>
            <a:r>
              <a:rPr lang="en-US" dirty="0" smtClean="0"/>
              <a:t>already the root.</a:t>
            </a:r>
          </a:p>
          <a:p>
            <a:pPr lvl="2"/>
            <a:r>
              <a:rPr lang="en-US" dirty="0" smtClean="0"/>
              <a:t>Move </a:t>
            </a:r>
            <a:r>
              <a:rPr lang="en-US" dirty="0"/>
              <a:t>the active node up the link for </a:t>
            </a:r>
            <a:r>
              <a:rPr lang="en-US" dirty="0" smtClean="0"/>
              <a:t>c</a:t>
            </a:r>
            <a:r>
              <a:rPr lang="en-US" baseline="-25000" dirty="0" smtClean="0"/>
              <a:t>i</a:t>
            </a:r>
            <a:r>
              <a:rPr lang="en-US" dirty="0" smtClean="0"/>
              <a:t> unless </a:t>
            </a:r>
            <a:r>
              <a:rPr lang="en-US" dirty="0"/>
              <a:t>it is the root and </a:t>
            </a:r>
            <a:r>
              <a:rPr lang="en-US" dirty="0" smtClean="0"/>
              <a:t>we just </a:t>
            </a:r>
            <a:r>
              <a:rPr lang="en-US" dirty="0"/>
              <a:t>created that link. Increment i.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21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80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304800"/>
            <a:ext cx="8458198" cy="1143000"/>
          </a:xfrm>
        </p:spPr>
        <p:txBody>
          <a:bodyPr/>
          <a:lstStyle/>
          <a:p>
            <a:pPr algn="ctr"/>
            <a:r>
              <a:rPr lang="en-US" dirty="0" err="1"/>
              <a:t>Ukkonen’s</a:t>
            </a:r>
            <a:r>
              <a:rPr lang="en-US" dirty="0"/>
              <a:t> </a:t>
            </a:r>
            <a:r>
              <a:rPr lang="en-US" dirty="0" smtClean="0"/>
              <a:t>method for Suffix Tree Construction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22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14488"/>
            <a:ext cx="8000999" cy="455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99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required to build suffix tree for string s is O(length(s)) </a:t>
            </a:r>
          </a:p>
          <a:p>
            <a:r>
              <a:rPr lang="en-US" dirty="0" smtClean="0"/>
              <a:t>Memory required to store suffix tree is O(n)</a:t>
            </a:r>
          </a:p>
          <a:p>
            <a:r>
              <a:rPr lang="en-US" dirty="0" smtClean="0"/>
              <a:t>Time for processing substring queries O(length(q</a:t>
            </a:r>
            <a:r>
              <a:rPr lang="en-US" dirty="0"/>
              <a:t>)).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23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3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Suffix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r>
              <a:rPr lang="en-US" sz="2400" dirty="0" smtClean="0"/>
              <a:t>All sufﬁxes of </a:t>
            </a:r>
            <a:r>
              <a:rPr lang="en-US" sz="2400" dirty="0"/>
              <a:t>the </a:t>
            </a:r>
            <a:r>
              <a:rPr lang="en-US" sz="2400" dirty="0" smtClean="0"/>
              <a:t>string </a:t>
            </a:r>
            <a:r>
              <a:rPr lang="en-US" sz="2400" dirty="0"/>
              <a:t>s </a:t>
            </a:r>
            <a:r>
              <a:rPr lang="en-US" sz="2400" dirty="0" smtClean="0"/>
              <a:t>is stored in </a:t>
            </a:r>
            <a:r>
              <a:rPr lang="en-US" sz="2400" dirty="0"/>
              <a:t>lexicographic order </a:t>
            </a:r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ﬁnd a given query </a:t>
            </a:r>
            <a:r>
              <a:rPr lang="en-US" sz="2400" dirty="0" smtClean="0"/>
              <a:t>string, binary search is performed on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24</a:t>
            </a:fld>
            <a:endParaRPr lang="en-US">
              <a:solidFill>
                <a:srgbClr val="40458C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73240"/>
              </p:ext>
            </p:extLst>
          </p:nvPr>
        </p:nvGraphicFramePr>
        <p:xfrm>
          <a:off x="2209800" y="2819400"/>
          <a:ext cx="3733802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4378"/>
                <a:gridCol w="654378"/>
                <a:gridCol w="2425046"/>
              </a:tblGrid>
              <a:tr h="47897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aximum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imum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maximum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7897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ximum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86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dirty="0" smtClean="0"/>
              <a:t>Algorithm SEARCH(P, </a:t>
            </a:r>
            <a:r>
              <a:rPr lang="en-US" dirty="0" smtClean="0"/>
              <a:t>Suff</a:t>
            </a:r>
            <a:r>
              <a:rPr lang="en-US" baseline="-25000" dirty="0" smtClean="0"/>
              <a:t>0..n-1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25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5009"/>
            <a:ext cx="7162800" cy="4692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8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077200" cy="6096000"/>
          </a:xfrm>
        </p:spPr>
        <p:txBody>
          <a:bodyPr/>
          <a:lstStyle/>
          <a:p>
            <a:r>
              <a:rPr lang="en-US" dirty="0"/>
              <a:t>Disadvantage: Query time to ﬁnd a string q in the long string s depends on length(s) </a:t>
            </a:r>
          </a:p>
          <a:p>
            <a:pPr lvl="1"/>
            <a:r>
              <a:rPr lang="en-US" dirty="0"/>
              <a:t>Without additional </a:t>
            </a:r>
            <a:r>
              <a:rPr lang="en-US" dirty="0" smtClean="0"/>
              <a:t>information, time required is </a:t>
            </a:r>
            <a:r>
              <a:rPr lang="en-US" dirty="0"/>
              <a:t>O(length(q) log length(s)); </a:t>
            </a:r>
          </a:p>
          <a:p>
            <a:pPr lvl="1"/>
            <a:r>
              <a:rPr lang="en-US" dirty="0"/>
              <a:t>With additional information on the length of common preﬁxes of the sufﬁxes of s, this reduces to O(length(q) + log length(s)). </a:t>
            </a:r>
            <a:endParaRPr lang="en-US" dirty="0" smtClean="0"/>
          </a:p>
          <a:p>
            <a:pPr lvl="1"/>
            <a:r>
              <a:rPr lang="en-US" dirty="0" smtClean="0"/>
              <a:t>Requires variable length array for storing strings</a:t>
            </a:r>
            <a:endParaRPr lang="en-US" dirty="0"/>
          </a:p>
          <a:p>
            <a:r>
              <a:rPr lang="en-US" dirty="0"/>
              <a:t>The sufﬁx tree needs only O(length(q)) query time, independent of 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26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2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609600"/>
          </a:xfrm>
        </p:spPr>
        <p:txBody>
          <a:bodyPr/>
          <a:lstStyle/>
          <a:p>
            <a:r>
              <a:rPr lang="en-US" dirty="0" smtClean="0"/>
              <a:t>Length of </a:t>
            </a:r>
            <a:r>
              <a:rPr lang="en-US" dirty="0" smtClean="0"/>
              <a:t>Common Prefix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27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0" y="1444926"/>
            <a:ext cx="8541674" cy="517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9290" y="734063"/>
            <a:ext cx="3881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 = </a:t>
            </a:r>
            <a:r>
              <a:rPr lang="en-US" sz="4400" dirty="0" err="1" smtClean="0"/>
              <a:t>mississippi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117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10600" cy="685800"/>
          </a:xfrm>
        </p:spPr>
        <p:txBody>
          <a:bodyPr/>
          <a:lstStyle/>
          <a:p>
            <a:r>
              <a:rPr lang="en-US" dirty="0" smtClean="0"/>
              <a:t>Searching for “</a:t>
            </a:r>
            <a:r>
              <a:rPr lang="en-US" dirty="0" err="1" smtClean="0"/>
              <a:t>ssi</a:t>
            </a:r>
            <a:r>
              <a:rPr lang="en-US" dirty="0" smtClean="0"/>
              <a:t>” in “</a:t>
            </a:r>
            <a:r>
              <a:rPr lang="en-US" dirty="0" err="1" smtClean="0"/>
              <a:t>mississippi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28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8039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44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686800" cy="685800"/>
          </a:xfrm>
        </p:spPr>
        <p:txBody>
          <a:bodyPr/>
          <a:lstStyle/>
          <a:p>
            <a:r>
              <a:rPr lang="en-US" sz="3200" dirty="0" smtClean="0"/>
              <a:t>Skew Algorithm for Suffix Array Construction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29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534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333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3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799"/>
            <a:ext cx="8458199" cy="510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7623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30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7596"/>
            <a:ext cx="8153400" cy="6050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15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31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362749"/>
            <a:ext cx="8534401" cy="588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22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32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3426"/>
            <a:ext cx="8381999" cy="5871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32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33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2677"/>
            <a:ext cx="8534400" cy="606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8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34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316"/>
            <a:ext cx="8636542" cy="6131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09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</a:t>
            </a:r>
            <a:r>
              <a:rPr lang="en-US" baseline="30000" dirty="0" smtClean="0"/>
              <a:t>1,2</a:t>
            </a:r>
            <a:r>
              <a:rPr lang="en-US" dirty="0" smtClean="0"/>
              <a:t> Suffixes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35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1342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724400"/>
            <a:ext cx="568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3279"/>
            <a:ext cx="8686800" cy="58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6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</a:t>
            </a:r>
            <a:r>
              <a:rPr lang="en-US" baseline="30000" dirty="0" smtClean="0"/>
              <a:t>0</a:t>
            </a:r>
            <a:r>
              <a:rPr lang="en-US" dirty="0" smtClean="0"/>
              <a:t> Suffixes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36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8864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470392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9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37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79819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257800"/>
            <a:ext cx="785648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9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4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1"/>
            <a:ext cx="8483082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60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648200"/>
          </a:xfrm>
        </p:spPr>
        <p:txBody>
          <a:bodyPr/>
          <a:lstStyle/>
          <a:p>
            <a:r>
              <a:rPr lang="en-US" dirty="0" smtClean="0"/>
              <a:t>A – Alphabet set</a:t>
            </a:r>
          </a:p>
          <a:p>
            <a:r>
              <a:rPr lang="en-US" dirty="0" smtClean="0"/>
              <a:t>|A| - No. of alphabets in A</a:t>
            </a:r>
          </a:p>
          <a:p>
            <a:r>
              <a:rPr lang="en-US" dirty="0" smtClean="0"/>
              <a:t>Find  – O(length(s))</a:t>
            </a:r>
          </a:p>
          <a:p>
            <a:r>
              <a:rPr lang="en-US" dirty="0" smtClean="0"/>
              <a:t>Insert – O(|A|*length(s))</a:t>
            </a:r>
          </a:p>
          <a:p>
            <a:r>
              <a:rPr lang="en-US" dirty="0" smtClean="0"/>
              <a:t>Delete </a:t>
            </a:r>
            <a:r>
              <a:rPr lang="en-US" dirty="0"/>
              <a:t>– O(|A</a:t>
            </a:r>
            <a:r>
              <a:rPr lang="en-US" dirty="0" smtClean="0"/>
              <a:t>|*length(s))</a:t>
            </a:r>
          </a:p>
          <a:p>
            <a:r>
              <a:rPr lang="en-US" dirty="0" smtClean="0"/>
              <a:t>Space Complexity : To store n strings 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/>
              <a:t>2</a:t>
            </a:r>
            <a:r>
              <a:rPr lang="en-US" dirty="0" smtClean="0"/>
              <a:t>, ..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baseline="-25000" dirty="0"/>
              <a:t> </a:t>
            </a:r>
            <a:r>
              <a:rPr lang="en-US" dirty="0" smtClean="0"/>
              <a:t>is O(|A|*∑ </a:t>
            </a:r>
            <a:r>
              <a:rPr lang="en-US" baseline="-25000" dirty="0" smtClean="0"/>
              <a:t>i</a:t>
            </a:r>
            <a:r>
              <a:rPr lang="en-US" dirty="0" smtClean="0"/>
              <a:t> length(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58C"/>
                </a:solidFill>
              </a:rPr>
              <a:t>Tries</a:t>
            </a:r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5</a:t>
            </a:fld>
            <a:endParaRPr lang="en-US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839200" cy="5867400"/>
          </a:xfrm>
        </p:spPr>
        <p:txBody>
          <a:bodyPr/>
          <a:lstStyle/>
          <a:p>
            <a:pPr algn="just" eaLnBrk="0" hangingPunct="0">
              <a:spcBef>
                <a:spcPct val="0"/>
              </a:spcBef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(t, P[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k..m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 </a:t>
            </a:r>
          </a:p>
          <a:p>
            <a:pPr marL="400050" lvl="1" indent="0" algn="just" eaLnBrk="0" hangingPunct="0">
              <a:spcBef>
                <a:spcPct val="0"/>
              </a:spcBef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is not leaf then  //otherwise P is already present</a:t>
            </a:r>
          </a:p>
          <a:p>
            <a:pPr marL="400050" lvl="1" indent="0" algn="just" eaLnBrk="0" hangingPunct="0">
              <a:spcBef>
                <a:spcPct val="0"/>
              </a:spcBef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t.child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(P[k])=nil then </a:t>
            </a:r>
          </a:p>
          <a:p>
            <a:pPr marL="400050" lvl="1" indent="0" algn="just" eaLnBrk="0" hangingPunct="0">
              <a:spcBef>
                <a:spcPct val="0"/>
              </a:spcBef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 a new child of t and a “branch”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400050" lvl="1" indent="0" algn="just" eaLnBrk="0" hangingPunct="0">
              <a:spcBef>
                <a:spcPct val="0"/>
              </a:spcBef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starting with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child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storing P[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k..m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 </a:t>
            </a:r>
          </a:p>
          <a:p>
            <a:pPr marL="400050" lvl="1" indent="0" algn="just" eaLnBrk="0" hangingPunct="0">
              <a:spcBef>
                <a:spcPct val="0"/>
              </a:spcBef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Trie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-Insert(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t.child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(P[k]), P[k+1..m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400050" lvl="1" indent="0" algn="just" eaLnBrk="0" hangingPunct="0">
              <a:spcBef>
                <a:spcPct val="0"/>
              </a:spcBef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(t, P[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k..m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 algn="just" eaLnBrk="0" hangingPunct="0">
              <a:spcBef>
                <a:spcPct val="0"/>
              </a:spcBef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is leaf then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 </a:t>
            </a:r>
          </a:p>
          <a:p>
            <a:pPr marL="400050" lvl="1" indent="0" algn="just" eaLnBrk="0" hangingPunct="0">
              <a:spcBef>
                <a:spcPct val="0"/>
              </a:spcBef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  if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t.child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(P[k])=nil then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return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 marL="400050" lvl="1" indent="0" algn="just" eaLnBrk="0" hangingPunct="0">
              <a:spcBef>
                <a:spcPct val="0"/>
              </a:spcBef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else  return Search(</a:t>
            </a: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t.child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(P[k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]),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P[k+1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..m])</a:t>
            </a:r>
          </a:p>
          <a:p>
            <a:pPr algn="just" eaLnBrk="0" hangingPunct="0">
              <a:spcBef>
                <a:spcPct val="0"/>
              </a:spcBef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6</a:t>
            </a:fld>
            <a:endParaRPr lang="en-US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91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7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72" y="228600"/>
            <a:ext cx="8443518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68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Tries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0678-E47D-484E-95FE-4E92EC06AF37}" type="slidenum">
              <a:rPr lang="en-US">
                <a:solidFill>
                  <a:srgbClr val="40458C"/>
                </a:solidFill>
              </a:rPr>
              <a:pPr/>
              <a:t>8</a:t>
            </a:fld>
            <a:endParaRPr lang="en-US">
              <a:solidFill>
                <a:srgbClr val="40458C"/>
              </a:solidFill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1143000"/>
          </a:xfrm>
        </p:spPr>
        <p:txBody>
          <a:bodyPr/>
          <a:lstStyle/>
          <a:p>
            <a:r>
              <a:rPr lang="en-US"/>
              <a:t>Compressed Tries</a:t>
            </a:r>
          </a:p>
        </p:txBody>
      </p:sp>
      <p:sp>
        <p:nvSpPr>
          <p:cNvPr id="180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5052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 compressed trie has internal nodes of degree at least two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It is obtained from standard trie by compressing chains of “redundant” nodes</a:t>
            </a:r>
            <a:endParaRPr lang="en-US" sz="2000"/>
          </a:p>
        </p:txBody>
      </p:sp>
      <p:graphicFrame>
        <p:nvGraphicFramePr>
          <p:cNvPr id="180228" name="Object 4"/>
          <p:cNvGraphicFramePr>
            <a:graphicFrameLocks noChangeAspect="1"/>
          </p:cNvGraphicFramePr>
          <p:nvPr/>
        </p:nvGraphicFramePr>
        <p:xfrm>
          <a:off x="3962400" y="1066800"/>
          <a:ext cx="4845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VISIO" r:id="rId3" imgW="3877200" imgH="1647360" progId="Visio.Drawing.6">
                  <p:embed/>
                </p:oleObj>
              </mc:Choice>
              <mc:Fallback>
                <p:oleObj name="VISIO" r:id="rId3" imgW="3877200" imgH="1647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4845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228600" y="3352800"/>
          <a:ext cx="724852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VISIO" r:id="rId5" imgW="5820120" imgH="2561760" progId="Visio.Drawing.6">
                  <p:embed/>
                </p:oleObj>
              </mc:Choice>
              <mc:Fallback>
                <p:oleObj name="VISIO" r:id="rId5" imgW="5820120" imgH="2561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352800"/>
                        <a:ext cx="7248525" cy="318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0" name="AutoShape 6"/>
          <p:cNvSpPr>
            <a:spLocks noChangeArrowheads="1"/>
          </p:cNvSpPr>
          <p:nvPr/>
        </p:nvSpPr>
        <p:spPr bwMode="auto">
          <a:xfrm rot="-2713369">
            <a:off x="6248400" y="3429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40458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dirty="0"/>
              <a:t>Patricia Tree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40458C"/>
                </a:solidFill>
              </a:rPr>
              <a:t>Tries</a:t>
            </a:r>
            <a:endParaRPr lang="en-US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7CBDB-2F46-4D52-BFB9-97A14B16AD5A}" type="slidenum">
              <a:rPr lang="en-US" smtClean="0">
                <a:solidFill>
                  <a:srgbClr val="40458C"/>
                </a:solidFill>
              </a:rPr>
              <a:pPr/>
              <a:t>9</a:t>
            </a:fld>
            <a:endParaRPr lang="en-US">
              <a:solidFill>
                <a:srgbClr val="40458C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305800" cy="548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836426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1268</Words>
  <Application>Microsoft Office PowerPoint</Application>
  <PresentationFormat>On-screen Show (4:3)</PresentationFormat>
  <Paragraphs>204</Paragraphs>
  <Slides>37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Blueprint</vt:lpstr>
      <vt:lpstr>1_Blueprint</vt:lpstr>
      <vt:lpstr>4_Blueprint</vt:lpstr>
      <vt:lpstr>5_Blueprint</vt:lpstr>
      <vt:lpstr>7_Blueprint</vt:lpstr>
      <vt:lpstr>VISIO</vt:lpstr>
      <vt:lpstr>Tries</vt:lpstr>
      <vt:lpstr>Preprocessing Strings</vt:lpstr>
      <vt:lpstr>Standard Tries</vt:lpstr>
      <vt:lpstr>PowerPoint Presentation</vt:lpstr>
      <vt:lpstr>Operations on Tries</vt:lpstr>
      <vt:lpstr>PowerPoint Presentation</vt:lpstr>
      <vt:lpstr>PowerPoint Presentation</vt:lpstr>
      <vt:lpstr>Compressed Tries</vt:lpstr>
      <vt:lpstr>Patricia Tree </vt:lpstr>
      <vt:lpstr>Operations on Patricia Tree</vt:lpstr>
      <vt:lpstr>Word prefix query: find all words in T, which start with P[0..m-1]</vt:lpstr>
      <vt:lpstr>Dictionaries Allowing Errors in Queries</vt:lpstr>
      <vt:lpstr>PowerPoint Presentation</vt:lpstr>
      <vt:lpstr>Query with error in at most 1 character position</vt:lpstr>
      <vt:lpstr>PowerPoint Presentation</vt:lpstr>
      <vt:lpstr>PowerPoint Presentation</vt:lpstr>
      <vt:lpstr>PowerPoint Presentation</vt:lpstr>
      <vt:lpstr>Suffix Tree</vt:lpstr>
      <vt:lpstr>PowerPoint Presentation</vt:lpstr>
      <vt:lpstr>PowerPoint Presentation</vt:lpstr>
      <vt:lpstr>Ukkonen’s Algorithm</vt:lpstr>
      <vt:lpstr>Ukkonen’s method for Suffix Tree Construction</vt:lpstr>
      <vt:lpstr>PowerPoint Presentation</vt:lpstr>
      <vt:lpstr>Suffix Arrays</vt:lpstr>
      <vt:lpstr>Algorithm SEARCH(P, Suff0..n-1)</vt:lpstr>
      <vt:lpstr>PowerPoint Presentation</vt:lpstr>
      <vt:lpstr>Length of Common Prefix</vt:lpstr>
      <vt:lpstr>Searching for “ssi” in “mississippi”</vt:lpstr>
      <vt:lpstr>Skew Algorithm for Suffix Array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SA1,2 Suffixes</vt:lpstr>
      <vt:lpstr>SA0 Suffixes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sastra</dc:creator>
  <cp:lastModifiedBy>sastra</cp:lastModifiedBy>
  <cp:revision>28</cp:revision>
  <dcterms:created xsi:type="dcterms:W3CDTF">2015-09-19T09:34:16Z</dcterms:created>
  <dcterms:modified xsi:type="dcterms:W3CDTF">2015-09-23T06:32:02Z</dcterms:modified>
</cp:coreProperties>
</file>