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3A88D-D4E2-4CC3-A6EC-D131869AC2C2}" type="datetimeFigureOut">
              <a:rPr lang="en-US" smtClean="0"/>
              <a:pPr/>
              <a:t>12/20/2016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96FCB9-8A9A-46AF-A9C0-D60107C43C58}" type="slidenum">
              <a:rPr lang="en-IN" smtClean="0"/>
              <a:pPr/>
              <a:t>‹#›</a:t>
            </a:fld>
            <a:endParaRPr lang="en-IN"/>
          </a:p>
        </p:txBody>
      </p:sp>
    </p:spTree>
    <p:extLst>
      <p:ext uri="{BB962C8B-B14F-4D97-AF65-F5344CB8AC3E}">
        <p14:creationId xmlns:p14="http://schemas.microsoft.com/office/powerpoint/2010/main" val="70964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dfdsgfgf</a:t>
            </a:r>
            <a:endParaRPr lang="en-IN" dirty="0"/>
          </a:p>
        </p:txBody>
      </p:sp>
      <p:sp>
        <p:nvSpPr>
          <p:cNvPr id="4" name="Slide Number Placeholder 3"/>
          <p:cNvSpPr>
            <a:spLocks noGrp="1"/>
          </p:cNvSpPr>
          <p:nvPr>
            <p:ph type="sldNum" sz="quarter" idx="10"/>
          </p:nvPr>
        </p:nvSpPr>
        <p:spPr/>
        <p:txBody>
          <a:bodyPr/>
          <a:lstStyle/>
          <a:p>
            <a:fld id="{4196FCB9-8A9A-46AF-A9C0-D60107C43C58}" type="slidenum">
              <a:rPr lang="en-IN" smtClean="0"/>
              <a:pPr/>
              <a:t>14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196FCB9-8A9A-46AF-A9C0-D60107C43C58}" type="slidenum">
              <a:rPr lang="en-IN" smtClean="0"/>
              <a:pPr/>
              <a:t>22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196FCB9-8A9A-46AF-A9C0-D60107C43C58}"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DB78E98-A8D9-4569-AE7D-2A3EEAF62E8D}" type="datetime4">
              <a:rPr lang="en-IN" smtClean="0"/>
              <a:pPr/>
              <a:t>20 December 2016</a:t>
            </a:fld>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B3891419-45B5-417A-BD0D-58E43747FFA9}"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6C20F1-D2DD-45C0-A01D-80E9217ED68A}" type="datetime4">
              <a:rPr lang="en-IN" smtClean="0"/>
              <a:pPr/>
              <a:t>20 December 2016</a:t>
            </a:fld>
            <a:endParaRPr lang="en-IN"/>
          </a:p>
        </p:txBody>
      </p:sp>
      <p:sp>
        <p:nvSpPr>
          <p:cNvPr id="5" name="Footer Placeholder 4"/>
          <p:cNvSpPr>
            <a:spLocks noGrp="1"/>
          </p:cNvSpPr>
          <p:nvPr>
            <p:ph type="ftr" sz="quarter" idx="11"/>
          </p:nvPr>
        </p:nvSpPr>
        <p:spPr/>
        <p:txBody>
          <a:bodyPr/>
          <a:lstStyle/>
          <a:p>
            <a:r>
              <a:rPr lang="en-IN" smtClean="0"/>
              <a:t>]RushiN $hah</a:t>
            </a:r>
            <a:endParaRPr lang="en-IN"/>
          </a:p>
        </p:txBody>
      </p:sp>
      <p:sp>
        <p:nvSpPr>
          <p:cNvPr id="6" name="Slide Number Placeholder 5"/>
          <p:cNvSpPr>
            <a:spLocks noGrp="1"/>
          </p:cNvSpPr>
          <p:nvPr>
            <p:ph type="sldNum" sz="quarter" idx="12"/>
          </p:nvPr>
        </p:nvSpPr>
        <p:spPr/>
        <p:txBody>
          <a:bodyPr/>
          <a:lstStyle/>
          <a:p>
            <a:fld id="{B3891419-45B5-417A-BD0D-58E43747FFA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853C33-711A-4541-AA63-6F8C9C98B591}" type="datetime4">
              <a:rPr lang="en-IN" smtClean="0"/>
              <a:pPr/>
              <a:t>20 December 2016</a:t>
            </a:fld>
            <a:endParaRPr lang="en-IN"/>
          </a:p>
        </p:txBody>
      </p:sp>
      <p:sp>
        <p:nvSpPr>
          <p:cNvPr id="5" name="Footer Placeholder 4"/>
          <p:cNvSpPr>
            <a:spLocks noGrp="1"/>
          </p:cNvSpPr>
          <p:nvPr>
            <p:ph type="ftr" sz="quarter" idx="11"/>
          </p:nvPr>
        </p:nvSpPr>
        <p:spPr/>
        <p:txBody>
          <a:bodyPr/>
          <a:lstStyle/>
          <a:p>
            <a:r>
              <a:rPr lang="en-IN" smtClean="0"/>
              <a:t>]RushiN $hah</a:t>
            </a:r>
            <a:endParaRPr lang="en-IN"/>
          </a:p>
        </p:txBody>
      </p:sp>
      <p:sp>
        <p:nvSpPr>
          <p:cNvPr id="6" name="Slide Number Placeholder 5"/>
          <p:cNvSpPr>
            <a:spLocks noGrp="1"/>
          </p:cNvSpPr>
          <p:nvPr>
            <p:ph type="sldNum" sz="quarter" idx="12"/>
          </p:nvPr>
        </p:nvSpPr>
        <p:spPr/>
        <p:txBody>
          <a:bodyPr/>
          <a:lstStyle/>
          <a:p>
            <a:fld id="{B3891419-45B5-417A-BD0D-58E43747FFA9}"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Footer Placeholder 4"/>
          <p:cNvSpPr>
            <a:spLocks noGrp="1"/>
          </p:cNvSpPr>
          <p:nvPr>
            <p:ph type="ftr" sz="quarter" idx="11"/>
          </p:nvPr>
        </p:nvSpPr>
        <p:spPr/>
        <p:txBody>
          <a:bodyPr/>
          <a:lstStyle/>
          <a:p>
            <a:r>
              <a:rPr lang="en-IN" smtClean="0"/>
              <a:t>]RushiN $hah</a:t>
            </a:r>
            <a:endParaRPr lang="en-IN"/>
          </a:p>
        </p:txBody>
      </p:sp>
      <p:sp>
        <p:nvSpPr>
          <p:cNvPr id="6" name="Slide Number Placeholder 5"/>
          <p:cNvSpPr>
            <a:spLocks noGrp="1"/>
          </p:cNvSpPr>
          <p:nvPr>
            <p:ph type="sldNum" sz="quarter" idx="12"/>
          </p:nvPr>
        </p:nvSpPr>
        <p:spPr/>
        <p:txBody>
          <a:bodyPr/>
          <a:lstStyle/>
          <a:p>
            <a:fld id="{B3891419-45B5-417A-BD0D-58E43747FFA9}"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5B45C7B-805C-4D64-AE4E-7E7D13BE4AE1}" type="datetime4">
              <a:rPr lang="en-IN" smtClean="0"/>
              <a:pPr/>
              <a:t>20 December 2016</a:t>
            </a:fld>
            <a:endParaRPr lang="en-IN"/>
          </a:p>
        </p:txBody>
      </p:sp>
      <p:sp>
        <p:nvSpPr>
          <p:cNvPr id="5" name="Footer Placeholder 4"/>
          <p:cNvSpPr>
            <a:spLocks noGrp="1"/>
          </p:cNvSpPr>
          <p:nvPr>
            <p:ph type="ftr" sz="quarter" idx="11"/>
          </p:nvPr>
        </p:nvSpPr>
        <p:spPr>
          <a:xfrm>
            <a:off x="2898648" y="6355080"/>
            <a:ext cx="3474720" cy="365760"/>
          </a:xfrm>
        </p:spPr>
        <p:txBody>
          <a:bodyPr/>
          <a:lstStyle/>
          <a:p>
            <a:r>
              <a:rPr lang="en-IN" smtClean="0"/>
              <a:t>]RushiN $hah</a:t>
            </a:r>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B3891419-45B5-417A-BD0D-58E43747FFA9}"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C738E8-33B4-4531-9315-513665EEB58C}" type="datetime4">
              <a:rPr lang="en-IN" smtClean="0"/>
              <a:pPr/>
              <a:t>20 December 2016</a:t>
            </a:fld>
            <a:endParaRPr lang="en-IN"/>
          </a:p>
        </p:txBody>
      </p:sp>
      <p:sp>
        <p:nvSpPr>
          <p:cNvPr id="6" name="Footer Placeholder 5"/>
          <p:cNvSpPr>
            <a:spLocks noGrp="1"/>
          </p:cNvSpPr>
          <p:nvPr>
            <p:ph type="ftr" sz="quarter" idx="11"/>
          </p:nvPr>
        </p:nvSpPr>
        <p:spPr/>
        <p:txBody>
          <a:bodyPr/>
          <a:lstStyle/>
          <a:p>
            <a:r>
              <a:rPr lang="en-IN" smtClean="0"/>
              <a:t>]RushiN $hah</a:t>
            </a:r>
            <a:endParaRPr lang="en-IN"/>
          </a:p>
        </p:txBody>
      </p:sp>
      <p:sp>
        <p:nvSpPr>
          <p:cNvPr id="7" name="Slide Number Placeholder 6"/>
          <p:cNvSpPr>
            <a:spLocks noGrp="1"/>
          </p:cNvSpPr>
          <p:nvPr>
            <p:ph type="sldNum" sz="quarter" idx="12"/>
          </p:nvPr>
        </p:nvSpPr>
        <p:spPr/>
        <p:txBody>
          <a:bodyPr/>
          <a:lstStyle/>
          <a:p>
            <a:fld id="{B3891419-45B5-417A-BD0D-58E43747FFA9}"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803A92-35AE-4BF0-BECD-16C0B81212E8}" type="datetime4">
              <a:rPr lang="en-IN" smtClean="0"/>
              <a:pPr/>
              <a:t>20 December 2016</a:t>
            </a:fld>
            <a:endParaRPr lang="en-IN"/>
          </a:p>
        </p:txBody>
      </p:sp>
      <p:sp>
        <p:nvSpPr>
          <p:cNvPr id="8" name="Footer Placeholder 7"/>
          <p:cNvSpPr>
            <a:spLocks noGrp="1"/>
          </p:cNvSpPr>
          <p:nvPr>
            <p:ph type="ftr" sz="quarter" idx="11"/>
          </p:nvPr>
        </p:nvSpPr>
        <p:spPr/>
        <p:txBody>
          <a:bodyPr/>
          <a:lstStyle/>
          <a:p>
            <a:r>
              <a:rPr lang="en-IN" smtClean="0"/>
              <a:t>]RushiN $hah</a:t>
            </a:r>
            <a:endParaRPr lang="en-IN"/>
          </a:p>
        </p:txBody>
      </p:sp>
      <p:sp>
        <p:nvSpPr>
          <p:cNvPr id="9" name="Slide Number Placeholder 8"/>
          <p:cNvSpPr>
            <a:spLocks noGrp="1"/>
          </p:cNvSpPr>
          <p:nvPr>
            <p:ph type="sldNum" sz="quarter" idx="12"/>
          </p:nvPr>
        </p:nvSpPr>
        <p:spPr/>
        <p:txBody>
          <a:bodyPr/>
          <a:lstStyle/>
          <a:p>
            <a:fld id="{B3891419-45B5-417A-BD0D-58E43747FFA9}"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50F8DF-279D-4439-BF9B-7764950234C3}" type="datetime4">
              <a:rPr lang="en-IN" smtClean="0"/>
              <a:pPr/>
              <a:t>20 December 2016</a:t>
            </a:fld>
            <a:endParaRPr lang="en-IN"/>
          </a:p>
        </p:txBody>
      </p:sp>
      <p:sp>
        <p:nvSpPr>
          <p:cNvPr id="4" name="Footer Placeholder 3"/>
          <p:cNvSpPr>
            <a:spLocks noGrp="1"/>
          </p:cNvSpPr>
          <p:nvPr>
            <p:ph type="ftr" sz="quarter" idx="11"/>
          </p:nvPr>
        </p:nvSpPr>
        <p:spPr/>
        <p:txBody>
          <a:bodyPr/>
          <a:lstStyle/>
          <a:p>
            <a:r>
              <a:rPr lang="en-IN" smtClean="0"/>
              <a:t>]RushiN $hah</a:t>
            </a:r>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2EC68-BC1F-452E-BF07-83031CA0F27E}" type="datetime4">
              <a:rPr lang="en-IN" smtClean="0"/>
              <a:pPr/>
              <a:t>20 December 2016</a:t>
            </a:fld>
            <a:endParaRPr lang="en-IN"/>
          </a:p>
        </p:txBody>
      </p:sp>
      <p:sp>
        <p:nvSpPr>
          <p:cNvPr id="3" name="Footer Placeholder 2"/>
          <p:cNvSpPr>
            <a:spLocks noGrp="1"/>
          </p:cNvSpPr>
          <p:nvPr>
            <p:ph type="ftr" sz="quarter" idx="11"/>
          </p:nvPr>
        </p:nvSpPr>
        <p:spPr/>
        <p:txBody>
          <a:bodyPr/>
          <a:lstStyle/>
          <a:p>
            <a:r>
              <a:rPr lang="en-IN" smtClean="0"/>
              <a:t>]RushiN $hah</a:t>
            </a:r>
            <a:endParaRPr lang="en-IN"/>
          </a:p>
        </p:txBody>
      </p:sp>
      <p:sp>
        <p:nvSpPr>
          <p:cNvPr id="4" name="Slide Number Placeholder 3"/>
          <p:cNvSpPr>
            <a:spLocks noGrp="1"/>
          </p:cNvSpPr>
          <p:nvPr>
            <p:ph type="sldNum" sz="quarter" idx="12"/>
          </p:nvPr>
        </p:nvSpPr>
        <p:spPr/>
        <p:txBody>
          <a:bodyPr/>
          <a:lstStyle/>
          <a:p>
            <a:fld id="{B3891419-45B5-417A-BD0D-58E43747FFA9}"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F72912-0C91-46DB-9687-0DCF1DDE2932}" type="datetime4">
              <a:rPr lang="en-IN" smtClean="0"/>
              <a:pPr/>
              <a:t>20 December 2016</a:t>
            </a:fld>
            <a:endParaRPr lang="en-IN"/>
          </a:p>
        </p:txBody>
      </p:sp>
      <p:sp>
        <p:nvSpPr>
          <p:cNvPr id="6" name="Footer Placeholder 5"/>
          <p:cNvSpPr>
            <a:spLocks noGrp="1"/>
          </p:cNvSpPr>
          <p:nvPr>
            <p:ph type="ftr" sz="quarter" idx="11"/>
          </p:nvPr>
        </p:nvSpPr>
        <p:spPr/>
        <p:txBody>
          <a:bodyPr/>
          <a:lstStyle/>
          <a:p>
            <a:r>
              <a:rPr lang="en-IN" smtClean="0"/>
              <a:t>]RushiN $hah</a:t>
            </a:r>
            <a:endParaRPr lang="en-IN"/>
          </a:p>
        </p:txBody>
      </p:sp>
      <p:sp>
        <p:nvSpPr>
          <p:cNvPr id="7" name="Slide Number Placeholder 6"/>
          <p:cNvSpPr>
            <a:spLocks noGrp="1"/>
          </p:cNvSpPr>
          <p:nvPr>
            <p:ph type="sldNum" sz="quarter" idx="12"/>
          </p:nvPr>
        </p:nvSpPr>
        <p:spPr/>
        <p:txBody>
          <a:bodyPr/>
          <a:lstStyle/>
          <a:p>
            <a:fld id="{B3891419-45B5-417A-BD0D-58E43747FFA9}"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38DA7-7688-4D16-9818-EC868ABF7E0A}" type="datetime4">
              <a:rPr lang="en-IN" smtClean="0"/>
              <a:pPr/>
              <a:t>20 December 2016</a:t>
            </a:fld>
            <a:endParaRPr lang="en-IN"/>
          </a:p>
        </p:txBody>
      </p:sp>
      <p:sp>
        <p:nvSpPr>
          <p:cNvPr id="6" name="Footer Placeholder 5"/>
          <p:cNvSpPr>
            <a:spLocks noGrp="1"/>
          </p:cNvSpPr>
          <p:nvPr>
            <p:ph type="ftr" sz="quarter" idx="11"/>
          </p:nvPr>
        </p:nvSpPr>
        <p:spPr/>
        <p:txBody>
          <a:bodyPr/>
          <a:lstStyle/>
          <a:p>
            <a:r>
              <a:rPr lang="en-IN" smtClean="0"/>
              <a:t>]RushiN $hah</a:t>
            </a:r>
            <a:endParaRPr lang="en-IN"/>
          </a:p>
        </p:txBody>
      </p:sp>
      <p:sp>
        <p:nvSpPr>
          <p:cNvPr id="7" name="Slide Number Placeholder 6"/>
          <p:cNvSpPr>
            <a:spLocks noGrp="1"/>
          </p:cNvSpPr>
          <p:nvPr>
            <p:ph type="sldNum" sz="quarter" idx="12"/>
          </p:nvPr>
        </p:nvSpPr>
        <p:spPr/>
        <p:txBody>
          <a:bodyPr/>
          <a:lstStyle/>
          <a:p>
            <a:fld id="{B3891419-45B5-417A-BD0D-58E43747FFA9}"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209A0BA-9989-40E9-8EBC-D0C90B5B38F1}" type="datetime4">
              <a:rPr lang="en-IN" smtClean="0"/>
              <a:pPr/>
              <a:t>20 December 2016</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IN" smtClean="0"/>
              <a:t>]RushiN $hah</a:t>
            </a:r>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3891419-45B5-417A-BD0D-58E43747FFA9}"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i="1" dirty="0" smtClean="0">
                <a:solidFill>
                  <a:srgbClr val="7030A0"/>
                </a:solidFill>
                <a:effectLst>
                  <a:outerShdw blurRad="38100" dist="38100" dir="2700000" algn="tl">
                    <a:srgbClr val="000000">
                      <a:alpha val="43137"/>
                    </a:srgbClr>
                  </a:outerShdw>
                </a:effectLst>
              </a:rPr>
              <a:t>Basics of </a:t>
            </a:r>
            <a:br>
              <a:rPr lang="en-IN" b="1" i="1" dirty="0" smtClean="0">
                <a:solidFill>
                  <a:srgbClr val="7030A0"/>
                </a:solidFill>
                <a:effectLst>
                  <a:outerShdw blurRad="38100" dist="38100" dir="2700000" algn="tl">
                    <a:srgbClr val="000000">
                      <a:alpha val="43137"/>
                    </a:srgbClr>
                  </a:outerShdw>
                </a:effectLst>
              </a:rPr>
            </a:br>
            <a:r>
              <a:rPr lang="en-IN" b="1" i="1" dirty="0" smtClean="0">
                <a:solidFill>
                  <a:srgbClr val="7030A0"/>
                </a:solidFill>
                <a:effectLst>
                  <a:outerShdw blurRad="38100" dist="38100" dir="2700000" algn="tl">
                    <a:srgbClr val="000000">
                      <a:alpha val="43137"/>
                    </a:srgbClr>
                  </a:outerShdw>
                </a:effectLst>
              </a:rPr>
              <a:t>Wireless Sensor Network</a:t>
            </a:r>
            <a:endParaRPr lang="en-IN" i="1" dirty="0">
              <a:solidFill>
                <a:srgbClr val="7030A0"/>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73F5A465-8DED-4CAA-AF52-8F80D7C46382}"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1</a:t>
            </a:fld>
            <a:endParaRPr lang="en-IN"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dirty="0" smtClean="0"/>
              <a:t>WNs typically transmit information to collecting (monitoring) stations that aggregate some or all of the information.</a:t>
            </a:r>
          </a:p>
          <a:p>
            <a:pPr algn="just"/>
            <a:r>
              <a:rPr lang="en-IN" dirty="0" smtClean="0"/>
              <a:t>WSNs have unique characteristics, such as, but not limited to, power constraints and limited battery life for the WNs, </a:t>
            </a:r>
            <a:r>
              <a:rPr lang="en-IN" i="1" u="sng" dirty="0" smtClean="0"/>
              <a:t>redundant data acquisition</a:t>
            </a:r>
            <a:r>
              <a:rPr lang="en-IN" dirty="0" smtClean="0"/>
              <a:t>, </a:t>
            </a:r>
            <a:r>
              <a:rPr lang="en-IN" i="1" u="sng" dirty="0" smtClean="0"/>
              <a:t>low duty cycle</a:t>
            </a:r>
            <a:r>
              <a:rPr lang="en-IN" dirty="0" smtClean="0"/>
              <a:t>, and, </a:t>
            </a:r>
            <a:r>
              <a:rPr lang="en-IN" i="1" u="sng" dirty="0" smtClean="0"/>
              <a:t>many-to-one flows</a:t>
            </a:r>
            <a:r>
              <a:rPr lang="en-IN" dirty="0" smtClean="0"/>
              <a:t>.</a:t>
            </a:r>
          </a:p>
          <a:p>
            <a:pPr algn="just"/>
            <a:endParaRPr lang="en-IN" b="1" i="1" dirty="0" smtClean="0"/>
          </a:p>
        </p:txBody>
      </p:sp>
      <p:sp>
        <p:nvSpPr>
          <p:cNvPr id="4" name="Date Placeholder 3"/>
          <p:cNvSpPr>
            <a:spLocks noGrp="1"/>
          </p:cNvSpPr>
          <p:nvPr>
            <p:ph type="dt" sz="half" idx="10"/>
          </p:nvPr>
        </p:nvSpPr>
        <p:spPr/>
        <p:txBody>
          <a:bodyPr/>
          <a:lstStyle/>
          <a:p>
            <a:fld id="{03793450-BFE4-46A9-A003-22BFCEAC56B4}"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10</a:t>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dirty="0" smtClean="0"/>
              <a:t>A current research and development (R&amp;D) challenge is to develop </a:t>
            </a:r>
            <a:r>
              <a:rPr lang="en-IN" i="1" dirty="0" smtClean="0">
                <a:effectLst>
                  <a:outerShdw blurRad="38100" dist="38100" dir="2700000" algn="tl">
                    <a:srgbClr val="000000">
                      <a:alpha val="43137"/>
                    </a:srgbClr>
                  </a:outerShdw>
                </a:effectLst>
              </a:rPr>
              <a:t>low-power communication </a:t>
            </a:r>
            <a:r>
              <a:rPr lang="en-IN" dirty="0" smtClean="0"/>
              <a:t>with </a:t>
            </a:r>
            <a:r>
              <a:rPr lang="en-IN" i="1" dirty="0" smtClean="0">
                <a:solidFill>
                  <a:srgbClr val="00B0F0"/>
                </a:solidFill>
              </a:rPr>
              <a:t>low-cost on-node processing </a:t>
            </a:r>
            <a:r>
              <a:rPr lang="en-IN" dirty="0" smtClean="0"/>
              <a:t>and </a:t>
            </a:r>
            <a:r>
              <a:rPr lang="en-IN" i="1" dirty="0" smtClean="0">
                <a:solidFill>
                  <a:srgbClr val="00B0F0"/>
                </a:solidFill>
              </a:rPr>
              <a:t>self organizing connectivity or protocols</a:t>
            </a:r>
            <a:r>
              <a:rPr lang="en-IN" dirty="0" smtClean="0"/>
              <a:t>.</a:t>
            </a:r>
          </a:p>
          <a:p>
            <a:pPr algn="just"/>
            <a:r>
              <a:rPr lang="en-IN" dirty="0" smtClean="0"/>
              <a:t>Another critical challenge is the </a:t>
            </a:r>
            <a:r>
              <a:rPr lang="en-IN" i="1" dirty="0" smtClean="0">
                <a:solidFill>
                  <a:srgbClr val="00B0F0"/>
                </a:solidFill>
                <a:effectLst>
                  <a:outerShdw blurRad="38100" dist="38100" dir="2700000" algn="tl">
                    <a:srgbClr val="000000">
                      <a:alpha val="43137"/>
                    </a:srgbClr>
                  </a:outerShdw>
                </a:effectLst>
              </a:rPr>
              <a:t>need for extended temporal operation </a:t>
            </a:r>
            <a:r>
              <a:rPr lang="en-IN" dirty="0" smtClean="0"/>
              <a:t>of the sensing node despite a (typically) limited power supply (and/or battery life).</a:t>
            </a:r>
          </a:p>
          <a:p>
            <a:pPr algn="just"/>
            <a:r>
              <a:rPr lang="en-IN" dirty="0" smtClean="0"/>
              <a:t>Low power consumption is a key factor in ensuring long operating horizons for non-power-fed systems (some systems can indeed be power-fed and/or rely on other power sources).</a:t>
            </a:r>
          </a:p>
        </p:txBody>
      </p:sp>
      <p:sp>
        <p:nvSpPr>
          <p:cNvPr id="4" name="Date Placeholder 3"/>
          <p:cNvSpPr>
            <a:spLocks noGrp="1"/>
          </p:cNvSpPr>
          <p:nvPr>
            <p:ph type="dt" sz="half" idx="10"/>
          </p:nvPr>
        </p:nvSpPr>
        <p:spPr/>
        <p:txBody>
          <a:bodyPr/>
          <a:lstStyle/>
          <a:p>
            <a:fld id="{DA0FA59A-7842-44E0-A465-714D042D9AD7}"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11</a:t>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dirty="0" smtClean="0"/>
              <a:t>Power efficiency in WSNs is generally accomplished in three ways: *</a:t>
            </a:r>
          </a:p>
          <a:p>
            <a:pPr marL="514350" indent="-514350" algn="just">
              <a:buFont typeface="+mj-lt"/>
              <a:buAutoNum type="arabicParenR"/>
            </a:pPr>
            <a:r>
              <a:rPr lang="en-IN" dirty="0" smtClean="0">
                <a:solidFill>
                  <a:srgbClr val="0070C0"/>
                </a:solidFill>
              </a:rPr>
              <a:t>Low-duty-cycle operation.</a:t>
            </a:r>
          </a:p>
          <a:p>
            <a:pPr marL="514350" indent="-514350" algn="just">
              <a:buFont typeface="+mj-lt"/>
              <a:buAutoNum type="arabicParenR"/>
            </a:pPr>
            <a:r>
              <a:rPr lang="en-IN" dirty="0" smtClean="0">
                <a:solidFill>
                  <a:srgbClr val="C00000"/>
                </a:solidFill>
              </a:rPr>
              <a:t>Local/in-network processing to reduce data volume </a:t>
            </a:r>
            <a:r>
              <a:rPr lang="en-IN" dirty="0" smtClean="0"/>
              <a:t>(and hence </a:t>
            </a:r>
            <a:r>
              <a:rPr lang="en-IN" dirty="0" smtClean="0">
                <a:effectLst>
                  <a:outerShdw blurRad="38100" dist="38100" dir="2700000" algn="tl">
                    <a:srgbClr val="000000">
                      <a:alpha val="43137"/>
                    </a:srgbClr>
                  </a:outerShdw>
                </a:effectLst>
              </a:rPr>
              <a:t>transmission time</a:t>
            </a:r>
            <a:r>
              <a:rPr lang="en-IN" dirty="0" smtClean="0"/>
              <a:t>).</a:t>
            </a:r>
          </a:p>
          <a:p>
            <a:pPr marL="514350" indent="-514350" algn="just">
              <a:buFont typeface="+mj-lt"/>
              <a:buAutoNum type="arabicParenR"/>
            </a:pPr>
            <a:r>
              <a:rPr lang="en-IN" dirty="0" err="1" smtClean="0">
                <a:solidFill>
                  <a:srgbClr val="00B050"/>
                </a:solidFill>
              </a:rPr>
              <a:t>Multihop</a:t>
            </a:r>
            <a:r>
              <a:rPr lang="en-IN" dirty="0" smtClean="0">
                <a:solidFill>
                  <a:srgbClr val="00B050"/>
                </a:solidFill>
              </a:rPr>
              <a:t> networking </a:t>
            </a:r>
            <a:r>
              <a:rPr lang="en-IN" dirty="0" smtClean="0">
                <a:solidFill>
                  <a:schemeClr val="accent5"/>
                </a:solidFill>
              </a:rPr>
              <a:t>reduces the requirement for long-range transmission </a:t>
            </a:r>
            <a:r>
              <a:rPr lang="en-IN" dirty="0" smtClean="0"/>
              <a:t>since </a:t>
            </a:r>
            <a:r>
              <a:rPr lang="en-IN" i="1" dirty="0" smtClean="0">
                <a:solidFill>
                  <a:srgbClr val="00B050"/>
                </a:solidFill>
              </a:rPr>
              <a:t>signal path loss is an inverse exponent with range or distance</a:t>
            </a:r>
            <a:r>
              <a:rPr lang="en-IN" dirty="0" smtClean="0"/>
              <a:t>. </a:t>
            </a:r>
          </a:p>
          <a:p>
            <a:pPr marL="514350" indent="-514350" algn="just">
              <a:buNone/>
            </a:pPr>
            <a:r>
              <a:rPr lang="en-IN" i="1" dirty="0" smtClean="0">
                <a:solidFill>
                  <a:srgbClr val="FF33CC"/>
                </a:solidFill>
              </a:rPr>
              <a:t>	Each node in the sensor network can act as a repeater</a:t>
            </a:r>
            <a:r>
              <a:rPr lang="en-IN" dirty="0" smtClean="0"/>
              <a:t>, thereby reducing the link range coverage required and, in turn, the transmission power.</a:t>
            </a:r>
          </a:p>
        </p:txBody>
      </p:sp>
      <p:sp>
        <p:nvSpPr>
          <p:cNvPr id="4" name="Date Placeholder 3"/>
          <p:cNvSpPr>
            <a:spLocks noGrp="1"/>
          </p:cNvSpPr>
          <p:nvPr>
            <p:ph type="dt" sz="half" idx="10"/>
          </p:nvPr>
        </p:nvSpPr>
        <p:spPr/>
        <p:txBody>
          <a:bodyPr/>
          <a:lstStyle/>
          <a:p>
            <a:fld id="{63E6E517-E77D-412A-B0CE-14E6384B2382}"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1"/>
                </a:solidFill>
                <a:effectLst>
                  <a:outerShdw blurRad="38100" dist="38100" dir="2700000" algn="tl">
                    <a:srgbClr val="000000">
                      <a:alpha val="43137"/>
                    </a:srgbClr>
                  </a:outerShdw>
                </a:effectLst>
              </a:rPr>
              <a:t>Classification of Sensor Network</a:t>
            </a:r>
            <a:endParaRPr lang="en-IN"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10000"/>
          </a:bodyPr>
          <a:lstStyle/>
          <a:p>
            <a:pPr algn="just">
              <a:buNone/>
            </a:pPr>
            <a:r>
              <a:rPr lang="en-IN" dirty="0" smtClean="0">
                <a:solidFill>
                  <a:srgbClr val="0070C0"/>
                </a:solidFill>
                <a:effectLst>
                  <a:outerShdw blurRad="38100" dist="38100" dir="2700000" algn="tl">
                    <a:srgbClr val="000000">
                      <a:alpha val="43137"/>
                    </a:srgbClr>
                  </a:outerShdw>
                </a:effectLst>
              </a:rPr>
              <a:t>Sensor Networks and Systems taxonomies into two categories:</a:t>
            </a:r>
          </a:p>
          <a:p>
            <a:pPr algn="just">
              <a:buFont typeface="ZapfDingbats" pitchFamily="82" charset="2"/>
              <a:buChar char=""/>
            </a:pPr>
            <a:r>
              <a:rPr lang="en-IN" dirty="0" smtClean="0">
                <a:solidFill>
                  <a:srgbClr val="00B0F0"/>
                </a:solidFill>
              </a:rPr>
              <a:t>Category 1 WSNs (C1WSNs): </a:t>
            </a:r>
            <a:r>
              <a:rPr lang="en-IN" dirty="0" smtClean="0"/>
              <a:t>almost invariably </a:t>
            </a:r>
            <a:r>
              <a:rPr lang="en-IN" dirty="0" smtClean="0">
                <a:solidFill>
                  <a:srgbClr val="FF0000"/>
                </a:solidFill>
              </a:rPr>
              <a:t>mesh-based systems with multi-hop radio connectivity </a:t>
            </a:r>
            <a:r>
              <a:rPr lang="en-IN" dirty="0" smtClean="0"/>
              <a:t>among or between WNs, </a:t>
            </a:r>
            <a:r>
              <a:rPr lang="en-IN" dirty="0" smtClean="0">
                <a:solidFill>
                  <a:srgbClr val="C00000"/>
                </a:solidFill>
                <a:effectLst>
                  <a:outerShdw blurRad="38100" dist="38100" dir="2700000" algn="tl">
                    <a:srgbClr val="000000">
                      <a:alpha val="43137"/>
                    </a:srgbClr>
                  </a:outerShdw>
                </a:effectLst>
              </a:rPr>
              <a:t>utilizing dynamic routing </a:t>
            </a:r>
            <a:r>
              <a:rPr lang="en-IN" dirty="0" smtClean="0"/>
              <a:t>in both the wireless and wire-line portions of the network. </a:t>
            </a:r>
          </a:p>
          <a:p>
            <a:pPr algn="just">
              <a:buNone/>
            </a:pPr>
            <a:r>
              <a:rPr lang="en-IN" dirty="0" smtClean="0"/>
              <a:t>	</a:t>
            </a:r>
            <a:r>
              <a:rPr lang="en-IN" dirty="0" smtClean="0">
                <a:sym typeface="Wingdings" pitchFamily="2" charset="2"/>
              </a:rPr>
              <a:t></a:t>
            </a:r>
            <a:r>
              <a:rPr lang="en-IN" i="1" dirty="0" smtClean="0"/>
              <a:t>Military-</a:t>
            </a:r>
            <a:r>
              <a:rPr lang="en-IN" i="1" dirty="0" err="1" smtClean="0"/>
              <a:t>theater</a:t>
            </a:r>
            <a:r>
              <a:rPr lang="en-IN" i="1" dirty="0" smtClean="0"/>
              <a:t> systems typically belong to this category.</a:t>
            </a:r>
          </a:p>
          <a:p>
            <a:pPr algn="just">
              <a:buFont typeface="ZapfDingbats" pitchFamily="82" charset="2"/>
              <a:buChar char=""/>
            </a:pPr>
            <a:r>
              <a:rPr lang="en-IN" dirty="0" smtClean="0">
                <a:solidFill>
                  <a:srgbClr val="00B0F0"/>
                </a:solidFill>
              </a:rPr>
              <a:t>Category 2 WSNs (C2WSNs): </a:t>
            </a:r>
            <a:r>
              <a:rPr lang="en-IN" dirty="0" smtClean="0">
                <a:solidFill>
                  <a:srgbClr val="00B050"/>
                </a:solidFill>
              </a:rPr>
              <a:t>Point-to-point or multipoint-to-point </a:t>
            </a:r>
            <a:r>
              <a:rPr lang="en-IN" dirty="0" smtClean="0"/>
              <a:t>(star-based) systems generally </a:t>
            </a:r>
            <a:r>
              <a:rPr lang="en-IN" dirty="0" smtClean="0">
                <a:solidFill>
                  <a:srgbClr val="00B050"/>
                </a:solidFill>
              </a:rPr>
              <a:t>with single-hop </a:t>
            </a:r>
            <a:r>
              <a:rPr lang="en-IN" dirty="0" smtClean="0"/>
              <a:t>radio connectivity to WNs, </a:t>
            </a:r>
            <a:r>
              <a:rPr lang="en-IN" dirty="0" smtClean="0">
                <a:solidFill>
                  <a:srgbClr val="92D050"/>
                </a:solidFill>
                <a:effectLst>
                  <a:outerShdw blurRad="38100" dist="38100" dir="2700000" algn="tl">
                    <a:srgbClr val="000000">
                      <a:alpha val="43137"/>
                    </a:srgbClr>
                  </a:outerShdw>
                </a:effectLst>
              </a:rPr>
              <a:t>utilizing static routing </a:t>
            </a:r>
            <a:r>
              <a:rPr lang="en-IN" dirty="0" smtClean="0"/>
              <a:t>over the wireless network; typically, there will be </a:t>
            </a:r>
            <a:r>
              <a:rPr lang="en-IN" i="1" dirty="0" smtClean="0">
                <a:solidFill>
                  <a:srgbClr val="7030A0"/>
                </a:solidFill>
              </a:rPr>
              <a:t>only one route from the WNs to the companion terrestrial or wire-line forwarding node </a:t>
            </a:r>
            <a:r>
              <a:rPr lang="en-IN" dirty="0" smtClean="0"/>
              <a:t>(WNs are pendent nodes).</a:t>
            </a:r>
          </a:p>
          <a:p>
            <a:pPr algn="just">
              <a:buNone/>
            </a:pPr>
            <a:r>
              <a:rPr lang="en-IN" dirty="0" smtClean="0"/>
              <a:t>	</a:t>
            </a:r>
            <a:r>
              <a:rPr lang="en-IN" dirty="0" smtClean="0">
                <a:sym typeface="Wingdings" pitchFamily="2" charset="2"/>
              </a:rPr>
              <a:t> </a:t>
            </a:r>
            <a:r>
              <a:rPr lang="en-IN" i="1" dirty="0" smtClean="0"/>
              <a:t>Residential control systems typically belong to this category.</a:t>
            </a:r>
          </a:p>
        </p:txBody>
      </p:sp>
      <p:sp>
        <p:nvSpPr>
          <p:cNvPr id="4" name="Date Placeholder 3"/>
          <p:cNvSpPr>
            <a:spLocks noGrp="1"/>
          </p:cNvSpPr>
          <p:nvPr>
            <p:ph type="dt" sz="half" idx="10"/>
          </p:nvPr>
        </p:nvSpPr>
        <p:spPr/>
        <p:txBody>
          <a:bodyPr/>
          <a:lstStyle/>
          <a:p>
            <a:fld id="{63E6E517-E77D-412A-B0CE-14E6384B2382}"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graphicFrame>
        <p:nvGraphicFramePr>
          <p:cNvPr id="7" name="Content Placeholder 6"/>
          <p:cNvGraphicFramePr>
            <a:graphicFrameLocks noGrp="1"/>
          </p:cNvGraphicFramePr>
          <p:nvPr>
            <p:ph sz="quarter" idx="1"/>
          </p:nvPr>
        </p:nvGraphicFramePr>
        <p:xfrm>
          <a:off x="457200" y="1219200"/>
          <a:ext cx="8229600" cy="5120640"/>
        </p:xfrm>
        <a:graphic>
          <a:graphicData uri="http://schemas.openxmlformats.org/drawingml/2006/table">
            <a:tbl>
              <a:tblPr firstRow="1" bandRow="1">
                <a:tableStyleId>{6E25E649-3F16-4E02-A733-19D2CDBF48F0}</a:tableStyleId>
              </a:tblPr>
              <a:tblGrid>
                <a:gridCol w="4114800"/>
                <a:gridCol w="4114800"/>
              </a:tblGrid>
              <a:tr h="370840">
                <a:tc>
                  <a:txBody>
                    <a:bodyPr/>
                    <a:lstStyle/>
                    <a:p>
                      <a:pPr algn="ctr"/>
                      <a:r>
                        <a:rPr kumimoji="0" lang="en-IN" sz="2000" kern="1200" baseline="0" dirty="0" smtClean="0"/>
                        <a:t>C1WSNs</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kumimoji="0" lang="en-IN" sz="2000" kern="1200" baseline="0" dirty="0" smtClean="0"/>
                        <a:t>C2WSNs</a:t>
                      </a:r>
                      <a:endParaRPr lang="en-IN" sz="2000" dirty="0"/>
                    </a:p>
                  </a:txBody>
                  <a:tcPr>
                    <a:lnL w="12700" cap="flat" cmpd="sng" algn="ctr">
                      <a:solidFill>
                        <a:schemeClr val="tx1"/>
                      </a:solidFill>
                      <a:prstDash val="solid"/>
                      <a:round/>
                      <a:headEnd type="none" w="med" len="med"/>
                      <a:tailEnd type="none" w="med" len="med"/>
                    </a:lnL>
                  </a:tcPr>
                </a:tc>
              </a:tr>
              <a:tr h="370840">
                <a:tc>
                  <a:txBody>
                    <a:bodyPr/>
                    <a:lstStyle/>
                    <a:p>
                      <a:pPr algn="just"/>
                      <a:r>
                        <a:rPr lang="en-IN" sz="2000" dirty="0" smtClean="0"/>
                        <a:t>support highly distributed high-node-count applications</a:t>
                      </a:r>
                      <a:endParaRPr lang="en-IN" sz="2000" dirty="0"/>
                    </a:p>
                  </a:txBody>
                  <a:tcPr>
                    <a:lnR w="12700" cap="flat" cmpd="sng" algn="ctr">
                      <a:solidFill>
                        <a:schemeClr val="tx1"/>
                      </a:solidFill>
                      <a:prstDash val="solid"/>
                      <a:round/>
                      <a:headEnd type="none" w="med" len="med"/>
                      <a:tailEnd type="none" w="med" len="med"/>
                    </a:lnR>
                  </a:tcPr>
                </a:tc>
                <a:tc>
                  <a:txBody>
                    <a:bodyPr/>
                    <a:lstStyle/>
                    <a:p>
                      <a:pPr algn="just"/>
                      <a:r>
                        <a:rPr kumimoji="0" lang="en-IN" sz="2000" kern="1200" baseline="0" dirty="0" smtClean="0"/>
                        <a:t>support confined short-range spaces</a:t>
                      </a:r>
                      <a:endParaRPr lang="en-IN" sz="2000" dirty="0"/>
                    </a:p>
                  </a:txBody>
                  <a:tcPr>
                    <a:lnL w="12700" cap="flat" cmpd="sng" algn="ctr">
                      <a:solidFill>
                        <a:schemeClr val="tx1"/>
                      </a:solidFill>
                      <a:prstDash val="solid"/>
                      <a:round/>
                      <a:headEnd type="none" w="med" len="med"/>
                      <a:tailEnd type="none" w="med" len="med"/>
                    </a:lnL>
                  </a:tcPr>
                </a:tc>
              </a:tr>
              <a:tr h="370840">
                <a:tc>
                  <a:txBody>
                    <a:bodyPr/>
                    <a:lstStyle/>
                    <a:p>
                      <a:pPr algn="just"/>
                      <a:r>
                        <a:rPr lang="en-IN" sz="2000" dirty="0" smtClean="0"/>
                        <a:t>e.g., environmental</a:t>
                      </a:r>
                      <a:r>
                        <a:rPr lang="en-IN" sz="2000" baseline="0" dirty="0" smtClean="0"/>
                        <a:t> </a:t>
                      </a:r>
                      <a:r>
                        <a:rPr lang="en-IN" sz="2000" dirty="0" smtClean="0"/>
                        <a:t>monitoring, national security systems</a:t>
                      </a:r>
                      <a:endParaRPr lang="en-IN" sz="2000" dirty="0"/>
                    </a:p>
                  </a:txBody>
                  <a:tcPr>
                    <a:lnR w="12700" cap="flat" cmpd="sng" algn="ctr">
                      <a:solidFill>
                        <a:schemeClr val="tx1"/>
                      </a:solidFill>
                      <a:prstDash val="solid"/>
                      <a:round/>
                      <a:headEnd type="none" w="med" len="med"/>
                      <a:tailEnd type="none" w="med" len="med"/>
                    </a:lnR>
                  </a:tcPr>
                </a:tc>
                <a:tc>
                  <a:txBody>
                    <a:bodyPr/>
                    <a:lstStyle/>
                    <a:p>
                      <a:pPr algn="just"/>
                      <a:r>
                        <a:rPr kumimoji="0" lang="en-IN" sz="2000" kern="1200" baseline="0" dirty="0" smtClean="0"/>
                        <a:t>e.g. home, a factory, a building, or the human body.</a:t>
                      </a:r>
                      <a:endParaRPr lang="en-IN" sz="2000" dirty="0"/>
                    </a:p>
                  </a:txBody>
                  <a:tcPr>
                    <a:lnL w="12700" cap="flat" cmpd="sng" algn="ctr">
                      <a:solidFill>
                        <a:schemeClr val="tx1"/>
                      </a:solidFill>
                      <a:prstDash val="solid"/>
                      <a:round/>
                      <a:headEnd type="none" w="med" len="med"/>
                      <a:tailEnd type="none" w="med" len="med"/>
                    </a:lnL>
                  </a:tcPr>
                </a:tc>
              </a:tr>
              <a:tr h="370840">
                <a:tc>
                  <a:txBody>
                    <a:bodyPr/>
                    <a:lstStyle/>
                    <a:p>
                      <a:pPr algn="just"/>
                      <a:r>
                        <a:rPr kumimoji="0" lang="en-IN" sz="2000" kern="1200" baseline="0" dirty="0" smtClean="0"/>
                        <a:t>different in scope and/or reach from evolving wireless</a:t>
                      </a:r>
                      <a:endParaRPr lang="en-IN" sz="2000" dirty="0"/>
                    </a:p>
                  </a:txBody>
                  <a:tcPr>
                    <a:lnR w="12700" cap="flat" cmpd="sng" algn="ctr">
                      <a:solidFill>
                        <a:schemeClr val="tx1"/>
                      </a:solidFill>
                      <a:prstDash val="solid"/>
                      <a:round/>
                      <a:headEnd type="none" w="med" len="med"/>
                      <a:tailEnd type="none" w="med" len="med"/>
                    </a:lnR>
                  </a:tcPr>
                </a:tc>
                <a:tc>
                  <a:txBody>
                    <a:bodyPr/>
                    <a:lstStyle/>
                    <a:p>
                      <a:pPr algn="just"/>
                      <a:r>
                        <a:rPr kumimoji="0" lang="en-IN" sz="2000" kern="1200" baseline="0" dirty="0" smtClean="0"/>
                        <a:t>for short-range low-data-rate wireless applications</a:t>
                      </a:r>
                      <a:endParaRPr lang="en-IN" sz="2000" dirty="0"/>
                    </a:p>
                  </a:txBody>
                  <a:tcPr>
                    <a:lnL w="12700" cap="flat" cmpd="sng" algn="ctr">
                      <a:solidFill>
                        <a:schemeClr val="tx1"/>
                      </a:solidFill>
                      <a:prstDash val="solid"/>
                      <a:round/>
                      <a:headEnd type="none" w="med" len="med"/>
                      <a:tailEnd type="none" w="med" len="med"/>
                    </a:lnL>
                  </a:tcPr>
                </a:tc>
              </a:tr>
              <a:tr h="370840">
                <a:tc>
                  <a:txBody>
                    <a:bodyPr/>
                    <a:lstStyle/>
                    <a:p>
                      <a:pPr algn="just"/>
                      <a:endParaRPr lang="en-IN" sz="2000" dirty="0"/>
                    </a:p>
                  </a:txBody>
                  <a:tcPr>
                    <a:lnR w="12700" cap="flat" cmpd="sng" algn="ctr">
                      <a:solidFill>
                        <a:schemeClr val="tx1"/>
                      </a:solidFill>
                      <a:prstDash val="solid"/>
                      <a:round/>
                      <a:headEnd type="none" w="med" len="med"/>
                      <a:tailEnd type="none" w="med" len="med"/>
                    </a:lnR>
                  </a:tcPr>
                </a:tc>
                <a:tc>
                  <a:txBody>
                    <a:bodyPr/>
                    <a:lstStyle/>
                    <a:p>
                      <a:pPr algn="just"/>
                      <a:r>
                        <a:rPr lang="en-IN" sz="2000" dirty="0" smtClean="0"/>
                        <a:t>RFID (radio-frequency identification) systems, light switches, fire and smoke</a:t>
                      </a:r>
                    </a:p>
                    <a:p>
                      <a:pPr algn="just"/>
                      <a:r>
                        <a:rPr lang="en-IN" sz="2000" dirty="0" smtClean="0"/>
                        <a:t>detectors, thermostats, and, home appliances</a:t>
                      </a:r>
                      <a:endParaRPr lang="en-IN" sz="2000" dirty="0"/>
                    </a:p>
                  </a:txBody>
                  <a:tcPr>
                    <a:lnL w="12700" cap="flat" cmpd="sng" algn="ctr">
                      <a:solidFill>
                        <a:schemeClr val="tx1"/>
                      </a:solidFill>
                      <a:prstDash val="solid"/>
                      <a:round/>
                      <a:headEnd type="none" w="med" len="med"/>
                      <a:tailEnd type="none" w="med" len="med"/>
                    </a:lnL>
                  </a:tcPr>
                </a:tc>
              </a:tr>
              <a:tr h="370840">
                <a:tc>
                  <a:txBody>
                    <a:bodyPr/>
                    <a:lstStyle/>
                    <a:p>
                      <a:pPr algn="just"/>
                      <a:r>
                        <a:rPr kumimoji="0" lang="en-IN" sz="2000" kern="1200" baseline="0" dirty="0" smtClean="0"/>
                        <a:t>tend to deal with large-scale multipoint-to-point systems with massive data flows</a:t>
                      </a:r>
                      <a:endParaRPr lang="en-IN" sz="2000" dirty="0"/>
                    </a:p>
                  </a:txBody>
                  <a:tcPr>
                    <a:lnR w="12700" cap="flat" cmpd="sng" algn="ctr">
                      <a:solidFill>
                        <a:schemeClr val="tx1"/>
                      </a:solidFill>
                      <a:prstDash val="solid"/>
                      <a:round/>
                      <a:headEnd type="none" w="med" len="med"/>
                      <a:tailEnd type="none" w="med" len="med"/>
                    </a:lnR>
                  </a:tcPr>
                </a:tc>
                <a:tc>
                  <a:txBody>
                    <a:bodyPr/>
                    <a:lstStyle/>
                    <a:p>
                      <a:pPr algn="just"/>
                      <a:r>
                        <a:rPr kumimoji="0" lang="en-IN" sz="2000" kern="1200" baseline="0" dirty="0" smtClean="0"/>
                        <a:t>tend to focus on short-range point-to point, source-to-sink applications with uniquely defined transaction-based data flows.</a:t>
                      </a:r>
                      <a:endParaRPr lang="en-IN" sz="2000" dirty="0"/>
                    </a:p>
                  </a:txBody>
                  <a:tcPr>
                    <a:lnL w="12700" cap="flat" cmpd="sng" algn="ctr">
                      <a:solidFill>
                        <a:schemeClr val="tx1"/>
                      </a:solidFill>
                      <a:prstDash val="solid"/>
                      <a:round/>
                      <a:headEnd type="none" w="med" len="med"/>
                      <a:tailEnd type="none" w="med" len="med"/>
                    </a:lnL>
                  </a:tcPr>
                </a:tc>
              </a:tr>
            </a:tbl>
          </a:graphicData>
        </a:graphic>
      </p:graphicFrame>
      <p:sp>
        <p:nvSpPr>
          <p:cNvPr id="4" name="Date Placeholder 3"/>
          <p:cNvSpPr>
            <a:spLocks noGrp="1"/>
          </p:cNvSpPr>
          <p:nvPr>
            <p:ph type="dt" sz="half" idx="10"/>
          </p:nvPr>
        </p:nvSpPr>
        <p:spPr/>
        <p:txBody>
          <a:bodyPr/>
          <a:lstStyle/>
          <a:p>
            <a:fld id="{63E6E517-E77D-412A-B0CE-14E6384B2382}"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MANETs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15</a:t>
            </a:fld>
            <a:endParaRPr lang="en-IN"/>
          </a:p>
        </p:txBody>
      </p:sp>
      <p:sp>
        <p:nvSpPr>
          <p:cNvPr id="6" name="Content Placeholder 5"/>
          <p:cNvSpPr>
            <a:spLocks noGrp="1"/>
          </p:cNvSpPr>
          <p:nvPr>
            <p:ph sz="quarter" idx="1"/>
          </p:nvPr>
        </p:nvSpPr>
        <p:spPr/>
        <p:txBody>
          <a:bodyPr>
            <a:noAutofit/>
          </a:bodyPr>
          <a:lstStyle/>
          <a:p>
            <a:pPr algn="just"/>
            <a:r>
              <a:rPr lang="en-IN" dirty="0" smtClean="0"/>
              <a:t>There is considerable research in the area of </a:t>
            </a:r>
            <a:r>
              <a:rPr lang="en-IN" i="1" dirty="0" smtClean="0">
                <a:solidFill>
                  <a:srgbClr val="0070C0"/>
                </a:solidFill>
              </a:rPr>
              <a:t>mobile ad hoc networks </a:t>
            </a:r>
            <a:r>
              <a:rPr lang="en-IN" dirty="0" smtClean="0"/>
              <a:t>(MANETs).</a:t>
            </a:r>
          </a:p>
          <a:p>
            <a:pPr algn="just"/>
            <a:r>
              <a:rPr lang="en-IN" dirty="0" smtClean="0"/>
              <a:t>MANETs are similar to WSNs in some ways; for example, </a:t>
            </a:r>
            <a:r>
              <a:rPr lang="en-IN" i="1" dirty="0" smtClean="0">
                <a:solidFill>
                  <a:srgbClr val="00B0F0"/>
                </a:solidFill>
              </a:rPr>
              <a:t>both involve multi-hop communications</a:t>
            </a:r>
            <a:r>
              <a:rPr lang="en-IN" dirty="0" smtClean="0"/>
              <a:t>. But the </a:t>
            </a:r>
            <a:r>
              <a:rPr lang="en-IN" dirty="0" smtClean="0">
                <a:effectLst>
                  <a:outerShdw blurRad="38100" dist="38100" dir="2700000" algn="tl">
                    <a:srgbClr val="000000">
                      <a:alpha val="43137"/>
                    </a:srgbClr>
                  </a:outerShdw>
                </a:effectLst>
              </a:rPr>
              <a:t>applications </a:t>
            </a:r>
            <a:r>
              <a:rPr lang="en-IN" dirty="0" smtClean="0"/>
              <a:t>and </a:t>
            </a:r>
            <a:r>
              <a:rPr lang="en-IN" dirty="0" smtClean="0">
                <a:effectLst>
                  <a:outerShdw blurRad="38100" dist="38100" dir="2700000" algn="tl">
                    <a:srgbClr val="000000">
                      <a:alpha val="43137"/>
                    </a:srgbClr>
                  </a:outerShdw>
                </a:effectLst>
              </a:rPr>
              <a:t>technical requirements </a:t>
            </a:r>
            <a:r>
              <a:rPr lang="en-IN" dirty="0" smtClean="0"/>
              <a:t>for the two systems are significantly different in several respects.</a:t>
            </a:r>
          </a:p>
          <a:p>
            <a:pPr lvl="1" algn="just">
              <a:buFont typeface="Wingdings 3" pitchFamily="18" charset="2"/>
              <a:buChar char="c"/>
            </a:pPr>
            <a:r>
              <a:rPr lang="en-IN" sz="2600" dirty="0" smtClean="0">
                <a:solidFill>
                  <a:schemeClr val="tx1"/>
                </a:solidFill>
              </a:rPr>
              <a:t>The typical </a:t>
            </a:r>
            <a:r>
              <a:rPr lang="en-IN" sz="2600" b="1" dirty="0" smtClean="0">
                <a:solidFill>
                  <a:schemeClr val="tx1"/>
                </a:solidFill>
              </a:rPr>
              <a:t>mode of communication </a:t>
            </a:r>
            <a:r>
              <a:rPr lang="en-IN" sz="2600" dirty="0" smtClean="0">
                <a:solidFill>
                  <a:schemeClr val="tx1"/>
                </a:solidFill>
              </a:rPr>
              <a:t>in WSN is </a:t>
            </a:r>
            <a:r>
              <a:rPr lang="en-IN" sz="2600" i="1" dirty="0" smtClean="0">
                <a:solidFill>
                  <a:srgbClr val="FF0000"/>
                </a:solidFill>
              </a:rPr>
              <a:t>from multiple data sources to a data recipient or sink </a:t>
            </a:r>
            <a:r>
              <a:rPr lang="en-IN" sz="2600" dirty="0" smtClean="0">
                <a:solidFill>
                  <a:srgbClr val="C00000"/>
                </a:solidFill>
              </a:rPr>
              <a:t>rather than communication between a pair of nodes</a:t>
            </a:r>
            <a:r>
              <a:rPr lang="en-IN" sz="2600" dirty="0" smtClean="0">
                <a:solidFill>
                  <a:schemeClr val="tx1"/>
                </a:solidFill>
              </a:rPr>
              <a:t>. </a:t>
            </a:r>
          </a:p>
          <a:p>
            <a:pPr lvl="1" algn="just">
              <a:buNone/>
            </a:pPr>
            <a:r>
              <a:rPr lang="en-IN" sz="2600" dirty="0" smtClean="0">
                <a:solidFill>
                  <a:schemeClr val="tx1"/>
                </a:solidFill>
              </a:rPr>
              <a:t>	In other words,</a:t>
            </a:r>
          </a:p>
          <a:p>
            <a:pPr lvl="1" algn="just">
              <a:buNone/>
            </a:pPr>
            <a:r>
              <a:rPr lang="en-IN" sz="2600" dirty="0" smtClean="0">
                <a:solidFill>
                  <a:schemeClr val="tx1"/>
                </a:solidFill>
              </a:rPr>
              <a:t>	</a:t>
            </a:r>
            <a:r>
              <a:rPr lang="en-IN" sz="2600" i="1" dirty="0" smtClean="0">
                <a:solidFill>
                  <a:srgbClr val="00B050"/>
                </a:solidFill>
              </a:rPr>
              <a:t>Sensor Nodes use </a:t>
            </a:r>
            <a:r>
              <a:rPr lang="en-IN" sz="2600" i="1" dirty="0" smtClean="0">
                <a:solidFill>
                  <a:srgbClr val="00B050"/>
                </a:solidFill>
                <a:effectLst>
                  <a:outerShdw blurRad="38100" dist="38100" dir="2700000" algn="tl">
                    <a:srgbClr val="000000">
                      <a:alpha val="43137"/>
                    </a:srgbClr>
                  </a:outerShdw>
                </a:effectLst>
              </a:rPr>
              <a:t>multicast </a:t>
            </a:r>
            <a:r>
              <a:rPr lang="en-IN" sz="2600" i="1" dirty="0" smtClean="0">
                <a:solidFill>
                  <a:srgbClr val="00B050"/>
                </a:solidFill>
              </a:rPr>
              <a:t>or </a:t>
            </a:r>
            <a:r>
              <a:rPr lang="en-IN" sz="2600" i="1" dirty="0" smtClean="0">
                <a:solidFill>
                  <a:srgbClr val="00B050"/>
                </a:solidFill>
                <a:effectLst>
                  <a:outerShdw blurRad="38100" dist="38100" dir="2700000" algn="tl">
                    <a:srgbClr val="000000">
                      <a:alpha val="43137"/>
                    </a:srgbClr>
                  </a:outerShdw>
                </a:effectLst>
              </a:rPr>
              <a:t>broadcast communication</a:t>
            </a:r>
            <a:r>
              <a:rPr lang="en-IN" sz="2600" i="1" dirty="0" smtClean="0">
                <a:solidFill>
                  <a:schemeClr val="tx1"/>
                </a:solidFill>
              </a:rPr>
              <a:t>,</a:t>
            </a:r>
            <a:r>
              <a:rPr lang="en-IN" sz="2600" dirty="0" smtClean="0">
                <a:solidFill>
                  <a:schemeClr val="tx1"/>
                </a:solidFill>
              </a:rPr>
              <a:t> </a:t>
            </a:r>
            <a:endParaRPr lang="en-IN" sz="2600" dirty="0" smtClean="0">
              <a:solidFill>
                <a:srgbClr val="7030A0"/>
              </a:solidFill>
            </a:endParaRPr>
          </a:p>
          <a:p>
            <a:pPr lvl="1" algn="just">
              <a:buNone/>
            </a:pPr>
            <a:r>
              <a:rPr lang="en-IN" sz="2600" dirty="0" smtClean="0">
                <a:solidFill>
                  <a:srgbClr val="7030A0"/>
                </a:solidFill>
              </a:rPr>
              <a:t>	</a:t>
            </a:r>
            <a:r>
              <a:rPr lang="en-IN" sz="2600" i="1" dirty="0" smtClean="0">
                <a:solidFill>
                  <a:srgbClr val="7030A0"/>
                </a:solidFill>
              </a:rPr>
              <a:t>MANETs are based on </a:t>
            </a:r>
            <a:r>
              <a:rPr lang="en-IN" sz="2600" i="1" dirty="0" smtClean="0">
                <a:solidFill>
                  <a:srgbClr val="7030A0"/>
                </a:solidFill>
                <a:effectLst>
                  <a:outerShdw blurRad="38100" dist="38100" dir="2700000" algn="tl">
                    <a:srgbClr val="000000">
                      <a:alpha val="43137"/>
                    </a:srgbClr>
                  </a:outerShdw>
                </a:effectLst>
              </a:rPr>
              <a:t>point-to-point communications</a:t>
            </a:r>
            <a:r>
              <a:rPr lang="en-IN" sz="2600" dirty="0" smtClean="0">
                <a:solidFill>
                  <a:schemeClr val="tx1"/>
                </a:solidFill>
              </a:rPr>
              <a:t>.</a:t>
            </a:r>
            <a:endParaRPr lang="en-IN" sz="26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MANETs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16</a:t>
            </a:fld>
            <a:endParaRPr lang="en-IN"/>
          </a:p>
        </p:txBody>
      </p:sp>
      <p:sp>
        <p:nvSpPr>
          <p:cNvPr id="6" name="Content Placeholder 5"/>
          <p:cNvSpPr>
            <a:spLocks noGrp="1"/>
          </p:cNvSpPr>
          <p:nvPr>
            <p:ph sz="quarter" idx="1"/>
          </p:nvPr>
        </p:nvSpPr>
        <p:spPr/>
        <p:txBody>
          <a:bodyPr>
            <a:normAutofit/>
          </a:bodyPr>
          <a:lstStyle/>
          <a:p>
            <a:pPr algn="just">
              <a:buFont typeface="Wingdings 3" pitchFamily="18" charset="2"/>
              <a:buChar char="c"/>
            </a:pPr>
            <a:r>
              <a:rPr lang="en-IN" dirty="0" smtClean="0"/>
              <a:t>In most scenarios the </a:t>
            </a:r>
            <a:r>
              <a:rPr lang="en-IN" i="1" dirty="0" smtClean="0">
                <a:solidFill>
                  <a:srgbClr val="00B0F0"/>
                </a:solidFill>
              </a:rPr>
              <a:t>sensors themselves are not mobile</a:t>
            </a:r>
            <a:r>
              <a:rPr lang="en-IN" dirty="0" smtClean="0"/>
              <a:t>; this implies that the </a:t>
            </a:r>
            <a:r>
              <a:rPr lang="en-IN" b="1" dirty="0" smtClean="0">
                <a:solidFill>
                  <a:srgbClr val="0070C0"/>
                </a:solidFill>
              </a:rPr>
              <a:t>dynamics </a:t>
            </a:r>
            <a:r>
              <a:rPr lang="en-IN" dirty="0" smtClean="0">
                <a:solidFill>
                  <a:srgbClr val="0070C0"/>
                </a:solidFill>
              </a:rPr>
              <a:t>in the two types of networks are different</a:t>
            </a:r>
            <a:r>
              <a:rPr lang="en-IN" dirty="0" smtClean="0"/>
              <a:t>.</a:t>
            </a:r>
          </a:p>
          <a:p>
            <a:pPr algn="just">
              <a:buFont typeface="Wingdings 3" pitchFamily="18" charset="2"/>
              <a:buChar char="c"/>
            </a:pPr>
            <a:r>
              <a:rPr lang="en-IN" dirty="0" smtClean="0"/>
              <a:t>Because the </a:t>
            </a:r>
            <a:r>
              <a:rPr lang="en-IN" i="1" dirty="0" smtClean="0">
                <a:solidFill>
                  <a:srgbClr val="FF0000"/>
                </a:solidFill>
              </a:rPr>
              <a:t>data being collected by multiple sensors </a:t>
            </a:r>
            <a:r>
              <a:rPr lang="en-IN" dirty="0" smtClean="0"/>
              <a:t>are based on common phenomena, there is </a:t>
            </a:r>
            <a:r>
              <a:rPr lang="en-IN" dirty="0" smtClean="0">
                <a:solidFill>
                  <a:srgbClr val="C00000"/>
                </a:solidFill>
              </a:rPr>
              <a:t>potentially a </a:t>
            </a:r>
            <a:r>
              <a:rPr lang="en-IN" b="1" dirty="0" smtClean="0">
                <a:solidFill>
                  <a:srgbClr val="C00000"/>
                </a:solidFill>
              </a:rPr>
              <a:t>degree of redundancy </a:t>
            </a:r>
            <a:r>
              <a:rPr lang="en-IN" dirty="0" smtClean="0">
                <a:solidFill>
                  <a:srgbClr val="C00000"/>
                </a:solidFill>
              </a:rPr>
              <a:t>in the data </a:t>
            </a:r>
            <a:r>
              <a:rPr lang="en-IN" dirty="0" smtClean="0"/>
              <a:t>being communicated by the various sources in WSNs; this is not generally the case in MANETs.</a:t>
            </a:r>
          </a:p>
          <a:p>
            <a:pPr algn="just">
              <a:buFont typeface="Wingdings 3" pitchFamily="18" charset="2"/>
              <a:buChar char="c"/>
            </a:pPr>
            <a:r>
              <a:rPr lang="en-IN" dirty="0" smtClean="0"/>
              <a:t>The </a:t>
            </a:r>
            <a:r>
              <a:rPr lang="en-IN" b="1" i="1" dirty="0" smtClean="0">
                <a:solidFill>
                  <a:srgbClr val="00B050"/>
                </a:solidFill>
              </a:rPr>
              <a:t>number of </a:t>
            </a:r>
            <a:r>
              <a:rPr lang="en-IN" i="1" dirty="0" smtClean="0">
                <a:solidFill>
                  <a:srgbClr val="00B050"/>
                </a:solidFill>
              </a:rPr>
              <a:t>sensor </a:t>
            </a:r>
            <a:r>
              <a:rPr lang="en-IN" b="1" i="1" dirty="0" smtClean="0">
                <a:solidFill>
                  <a:srgbClr val="00B050"/>
                </a:solidFill>
              </a:rPr>
              <a:t>nodes </a:t>
            </a:r>
            <a:r>
              <a:rPr lang="en-IN" dirty="0" smtClean="0"/>
              <a:t>in a sensor network can be </a:t>
            </a:r>
            <a:r>
              <a:rPr lang="en-IN" dirty="0" smtClean="0">
                <a:solidFill>
                  <a:srgbClr val="7030A0"/>
                </a:solidFill>
              </a:rPr>
              <a:t>several orders of magnitude higher </a:t>
            </a:r>
            <a:r>
              <a:rPr lang="en-IN" dirty="0" smtClean="0"/>
              <a:t>than the </a:t>
            </a:r>
            <a:r>
              <a:rPr lang="en-IN" dirty="0" smtClean="0">
                <a:solidFill>
                  <a:srgbClr val="00B050"/>
                </a:solidFill>
              </a:rPr>
              <a:t>nodes in a MANET</a:t>
            </a:r>
            <a:r>
              <a:rPr lang="en-IN" dirty="0" smtClean="0">
                <a:solidFill>
                  <a:schemeClr val="bg2">
                    <a:lumMod val="50000"/>
                  </a:schemeClr>
                </a:solidFill>
              </a:rPr>
              <a:t>.</a:t>
            </a:r>
            <a:endParaRPr lang="en-IN"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MANETs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17</a:t>
            </a:fld>
            <a:endParaRPr lang="en-IN"/>
          </a:p>
        </p:txBody>
      </p:sp>
      <p:sp>
        <p:nvSpPr>
          <p:cNvPr id="6" name="Content Placeholder 5"/>
          <p:cNvSpPr>
            <a:spLocks noGrp="1"/>
          </p:cNvSpPr>
          <p:nvPr>
            <p:ph sz="quarter" idx="1"/>
          </p:nvPr>
        </p:nvSpPr>
        <p:spPr/>
        <p:txBody>
          <a:bodyPr>
            <a:normAutofit fontScale="92500" lnSpcReduction="10000"/>
          </a:bodyPr>
          <a:lstStyle/>
          <a:p>
            <a:pPr algn="just">
              <a:buFont typeface="Wingdings 3" pitchFamily="18" charset="2"/>
              <a:buChar char="c"/>
            </a:pPr>
            <a:r>
              <a:rPr lang="en-IN" dirty="0" smtClean="0"/>
              <a:t>Because the data being collected by multiple sensors are based on common phenomena, there is </a:t>
            </a:r>
            <a:r>
              <a:rPr lang="en-IN" dirty="0" smtClean="0">
                <a:solidFill>
                  <a:srgbClr val="00B0F0"/>
                </a:solidFill>
              </a:rPr>
              <a:t>potentially some </a:t>
            </a:r>
            <a:r>
              <a:rPr lang="en-IN" b="1" dirty="0" smtClean="0">
                <a:solidFill>
                  <a:srgbClr val="00B0F0"/>
                </a:solidFill>
              </a:rPr>
              <a:t>dependency on traffic event generation </a:t>
            </a:r>
            <a:r>
              <a:rPr lang="en-IN" dirty="0" smtClean="0"/>
              <a:t>in WSNs, such that some typical </a:t>
            </a:r>
            <a:r>
              <a:rPr lang="en-IN" i="1" dirty="0" smtClean="0">
                <a:solidFill>
                  <a:srgbClr val="0070C0"/>
                </a:solidFill>
                <a:effectLst>
                  <a:outerShdw blurRad="38100" dist="38100" dir="2700000" algn="tl">
                    <a:srgbClr val="000000">
                      <a:alpha val="43137"/>
                    </a:srgbClr>
                  </a:outerShdw>
                </a:effectLst>
              </a:rPr>
              <a:t>random-access protocol models may be inadequate at the queuing-analysis level</a:t>
            </a:r>
            <a:r>
              <a:rPr lang="en-IN" dirty="0" smtClean="0"/>
              <a:t>; this is generally not the case in MANETs.</a:t>
            </a:r>
          </a:p>
          <a:p>
            <a:pPr algn="just">
              <a:buFont typeface="Wingdings 3" pitchFamily="18" charset="2"/>
              <a:buChar char="c"/>
            </a:pPr>
            <a:r>
              <a:rPr lang="en-IN" dirty="0" smtClean="0"/>
              <a:t>A critical </a:t>
            </a:r>
            <a:r>
              <a:rPr lang="en-IN" b="1" dirty="0" smtClean="0">
                <a:solidFill>
                  <a:srgbClr val="00B050"/>
                </a:solidFill>
              </a:rPr>
              <a:t>resource constraint </a:t>
            </a:r>
            <a:r>
              <a:rPr lang="en-IN" dirty="0" smtClean="0"/>
              <a:t>in WSNs is energy; this is not always the case in MANETs, where the </a:t>
            </a:r>
            <a:r>
              <a:rPr lang="en-IN" dirty="0" smtClean="0">
                <a:solidFill>
                  <a:schemeClr val="bg2">
                    <a:lumMod val="50000"/>
                  </a:schemeClr>
                </a:solidFill>
              </a:rPr>
              <a:t>communicating devices handled by human users can be replaced or recharged relatively often</a:t>
            </a:r>
            <a:r>
              <a:rPr lang="en-IN" dirty="0" smtClean="0"/>
              <a:t>.</a:t>
            </a:r>
          </a:p>
          <a:p>
            <a:pPr algn="just">
              <a:buNone/>
            </a:pPr>
            <a:r>
              <a:rPr lang="en-IN" dirty="0" smtClean="0"/>
              <a:t>	The scale of WSNs (especially, C1WSNs) and the necessity for unattended operation for periods reaching weeks or months implies that energy resources have to be managed very judiciously. This, in turn, </a:t>
            </a:r>
            <a:r>
              <a:rPr lang="en-IN" dirty="0" smtClean="0">
                <a:solidFill>
                  <a:srgbClr val="C00000"/>
                </a:solidFill>
              </a:rPr>
              <a:t>precludes high-data-rate transmission</a:t>
            </a:r>
            <a:r>
              <a:rPr lang="en-IN" dirty="0" smtClean="0"/>
              <a: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between WSN and WAN *</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18</a:t>
            </a:fld>
            <a:endParaRPr lang="en-IN"/>
          </a:p>
        </p:txBody>
      </p:sp>
      <p:sp>
        <p:nvSpPr>
          <p:cNvPr id="6" name="Content Placeholder 5"/>
          <p:cNvSpPr>
            <a:spLocks noGrp="1"/>
          </p:cNvSpPr>
          <p:nvPr>
            <p:ph sz="quarter" idx="1"/>
          </p:nvPr>
        </p:nvSpPr>
        <p:spPr/>
        <p:txBody>
          <a:bodyPr>
            <a:normAutofit lnSpcReduction="10000"/>
          </a:bodyPr>
          <a:lstStyle/>
          <a:p>
            <a:pPr algn="just">
              <a:buFont typeface="Wingdings 3" pitchFamily="18" charset="2"/>
              <a:buChar char=""/>
            </a:pPr>
            <a:r>
              <a:rPr lang="en-IN" dirty="0" smtClean="0">
                <a:solidFill>
                  <a:srgbClr val="0070C0"/>
                </a:solidFill>
              </a:rPr>
              <a:t>The </a:t>
            </a:r>
            <a:r>
              <a:rPr lang="en-IN" b="1" dirty="0" smtClean="0">
                <a:solidFill>
                  <a:srgbClr val="0070C0"/>
                </a:solidFill>
              </a:rPr>
              <a:t>number of nodes </a:t>
            </a:r>
            <a:r>
              <a:rPr lang="en-IN" dirty="0" smtClean="0">
                <a:solidFill>
                  <a:srgbClr val="0070C0"/>
                </a:solidFill>
              </a:rPr>
              <a:t>in sensor network can be several orders of magnitude larger than the wireless ad hoc network</a:t>
            </a:r>
          </a:p>
          <a:p>
            <a:pPr algn="just">
              <a:buFont typeface="Wingdings 3" pitchFamily="18" charset="2"/>
              <a:buChar char=""/>
            </a:pPr>
            <a:r>
              <a:rPr lang="en-IN" dirty="0" smtClean="0">
                <a:solidFill>
                  <a:srgbClr val="00B050"/>
                </a:solidFill>
              </a:rPr>
              <a:t>Sensor nodes are more </a:t>
            </a:r>
            <a:r>
              <a:rPr lang="en-IN" b="1" dirty="0" smtClean="0">
                <a:solidFill>
                  <a:srgbClr val="00B050"/>
                </a:solidFill>
              </a:rPr>
              <a:t>prone to failure </a:t>
            </a:r>
            <a:r>
              <a:rPr lang="en-IN" dirty="0" smtClean="0">
                <a:solidFill>
                  <a:srgbClr val="00B050"/>
                </a:solidFill>
              </a:rPr>
              <a:t>and </a:t>
            </a:r>
            <a:r>
              <a:rPr lang="en-IN" b="1" dirty="0" smtClean="0">
                <a:solidFill>
                  <a:srgbClr val="00B050"/>
                </a:solidFill>
              </a:rPr>
              <a:t>energy drain </a:t>
            </a:r>
            <a:r>
              <a:rPr lang="en-IN" dirty="0" smtClean="0">
                <a:solidFill>
                  <a:srgbClr val="00B050"/>
                </a:solidFill>
              </a:rPr>
              <a:t>and their battery resources are usually not replicable or rechargeable.</a:t>
            </a:r>
          </a:p>
          <a:p>
            <a:pPr algn="just">
              <a:buFont typeface="Wingdings 3" pitchFamily="18" charset="2"/>
              <a:buChar char=""/>
            </a:pPr>
            <a:r>
              <a:rPr lang="en-IN" dirty="0" smtClean="0">
                <a:solidFill>
                  <a:srgbClr val="C00000"/>
                </a:solidFill>
              </a:rPr>
              <a:t>Sensor nodes may not have </a:t>
            </a:r>
            <a:r>
              <a:rPr lang="en-IN" b="1" dirty="0" smtClean="0">
                <a:solidFill>
                  <a:srgbClr val="C00000"/>
                </a:solidFill>
              </a:rPr>
              <a:t>global identifiers</a:t>
            </a:r>
            <a:r>
              <a:rPr lang="en-IN" dirty="0" smtClean="0">
                <a:solidFill>
                  <a:srgbClr val="C00000"/>
                </a:solidFill>
              </a:rPr>
              <a:t>, so unique addressing is not feasible in sensor network.</a:t>
            </a:r>
          </a:p>
          <a:p>
            <a:pPr algn="just">
              <a:buFont typeface="Wingdings 3" pitchFamily="18" charset="2"/>
              <a:buChar char=""/>
            </a:pPr>
            <a:r>
              <a:rPr lang="en-IN" dirty="0" smtClean="0">
                <a:solidFill>
                  <a:srgbClr val="7030A0"/>
                </a:solidFill>
              </a:rPr>
              <a:t>Sensor nodes are </a:t>
            </a:r>
            <a:r>
              <a:rPr lang="en-IN" b="1" dirty="0" smtClean="0">
                <a:solidFill>
                  <a:srgbClr val="7030A0"/>
                </a:solidFill>
              </a:rPr>
              <a:t>data centric</a:t>
            </a:r>
            <a:r>
              <a:rPr lang="en-IN" dirty="0" smtClean="0">
                <a:solidFill>
                  <a:srgbClr val="7030A0"/>
                </a:solidFill>
              </a:rPr>
              <a:t>, while ad hoc wireless network is </a:t>
            </a:r>
            <a:r>
              <a:rPr lang="en-IN" b="1" dirty="0" smtClean="0">
                <a:solidFill>
                  <a:srgbClr val="7030A0"/>
                </a:solidFill>
              </a:rPr>
              <a:t>address centric</a:t>
            </a:r>
            <a:r>
              <a:rPr lang="en-IN" dirty="0" smtClean="0">
                <a:solidFill>
                  <a:srgbClr val="7030A0"/>
                </a:solidFill>
              </a:rPr>
              <a:t>.</a:t>
            </a:r>
          </a:p>
          <a:p>
            <a:pPr algn="just">
              <a:buFont typeface="Wingdings 3" pitchFamily="18" charset="2"/>
              <a:buChar char=""/>
            </a:pPr>
            <a:r>
              <a:rPr lang="en-IN" dirty="0" smtClean="0">
                <a:solidFill>
                  <a:schemeClr val="bg2">
                    <a:lumMod val="50000"/>
                  </a:schemeClr>
                </a:solidFill>
              </a:rPr>
              <a:t>Sensor network require different </a:t>
            </a:r>
            <a:r>
              <a:rPr lang="en-IN" b="1" dirty="0" smtClean="0">
                <a:solidFill>
                  <a:schemeClr val="bg2">
                    <a:lumMod val="50000"/>
                  </a:schemeClr>
                </a:solidFill>
              </a:rPr>
              <a:t>mechanism for routing </a:t>
            </a:r>
            <a:r>
              <a:rPr lang="en-IN" dirty="0" smtClean="0">
                <a:solidFill>
                  <a:schemeClr val="bg2">
                    <a:lumMod val="50000"/>
                  </a:schemeClr>
                </a:solidFill>
              </a:rPr>
              <a:t>&amp;</a:t>
            </a:r>
            <a:r>
              <a:rPr lang="en-IN" b="1" dirty="0" smtClean="0">
                <a:solidFill>
                  <a:schemeClr val="bg2">
                    <a:lumMod val="50000"/>
                  </a:schemeClr>
                </a:solidFill>
              </a:rPr>
              <a:t> answering queries</a:t>
            </a:r>
            <a:r>
              <a:rPr lang="en-IN" dirty="0" smtClean="0">
                <a:solidFill>
                  <a:schemeClr val="bg2">
                    <a:lumMod val="50000"/>
                  </a:schemeClr>
                </a:solidFill>
              </a:rPr>
              <a:t>.</a:t>
            </a:r>
            <a:endParaRPr lang="en-IN"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Applications of Sensor Networks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19</a:t>
            </a:fld>
            <a:endParaRPr lang="en-IN"/>
          </a:p>
        </p:txBody>
      </p:sp>
      <p:sp>
        <p:nvSpPr>
          <p:cNvPr id="6" name="Content Placeholder 5"/>
          <p:cNvSpPr>
            <a:spLocks noGrp="1"/>
          </p:cNvSpPr>
          <p:nvPr>
            <p:ph sz="quarter" idx="1"/>
          </p:nvPr>
        </p:nvSpPr>
        <p:spPr/>
        <p:txBody>
          <a:bodyPr/>
          <a:lstStyle/>
          <a:p>
            <a:pPr algn="just"/>
            <a:r>
              <a:rPr lang="en-IN" dirty="0" smtClean="0"/>
              <a:t>Traditionally, sensor networks have been used in the context of high-end applications such as:</a:t>
            </a:r>
          </a:p>
          <a:p>
            <a:r>
              <a:rPr lang="en-IN" dirty="0" smtClean="0"/>
              <a:t>Military applications</a:t>
            </a:r>
          </a:p>
          <a:p>
            <a:pPr lvl="1"/>
            <a:r>
              <a:rPr lang="en-IN" dirty="0" smtClean="0"/>
              <a:t>Monitoring inimical forces</a:t>
            </a:r>
          </a:p>
          <a:p>
            <a:pPr lvl="1"/>
            <a:r>
              <a:rPr lang="en-IN" dirty="0" smtClean="0"/>
              <a:t>Monitoring friendly forces and equipment</a:t>
            </a:r>
          </a:p>
          <a:p>
            <a:pPr lvl="1"/>
            <a:r>
              <a:rPr lang="en-IN" dirty="0" smtClean="0"/>
              <a:t>Military-theatre </a:t>
            </a:r>
            <a:r>
              <a:rPr lang="en-IN" dirty="0" smtClean="0"/>
              <a:t>or battlefield surveillance</a:t>
            </a:r>
          </a:p>
          <a:p>
            <a:pPr lvl="1"/>
            <a:r>
              <a:rPr lang="en-IN" dirty="0" smtClean="0"/>
              <a:t>Targeting</a:t>
            </a:r>
          </a:p>
          <a:p>
            <a:pPr lvl="1"/>
            <a:r>
              <a:rPr lang="en-IN" dirty="0" smtClean="0"/>
              <a:t>Battle damage assessment</a:t>
            </a:r>
          </a:p>
          <a:p>
            <a:pPr lvl="1"/>
            <a:r>
              <a:rPr lang="en-IN" dirty="0" smtClean="0"/>
              <a:t>Nuclear, biological, and chemical attack detection</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sz="quarter" idx="1"/>
          </p:nvPr>
        </p:nvSpPr>
        <p:spPr/>
        <p:txBody>
          <a:bodyPr>
            <a:normAutofit/>
          </a:bodyPr>
          <a:lstStyle/>
          <a:p>
            <a:pPr algn="just">
              <a:buNone/>
            </a:pPr>
            <a:r>
              <a:rPr lang="en-IN" dirty="0" smtClean="0"/>
              <a:t>A sensor network is an </a:t>
            </a:r>
            <a:r>
              <a:rPr lang="en-IN" dirty="0" smtClean="0">
                <a:solidFill>
                  <a:srgbClr val="FF0000"/>
                </a:solidFill>
              </a:rPr>
              <a:t>infrastructure :</a:t>
            </a:r>
          </a:p>
          <a:p>
            <a:pPr algn="just">
              <a:buNone/>
            </a:pPr>
            <a:r>
              <a:rPr lang="en-IN" dirty="0" smtClean="0">
                <a:solidFill>
                  <a:srgbClr val="FF0000"/>
                </a:solidFill>
              </a:rPr>
              <a:t>	</a:t>
            </a:r>
            <a:r>
              <a:rPr lang="en-IN" dirty="0" smtClean="0"/>
              <a:t>-- comprised of sensing (measuring), computing, and communication elements</a:t>
            </a:r>
          </a:p>
          <a:p>
            <a:pPr algn="just">
              <a:buNone/>
            </a:pPr>
            <a:r>
              <a:rPr lang="en-IN" dirty="0" smtClean="0"/>
              <a:t>	</a:t>
            </a:r>
            <a:r>
              <a:rPr lang="en-IN" i="1" dirty="0" smtClean="0">
                <a:solidFill>
                  <a:srgbClr val="00B0F0"/>
                </a:solidFill>
              </a:rPr>
              <a:t>that gives an administrator</a:t>
            </a:r>
          </a:p>
          <a:p>
            <a:pPr algn="just">
              <a:buNone/>
            </a:pPr>
            <a:r>
              <a:rPr lang="en-IN" dirty="0" smtClean="0"/>
              <a:t>	-- the ability to instrument, observe and react to </a:t>
            </a:r>
            <a:r>
              <a:rPr lang="en-IN" i="1" dirty="0" smtClean="0">
                <a:effectLst>
                  <a:outerShdw blurRad="38100" dist="38100" dir="2700000" algn="tl">
                    <a:srgbClr val="000000">
                      <a:alpha val="43137"/>
                    </a:srgbClr>
                  </a:outerShdw>
                </a:effectLst>
              </a:rPr>
              <a:t>events &amp; phenomena </a:t>
            </a:r>
            <a:r>
              <a:rPr lang="en-IN" dirty="0" smtClean="0"/>
              <a:t>in a specified environment.</a:t>
            </a:r>
            <a:endParaRPr lang="en-IN" dirty="0" smtClean="0">
              <a:solidFill>
                <a:srgbClr val="FF0000"/>
              </a:solidFill>
            </a:endParaRPr>
          </a:p>
          <a:p>
            <a:pPr algn="just"/>
            <a:r>
              <a:rPr lang="en-IN" dirty="0" smtClean="0"/>
              <a:t>The </a:t>
            </a:r>
            <a:r>
              <a:rPr lang="en-IN" dirty="0" smtClean="0">
                <a:solidFill>
                  <a:srgbClr val="00B0F0"/>
                </a:solidFill>
              </a:rPr>
              <a:t>administrator </a:t>
            </a:r>
            <a:r>
              <a:rPr lang="en-IN" dirty="0" smtClean="0"/>
              <a:t>typically is a </a:t>
            </a:r>
            <a:r>
              <a:rPr lang="en-IN" i="1" u="sng" dirty="0" smtClean="0"/>
              <a:t>civil</a:t>
            </a:r>
            <a:r>
              <a:rPr lang="en-IN" i="1" dirty="0" smtClean="0"/>
              <a:t>, </a:t>
            </a:r>
            <a:r>
              <a:rPr lang="en-IN" i="1" u="sng" dirty="0" smtClean="0"/>
              <a:t>governmental</a:t>
            </a:r>
            <a:r>
              <a:rPr lang="en-IN" i="1" dirty="0" smtClean="0"/>
              <a:t>, </a:t>
            </a:r>
            <a:r>
              <a:rPr lang="en-IN" i="1" u="sng" dirty="0" smtClean="0"/>
              <a:t>commercial</a:t>
            </a:r>
            <a:r>
              <a:rPr lang="en-IN" i="1" dirty="0" smtClean="0"/>
              <a:t>, or </a:t>
            </a:r>
            <a:r>
              <a:rPr lang="en-IN" i="1" u="sng" dirty="0" smtClean="0"/>
              <a:t>industrial entity</a:t>
            </a:r>
            <a:r>
              <a:rPr lang="en-IN" dirty="0" smtClean="0"/>
              <a:t>.</a:t>
            </a:r>
          </a:p>
          <a:p>
            <a:pPr algn="just"/>
            <a:r>
              <a:rPr lang="en-IN" dirty="0" smtClean="0"/>
              <a:t>The </a:t>
            </a:r>
            <a:r>
              <a:rPr lang="en-IN" dirty="0" smtClean="0">
                <a:solidFill>
                  <a:srgbClr val="00B0F0"/>
                </a:solidFill>
              </a:rPr>
              <a:t>environment </a:t>
            </a:r>
            <a:r>
              <a:rPr lang="en-IN" dirty="0" smtClean="0"/>
              <a:t>can be the </a:t>
            </a:r>
            <a:r>
              <a:rPr lang="en-IN" i="1" u="sng" dirty="0" smtClean="0"/>
              <a:t>physical world</a:t>
            </a:r>
            <a:r>
              <a:rPr lang="en-IN" i="1" dirty="0" smtClean="0"/>
              <a:t>, a </a:t>
            </a:r>
            <a:r>
              <a:rPr lang="en-IN" i="1" u="sng" dirty="0" smtClean="0"/>
              <a:t>biological system </a:t>
            </a:r>
            <a:r>
              <a:rPr lang="en-IN" i="1" dirty="0" smtClean="0"/>
              <a:t>or an </a:t>
            </a:r>
            <a:r>
              <a:rPr lang="en-IN" i="1" u="sng" dirty="0" smtClean="0"/>
              <a:t>information technology (IT) framework</a:t>
            </a:r>
            <a:r>
              <a:rPr lang="en-IN" dirty="0" smtClean="0"/>
              <a:t>.</a:t>
            </a:r>
            <a:endParaRPr lang="en-IN" dirty="0" smtClean="0">
              <a:solidFill>
                <a:srgbClr val="FF0000"/>
              </a:solidFill>
            </a:endParaRPr>
          </a:p>
          <a:p>
            <a:pPr algn="just">
              <a:buNone/>
            </a:pPr>
            <a:r>
              <a:rPr lang="en-IN" dirty="0" smtClean="0">
                <a:solidFill>
                  <a:srgbClr val="FF0000"/>
                </a:solidFill>
              </a:rPr>
              <a:t>	</a:t>
            </a:r>
            <a:endParaRPr lang="en-IN" dirty="0"/>
          </a:p>
        </p:txBody>
      </p:sp>
      <p:sp>
        <p:nvSpPr>
          <p:cNvPr id="4" name="Date Placeholder 3"/>
          <p:cNvSpPr>
            <a:spLocks noGrp="1"/>
          </p:cNvSpPr>
          <p:nvPr>
            <p:ph type="dt" sz="half" idx="10"/>
          </p:nvPr>
        </p:nvSpPr>
        <p:spPr/>
        <p:txBody>
          <a:bodyPr/>
          <a:lstStyle/>
          <a:p>
            <a:fld id="{6582718C-0476-44F2-88E9-4E1FA5B60AD1}"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Applications of Sensor Networks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20</a:t>
            </a:fld>
            <a:endParaRPr lang="en-IN"/>
          </a:p>
        </p:txBody>
      </p:sp>
      <p:sp>
        <p:nvSpPr>
          <p:cNvPr id="6" name="Content Placeholder 5"/>
          <p:cNvSpPr>
            <a:spLocks noGrp="1"/>
          </p:cNvSpPr>
          <p:nvPr>
            <p:ph sz="quarter" idx="1"/>
          </p:nvPr>
        </p:nvSpPr>
        <p:spPr/>
        <p:txBody>
          <a:bodyPr/>
          <a:lstStyle/>
          <a:p>
            <a:r>
              <a:rPr lang="en-IN" dirty="0" smtClean="0"/>
              <a:t>Environmental applications</a:t>
            </a:r>
          </a:p>
          <a:p>
            <a:pPr lvl="1"/>
            <a:r>
              <a:rPr lang="en-IN" dirty="0" smtClean="0"/>
              <a:t>Microclimates</a:t>
            </a:r>
          </a:p>
          <a:p>
            <a:pPr lvl="1"/>
            <a:r>
              <a:rPr lang="en-IN" dirty="0" smtClean="0"/>
              <a:t>Forest fire detection</a:t>
            </a:r>
          </a:p>
          <a:p>
            <a:pPr lvl="1"/>
            <a:r>
              <a:rPr lang="en-IN" dirty="0" smtClean="0"/>
              <a:t>Flood detection</a:t>
            </a:r>
          </a:p>
          <a:p>
            <a:pPr lvl="1"/>
            <a:r>
              <a:rPr lang="en-IN" dirty="0" smtClean="0"/>
              <a:t>Precision agriculture</a:t>
            </a:r>
          </a:p>
          <a:p>
            <a:pPr lvl="1">
              <a:buNone/>
            </a:pPr>
            <a:endParaRPr lang="en-IN" dirty="0" smtClean="0"/>
          </a:p>
          <a:p>
            <a:r>
              <a:rPr lang="en-IN" dirty="0" smtClean="0"/>
              <a:t>Health applications</a:t>
            </a:r>
          </a:p>
          <a:p>
            <a:pPr lvl="1"/>
            <a:r>
              <a:rPr lang="en-IN" dirty="0" smtClean="0"/>
              <a:t>Remote monitoring of physiological data</a:t>
            </a:r>
          </a:p>
          <a:p>
            <a:pPr lvl="1"/>
            <a:r>
              <a:rPr lang="en-IN" dirty="0" smtClean="0"/>
              <a:t>Tracking and monitoring doctors and patients inside a hospital</a:t>
            </a:r>
          </a:p>
          <a:p>
            <a:pPr lvl="1"/>
            <a:r>
              <a:rPr lang="en-IN" dirty="0" smtClean="0"/>
              <a:t> Drug administration</a:t>
            </a:r>
          </a:p>
          <a:p>
            <a:pPr lvl="1"/>
            <a:r>
              <a:rPr lang="en-IN" dirty="0" smtClean="0"/>
              <a:t> Elderly assistance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Applications of Sensor Networks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21</a:t>
            </a:fld>
            <a:endParaRPr lang="en-IN"/>
          </a:p>
        </p:txBody>
      </p:sp>
      <p:sp>
        <p:nvSpPr>
          <p:cNvPr id="6" name="Content Placeholder 5"/>
          <p:cNvSpPr>
            <a:spLocks noGrp="1"/>
          </p:cNvSpPr>
          <p:nvPr>
            <p:ph sz="quarter" idx="1"/>
          </p:nvPr>
        </p:nvSpPr>
        <p:spPr/>
        <p:txBody>
          <a:bodyPr/>
          <a:lstStyle/>
          <a:p>
            <a:r>
              <a:rPr lang="en-IN" dirty="0" smtClean="0"/>
              <a:t>Home applications</a:t>
            </a:r>
          </a:p>
          <a:p>
            <a:pPr lvl="1"/>
            <a:r>
              <a:rPr lang="en-IN" dirty="0" smtClean="0"/>
              <a:t>Home automation</a:t>
            </a:r>
          </a:p>
          <a:p>
            <a:pPr lvl="1"/>
            <a:r>
              <a:rPr lang="en-IN" dirty="0" smtClean="0"/>
              <a:t>Instrumented environment</a:t>
            </a:r>
          </a:p>
          <a:p>
            <a:pPr lvl="1"/>
            <a:r>
              <a:rPr lang="en-IN" dirty="0" smtClean="0"/>
              <a:t>Automated meter reading</a:t>
            </a:r>
          </a:p>
          <a:p>
            <a:pPr>
              <a:buNone/>
            </a:pPr>
            <a:endParaRPr lang="en-IN" dirty="0" smtClean="0"/>
          </a:p>
          <a:p>
            <a:r>
              <a:rPr lang="en-IN" dirty="0" smtClean="0"/>
              <a:t> Commercial applications</a:t>
            </a:r>
          </a:p>
          <a:p>
            <a:pPr lvl="1"/>
            <a:r>
              <a:rPr lang="en-IN" dirty="0" smtClean="0"/>
              <a:t>Environmental control in industrial and office buildings</a:t>
            </a:r>
          </a:p>
          <a:p>
            <a:pPr lvl="1"/>
            <a:r>
              <a:rPr lang="en-IN" dirty="0" smtClean="0"/>
              <a:t>Inventory control</a:t>
            </a:r>
          </a:p>
          <a:p>
            <a:pPr lvl="1"/>
            <a:r>
              <a:rPr lang="en-IN" dirty="0" smtClean="0"/>
              <a:t>Vehicle tracking and detection</a:t>
            </a:r>
          </a:p>
          <a:p>
            <a:pPr lvl="1"/>
            <a:r>
              <a:rPr lang="en-IN" dirty="0" smtClean="0"/>
              <a:t>Traffic flow surveillance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22</a:t>
            </a:fld>
            <a:endParaRPr lang="en-IN"/>
          </a:p>
        </p:txBody>
      </p:sp>
      <p:sp>
        <p:nvSpPr>
          <p:cNvPr id="6" name="Content Placeholder 5"/>
          <p:cNvSpPr>
            <a:spLocks noGrp="1"/>
          </p:cNvSpPr>
          <p:nvPr>
            <p:ph sz="quarter" idx="1"/>
          </p:nvPr>
        </p:nvSpPr>
        <p:spPr/>
        <p:txBody>
          <a:bodyPr>
            <a:normAutofit lnSpcReduction="10000"/>
          </a:bodyPr>
          <a:lstStyle/>
          <a:p>
            <a:pPr algn="just"/>
            <a:r>
              <a:rPr lang="en-IN" dirty="0" smtClean="0"/>
              <a:t>A sensor network is </a:t>
            </a:r>
            <a:r>
              <a:rPr lang="en-IN" b="1" dirty="0" smtClean="0">
                <a:solidFill>
                  <a:srgbClr val="00B0F0"/>
                </a:solidFill>
              </a:rPr>
              <a:t>composed of </a:t>
            </a:r>
            <a:r>
              <a:rPr lang="en-IN" dirty="0" smtClean="0"/>
              <a:t>a large number of sensor nodes that </a:t>
            </a:r>
            <a:r>
              <a:rPr lang="en-IN" dirty="0" smtClean="0">
                <a:solidFill>
                  <a:srgbClr val="7030A0"/>
                </a:solidFill>
              </a:rPr>
              <a:t>are densely deployed</a:t>
            </a:r>
            <a:r>
              <a:rPr lang="en-IN" dirty="0" smtClean="0"/>
              <a:t>.</a:t>
            </a:r>
          </a:p>
          <a:p>
            <a:pPr algn="just"/>
            <a:r>
              <a:rPr lang="en-IN" dirty="0" smtClean="0"/>
              <a:t>sensor nodes may be </a:t>
            </a:r>
            <a:r>
              <a:rPr lang="en-IN" b="1" dirty="0" smtClean="0">
                <a:solidFill>
                  <a:srgbClr val="00B0F0"/>
                </a:solidFill>
              </a:rPr>
              <a:t>deployed in </a:t>
            </a:r>
            <a:r>
              <a:rPr lang="en-IN" dirty="0" smtClean="0"/>
              <a:t>an open space; on a battlefield in front of, or beyond, enemy lines; in the interior of industrial machinery; at the bottom of a body of water; in a biologically and/or chemically contaminated field; in a commercial building; in a home; or in or on a human body.</a:t>
            </a:r>
          </a:p>
          <a:p>
            <a:pPr algn="just"/>
            <a:r>
              <a:rPr lang="en-IN" dirty="0" smtClean="0"/>
              <a:t>A sensor node typically has </a:t>
            </a:r>
            <a:r>
              <a:rPr lang="en-IN" i="1" dirty="0" smtClean="0">
                <a:solidFill>
                  <a:srgbClr val="00B0F0"/>
                </a:solidFill>
              </a:rPr>
              <a:t>embedded processing capabilities </a:t>
            </a:r>
            <a:r>
              <a:rPr lang="en-IN" dirty="0" smtClean="0"/>
              <a:t>and </a:t>
            </a:r>
            <a:r>
              <a:rPr lang="en-IN" i="1" dirty="0" smtClean="0">
                <a:solidFill>
                  <a:srgbClr val="00B0F0"/>
                </a:solidFill>
              </a:rPr>
              <a:t>onboard storage</a:t>
            </a:r>
            <a:r>
              <a:rPr lang="en-IN" dirty="0" smtClean="0"/>
              <a:t>; the node can have one or more sensors operating in the acoustic, seismic, radio (radar), infrared, optical, magnetic, and chemical or biological domains. </a:t>
            </a:r>
            <a:r>
              <a:rPr lang="en-IN" u="sng" dirty="0" smtClean="0"/>
              <a:t>(Sensor Types and Technology)</a:t>
            </a:r>
            <a:endParaRPr lang="en-IN"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23</a:t>
            </a:fld>
            <a:endParaRPr lang="en-IN"/>
          </a:p>
        </p:txBody>
      </p:sp>
      <p:sp>
        <p:nvSpPr>
          <p:cNvPr id="6" name="Content Placeholder 5"/>
          <p:cNvSpPr>
            <a:spLocks noGrp="1"/>
          </p:cNvSpPr>
          <p:nvPr>
            <p:ph sz="quarter" idx="1"/>
          </p:nvPr>
        </p:nvSpPr>
        <p:spPr/>
        <p:txBody>
          <a:bodyPr/>
          <a:lstStyle/>
          <a:p>
            <a:pPr algn="just"/>
            <a:r>
              <a:rPr lang="en-IN" dirty="0" smtClean="0"/>
              <a:t>The node has </a:t>
            </a:r>
            <a:r>
              <a:rPr lang="en-IN" b="1" dirty="0" smtClean="0">
                <a:solidFill>
                  <a:srgbClr val="00B0F0"/>
                </a:solidFill>
              </a:rPr>
              <a:t>communication interfaces</a:t>
            </a:r>
            <a:r>
              <a:rPr lang="en-IN" dirty="0" smtClean="0"/>
              <a:t>, typically wireless links, to neighbouring domains. </a:t>
            </a:r>
          </a:p>
          <a:p>
            <a:pPr algn="just"/>
            <a:r>
              <a:rPr lang="en-IN" dirty="0" smtClean="0"/>
              <a:t>The sensor node also often has </a:t>
            </a:r>
            <a:r>
              <a:rPr lang="en-IN" i="1" dirty="0" smtClean="0">
                <a:solidFill>
                  <a:srgbClr val="00B0F0"/>
                </a:solidFill>
              </a:rPr>
              <a:t>location and positioning knowledge </a:t>
            </a:r>
            <a:r>
              <a:rPr lang="en-IN" dirty="0" smtClean="0"/>
              <a:t>that is acquired through a </a:t>
            </a:r>
            <a:r>
              <a:rPr lang="en-IN" dirty="0" smtClean="0">
                <a:solidFill>
                  <a:srgbClr val="7030A0"/>
                </a:solidFill>
              </a:rPr>
              <a:t>global positioning system </a:t>
            </a:r>
            <a:r>
              <a:rPr lang="en-IN" dirty="0" smtClean="0"/>
              <a:t>(GPS) or </a:t>
            </a:r>
            <a:r>
              <a:rPr lang="en-IN" dirty="0" smtClean="0">
                <a:solidFill>
                  <a:srgbClr val="7030A0"/>
                </a:solidFill>
              </a:rPr>
              <a:t>local positioning algorithm</a:t>
            </a:r>
            <a:r>
              <a:rPr lang="en-IN" dirty="0" smtClean="0"/>
              <a:t>.</a:t>
            </a:r>
          </a:p>
          <a:p>
            <a:pPr algn="just"/>
            <a:r>
              <a:rPr lang="en-IN" dirty="0" smtClean="0">
                <a:solidFill>
                  <a:srgbClr val="C00000"/>
                </a:solidFill>
              </a:rPr>
              <a:t>Sensor nodes are scattered in a special domain called a </a:t>
            </a:r>
            <a:r>
              <a:rPr lang="en-IN" u="sng" dirty="0" smtClean="0">
                <a:solidFill>
                  <a:srgbClr val="C00000"/>
                </a:solidFill>
              </a:rPr>
              <a:t>sensor field</a:t>
            </a:r>
            <a:r>
              <a:rPr lang="en-IN" dirty="0" smtClean="0"/>
              <a:t>. </a:t>
            </a:r>
          </a:p>
          <a:p>
            <a:pPr algn="just"/>
            <a:r>
              <a:rPr lang="en-IN" dirty="0" smtClean="0"/>
              <a:t>Each of the distributed sensor nodes typically has the </a:t>
            </a:r>
            <a:r>
              <a:rPr lang="en-IN" i="1" dirty="0" smtClean="0">
                <a:solidFill>
                  <a:srgbClr val="7030A0"/>
                </a:solidFill>
              </a:rPr>
              <a:t>capability to collect data, analyze them, and route them to a (designated) sink point</a:t>
            </a:r>
            <a:r>
              <a:rPr lang="en-IN" dirty="0" smtClean="0"/>
              <a:t>.</a:t>
            </a:r>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Typical sensor network arrangement</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24</a:t>
            </a:fld>
            <a:endParaRPr lang="en-IN"/>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819978" y="1219200"/>
            <a:ext cx="7504043" cy="4937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25</a:t>
            </a:fld>
            <a:endParaRPr lang="en-IN"/>
          </a:p>
        </p:txBody>
      </p:sp>
      <p:sp>
        <p:nvSpPr>
          <p:cNvPr id="6" name="Content Placeholder 5"/>
          <p:cNvSpPr>
            <a:spLocks noGrp="1"/>
          </p:cNvSpPr>
          <p:nvPr>
            <p:ph sz="quarter" idx="1"/>
          </p:nvPr>
        </p:nvSpPr>
        <p:spPr/>
        <p:txBody>
          <a:bodyPr/>
          <a:lstStyle/>
          <a:p>
            <a:pPr algn="just"/>
            <a:r>
              <a:rPr lang="en-IN" i="1" dirty="0" smtClean="0">
                <a:effectLst>
                  <a:outerShdw blurRad="38100" dist="38100" dir="2700000" algn="tl">
                    <a:srgbClr val="000000">
                      <a:alpha val="43137"/>
                    </a:srgbClr>
                  </a:outerShdw>
                </a:effectLst>
              </a:rPr>
              <a:t>Important issues pertaining to WSNs:</a:t>
            </a:r>
            <a:r>
              <a:rPr lang="en-IN" dirty="0" smtClean="0"/>
              <a:t> </a:t>
            </a:r>
          </a:p>
          <a:p>
            <a:pPr lvl="1" algn="just"/>
            <a:r>
              <a:rPr lang="en-IN" dirty="0" smtClean="0"/>
              <a:t>sensor </a:t>
            </a:r>
            <a:r>
              <a:rPr lang="en-IN" b="1" dirty="0" smtClean="0"/>
              <a:t>t</a:t>
            </a:r>
            <a:r>
              <a:rPr lang="en-IN" dirty="0" smtClean="0"/>
              <a:t>ype; </a:t>
            </a:r>
          </a:p>
          <a:p>
            <a:pPr lvl="1" algn="just"/>
            <a:r>
              <a:rPr lang="en-IN" dirty="0" smtClean="0"/>
              <a:t>sensor </a:t>
            </a:r>
            <a:r>
              <a:rPr lang="en-IN" b="1" dirty="0" smtClean="0"/>
              <a:t>p</a:t>
            </a:r>
            <a:r>
              <a:rPr lang="en-IN" dirty="0" smtClean="0"/>
              <a:t>lacement; </a:t>
            </a:r>
          </a:p>
          <a:p>
            <a:pPr lvl="1" algn="just"/>
            <a:r>
              <a:rPr lang="en-IN" dirty="0" smtClean="0"/>
              <a:t>sensor </a:t>
            </a:r>
            <a:r>
              <a:rPr lang="en-IN" b="1" dirty="0" smtClean="0"/>
              <a:t>p</a:t>
            </a:r>
            <a:r>
              <a:rPr lang="en-IN" dirty="0" smtClean="0"/>
              <a:t>ower consumption, </a:t>
            </a:r>
          </a:p>
          <a:p>
            <a:pPr lvl="1" algn="just"/>
            <a:r>
              <a:rPr lang="en-IN" b="1" dirty="0" smtClean="0"/>
              <a:t>o</a:t>
            </a:r>
            <a:r>
              <a:rPr lang="en-IN" dirty="0" smtClean="0"/>
              <a:t>perating </a:t>
            </a:r>
            <a:r>
              <a:rPr lang="en-IN" b="1" dirty="0" smtClean="0"/>
              <a:t>e</a:t>
            </a:r>
            <a:r>
              <a:rPr lang="en-IN" dirty="0" smtClean="0"/>
              <a:t>nvironment, </a:t>
            </a:r>
          </a:p>
          <a:p>
            <a:pPr lvl="1" algn="just"/>
            <a:r>
              <a:rPr lang="en-IN" dirty="0"/>
              <a:t>signal </a:t>
            </a:r>
            <a:r>
              <a:rPr lang="en-IN" b="1" dirty="0"/>
              <a:t>p</a:t>
            </a:r>
            <a:r>
              <a:rPr lang="en-IN" dirty="0"/>
              <a:t>rocessing </a:t>
            </a:r>
            <a:r>
              <a:rPr lang="en-IN" b="1" dirty="0" smtClean="0"/>
              <a:t>c</a:t>
            </a:r>
            <a:r>
              <a:rPr lang="en-IN" dirty="0" smtClean="0"/>
              <a:t>apabilities </a:t>
            </a:r>
          </a:p>
          <a:p>
            <a:pPr lvl="1" algn="just"/>
            <a:r>
              <a:rPr lang="en-IN" b="1" dirty="0" smtClean="0"/>
              <a:t>c</a:t>
            </a:r>
            <a:r>
              <a:rPr lang="en-IN" dirty="0" smtClean="0"/>
              <a:t>onnectivity,</a:t>
            </a:r>
          </a:p>
          <a:p>
            <a:pPr lvl="1" algn="just"/>
            <a:r>
              <a:rPr lang="en-IN" dirty="0" smtClean="0"/>
              <a:t>telemetry or </a:t>
            </a:r>
            <a:r>
              <a:rPr lang="en-IN" b="1" dirty="0" smtClean="0"/>
              <a:t>c</a:t>
            </a:r>
            <a:r>
              <a:rPr lang="en-IN" dirty="0" smtClean="0"/>
              <a:t>ontrol of remote devices.</a:t>
            </a:r>
          </a:p>
          <a:p>
            <a:pPr algn="just"/>
            <a:r>
              <a:rPr lang="en-IN" dirty="0" smtClean="0"/>
              <a:t>Node location and </a:t>
            </a:r>
            <a:r>
              <a:rPr lang="en-IN" b="1" dirty="0" smtClean="0"/>
              <a:t>fine-grained time (stamping)</a:t>
            </a:r>
            <a:r>
              <a:rPr lang="en-IN" dirty="0" smtClean="0"/>
              <a:t> are essential for proper operation of a sensor network.</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26</a:t>
            </a:fld>
            <a:endParaRPr lang="en-IN"/>
          </a:p>
        </p:txBody>
      </p:sp>
      <p:sp>
        <p:nvSpPr>
          <p:cNvPr id="6" name="Content Placeholder 5"/>
          <p:cNvSpPr>
            <a:spLocks noGrp="1"/>
          </p:cNvSpPr>
          <p:nvPr>
            <p:ph sz="quarter" idx="1"/>
          </p:nvPr>
        </p:nvSpPr>
        <p:spPr/>
        <p:txBody>
          <a:bodyPr/>
          <a:lstStyle/>
          <a:p>
            <a:pPr algn="just"/>
            <a:r>
              <a:rPr lang="en-IN" dirty="0" smtClean="0"/>
              <a:t>Embedded sensor networks are predicated on three supporting components: </a:t>
            </a:r>
            <a:r>
              <a:rPr lang="en-IN" dirty="0" smtClean="0">
                <a:solidFill>
                  <a:srgbClr val="FF0000"/>
                </a:solidFill>
              </a:rPr>
              <a:t>Embedding</a:t>
            </a:r>
            <a:r>
              <a:rPr lang="en-IN" dirty="0" smtClean="0"/>
              <a:t>, </a:t>
            </a:r>
            <a:r>
              <a:rPr lang="en-IN" dirty="0" smtClean="0">
                <a:solidFill>
                  <a:srgbClr val="00B050"/>
                </a:solidFill>
              </a:rPr>
              <a:t>Networking</a:t>
            </a:r>
            <a:r>
              <a:rPr lang="en-IN" dirty="0" smtClean="0"/>
              <a:t>, and </a:t>
            </a:r>
            <a:r>
              <a:rPr lang="en-IN" dirty="0" smtClean="0">
                <a:solidFill>
                  <a:srgbClr val="0070C0"/>
                </a:solidFill>
              </a:rPr>
              <a:t>Sensing</a:t>
            </a:r>
            <a:r>
              <a:rPr lang="en-IN" dirty="0" smtClean="0"/>
              <a:t>.</a:t>
            </a:r>
          </a:p>
          <a:p>
            <a:pPr algn="just"/>
            <a:r>
              <a:rPr lang="en-IN" b="1" i="1" dirty="0" smtClean="0"/>
              <a:t>Embedding</a:t>
            </a:r>
            <a:r>
              <a:rPr lang="en-IN" dirty="0" smtClean="0"/>
              <a:t> implies the incorporation of numerous distributed devices to monitor the physical world and interact with it.</a:t>
            </a:r>
          </a:p>
          <a:p>
            <a:pPr algn="just">
              <a:buNone/>
            </a:pPr>
            <a:r>
              <a:rPr lang="en-IN" dirty="0" smtClean="0"/>
              <a:t>	</a:t>
            </a:r>
            <a:r>
              <a:rPr lang="en-IN" b="1" dirty="0" smtClean="0"/>
              <a:t>T</a:t>
            </a:r>
            <a:r>
              <a:rPr lang="en-IN" dirty="0" smtClean="0"/>
              <a:t>he devices are untethered nodes of small form factors that are equipped with a control and communication subsystem. </a:t>
            </a:r>
          </a:p>
          <a:p>
            <a:pPr algn="just">
              <a:buNone/>
            </a:pPr>
            <a:r>
              <a:rPr lang="en-IN" dirty="0" smtClean="0"/>
              <a:t>	</a:t>
            </a:r>
            <a:r>
              <a:rPr lang="en-IN" i="1" dirty="0" smtClean="0">
                <a:solidFill>
                  <a:srgbClr val="C00000"/>
                </a:solidFill>
              </a:rPr>
              <a:t>Spatially- and Temporally-dense arrangements are common.</a:t>
            </a:r>
            <a:endParaRPr lang="en-IN" i="1"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27</a:t>
            </a:fld>
            <a:endParaRPr lang="en-IN" dirty="0"/>
          </a:p>
        </p:txBody>
      </p:sp>
      <p:sp>
        <p:nvSpPr>
          <p:cNvPr id="6" name="Content Placeholder 5"/>
          <p:cNvSpPr>
            <a:spLocks noGrp="1"/>
          </p:cNvSpPr>
          <p:nvPr>
            <p:ph sz="quarter" idx="1"/>
          </p:nvPr>
        </p:nvSpPr>
        <p:spPr/>
        <p:txBody>
          <a:bodyPr/>
          <a:lstStyle/>
          <a:p>
            <a:pPr algn="just"/>
            <a:r>
              <a:rPr lang="en-IN" b="1" i="1" dirty="0" smtClean="0"/>
              <a:t>Networking</a:t>
            </a:r>
            <a:r>
              <a:rPr lang="en-IN" dirty="0" smtClean="0"/>
              <a:t> implies the concept of </a:t>
            </a:r>
            <a:r>
              <a:rPr lang="en-IN" i="1" dirty="0" smtClean="0">
                <a:solidFill>
                  <a:srgbClr val="C00000"/>
                </a:solidFill>
              </a:rPr>
              <a:t>physical </a:t>
            </a:r>
            <a:r>
              <a:rPr lang="en-IN" i="1" dirty="0" smtClean="0"/>
              <a:t>and</a:t>
            </a:r>
            <a:r>
              <a:rPr lang="en-IN" i="1" dirty="0" smtClean="0">
                <a:solidFill>
                  <a:srgbClr val="C00000"/>
                </a:solidFill>
              </a:rPr>
              <a:t> logical connectivity</a:t>
            </a:r>
            <a:r>
              <a:rPr lang="en-IN" dirty="0" smtClean="0"/>
              <a:t>.</a:t>
            </a:r>
          </a:p>
          <a:p>
            <a:pPr algn="just">
              <a:buNone/>
            </a:pPr>
            <a:r>
              <a:rPr lang="en-IN" dirty="0" smtClean="0"/>
              <a:t>	</a:t>
            </a:r>
            <a:r>
              <a:rPr lang="en-IN" b="1" dirty="0" smtClean="0"/>
              <a:t>L</a:t>
            </a:r>
            <a:r>
              <a:rPr lang="en-IN" dirty="0" smtClean="0"/>
              <a:t>ogical connectivity has the goal of </a:t>
            </a:r>
            <a:r>
              <a:rPr lang="en-IN" i="1" dirty="0" smtClean="0">
                <a:solidFill>
                  <a:srgbClr val="0070C0"/>
                </a:solidFill>
              </a:rPr>
              <a:t>supporting coordination </a:t>
            </a:r>
            <a:r>
              <a:rPr lang="en-IN" dirty="0" smtClean="0"/>
              <a:t>and other </a:t>
            </a:r>
            <a:r>
              <a:rPr lang="en-IN" i="1" dirty="0" smtClean="0">
                <a:solidFill>
                  <a:srgbClr val="0070C0"/>
                </a:solidFill>
              </a:rPr>
              <a:t>high-level tasks</a:t>
            </a:r>
            <a:r>
              <a:rPr lang="en-IN" dirty="0" smtClean="0"/>
              <a:t>.</a:t>
            </a:r>
          </a:p>
          <a:p>
            <a:pPr algn="just">
              <a:buNone/>
            </a:pPr>
            <a:r>
              <a:rPr lang="en-IN" dirty="0" smtClean="0"/>
              <a:t>	</a:t>
            </a:r>
            <a:r>
              <a:rPr lang="en-IN" b="1" dirty="0" smtClean="0"/>
              <a:t>P</a:t>
            </a:r>
            <a:r>
              <a:rPr lang="en-IN" dirty="0" smtClean="0"/>
              <a:t>hysical connectivity is typically </a:t>
            </a:r>
            <a:r>
              <a:rPr lang="en-IN" i="1" dirty="0" smtClean="0">
                <a:solidFill>
                  <a:srgbClr val="7030A0"/>
                </a:solidFill>
              </a:rPr>
              <a:t>supported over a wireless radio link</a:t>
            </a:r>
            <a:r>
              <a:rPr lang="en-IN"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Basic Sensor N/W Architectural Elements</a:t>
            </a:r>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28</a:t>
            </a:fld>
            <a:endParaRPr lang="en-IN" dirty="0"/>
          </a:p>
        </p:txBody>
      </p:sp>
      <p:sp>
        <p:nvSpPr>
          <p:cNvPr id="6" name="Content Placeholder 5"/>
          <p:cNvSpPr>
            <a:spLocks noGrp="1"/>
          </p:cNvSpPr>
          <p:nvPr>
            <p:ph sz="quarter" idx="1"/>
          </p:nvPr>
        </p:nvSpPr>
        <p:spPr/>
        <p:txBody>
          <a:bodyPr>
            <a:normAutofit/>
          </a:bodyPr>
          <a:lstStyle/>
          <a:p>
            <a:pPr algn="just"/>
            <a:r>
              <a:rPr lang="en-IN" b="1" i="1" dirty="0" smtClean="0"/>
              <a:t>Sensing</a:t>
            </a:r>
            <a:r>
              <a:rPr lang="en-IN" dirty="0" smtClean="0"/>
              <a:t> implies the presence of these capabilities in a tightly coupled environment, typically for the measurement of physical-world parameters. </a:t>
            </a:r>
          </a:p>
          <a:p>
            <a:pPr algn="just">
              <a:buNone/>
            </a:pPr>
            <a:r>
              <a:rPr lang="en-IN" dirty="0" smtClean="0"/>
              <a:t>	Some of the characteristic features of sensor networks include the following</a:t>
            </a:r>
          </a:p>
          <a:p>
            <a:pPr lvl="1">
              <a:buFont typeface="Wingdings 3" pitchFamily="18" charset="2"/>
              <a:buChar char=""/>
            </a:pPr>
            <a:r>
              <a:rPr lang="en-IN" dirty="0" smtClean="0">
                <a:solidFill>
                  <a:schemeClr val="tx1"/>
                </a:solidFill>
              </a:rPr>
              <a:t>Sensor nodes are </a:t>
            </a:r>
            <a:r>
              <a:rPr lang="en-IN" dirty="0" smtClean="0">
                <a:solidFill>
                  <a:schemeClr val="tx1"/>
                </a:solidFill>
                <a:effectLst>
                  <a:outerShdw blurRad="38100" dist="38100" dir="2700000" algn="tl">
                    <a:srgbClr val="000000">
                      <a:alpha val="43137"/>
                    </a:srgbClr>
                  </a:outerShdw>
                </a:effectLst>
              </a:rPr>
              <a:t>densely deployed</a:t>
            </a:r>
            <a:r>
              <a:rPr lang="en-IN" dirty="0" smtClean="0">
                <a:solidFill>
                  <a:schemeClr val="tx1"/>
                </a:solidFill>
              </a:rPr>
              <a:t>.</a:t>
            </a:r>
          </a:p>
          <a:p>
            <a:pPr lvl="1">
              <a:buFont typeface="Wingdings 3" pitchFamily="18" charset="2"/>
              <a:buChar char=""/>
            </a:pPr>
            <a:r>
              <a:rPr lang="en-IN" dirty="0" smtClean="0">
                <a:solidFill>
                  <a:schemeClr val="tx1"/>
                </a:solidFill>
              </a:rPr>
              <a:t>Sensor nodes are </a:t>
            </a:r>
            <a:r>
              <a:rPr lang="en-IN" dirty="0" smtClean="0">
                <a:solidFill>
                  <a:schemeClr val="tx1"/>
                </a:solidFill>
                <a:effectLst>
                  <a:outerShdw blurRad="38100" dist="38100" dir="2700000" algn="tl">
                    <a:srgbClr val="000000">
                      <a:alpha val="43137"/>
                    </a:srgbClr>
                  </a:outerShdw>
                </a:effectLst>
              </a:rPr>
              <a:t>prone to failures</a:t>
            </a:r>
            <a:r>
              <a:rPr lang="en-IN" dirty="0" smtClean="0">
                <a:solidFill>
                  <a:schemeClr val="tx1"/>
                </a:solidFill>
              </a:rPr>
              <a:t>.</a:t>
            </a:r>
          </a:p>
          <a:p>
            <a:pPr lvl="1">
              <a:buFont typeface="Wingdings 3" pitchFamily="18" charset="2"/>
              <a:buChar char=""/>
            </a:pPr>
            <a:r>
              <a:rPr lang="en-IN" dirty="0" smtClean="0">
                <a:solidFill>
                  <a:schemeClr val="tx1"/>
                </a:solidFill>
                <a:effectLst>
                  <a:outerShdw blurRad="38100" dist="38100" dir="2700000" algn="tl">
                    <a:srgbClr val="000000">
                      <a:alpha val="43137"/>
                    </a:srgbClr>
                  </a:outerShdw>
                </a:effectLst>
              </a:rPr>
              <a:t>The topology </a:t>
            </a:r>
            <a:r>
              <a:rPr lang="en-IN" dirty="0" smtClean="0">
                <a:solidFill>
                  <a:schemeClr val="tx1"/>
                </a:solidFill>
              </a:rPr>
              <a:t>of a sensor network changes very frequently.</a:t>
            </a:r>
          </a:p>
          <a:p>
            <a:pPr lvl="1">
              <a:buFont typeface="Wingdings 3" pitchFamily="18" charset="2"/>
              <a:buChar char=""/>
            </a:pPr>
            <a:r>
              <a:rPr lang="en-IN" dirty="0" smtClean="0">
                <a:solidFill>
                  <a:schemeClr val="tx1"/>
                </a:solidFill>
              </a:rPr>
              <a:t>Sensor nodes are </a:t>
            </a:r>
            <a:r>
              <a:rPr lang="en-IN" dirty="0" smtClean="0">
                <a:solidFill>
                  <a:schemeClr val="tx1"/>
                </a:solidFill>
                <a:effectLst>
                  <a:outerShdw blurRad="38100" dist="38100" dir="2700000" algn="tl">
                    <a:srgbClr val="000000">
                      <a:alpha val="43137"/>
                    </a:srgbClr>
                  </a:outerShdw>
                </a:effectLst>
              </a:rPr>
              <a:t>limited in </a:t>
            </a:r>
            <a:r>
              <a:rPr lang="en-IN" dirty="0" smtClean="0">
                <a:solidFill>
                  <a:schemeClr val="tx1"/>
                </a:solidFill>
              </a:rPr>
              <a:t>power, computational capacities, and memory.</a:t>
            </a:r>
          </a:p>
          <a:p>
            <a:pPr lvl="1">
              <a:buFont typeface="Wingdings 3" pitchFamily="18" charset="2"/>
              <a:buChar char=""/>
            </a:pPr>
            <a:r>
              <a:rPr lang="en-IN" dirty="0" smtClean="0">
                <a:solidFill>
                  <a:schemeClr val="tx1"/>
                </a:solidFill>
              </a:rPr>
              <a:t>Sensor nodes may not </a:t>
            </a:r>
            <a:r>
              <a:rPr lang="en-IN" dirty="0" smtClean="0">
                <a:solidFill>
                  <a:schemeClr val="tx1"/>
                </a:solidFill>
                <a:effectLst>
                  <a:outerShdw blurRad="38100" dist="38100" dir="2700000" algn="tl">
                    <a:srgbClr val="000000">
                      <a:alpha val="43137"/>
                    </a:srgbClr>
                  </a:outerShdw>
                </a:effectLst>
              </a:rPr>
              <a:t>have global identification </a:t>
            </a:r>
            <a:r>
              <a:rPr lang="en-IN" dirty="0" smtClean="0">
                <a:solidFill>
                  <a:schemeClr val="tx1"/>
                </a:solidFill>
              </a:rPr>
              <a:t>because of the large amount of overhead and the large number of sensors.</a:t>
            </a: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29</a:t>
            </a:fld>
            <a:endParaRPr lang="en-IN" dirty="0"/>
          </a:p>
        </p:txBody>
      </p:sp>
      <p:sp>
        <p:nvSpPr>
          <p:cNvPr id="6" name="Content Placeholder 5"/>
          <p:cNvSpPr>
            <a:spLocks noGrp="1"/>
          </p:cNvSpPr>
          <p:nvPr>
            <p:ph sz="quarter" idx="1"/>
          </p:nvPr>
        </p:nvSpPr>
        <p:spPr>
          <a:xfrm>
            <a:off x="457200" y="1371560"/>
            <a:ext cx="8291264" cy="4937760"/>
          </a:xfrm>
        </p:spPr>
        <p:txBody>
          <a:bodyPr>
            <a:normAutofit lnSpcReduction="10000"/>
          </a:bodyPr>
          <a:lstStyle/>
          <a:p>
            <a:pPr algn="just"/>
            <a:r>
              <a:rPr lang="en-IN" dirty="0" smtClean="0"/>
              <a:t>Sensor networks require sensing systems that are long-lived and environmentally resilient. </a:t>
            </a:r>
          </a:p>
          <a:p>
            <a:pPr algn="just"/>
            <a:r>
              <a:rPr lang="en-IN" dirty="0" smtClean="0"/>
              <a:t>Unattended, </a:t>
            </a:r>
            <a:r>
              <a:rPr lang="en-IN" dirty="0" smtClean="0"/>
              <a:t>untethered, </a:t>
            </a:r>
            <a:r>
              <a:rPr lang="en-IN" dirty="0" smtClean="0"/>
              <a:t>self-powered low-duty-cycle systems are typical.</a:t>
            </a:r>
          </a:p>
          <a:p>
            <a:pPr algn="just"/>
            <a:r>
              <a:rPr lang="en-IN" dirty="0" smtClean="0"/>
              <a:t>In most instances, communication circuitry and antennas are the primary elements that draw most of the energy.</a:t>
            </a:r>
          </a:p>
          <a:p>
            <a:pPr algn="just"/>
            <a:r>
              <a:rPr lang="en-IN" dirty="0" smtClean="0"/>
              <a:t>Sensors are either passive or active devices. Passive sensors in element form include seismic-, acoustic-, strain-, humidity-, and temperature-measuring devices. </a:t>
            </a:r>
          </a:p>
          <a:p>
            <a:pPr algn="just"/>
            <a:r>
              <a:rPr lang="en-IN" dirty="0" smtClean="0"/>
              <a:t>Passive sensors tend to be low-energy devices.</a:t>
            </a:r>
          </a:p>
          <a:p>
            <a:pPr algn="just"/>
            <a:r>
              <a:rPr lang="en-IN" dirty="0" smtClean="0"/>
              <a:t>Active sensors include radar and sonar; these tend to be high-energy systems.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sz="quarter" idx="1"/>
          </p:nvPr>
        </p:nvSpPr>
        <p:spPr>
          <a:xfrm>
            <a:off x="457200" y="1219200"/>
            <a:ext cx="8229600" cy="5353072"/>
          </a:xfrm>
        </p:spPr>
        <p:txBody>
          <a:bodyPr>
            <a:normAutofit/>
          </a:bodyPr>
          <a:lstStyle/>
          <a:p>
            <a:pPr algn="just">
              <a:buNone/>
            </a:pPr>
            <a:r>
              <a:rPr lang="en-IN" dirty="0" smtClean="0"/>
              <a:t>There are </a:t>
            </a:r>
            <a:r>
              <a:rPr lang="en-IN" dirty="0" smtClean="0">
                <a:latin typeface="Colonna MT" pitchFamily="82" charset="0"/>
              </a:rPr>
              <a:t>Four Basic Components </a:t>
            </a:r>
            <a:r>
              <a:rPr lang="en-IN" i="1" dirty="0" smtClean="0"/>
              <a:t>in a sensor network</a:t>
            </a:r>
            <a:r>
              <a:rPr lang="en-IN" dirty="0" smtClean="0"/>
              <a:t>:</a:t>
            </a:r>
          </a:p>
          <a:p>
            <a:pPr algn="just"/>
            <a:r>
              <a:rPr lang="en-IN" dirty="0" smtClean="0">
                <a:solidFill>
                  <a:srgbClr val="00B050"/>
                </a:solidFill>
              </a:rPr>
              <a:t>An assembly of distributed or localized sensors</a:t>
            </a:r>
            <a:r>
              <a:rPr lang="en-IN" dirty="0" smtClean="0"/>
              <a:t>; </a:t>
            </a:r>
          </a:p>
          <a:p>
            <a:pPr algn="just"/>
            <a:r>
              <a:rPr lang="en-IN" dirty="0" smtClean="0">
                <a:solidFill>
                  <a:srgbClr val="C00000"/>
                </a:solidFill>
              </a:rPr>
              <a:t>An interconnecting network</a:t>
            </a:r>
            <a:r>
              <a:rPr lang="en-IN" dirty="0" smtClean="0"/>
              <a:t> (usually, but not always, wireless-based); </a:t>
            </a:r>
          </a:p>
          <a:p>
            <a:pPr algn="just"/>
            <a:r>
              <a:rPr lang="en-IN" dirty="0" smtClean="0">
                <a:solidFill>
                  <a:srgbClr val="7030A0"/>
                </a:solidFill>
              </a:rPr>
              <a:t>A central point of information clustering</a:t>
            </a:r>
            <a:r>
              <a:rPr lang="en-IN" dirty="0" smtClean="0"/>
              <a:t>; and </a:t>
            </a:r>
          </a:p>
          <a:p>
            <a:pPr algn="just"/>
            <a:r>
              <a:rPr lang="en-IN" dirty="0" smtClean="0">
                <a:solidFill>
                  <a:srgbClr val="00B0F0"/>
                </a:solidFill>
              </a:rPr>
              <a:t>A set of computing resources at the central point </a:t>
            </a:r>
            <a:r>
              <a:rPr lang="en-IN" dirty="0" smtClean="0"/>
              <a:t>(or beyond) </a:t>
            </a:r>
            <a:r>
              <a:rPr lang="en-IN" dirty="0" smtClean="0">
                <a:solidFill>
                  <a:srgbClr val="00B0F0"/>
                </a:solidFill>
              </a:rPr>
              <a:t>to handle</a:t>
            </a:r>
          </a:p>
          <a:p>
            <a:pPr algn="just">
              <a:buNone/>
            </a:pPr>
            <a:r>
              <a:rPr lang="en-IN" dirty="0" smtClean="0">
                <a:solidFill>
                  <a:srgbClr val="00B0F0"/>
                </a:solidFill>
              </a:rPr>
              <a:t>		</a:t>
            </a:r>
            <a:r>
              <a:rPr lang="en-IN" dirty="0" smtClean="0">
                <a:solidFill>
                  <a:srgbClr val="00B050"/>
                </a:solidFill>
              </a:rPr>
              <a:t>- data correlation</a:t>
            </a:r>
            <a:r>
              <a:rPr lang="en-IN" dirty="0" smtClean="0"/>
              <a:t>, </a:t>
            </a:r>
          </a:p>
          <a:p>
            <a:pPr algn="just">
              <a:buNone/>
            </a:pPr>
            <a:r>
              <a:rPr lang="en-IN" dirty="0" smtClean="0">
                <a:solidFill>
                  <a:srgbClr val="00B0F0"/>
                </a:solidFill>
              </a:rPr>
              <a:t>		</a:t>
            </a:r>
            <a:r>
              <a:rPr lang="en-IN" dirty="0" smtClean="0">
                <a:solidFill>
                  <a:srgbClr val="C00000"/>
                </a:solidFill>
              </a:rPr>
              <a:t>- event trending</a:t>
            </a:r>
            <a:r>
              <a:rPr lang="en-IN" dirty="0" smtClean="0"/>
              <a:t>, </a:t>
            </a:r>
          </a:p>
          <a:p>
            <a:pPr algn="just">
              <a:buNone/>
            </a:pPr>
            <a:r>
              <a:rPr lang="en-IN" dirty="0" smtClean="0">
                <a:solidFill>
                  <a:srgbClr val="00B0F0"/>
                </a:solidFill>
              </a:rPr>
              <a:t>		</a:t>
            </a:r>
            <a:r>
              <a:rPr lang="en-IN" dirty="0" smtClean="0">
                <a:solidFill>
                  <a:srgbClr val="7030A0"/>
                </a:solidFill>
              </a:rPr>
              <a:t>- status querying</a:t>
            </a:r>
            <a:r>
              <a:rPr lang="en-IN" dirty="0" smtClean="0"/>
              <a:t>, and </a:t>
            </a:r>
          </a:p>
          <a:p>
            <a:pPr algn="just">
              <a:buNone/>
            </a:pPr>
            <a:r>
              <a:rPr lang="en-IN" dirty="0" smtClean="0">
                <a:solidFill>
                  <a:srgbClr val="00B0F0"/>
                </a:solidFill>
              </a:rPr>
              <a:t>		- data mining</a:t>
            </a:r>
            <a:r>
              <a:rPr lang="en-IN" dirty="0" smtClean="0"/>
              <a:t>.</a:t>
            </a:r>
            <a:endParaRPr lang="en-IN" dirty="0"/>
          </a:p>
        </p:txBody>
      </p:sp>
      <p:sp>
        <p:nvSpPr>
          <p:cNvPr id="4" name="Date Placeholder 3"/>
          <p:cNvSpPr>
            <a:spLocks noGrp="1"/>
          </p:cNvSpPr>
          <p:nvPr>
            <p:ph type="dt" sz="half" idx="10"/>
          </p:nvPr>
        </p:nvSpPr>
        <p:spPr/>
        <p:txBody>
          <a:bodyPr/>
          <a:lstStyle/>
          <a:p>
            <a:fld id="{600B3BB9-A5CF-4456-909C-D60FD0B23BC3}"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3</a:t>
            </a:fld>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30</a:t>
            </a:fld>
            <a:endParaRPr lang="en-IN"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95300" y="188640"/>
            <a:ext cx="8153400" cy="59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31</a:t>
            </a:fld>
            <a:endParaRPr lang="en-IN" dirty="0"/>
          </a:p>
        </p:txBody>
      </p:sp>
      <p:sp>
        <p:nvSpPr>
          <p:cNvPr id="6" name="Content Placeholder 5"/>
          <p:cNvSpPr>
            <a:spLocks noGrp="1"/>
          </p:cNvSpPr>
          <p:nvPr>
            <p:ph sz="quarter" idx="1"/>
          </p:nvPr>
        </p:nvSpPr>
        <p:spPr/>
        <p:txBody>
          <a:bodyPr/>
          <a:lstStyle/>
          <a:p>
            <a:r>
              <a:rPr lang="en-IN" dirty="0" smtClean="0"/>
              <a:t>The components of a (remote) sensing node include the following:</a:t>
            </a:r>
          </a:p>
          <a:p>
            <a:pPr lvl="1">
              <a:buClr>
                <a:schemeClr val="accent1"/>
              </a:buClr>
              <a:buFont typeface="Wingdings 3" pitchFamily="18" charset="2"/>
              <a:buChar char=""/>
            </a:pPr>
            <a:r>
              <a:rPr lang="en-IN" dirty="0" smtClean="0">
                <a:solidFill>
                  <a:schemeClr val="tx1"/>
                </a:solidFill>
              </a:rPr>
              <a:t> A sensing and actuation unit (single element or array)</a:t>
            </a:r>
          </a:p>
          <a:p>
            <a:pPr lvl="1">
              <a:buClr>
                <a:schemeClr val="accent1"/>
              </a:buClr>
              <a:buFont typeface="Wingdings 3" pitchFamily="18" charset="2"/>
              <a:buChar char=""/>
            </a:pPr>
            <a:r>
              <a:rPr lang="en-IN" dirty="0" smtClean="0">
                <a:solidFill>
                  <a:schemeClr val="tx1"/>
                </a:solidFill>
              </a:rPr>
              <a:t> A processing unit</a:t>
            </a:r>
          </a:p>
          <a:p>
            <a:pPr lvl="1">
              <a:buClr>
                <a:schemeClr val="accent1"/>
              </a:buClr>
              <a:buFont typeface="Wingdings 3" pitchFamily="18" charset="2"/>
              <a:buChar char=""/>
            </a:pPr>
            <a:r>
              <a:rPr lang="en-IN" dirty="0" smtClean="0">
                <a:solidFill>
                  <a:schemeClr val="tx1"/>
                </a:solidFill>
              </a:rPr>
              <a:t> A communication unit</a:t>
            </a:r>
          </a:p>
          <a:p>
            <a:pPr lvl="1">
              <a:buClr>
                <a:schemeClr val="accent1"/>
              </a:buClr>
              <a:buFont typeface="Wingdings 3" pitchFamily="18" charset="2"/>
              <a:buChar char=""/>
            </a:pPr>
            <a:r>
              <a:rPr lang="en-IN" dirty="0" smtClean="0">
                <a:solidFill>
                  <a:schemeClr val="tx1"/>
                </a:solidFill>
              </a:rPr>
              <a:t> A power unit</a:t>
            </a:r>
          </a:p>
          <a:p>
            <a:pPr lvl="1">
              <a:buClr>
                <a:schemeClr val="accent1"/>
              </a:buClr>
              <a:buFont typeface="Wingdings 3" pitchFamily="18" charset="2"/>
              <a:buChar char=""/>
            </a:pPr>
            <a:r>
              <a:rPr lang="en-IN" dirty="0" smtClean="0">
                <a:solidFill>
                  <a:schemeClr val="tx1"/>
                </a:solidFill>
              </a:rPr>
              <a:t> Other application-dependent units</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1"/>
                </a:solidFill>
                <a:effectLst>
                  <a:outerShdw blurRad="38100" dist="38100" dir="2700000" algn="tl">
                    <a:srgbClr val="000000">
                      <a:alpha val="43137"/>
                    </a:srgbClr>
                  </a:outerShdw>
                </a:effectLst>
              </a:rPr>
              <a:t>Categorization of issues related to sensor and their communication/computing architecture</a:t>
            </a:r>
            <a:endParaRPr lang="en-IN" sz="2800" dirty="0">
              <a:solidFill>
                <a:schemeClr val="accent1"/>
              </a:solidFill>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32</a:t>
            </a:fld>
            <a:endParaRPr lang="en-IN" dirty="0"/>
          </a:p>
        </p:txBody>
      </p:sp>
      <p:sp>
        <p:nvSpPr>
          <p:cNvPr id="6" name="Content Placeholder 5"/>
          <p:cNvSpPr>
            <a:spLocks noGrp="1"/>
          </p:cNvSpPr>
          <p:nvPr>
            <p:ph sz="quarter" idx="1"/>
          </p:nvPr>
        </p:nvSpPr>
        <p:spPr/>
        <p:txBody>
          <a:bodyPr>
            <a:normAutofit/>
          </a:bodyPr>
          <a:lstStyle/>
          <a:p>
            <a:pPr algn="just"/>
            <a:r>
              <a:rPr lang="en-IN" dirty="0" smtClean="0"/>
              <a:t>Categorization of issues related to sensor and their communication/computing architecture</a:t>
            </a:r>
          </a:p>
          <a:p>
            <a:pPr algn="just"/>
            <a:r>
              <a:rPr lang="en-IN" b="1" u="sng" dirty="0" smtClean="0"/>
              <a:t>Sensors</a:t>
            </a:r>
          </a:p>
          <a:p>
            <a:pPr lvl="1" algn="just">
              <a:buClr>
                <a:schemeClr val="accent1"/>
              </a:buClr>
              <a:buFont typeface="Wingdings 3" pitchFamily="18" charset="2"/>
              <a:buChar char="î"/>
            </a:pPr>
            <a:r>
              <a:rPr lang="en-IN" b="1" dirty="0" smtClean="0">
                <a:solidFill>
                  <a:schemeClr val="tx1"/>
                </a:solidFill>
              </a:rPr>
              <a:t>Size: </a:t>
            </a:r>
            <a:r>
              <a:rPr lang="en-IN" dirty="0" smtClean="0">
                <a:solidFill>
                  <a:schemeClr val="tx1"/>
                </a:solidFill>
              </a:rPr>
              <a:t>Small [e.g., nanoscale electromechanical </a:t>
            </a:r>
            <a:r>
              <a:rPr lang="nn-NO" dirty="0" smtClean="0">
                <a:solidFill>
                  <a:schemeClr val="tx1"/>
                </a:solidFill>
              </a:rPr>
              <a:t>systems (MEMS)], medium [e.g., microscale </a:t>
            </a:r>
            <a:r>
              <a:rPr lang="en-IN" dirty="0" smtClean="0">
                <a:solidFill>
                  <a:schemeClr val="tx1"/>
                </a:solidFill>
              </a:rPr>
              <a:t>electromechanical systems (MEMS)], and large (e.g., radars, satellites): cubic centimetres.</a:t>
            </a:r>
          </a:p>
          <a:p>
            <a:pPr lvl="1" algn="just">
              <a:buClr>
                <a:schemeClr val="accent1"/>
              </a:buClr>
              <a:buFont typeface="Wingdings 3" pitchFamily="18" charset="2"/>
              <a:buChar char="î"/>
            </a:pPr>
            <a:r>
              <a:rPr lang="en-IN" b="1" dirty="0" smtClean="0">
                <a:solidFill>
                  <a:schemeClr val="tx1"/>
                </a:solidFill>
              </a:rPr>
              <a:t>Mobility: </a:t>
            </a:r>
            <a:r>
              <a:rPr lang="en-IN" dirty="0" smtClean="0">
                <a:solidFill>
                  <a:schemeClr val="tx1"/>
                </a:solidFill>
              </a:rPr>
              <a:t>stationary (e.g., seismic sensors), mobile (e.g., on robot vehicles)</a:t>
            </a:r>
          </a:p>
          <a:p>
            <a:pPr lvl="1" algn="just">
              <a:buClr>
                <a:schemeClr val="accent1"/>
              </a:buClr>
              <a:buFont typeface="Wingdings 3" pitchFamily="18" charset="2"/>
              <a:buChar char="î"/>
            </a:pPr>
            <a:r>
              <a:rPr lang="en-IN" b="1" dirty="0" smtClean="0">
                <a:solidFill>
                  <a:schemeClr val="tx1"/>
                </a:solidFill>
              </a:rPr>
              <a:t>Type: </a:t>
            </a:r>
            <a:r>
              <a:rPr lang="en-IN" dirty="0" smtClean="0">
                <a:solidFill>
                  <a:schemeClr val="tx1"/>
                </a:solidFill>
              </a:rPr>
              <a:t>passive (e.g., acoustic, seismic, video, infrared, magnetic) or active (e.g., </a:t>
            </a:r>
            <a:r>
              <a:rPr lang="en-IN" dirty="0" smtClean="0">
                <a:solidFill>
                  <a:schemeClr val="tx1"/>
                </a:solidFill>
              </a:rPr>
              <a:t>radar)</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1"/>
                </a:solidFill>
                <a:effectLst>
                  <a:outerShdw blurRad="38100" dist="38100" dir="2700000" algn="tl">
                    <a:srgbClr val="000000">
                      <a:alpha val="43137"/>
                    </a:srgbClr>
                  </a:outerShdw>
                </a:effectLst>
              </a:rPr>
              <a:t>Categorization of issues related to sensor and their communication/computing architecture</a:t>
            </a:r>
            <a:endParaRPr lang="en-IN" sz="2800"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33</a:t>
            </a:fld>
            <a:endParaRPr lang="en-IN"/>
          </a:p>
        </p:txBody>
      </p:sp>
      <p:sp>
        <p:nvSpPr>
          <p:cNvPr id="6" name="Content Placeholder 5"/>
          <p:cNvSpPr>
            <a:spLocks noGrp="1"/>
          </p:cNvSpPr>
          <p:nvPr>
            <p:ph sz="quarter" idx="1"/>
          </p:nvPr>
        </p:nvSpPr>
        <p:spPr/>
        <p:txBody>
          <a:bodyPr>
            <a:normAutofit lnSpcReduction="10000"/>
          </a:bodyPr>
          <a:lstStyle/>
          <a:p>
            <a:pPr algn="just"/>
            <a:r>
              <a:rPr lang="en-IN" b="1" dirty="0" smtClean="0"/>
              <a:t>Communication</a:t>
            </a:r>
          </a:p>
          <a:p>
            <a:pPr lvl="1" algn="just">
              <a:buClr>
                <a:schemeClr val="accent1"/>
              </a:buClr>
              <a:buFont typeface="Wingdings 3" pitchFamily="18" charset="2"/>
              <a:buChar char="î"/>
            </a:pPr>
            <a:r>
              <a:rPr lang="en-IN" b="1" dirty="0" smtClean="0">
                <a:solidFill>
                  <a:schemeClr val="tx1"/>
                </a:solidFill>
              </a:rPr>
              <a:t>Networking: </a:t>
            </a:r>
            <a:r>
              <a:rPr lang="en-IN" dirty="0" smtClean="0">
                <a:solidFill>
                  <a:schemeClr val="tx1"/>
                </a:solidFill>
              </a:rPr>
              <a:t>wired (on occasion) or wireless (more common)</a:t>
            </a:r>
          </a:p>
          <a:p>
            <a:pPr lvl="1" algn="just">
              <a:buClr>
                <a:schemeClr val="accent1"/>
              </a:buClr>
              <a:buFont typeface="Wingdings 3" pitchFamily="18" charset="2"/>
              <a:buChar char="î"/>
            </a:pPr>
            <a:r>
              <a:rPr lang="en-IN" b="1" dirty="0" smtClean="0">
                <a:solidFill>
                  <a:schemeClr val="tx1"/>
                </a:solidFill>
              </a:rPr>
              <a:t>Bandwidth</a:t>
            </a:r>
            <a:r>
              <a:rPr lang="en-IN" dirty="0" smtClean="0">
                <a:solidFill>
                  <a:schemeClr val="tx1"/>
                </a:solidFill>
              </a:rPr>
              <a:t>: high (on occasion) or low (more typical)</a:t>
            </a:r>
          </a:p>
          <a:p>
            <a:pPr algn="just"/>
            <a:r>
              <a:rPr lang="en-IN" b="1" dirty="0" smtClean="0"/>
              <a:t>Processing Architecture</a:t>
            </a:r>
          </a:p>
          <a:p>
            <a:pPr marL="548640" lvl="2" algn="just">
              <a:spcBef>
                <a:spcPts val="600"/>
              </a:spcBef>
              <a:buClr>
                <a:schemeClr val="accent1"/>
              </a:buClr>
              <a:buFont typeface="Wingdings 3" pitchFamily="18" charset="2"/>
              <a:buChar char="î"/>
            </a:pPr>
            <a:r>
              <a:rPr lang="en-IN" sz="2300" dirty="0" smtClean="0">
                <a:solidFill>
                  <a:schemeClr val="tx1"/>
                </a:solidFill>
              </a:rPr>
              <a:t>Centralized (all data sent to central site), distributed or in-network architecture (located at sensor or other sides), or hybrid.</a:t>
            </a:r>
            <a:endParaRPr lang="en-IN" sz="2300" b="1" dirty="0" smtClean="0"/>
          </a:p>
          <a:p>
            <a:pPr algn="just"/>
            <a:r>
              <a:rPr lang="en-IN" b="1" dirty="0" smtClean="0"/>
              <a:t>Operating Environment</a:t>
            </a:r>
          </a:p>
          <a:p>
            <a:pPr lvl="1" algn="just">
              <a:buClr>
                <a:schemeClr val="accent1"/>
              </a:buClr>
              <a:buFont typeface="Wingdings 3" pitchFamily="18" charset="2"/>
              <a:buChar char="î"/>
            </a:pPr>
            <a:r>
              <a:rPr lang="en-IN" b="1" dirty="0" smtClean="0">
                <a:solidFill>
                  <a:schemeClr val="tx1"/>
                </a:solidFill>
              </a:rPr>
              <a:t>Monitoring requirement: </a:t>
            </a:r>
            <a:r>
              <a:rPr lang="en-IN" dirty="0" smtClean="0">
                <a:solidFill>
                  <a:schemeClr val="tx1"/>
                </a:solidFill>
              </a:rPr>
              <a:t>distributed (e.g., environmental environment monitoring) or localized (e.g., target tracking)</a:t>
            </a:r>
          </a:p>
          <a:p>
            <a:pPr lvl="1" algn="just">
              <a:buClr>
                <a:schemeClr val="accent1"/>
              </a:buClr>
              <a:buFont typeface="Wingdings 3" pitchFamily="18" charset="2"/>
              <a:buChar char="î"/>
            </a:pPr>
            <a:r>
              <a:rPr lang="en-IN" b="1" dirty="0" smtClean="0">
                <a:solidFill>
                  <a:schemeClr val="tx1"/>
                </a:solidFill>
              </a:rPr>
              <a:t>Number of sites: </a:t>
            </a:r>
            <a:r>
              <a:rPr lang="en-IN" dirty="0" smtClean="0">
                <a:solidFill>
                  <a:schemeClr val="tx1"/>
                </a:solidFill>
              </a:rPr>
              <a:t>sometimes small, but usually large (especially for C1WSNs)</a:t>
            </a:r>
            <a:endParaRPr lang="en-IN" b="1"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1"/>
                </a:solidFill>
                <a:effectLst>
                  <a:outerShdw blurRad="38100" dist="38100" dir="2700000" algn="tl">
                    <a:srgbClr val="000000">
                      <a:alpha val="43137"/>
                    </a:srgbClr>
                  </a:outerShdw>
                </a:effectLst>
              </a:rPr>
              <a:t>Categorization of issues related to sensor and their communication/computing architecture</a:t>
            </a:r>
            <a:endParaRPr lang="en-IN" sz="2800" dirty="0">
              <a:solidFill>
                <a:schemeClr val="accent1"/>
              </a:solidFill>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34</a:t>
            </a:fld>
            <a:endParaRPr lang="en-IN"/>
          </a:p>
        </p:txBody>
      </p:sp>
      <p:sp>
        <p:nvSpPr>
          <p:cNvPr id="6" name="Content Placeholder 5"/>
          <p:cNvSpPr>
            <a:spLocks noGrp="1"/>
          </p:cNvSpPr>
          <p:nvPr>
            <p:ph sz="quarter" idx="1"/>
          </p:nvPr>
        </p:nvSpPr>
        <p:spPr/>
        <p:txBody>
          <a:bodyPr>
            <a:normAutofit/>
          </a:bodyPr>
          <a:lstStyle/>
          <a:p>
            <a:pPr lvl="1" algn="just">
              <a:buClr>
                <a:schemeClr val="accent1"/>
              </a:buClr>
              <a:buFont typeface="Wingdings 3" pitchFamily="18" charset="2"/>
              <a:buChar char="î"/>
            </a:pPr>
            <a:r>
              <a:rPr lang="en-IN" b="1" dirty="0" smtClean="0">
                <a:solidFill>
                  <a:schemeClr val="tx1"/>
                </a:solidFill>
              </a:rPr>
              <a:t>Spatial coverage: </a:t>
            </a:r>
            <a:r>
              <a:rPr lang="en-IN" dirty="0" smtClean="0">
                <a:solidFill>
                  <a:schemeClr val="tx1"/>
                </a:solidFill>
              </a:rPr>
              <a:t>dense, spars: C1WSN: low-range multi-hop or C2WSN: low-range single-hop (point-to-point)</a:t>
            </a:r>
          </a:p>
          <a:p>
            <a:pPr lvl="1" algn="just">
              <a:buClr>
                <a:schemeClr val="accent1"/>
              </a:buClr>
              <a:buFont typeface="Wingdings 3" pitchFamily="18" charset="2"/>
              <a:buChar char="î"/>
            </a:pPr>
            <a:r>
              <a:rPr lang="en-IN" b="1" dirty="0" smtClean="0">
                <a:solidFill>
                  <a:schemeClr val="tx1"/>
                </a:solidFill>
              </a:rPr>
              <a:t>Deployment: </a:t>
            </a:r>
            <a:r>
              <a:rPr lang="en-IN" dirty="0" smtClean="0">
                <a:solidFill>
                  <a:schemeClr val="tx1"/>
                </a:solidFill>
              </a:rPr>
              <a:t>fixed and planned (e.g., factory networks) or ad hoc (e.g., air-dropped)</a:t>
            </a:r>
          </a:p>
          <a:p>
            <a:pPr lvl="1" algn="just">
              <a:buClr>
                <a:schemeClr val="accent1"/>
              </a:buClr>
              <a:buFont typeface="Wingdings 3" pitchFamily="18" charset="2"/>
              <a:buChar char="î"/>
            </a:pPr>
            <a:r>
              <a:rPr lang="en-IN" b="1" dirty="0" smtClean="0">
                <a:solidFill>
                  <a:schemeClr val="tx1"/>
                </a:solidFill>
              </a:rPr>
              <a:t>Environment: </a:t>
            </a:r>
            <a:r>
              <a:rPr lang="en-IN" dirty="0" smtClean="0">
                <a:solidFill>
                  <a:schemeClr val="tx1"/>
                </a:solidFill>
              </a:rPr>
              <a:t>benign (factory floor) or adverse (battlefield)</a:t>
            </a:r>
          </a:p>
          <a:p>
            <a:pPr lvl="1" algn="just">
              <a:buClr>
                <a:schemeClr val="accent1"/>
              </a:buClr>
              <a:buFont typeface="Wingdings 3" pitchFamily="18" charset="2"/>
              <a:buChar char="î"/>
            </a:pPr>
            <a:r>
              <a:rPr lang="en-IN" b="1" dirty="0" smtClean="0">
                <a:solidFill>
                  <a:schemeClr val="tx1"/>
                </a:solidFill>
              </a:rPr>
              <a:t>Nature: </a:t>
            </a:r>
            <a:r>
              <a:rPr lang="en-IN" dirty="0" smtClean="0">
                <a:solidFill>
                  <a:schemeClr val="tx1"/>
                </a:solidFill>
              </a:rPr>
              <a:t>cooperative (e.g., air traffic control) or</a:t>
            </a:r>
            <a:r>
              <a:rPr lang="en-IN" b="1" dirty="0" smtClean="0">
                <a:solidFill>
                  <a:schemeClr val="tx1"/>
                </a:solidFill>
              </a:rPr>
              <a:t> </a:t>
            </a:r>
            <a:r>
              <a:rPr lang="en-IN" dirty="0" smtClean="0">
                <a:solidFill>
                  <a:schemeClr val="tx1"/>
                </a:solidFill>
              </a:rPr>
              <a:t>non cooperative (e.g., military targets)</a:t>
            </a:r>
          </a:p>
          <a:p>
            <a:pPr lvl="1" algn="just">
              <a:buClr>
                <a:schemeClr val="accent1"/>
              </a:buClr>
              <a:buFont typeface="Wingdings 3" pitchFamily="18" charset="2"/>
              <a:buChar char="î"/>
            </a:pPr>
            <a:r>
              <a:rPr lang="en-IN" b="1" dirty="0" smtClean="0">
                <a:solidFill>
                  <a:schemeClr val="tx1"/>
                </a:solidFill>
              </a:rPr>
              <a:t>Composition: </a:t>
            </a:r>
            <a:r>
              <a:rPr lang="en-IN" dirty="0" smtClean="0">
                <a:solidFill>
                  <a:schemeClr val="tx1"/>
                </a:solidFill>
              </a:rPr>
              <a:t>homogeneous (same types of sensors) or</a:t>
            </a:r>
            <a:r>
              <a:rPr lang="en-IN" b="1" dirty="0" smtClean="0">
                <a:solidFill>
                  <a:schemeClr val="tx1"/>
                </a:solidFill>
              </a:rPr>
              <a:t> </a:t>
            </a:r>
            <a:r>
              <a:rPr lang="en-IN" dirty="0" smtClean="0">
                <a:solidFill>
                  <a:schemeClr val="tx1"/>
                </a:solidFill>
              </a:rPr>
              <a:t>heterogeneous (different types of sensors)</a:t>
            </a:r>
            <a:endParaRPr lang="en-IN"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1"/>
                </a:solidFill>
                <a:effectLst>
                  <a:outerShdw blurRad="38100" dist="38100" dir="2700000" algn="tl">
                    <a:srgbClr val="000000">
                      <a:alpha val="43137"/>
                    </a:srgbClr>
                  </a:outerShdw>
                </a:effectLst>
              </a:rPr>
              <a:t>Software (Operating Systems and Middleware)</a:t>
            </a:r>
            <a:endParaRPr lang="en-IN" sz="2800"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35</a:t>
            </a:fld>
            <a:endParaRPr lang="en-IN"/>
          </a:p>
        </p:txBody>
      </p:sp>
      <p:sp>
        <p:nvSpPr>
          <p:cNvPr id="6" name="Content Placeholder 5"/>
          <p:cNvSpPr>
            <a:spLocks noGrp="1"/>
          </p:cNvSpPr>
          <p:nvPr>
            <p:ph sz="quarter" idx="1"/>
          </p:nvPr>
        </p:nvSpPr>
        <p:spPr/>
        <p:txBody>
          <a:bodyPr/>
          <a:lstStyle/>
          <a:p>
            <a:pPr algn="just"/>
            <a:r>
              <a:rPr lang="en-IN" dirty="0" smtClean="0"/>
              <a:t>To support the node operation, it is important to have open-source operating systems designed specifically for WSNs.</a:t>
            </a:r>
          </a:p>
          <a:p>
            <a:pPr algn="just"/>
            <a:r>
              <a:rPr lang="en-IN" dirty="0" smtClean="0"/>
              <a:t>Such operating systems typically utilize a component-based architecture that enables rapid implementation and innovation while minimizing code size as required by the memory constraints endemic in sensor networks.</a:t>
            </a:r>
          </a:p>
          <a:p>
            <a:pPr algn="just"/>
            <a:r>
              <a:rPr lang="en-IN" dirty="0" smtClean="0"/>
              <a:t>Tiny OS is one such example of a de facto standard, but not the only one.</a:t>
            </a:r>
          </a:p>
          <a:p>
            <a:pPr algn="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1"/>
                </a:solidFill>
                <a:effectLst>
                  <a:outerShdw blurRad="38100" dist="38100" dir="2700000" algn="tl">
                    <a:srgbClr val="000000">
                      <a:alpha val="43137"/>
                    </a:srgbClr>
                  </a:outerShdw>
                </a:effectLst>
              </a:rPr>
              <a:t>Software (Operating Systems and Middleware)</a:t>
            </a:r>
            <a:endParaRPr lang="en-IN" sz="2800"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36</a:t>
            </a:fld>
            <a:endParaRPr lang="en-IN"/>
          </a:p>
        </p:txBody>
      </p:sp>
      <p:sp>
        <p:nvSpPr>
          <p:cNvPr id="6" name="Content Placeholder 5"/>
          <p:cNvSpPr>
            <a:spLocks noGrp="1"/>
          </p:cNvSpPr>
          <p:nvPr>
            <p:ph sz="quarter" idx="1"/>
          </p:nvPr>
        </p:nvSpPr>
        <p:spPr/>
        <p:txBody>
          <a:bodyPr>
            <a:normAutofit lnSpcReduction="10000"/>
          </a:bodyPr>
          <a:lstStyle/>
          <a:p>
            <a:pPr algn="just"/>
            <a:r>
              <a:rPr lang="en-IN" dirty="0" smtClean="0"/>
              <a:t>Tiny OS’s component library includes network protocols, distributed services, sensor drivers, and data acquisition tools; these can be used as-is or be further refined for a specific application.</a:t>
            </a:r>
          </a:p>
          <a:p>
            <a:pPr algn="just"/>
            <a:r>
              <a:rPr lang="en-IN" dirty="0" smtClean="0"/>
              <a:t>Tiny OS’s event-driven execution model enables fine-grained power management, yet allows the scheduling flexibility made necessary by the unpredictable nature of wireless communication and physical world interfaces.</a:t>
            </a:r>
          </a:p>
          <a:p>
            <a:pPr algn="just"/>
            <a:r>
              <a:rPr lang="en-IN" dirty="0" smtClean="0"/>
              <a:t>A wide community uses Tiny OS in simulation to develop and test various algorithms and protocols, and numerous groups are actively contributing code to establish standard interoperable network services</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Standards for Transport Protocols</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37</a:t>
            </a:fld>
            <a:endParaRPr lang="en-IN"/>
          </a:p>
        </p:txBody>
      </p:sp>
      <p:sp>
        <p:nvSpPr>
          <p:cNvPr id="6" name="Content Placeholder 5"/>
          <p:cNvSpPr>
            <a:spLocks noGrp="1"/>
          </p:cNvSpPr>
          <p:nvPr>
            <p:ph sz="quarter" idx="1"/>
          </p:nvPr>
        </p:nvSpPr>
        <p:spPr/>
        <p:txBody>
          <a:bodyPr/>
          <a:lstStyle/>
          <a:p>
            <a:pPr algn="just"/>
            <a:r>
              <a:rPr lang="en-IN" dirty="0" smtClean="0"/>
              <a:t>The goal of WSN engineers is to develop a cost-effective standards-based wireless networking solution that supports </a:t>
            </a:r>
            <a:r>
              <a:rPr lang="en-IN" i="1" dirty="0" smtClean="0">
                <a:solidFill>
                  <a:srgbClr val="C00000"/>
                </a:solidFill>
              </a:rPr>
              <a:t>low to medium data rates</a:t>
            </a:r>
            <a:r>
              <a:rPr lang="en-IN" dirty="0" smtClean="0"/>
              <a:t>, has </a:t>
            </a:r>
            <a:r>
              <a:rPr lang="en-IN" i="1" dirty="0" smtClean="0">
                <a:solidFill>
                  <a:srgbClr val="00B050"/>
                </a:solidFill>
              </a:rPr>
              <a:t>low power consumption</a:t>
            </a:r>
            <a:r>
              <a:rPr lang="en-IN" dirty="0" smtClean="0"/>
              <a:t>, and </a:t>
            </a:r>
            <a:r>
              <a:rPr lang="en-IN" i="1" dirty="0" smtClean="0">
                <a:solidFill>
                  <a:srgbClr val="0070C0"/>
                </a:solidFill>
              </a:rPr>
              <a:t>guarantees security </a:t>
            </a:r>
            <a:r>
              <a:rPr lang="en-IN" dirty="0" smtClean="0"/>
              <a:t>and </a:t>
            </a:r>
            <a:r>
              <a:rPr lang="en-IN" i="1" dirty="0" smtClean="0">
                <a:solidFill>
                  <a:schemeClr val="accent4">
                    <a:lumMod val="50000"/>
                  </a:schemeClr>
                </a:solidFill>
              </a:rPr>
              <a:t>reliability.</a:t>
            </a:r>
          </a:p>
          <a:p>
            <a:pPr algn="just"/>
            <a:r>
              <a:rPr lang="en-IN" dirty="0" smtClean="0"/>
              <a:t>The position of sensor nodes does not have be predetermined, allowing random deployment in inaccessible terrains or dynamic situations; however, this also means that sensor network protocols and algorithms must possess </a:t>
            </a:r>
            <a:r>
              <a:rPr lang="en-IN" i="1" dirty="0" smtClean="0">
                <a:effectLst>
                  <a:outerShdw blurRad="38100" dist="38100" dir="2700000" algn="tl">
                    <a:srgbClr val="000000">
                      <a:alpha val="43137"/>
                    </a:srgbClr>
                  </a:outerShdw>
                </a:effectLst>
              </a:rPr>
              <a:t>self-organizing capabilities</a:t>
            </a:r>
            <a:r>
              <a:rPr lang="en-IN" dirty="0" smtClean="0"/>
              <a:t>.</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Standards for Transport Protocols</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38</a:t>
            </a:fld>
            <a:endParaRPr lang="en-IN"/>
          </a:p>
        </p:txBody>
      </p:sp>
      <p:sp>
        <p:nvSpPr>
          <p:cNvPr id="6" name="Content Placeholder 5"/>
          <p:cNvSpPr>
            <a:spLocks noGrp="1"/>
          </p:cNvSpPr>
          <p:nvPr>
            <p:ph sz="quarter" idx="1"/>
          </p:nvPr>
        </p:nvSpPr>
        <p:spPr>
          <a:xfrm>
            <a:off x="457200" y="1219200"/>
            <a:ext cx="3900486" cy="4937760"/>
          </a:xfrm>
        </p:spPr>
        <p:txBody>
          <a:bodyPr>
            <a:normAutofit fontScale="85000" lnSpcReduction="20000"/>
          </a:bodyPr>
          <a:lstStyle/>
          <a:p>
            <a:pPr>
              <a:lnSpc>
                <a:spcPct val="120000"/>
              </a:lnSpc>
            </a:pPr>
            <a:r>
              <a:rPr lang="en-IN" dirty="0" smtClean="0"/>
              <a:t>For military and / or national security applications sensor devices must be amenable to rapid deployment, the deployment must be supportable in an ad hoc fashion, and the environment is expected to be highly dynamic.</a:t>
            </a:r>
          </a:p>
          <a:p>
            <a:pPr>
              <a:lnSpc>
                <a:spcPct val="120000"/>
              </a:lnSpc>
            </a:pPr>
            <a:r>
              <a:rPr lang="en-IN" i="1" dirty="0" smtClean="0">
                <a:solidFill>
                  <a:srgbClr val="0070C0"/>
                </a:solidFill>
              </a:rPr>
              <a:t>Figure 1.5 depicts a generic protocol stack model that can be utilized to describe the communications apparatus.</a:t>
            </a:r>
            <a:endParaRPr lang="en-IN" i="1" dirty="0">
              <a:solidFill>
                <a:srgbClr val="0070C0"/>
              </a:solidFill>
            </a:endParaRPr>
          </a:p>
        </p:txBody>
      </p:sp>
      <p:pic>
        <p:nvPicPr>
          <p:cNvPr id="2051" name="Picture 3"/>
          <p:cNvPicPr>
            <a:picLocks noChangeAspect="1" noChangeArrowheads="1"/>
          </p:cNvPicPr>
          <p:nvPr/>
        </p:nvPicPr>
        <p:blipFill>
          <a:blip r:embed="rId2"/>
          <a:srcRect l="32430" t="11914" r="29685" b="17773"/>
          <a:stretch>
            <a:fillRect/>
          </a:stretch>
        </p:blipFill>
        <p:spPr bwMode="auto">
          <a:xfrm>
            <a:off x="4214810" y="1285860"/>
            <a:ext cx="4929222"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Possible WSN Protocol Stack</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39</a:t>
            </a:fld>
            <a:endParaRPr lang="en-IN"/>
          </a:p>
        </p:txBody>
      </p:sp>
      <p:graphicFrame>
        <p:nvGraphicFramePr>
          <p:cNvPr id="7" name="Content Placeholder 6"/>
          <p:cNvGraphicFramePr>
            <a:graphicFrameLocks noGrp="1"/>
          </p:cNvGraphicFramePr>
          <p:nvPr>
            <p:ph sz="quarter" idx="1"/>
          </p:nvPr>
        </p:nvGraphicFramePr>
        <p:xfrm>
          <a:off x="357158" y="1219200"/>
          <a:ext cx="8329642" cy="4989942"/>
        </p:xfrm>
        <a:graphic>
          <a:graphicData uri="http://schemas.openxmlformats.org/drawingml/2006/table">
            <a:tbl>
              <a:tblPr firstRow="1" bandRow="1">
                <a:tableStyleId>{3B4B98B0-60AC-42C2-AFA5-B58CD77FA1E5}</a:tableStyleId>
              </a:tblPr>
              <a:tblGrid>
                <a:gridCol w="1714512"/>
                <a:gridCol w="6615130"/>
              </a:tblGrid>
              <a:tr h="1225583">
                <a:tc>
                  <a:txBody>
                    <a:bodyPr/>
                    <a:lstStyle/>
                    <a:p>
                      <a:r>
                        <a:rPr kumimoji="0" lang="en-IN" sz="2400" b="0" i="1" kern="1200" baseline="0" dirty="0" smtClean="0">
                          <a:solidFill>
                            <a:schemeClr val="tx1"/>
                          </a:solidFill>
                          <a:latin typeface="+mn-lt"/>
                          <a:ea typeface="+mn-ea"/>
                          <a:cs typeface="+mn-cs"/>
                        </a:rPr>
                        <a:t>Upper layers</a:t>
                      </a:r>
                      <a:endParaRPr lang="en-IN" sz="2400" b="0" i="1" dirty="0"/>
                    </a:p>
                  </a:txBody>
                  <a:tcPr/>
                </a:tc>
                <a:tc>
                  <a:txBody>
                    <a:bodyPr/>
                    <a:lstStyle/>
                    <a:p>
                      <a:pPr algn="just"/>
                      <a:r>
                        <a:rPr kumimoji="0" lang="en-IN" sz="2400" b="0" i="1" kern="1200" baseline="0" dirty="0" smtClean="0">
                          <a:solidFill>
                            <a:schemeClr val="tx1"/>
                          </a:solidFill>
                          <a:latin typeface="+mn-lt"/>
                          <a:ea typeface="+mn-ea"/>
                          <a:cs typeface="+mn-cs"/>
                        </a:rPr>
                        <a:t>In-network applications, including application processing, data aggregation, external querying query processing, and external database</a:t>
                      </a:r>
                      <a:endParaRPr lang="en-IN" sz="2400" b="0" i="1" dirty="0"/>
                    </a:p>
                  </a:txBody>
                  <a:tcPr/>
                </a:tc>
              </a:tr>
              <a:tr h="857908">
                <a:tc>
                  <a:txBody>
                    <a:bodyPr/>
                    <a:lstStyle/>
                    <a:p>
                      <a:r>
                        <a:rPr lang="en-IN" sz="2400" b="0" i="1" dirty="0" smtClean="0"/>
                        <a:t>Layer 4</a:t>
                      </a:r>
                      <a:endParaRPr lang="en-IN" sz="2400" b="0" i="1" dirty="0"/>
                    </a:p>
                  </a:txBody>
                  <a:tcPr/>
                </a:tc>
                <a:tc>
                  <a:txBody>
                    <a:bodyPr/>
                    <a:lstStyle/>
                    <a:p>
                      <a:pPr algn="just"/>
                      <a:r>
                        <a:rPr lang="en-IN" sz="2400" b="0" i="1" dirty="0" smtClean="0"/>
                        <a:t>Transport, including data dissemination and</a:t>
                      </a:r>
                      <a:r>
                        <a:rPr lang="en-IN" sz="2400" b="0" i="1" baseline="0" dirty="0" smtClean="0"/>
                        <a:t> </a:t>
                      </a:r>
                      <a:r>
                        <a:rPr lang="en-IN" sz="2400" b="0" i="1" dirty="0" smtClean="0"/>
                        <a:t>accumulation, caching, and</a:t>
                      </a:r>
                      <a:r>
                        <a:rPr lang="en-IN" sz="2400" b="0" i="1" baseline="0" dirty="0" smtClean="0"/>
                        <a:t> </a:t>
                      </a:r>
                      <a:r>
                        <a:rPr lang="en-IN" sz="2400" b="0" i="1" dirty="0" smtClean="0"/>
                        <a:t>Storage</a:t>
                      </a:r>
                      <a:endParaRPr lang="en-IN" sz="2400" b="0" i="1" dirty="0"/>
                    </a:p>
                  </a:txBody>
                  <a:tcPr/>
                </a:tc>
              </a:tr>
              <a:tr h="857908">
                <a:tc>
                  <a:txBody>
                    <a:bodyPr/>
                    <a:lstStyle/>
                    <a:p>
                      <a:r>
                        <a:rPr lang="en-IN" sz="2400" b="0" i="1" dirty="0" smtClean="0"/>
                        <a:t>Layer 3</a:t>
                      </a:r>
                      <a:endParaRPr lang="en-IN" sz="2400" b="0" i="1" dirty="0"/>
                    </a:p>
                  </a:txBody>
                  <a:tcPr/>
                </a:tc>
                <a:tc>
                  <a:txBody>
                    <a:bodyPr/>
                    <a:lstStyle/>
                    <a:p>
                      <a:pPr algn="just"/>
                      <a:r>
                        <a:rPr lang="en-IN" sz="2400" b="0" i="1" dirty="0" smtClean="0"/>
                        <a:t>Networking, including adaptive topology management and topological</a:t>
                      </a:r>
                      <a:r>
                        <a:rPr lang="en-IN" sz="2400" b="0" i="1" baseline="0" dirty="0" smtClean="0"/>
                        <a:t> </a:t>
                      </a:r>
                      <a:r>
                        <a:rPr lang="en-IN" sz="2400" b="0" i="1" dirty="0" smtClean="0"/>
                        <a:t>Routing</a:t>
                      </a:r>
                      <a:endParaRPr lang="en-IN" sz="2400" b="0" i="1" dirty="0"/>
                    </a:p>
                  </a:txBody>
                  <a:tcPr/>
                </a:tc>
              </a:tr>
              <a:tr h="757462">
                <a:tc>
                  <a:txBody>
                    <a:bodyPr/>
                    <a:lstStyle/>
                    <a:p>
                      <a:r>
                        <a:rPr lang="en-IN" sz="2400" b="0" i="1" dirty="0" smtClean="0"/>
                        <a:t>Layer 2</a:t>
                      </a:r>
                      <a:endParaRPr lang="en-IN" sz="2400" b="0" i="1" dirty="0"/>
                    </a:p>
                  </a:txBody>
                  <a:tcPr/>
                </a:tc>
                <a:tc>
                  <a:txBody>
                    <a:bodyPr/>
                    <a:lstStyle/>
                    <a:p>
                      <a:pPr algn="just"/>
                      <a:r>
                        <a:rPr lang="en-IN" sz="2400" b="0" i="1" dirty="0" smtClean="0"/>
                        <a:t>Link layer (contention): channel sharing (MAC), timing, and locality</a:t>
                      </a:r>
                      <a:endParaRPr lang="en-IN" sz="2400" b="0" i="1" dirty="0"/>
                    </a:p>
                  </a:txBody>
                  <a:tcPr/>
                </a:tc>
              </a:tr>
              <a:tr h="1225583">
                <a:tc>
                  <a:txBody>
                    <a:bodyPr/>
                    <a:lstStyle/>
                    <a:p>
                      <a:r>
                        <a:rPr lang="en-IN" sz="2400" b="0" i="1" dirty="0" smtClean="0"/>
                        <a:t>Layer 1</a:t>
                      </a:r>
                      <a:endParaRPr lang="en-IN" sz="2400" b="0" i="1" dirty="0"/>
                    </a:p>
                  </a:txBody>
                  <a:tcPr/>
                </a:tc>
                <a:tc>
                  <a:txBody>
                    <a:bodyPr/>
                    <a:lstStyle/>
                    <a:p>
                      <a:pPr algn="just"/>
                      <a:r>
                        <a:rPr kumimoji="0" lang="en-IN" sz="2400" b="0" i="1" kern="1200" baseline="0" dirty="0" smtClean="0">
                          <a:solidFill>
                            <a:schemeClr val="tx1"/>
                          </a:solidFill>
                          <a:latin typeface="+mn-lt"/>
                          <a:ea typeface="+mn-ea"/>
                          <a:cs typeface="+mn-cs"/>
                        </a:rPr>
                        <a:t>Physical medium: communication channel, sensing, actuation, and signal Processing</a:t>
                      </a: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pPr algn="just"/>
            <a:r>
              <a:rPr lang="en-IN" dirty="0">
                <a:latin typeface="Colonna MT" pitchFamily="82" charset="0"/>
              </a:rPr>
              <a:t>Data Management </a:t>
            </a:r>
            <a:r>
              <a:rPr lang="en-IN" dirty="0" smtClean="0">
                <a:latin typeface="Colonna MT" pitchFamily="82" charset="0"/>
              </a:rPr>
              <a:t>-&gt; Important Role - </a:t>
            </a:r>
            <a:r>
              <a:rPr lang="en-IN" dirty="0" smtClean="0"/>
              <a:t>large quantity of data collected</a:t>
            </a:r>
            <a:endParaRPr lang="en-IN" dirty="0"/>
          </a:p>
          <a:p>
            <a:pPr algn="just"/>
            <a:r>
              <a:rPr lang="en-IN" dirty="0" smtClean="0"/>
              <a:t>Computation and communication infrastructure </a:t>
            </a:r>
            <a:r>
              <a:rPr lang="en-IN" dirty="0" smtClean="0">
                <a:sym typeface="Wingdings" panose="05000000000000000000" pitchFamily="2" charset="2"/>
              </a:rPr>
              <a:t> </a:t>
            </a:r>
            <a:r>
              <a:rPr lang="en-IN" dirty="0" smtClean="0"/>
              <a:t>specific to WSN</a:t>
            </a:r>
            <a:endParaRPr lang="en-IN" dirty="0"/>
          </a:p>
        </p:txBody>
      </p:sp>
      <p:sp>
        <p:nvSpPr>
          <p:cNvPr id="4" name="Date Placeholder 3"/>
          <p:cNvSpPr>
            <a:spLocks noGrp="1"/>
          </p:cNvSpPr>
          <p:nvPr>
            <p:ph type="dt" sz="half" idx="10"/>
          </p:nvPr>
        </p:nvSpPr>
        <p:spPr/>
        <p:txBody>
          <a:bodyPr/>
          <a:lstStyle/>
          <a:p>
            <a:fld id="{9DAE0E8A-0388-45ED-B501-4B472F2DB30E}"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Possible Lower-Layer WSN Protocols</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4" name="Footer Placeholder 3"/>
          <p:cNvSpPr>
            <a:spLocks noGrp="1"/>
          </p:cNvSpPr>
          <p:nvPr>
            <p:ph type="ftr" sz="quarter" idx="11"/>
          </p:nvPr>
        </p:nvSpPr>
        <p:spPr/>
        <p:txBody>
          <a:bodyPr/>
          <a:lstStyle/>
          <a:p>
            <a:r>
              <a:rPr lang="en-IN" smtClean="0"/>
              <a:t>]RushiN $hah</a:t>
            </a:r>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40</a:t>
            </a:fld>
            <a:endParaRPr lang="en-IN"/>
          </a:p>
        </p:txBody>
      </p:sp>
      <p:graphicFrame>
        <p:nvGraphicFramePr>
          <p:cNvPr id="7" name="Content Placeholder 6"/>
          <p:cNvGraphicFramePr>
            <a:graphicFrameLocks noGrp="1"/>
          </p:cNvGraphicFramePr>
          <p:nvPr>
            <p:ph sz="quarter" idx="1"/>
          </p:nvPr>
        </p:nvGraphicFramePr>
        <p:xfrm>
          <a:off x="457200" y="1219200"/>
          <a:ext cx="8229600" cy="5473088"/>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874394">
                <a:tc>
                  <a:txBody>
                    <a:bodyPr/>
                    <a:lstStyle/>
                    <a:p>
                      <a:endParaRPr lang="en-IN" dirty="0"/>
                    </a:p>
                  </a:txBody>
                  <a:tcPr/>
                </a:tc>
                <a:tc>
                  <a:txBody>
                    <a:bodyPr/>
                    <a:lstStyle/>
                    <a:p>
                      <a:r>
                        <a:rPr kumimoji="0" lang="en-IN" sz="1800" b="1" kern="1200" baseline="0" dirty="0" smtClean="0">
                          <a:solidFill>
                            <a:schemeClr val="lt1"/>
                          </a:solidFill>
                          <a:latin typeface="+mn-lt"/>
                          <a:ea typeface="+mn-ea"/>
                          <a:cs typeface="+mn-cs"/>
                        </a:rPr>
                        <a:t>GPRS/GSM</a:t>
                      </a:r>
                    </a:p>
                    <a:p>
                      <a:r>
                        <a:rPr kumimoji="0" lang="en-IN" sz="1800" b="1" kern="1200" baseline="0" dirty="0" smtClean="0">
                          <a:solidFill>
                            <a:schemeClr val="lt1"/>
                          </a:solidFill>
                          <a:latin typeface="+mn-lt"/>
                          <a:ea typeface="+mn-ea"/>
                          <a:cs typeface="+mn-cs"/>
                        </a:rPr>
                        <a:t>1xRTT/CDMA</a:t>
                      </a:r>
                      <a:endParaRPr lang="en-IN" dirty="0"/>
                    </a:p>
                  </a:txBody>
                  <a:tcPr/>
                </a:tc>
                <a:tc>
                  <a:txBody>
                    <a:bodyPr/>
                    <a:lstStyle/>
                    <a:p>
                      <a:r>
                        <a:rPr lang="en-IN" dirty="0" smtClean="0"/>
                        <a:t>IEEE 802.11b/g</a:t>
                      </a:r>
                      <a:endParaRPr lang="en-IN" dirty="0"/>
                    </a:p>
                  </a:txBody>
                  <a:tcPr/>
                </a:tc>
                <a:tc>
                  <a:txBody>
                    <a:bodyPr/>
                    <a:lstStyle/>
                    <a:p>
                      <a:r>
                        <a:rPr lang="en-IN" dirty="0" smtClean="0"/>
                        <a:t>IEEE 802.15.1</a:t>
                      </a:r>
                      <a:endParaRPr lang="en-IN" dirty="0"/>
                    </a:p>
                  </a:txBody>
                  <a:tcPr/>
                </a:tc>
                <a:tc>
                  <a:txBody>
                    <a:bodyPr/>
                    <a:lstStyle/>
                    <a:p>
                      <a:r>
                        <a:rPr kumimoji="0" lang="en-IN" sz="1800" b="1" kern="1200" baseline="0" dirty="0" smtClean="0">
                          <a:solidFill>
                            <a:schemeClr val="lt1"/>
                          </a:solidFill>
                          <a:latin typeface="+mn-lt"/>
                          <a:ea typeface="+mn-ea"/>
                          <a:cs typeface="+mn-cs"/>
                        </a:rPr>
                        <a:t>IEEE 802.15.4</a:t>
                      </a:r>
                      <a:endParaRPr lang="en-IN" dirty="0"/>
                    </a:p>
                  </a:txBody>
                  <a:tcPr/>
                </a:tc>
              </a:tr>
              <a:tr h="682472">
                <a:tc>
                  <a:txBody>
                    <a:bodyPr/>
                    <a:lstStyle/>
                    <a:p>
                      <a:r>
                        <a:rPr lang="en-IN" dirty="0" smtClean="0"/>
                        <a:t>Market name </a:t>
                      </a:r>
                      <a:r>
                        <a:rPr kumimoji="0" lang="en-IN" sz="1800" kern="1200" baseline="0" dirty="0" smtClean="0">
                          <a:solidFill>
                            <a:schemeClr val="dk1"/>
                          </a:solidFill>
                          <a:latin typeface="+mn-lt"/>
                          <a:ea typeface="+mn-ea"/>
                          <a:cs typeface="+mn-cs"/>
                        </a:rPr>
                        <a:t>for standard</a:t>
                      </a:r>
                      <a:endParaRPr lang="en-IN" dirty="0"/>
                    </a:p>
                  </a:txBody>
                  <a:tcPr/>
                </a:tc>
                <a:tc>
                  <a:txBody>
                    <a:bodyPr/>
                    <a:lstStyle/>
                    <a:p>
                      <a:r>
                        <a:rPr kumimoji="0" lang="en-IN" sz="1800" kern="1200" baseline="0" dirty="0" smtClean="0">
                          <a:solidFill>
                            <a:schemeClr val="dk1"/>
                          </a:solidFill>
                          <a:latin typeface="+mn-lt"/>
                          <a:ea typeface="+mn-ea"/>
                          <a:cs typeface="+mn-cs"/>
                        </a:rPr>
                        <a:t>2.5G/3G</a:t>
                      </a:r>
                      <a:endParaRPr lang="en-IN" dirty="0"/>
                    </a:p>
                  </a:txBody>
                  <a:tcPr/>
                </a:tc>
                <a:tc>
                  <a:txBody>
                    <a:bodyPr/>
                    <a:lstStyle/>
                    <a:p>
                      <a:r>
                        <a:rPr kumimoji="0" lang="en-IN" sz="1800" kern="1200" baseline="0" dirty="0" smtClean="0">
                          <a:solidFill>
                            <a:schemeClr val="dk1"/>
                          </a:solidFill>
                          <a:latin typeface="+mn-lt"/>
                          <a:ea typeface="+mn-ea"/>
                          <a:cs typeface="+mn-cs"/>
                        </a:rPr>
                        <a:t>Wi-Fi</a:t>
                      </a:r>
                      <a:endParaRPr lang="en-IN" dirty="0"/>
                    </a:p>
                  </a:txBody>
                  <a:tcPr/>
                </a:tc>
                <a:tc>
                  <a:txBody>
                    <a:bodyPr/>
                    <a:lstStyle/>
                    <a:p>
                      <a:r>
                        <a:rPr lang="en-IN" dirty="0" smtClean="0"/>
                        <a:t>Bluetooth</a:t>
                      </a:r>
                      <a:endParaRPr lang="en-IN" dirty="0"/>
                    </a:p>
                  </a:txBody>
                  <a:tcPr/>
                </a:tc>
                <a:tc>
                  <a:txBody>
                    <a:bodyPr/>
                    <a:lstStyle/>
                    <a:p>
                      <a:r>
                        <a:rPr lang="en-IN" dirty="0" err="1" smtClean="0"/>
                        <a:t>Zig</a:t>
                      </a:r>
                      <a:r>
                        <a:rPr lang="en-IN" dirty="0" smtClean="0"/>
                        <a:t>-Bee</a:t>
                      </a:r>
                      <a:endParaRPr lang="en-IN" dirty="0"/>
                    </a:p>
                  </a:txBody>
                  <a:tcPr/>
                </a:tc>
              </a:tr>
              <a:tr h="682472">
                <a:tc>
                  <a:txBody>
                    <a:bodyPr/>
                    <a:lstStyle/>
                    <a:p>
                      <a:r>
                        <a:rPr lang="en-IN" dirty="0" smtClean="0"/>
                        <a:t>Network target</a:t>
                      </a:r>
                      <a:endParaRPr lang="en-IN" dirty="0"/>
                    </a:p>
                  </a:txBody>
                  <a:tcPr/>
                </a:tc>
                <a:tc>
                  <a:txBody>
                    <a:bodyPr/>
                    <a:lstStyle/>
                    <a:p>
                      <a:r>
                        <a:rPr kumimoji="0" lang="en-IN" sz="1800" kern="1200" baseline="0" dirty="0" smtClean="0">
                          <a:solidFill>
                            <a:schemeClr val="dk1"/>
                          </a:solidFill>
                          <a:latin typeface="+mn-lt"/>
                          <a:ea typeface="+mn-ea"/>
                          <a:cs typeface="+mn-cs"/>
                        </a:rPr>
                        <a:t>WAN/MAN</a:t>
                      </a:r>
                      <a:endParaRPr lang="en-IN" dirty="0"/>
                    </a:p>
                  </a:txBody>
                  <a:tcPr/>
                </a:tc>
                <a:tc>
                  <a:txBody>
                    <a:bodyPr/>
                    <a:lstStyle/>
                    <a:p>
                      <a:r>
                        <a:rPr kumimoji="0" lang="en-IN" sz="1800" kern="1200" baseline="0" dirty="0" smtClean="0">
                          <a:solidFill>
                            <a:schemeClr val="dk1"/>
                          </a:solidFill>
                          <a:latin typeface="+mn-lt"/>
                          <a:ea typeface="+mn-ea"/>
                          <a:cs typeface="+mn-cs"/>
                        </a:rPr>
                        <a:t>WLAN and hotspot</a:t>
                      </a:r>
                      <a:endParaRPr lang="en-IN" dirty="0"/>
                    </a:p>
                  </a:txBody>
                  <a:tcPr/>
                </a:tc>
                <a:tc>
                  <a:txBody>
                    <a:bodyPr/>
                    <a:lstStyle/>
                    <a:p>
                      <a:r>
                        <a:rPr kumimoji="0" lang="en-IN" sz="1800" kern="1200" baseline="0" dirty="0" smtClean="0">
                          <a:solidFill>
                            <a:schemeClr val="dk1"/>
                          </a:solidFill>
                          <a:latin typeface="+mn-lt"/>
                          <a:ea typeface="+mn-ea"/>
                          <a:cs typeface="+mn-cs"/>
                        </a:rPr>
                        <a:t>PAN and DAN (desk area n/w)</a:t>
                      </a:r>
                      <a:endParaRPr lang="en-IN" dirty="0"/>
                    </a:p>
                  </a:txBody>
                  <a:tcPr/>
                </a:tc>
                <a:tc>
                  <a:txBody>
                    <a:bodyPr/>
                    <a:lstStyle/>
                    <a:p>
                      <a:r>
                        <a:rPr kumimoji="0" lang="en-IN" sz="1800" kern="1200" baseline="0" dirty="0" smtClean="0">
                          <a:solidFill>
                            <a:schemeClr val="dk1"/>
                          </a:solidFill>
                          <a:latin typeface="+mn-lt"/>
                          <a:ea typeface="+mn-ea"/>
                          <a:cs typeface="+mn-cs"/>
                        </a:rPr>
                        <a:t>WSN</a:t>
                      </a:r>
                      <a:endParaRPr lang="en-IN" dirty="0"/>
                    </a:p>
                  </a:txBody>
                  <a:tcPr/>
                </a:tc>
              </a:tr>
              <a:tr h="874394">
                <a:tc>
                  <a:txBody>
                    <a:bodyPr/>
                    <a:lstStyle/>
                    <a:p>
                      <a:r>
                        <a:rPr lang="en-IN" dirty="0" smtClean="0"/>
                        <a:t>Application focus</a:t>
                      </a:r>
                      <a:endParaRPr lang="en-IN" dirty="0"/>
                    </a:p>
                  </a:txBody>
                  <a:tcPr/>
                </a:tc>
                <a:tc>
                  <a:txBody>
                    <a:bodyPr/>
                    <a:lstStyle/>
                    <a:p>
                      <a:r>
                        <a:rPr kumimoji="0" lang="en-IN" sz="1800" kern="1200" baseline="0" dirty="0" smtClean="0">
                          <a:solidFill>
                            <a:schemeClr val="dk1"/>
                          </a:solidFill>
                          <a:latin typeface="+mn-lt"/>
                          <a:ea typeface="+mn-ea"/>
                          <a:cs typeface="+mn-cs"/>
                        </a:rPr>
                        <a:t>Wide area voice and data</a:t>
                      </a:r>
                      <a:endParaRPr lang="en-IN" dirty="0"/>
                    </a:p>
                  </a:txBody>
                  <a:tcPr/>
                </a:tc>
                <a:tc>
                  <a:txBody>
                    <a:bodyPr/>
                    <a:lstStyle/>
                    <a:p>
                      <a:r>
                        <a:rPr lang="en-IN" dirty="0" smtClean="0"/>
                        <a:t>Enterprise </a:t>
                      </a:r>
                      <a:r>
                        <a:rPr kumimoji="0" lang="en-IN" sz="1800" kern="1200" baseline="0" dirty="0" smtClean="0">
                          <a:solidFill>
                            <a:schemeClr val="dk1"/>
                          </a:solidFill>
                          <a:latin typeface="+mn-lt"/>
                          <a:ea typeface="+mn-ea"/>
                          <a:cs typeface="+mn-cs"/>
                        </a:rPr>
                        <a:t>applications (data and VoIP)</a:t>
                      </a:r>
                      <a:endParaRPr lang="en-IN" dirty="0"/>
                    </a:p>
                  </a:txBody>
                  <a:tcPr/>
                </a:tc>
                <a:tc>
                  <a:txBody>
                    <a:bodyPr/>
                    <a:lstStyle/>
                    <a:p>
                      <a:r>
                        <a:rPr kumimoji="0" lang="en-IN" sz="1800" kern="1200" baseline="0" dirty="0" smtClean="0">
                          <a:solidFill>
                            <a:schemeClr val="dk1"/>
                          </a:solidFill>
                          <a:latin typeface="+mn-lt"/>
                          <a:ea typeface="+mn-ea"/>
                          <a:cs typeface="+mn-cs"/>
                        </a:rPr>
                        <a:t>Cable replacement</a:t>
                      </a:r>
                      <a:endParaRPr lang="en-IN" dirty="0"/>
                    </a:p>
                  </a:txBody>
                  <a:tcPr/>
                </a:tc>
                <a:tc>
                  <a:txBody>
                    <a:bodyPr/>
                    <a:lstStyle/>
                    <a:p>
                      <a:r>
                        <a:rPr lang="en-IN" dirty="0" smtClean="0"/>
                        <a:t>Monitoring &amp; control</a:t>
                      </a:r>
                      <a:endParaRPr lang="en-IN" dirty="0"/>
                    </a:p>
                  </a:txBody>
                  <a:tcPr/>
                </a:tc>
              </a:tr>
              <a:tr h="682472">
                <a:tc>
                  <a:txBody>
                    <a:bodyPr/>
                    <a:lstStyle/>
                    <a:p>
                      <a:r>
                        <a:rPr lang="en-IN" dirty="0" smtClean="0"/>
                        <a:t>Bandwidth (Mbps)</a:t>
                      </a:r>
                      <a:endParaRPr lang="en-IN" dirty="0"/>
                    </a:p>
                  </a:txBody>
                  <a:tcPr/>
                </a:tc>
                <a:tc>
                  <a:txBody>
                    <a:bodyPr/>
                    <a:lstStyle/>
                    <a:p>
                      <a:r>
                        <a:rPr lang="en-IN" dirty="0" smtClean="0"/>
                        <a:t>0.064–0.128+</a:t>
                      </a:r>
                      <a:endParaRPr lang="en-IN" dirty="0"/>
                    </a:p>
                  </a:txBody>
                  <a:tcPr/>
                </a:tc>
                <a:tc>
                  <a:txBody>
                    <a:bodyPr/>
                    <a:lstStyle/>
                    <a:p>
                      <a:r>
                        <a:rPr kumimoji="0" lang="en-IN" sz="1800" kern="1200" baseline="0" dirty="0" smtClean="0">
                          <a:solidFill>
                            <a:schemeClr val="dk1"/>
                          </a:solidFill>
                          <a:latin typeface="+mn-lt"/>
                          <a:ea typeface="+mn-ea"/>
                          <a:cs typeface="+mn-cs"/>
                        </a:rPr>
                        <a:t>11–54</a:t>
                      </a:r>
                      <a:endParaRPr lang="en-IN" dirty="0"/>
                    </a:p>
                  </a:txBody>
                  <a:tcPr/>
                </a:tc>
                <a:tc>
                  <a:txBody>
                    <a:bodyPr/>
                    <a:lstStyle/>
                    <a:p>
                      <a:r>
                        <a:rPr kumimoji="0" lang="en-IN" sz="1800" kern="1200" baseline="0" dirty="0" smtClean="0">
                          <a:solidFill>
                            <a:schemeClr val="dk1"/>
                          </a:solidFill>
                          <a:latin typeface="+mn-lt"/>
                          <a:ea typeface="+mn-ea"/>
                          <a:cs typeface="+mn-cs"/>
                        </a:rPr>
                        <a:t>0.7</a:t>
                      </a:r>
                      <a:endParaRPr lang="en-IN" dirty="0"/>
                    </a:p>
                  </a:txBody>
                  <a:tcPr/>
                </a:tc>
                <a:tc>
                  <a:txBody>
                    <a:bodyPr/>
                    <a:lstStyle/>
                    <a:p>
                      <a:r>
                        <a:rPr kumimoji="0" lang="en-IN" sz="1800" kern="1200" baseline="0" dirty="0" smtClean="0">
                          <a:solidFill>
                            <a:schemeClr val="dk1"/>
                          </a:solidFill>
                          <a:latin typeface="+mn-lt"/>
                          <a:ea typeface="+mn-ea"/>
                          <a:cs typeface="+mn-cs"/>
                        </a:rPr>
                        <a:t>0.020–0.25</a:t>
                      </a:r>
                      <a:endParaRPr lang="en-IN" dirty="0"/>
                    </a:p>
                  </a:txBody>
                  <a:tcPr/>
                </a:tc>
              </a:tr>
              <a:tr h="682472">
                <a:tc>
                  <a:txBody>
                    <a:bodyPr/>
                    <a:lstStyle/>
                    <a:p>
                      <a:r>
                        <a:rPr lang="en-IN" dirty="0" smtClean="0"/>
                        <a:t>Transmission</a:t>
                      </a:r>
                      <a:r>
                        <a:rPr lang="en-IN" baseline="0" dirty="0" smtClean="0"/>
                        <a:t> range (ft)</a:t>
                      </a:r>
                      <a:endParaRPr lang="en-IN" dirty="0"/>
                    </a:p>
                  </a:txBody>
                  <a:tcPr/>
                </a:tc>
                <a:tc>
                  <a:txBody>
                    <a:bodyPr/>
                    <a:lstStyle/>
                    <a:p>
                      <a:r>
                        <a:rPr kumimoji="0" lang="en-IN" sz="1800" kern="1200" baseline="0" dirty="0" smtClean="0">
                          <a:solidFill>
                            <a:schemeClr val="dk1"/>
                          </a:solidFill>
                          <a:latin typeface="+mn-lt"/>
                          <a:ea typeface="+mn-ea"/>
                          <a:cs typeface="+mn-cs"/>
                        </a:rPr>
                        <a:t>3000+</a:t>
                      </a:r>
                      <a:endParaRPr lang="en-IN" dirty="0"/>
                    </a:p>
                  </a:txBody>
                  <a:tcPr/>
                </a:tc>
                <a:tc>
                  <a:txBody>
                    <a:bodyPr/>
                    <a:lstStyle/>
                    <a:p>
                      <a:r>
                        <a:rPr lang="en-IN" dirty="0" smtClean="0"/>
                        <a:t>300+</a:t>
                      </a:r>
                      <a:endParaRPr lang="en-IN" dirty="0"/>
                    </a:p>
                  </a:txBody>
                  <a:tcPr/>
                </a:tc>
                <a:tc>
                  <a:txBody>
                    <a:bodyPr/>
                    <a:lstStyle/>
                    <a:p>
                      <a:r>
                        <a:rPr kumimoji="0" lang="en-IN" sz="1800" kern="1200" baseline="0" dirty="0" smtClean="0">
                          <a:solidFill>
                            <a:schemeClr val="dk1"/>
                          </a:solidFill>
                          <a:latin typeface="+mn-lt"/>
                          <a:ea typeface="+mn-ea"/>
                          <a:cs typeface="+mn-cs"/>
                        </a:rPr>
                        <a:t>30+</a:t>
                      </a:r>
                      <a:endParaRPr lang="en-IN" dirty="0"/>
                    </a:p>
                  </a:txBody>
                  <a:tcPr/>
                </a:tc>
                <a:tc>
                  <a:txBody>
                    <a:bodyPr/>
                    <a:lstStyle/>
                    <a:p>
                      <a:r>
                        <a:rPr kumimoji="0" lang="en-IN" sz="1800" kern="1200" baseline="0" dirty="0" smtClean="0">
                          <a:solidFill>
                            <a:schemeClr val="dk1"/>
                          </a:solidFill>
                          <a:latin typeface="+mn-lt"/>
                          <a:ea typeface="+mn-ea"/>
                          <a:cs typeface="+mn-cs"/>
                        </a:rPr>
                        <a:t>300+</a:t>
                      </a:r>
                      <a:endParaRPr lang="en-IN" dirty="0"/>
                    </a:p>
                  </a:txBody>
                  <a:tcPr/>
                </a:tc>
              </a:tr>
              <a:tr h="874394">
                <a:tc>
                  <a:txBody>
                    <a:bodyPr/>
                    <a:lstStyle/>
                    <a:p>
                      <a:r>
                        <a:rPr lang="en-IN" dirty="0" smtClean="0"/>
                        <a:t>Design factors</a:t>
                      </a:r>
                      <a:endParaRPr lang="en-IN" dirty="0"/>
                    </a:p>
                  </a:txBody>
                  <a:tcPr/>
                </a:tc>
                <a:tc>
                  <a:txBody>
                    <a:bodyPr/>
                    <a:lstStyle/>
                    <a:p>
                      <a:r>
                        <a:rPr kumimoji="0" lang="en-IN" sz="1800" kern="1200" baseline="0" dirty="0" smtClean="0">
                          <a:solidFill>
                            <a:schemeClr val="dk1"/>
                          </a:solidFill>
                          <a:latin typeface="+mn-lt"/>
                          <a:ea typeface="+mn-ea"/>
                          <a:cs typeface="+mn-cs"/>
                        </a:rPr>
                        <a:t>Reach and transmission quality</a:t>
                      </a:r>
                      <a:endParaRPr lang="en-IN" dirty="0"/>
                    </a:p>
                  </a:txBody>
                  <a:tcPr/>
                </a:tc>
                <a:tc>
                  <a:txBody>
                    <a:bodyPr/>
                    <a:lstStyle/>
                    <a:p>
                      <a:r>
                        <a:rPr kumimoji="0" lang="en-IN" sz="1800" kern="1200" baseline="0" dirty="0" smtClean="0">
                          <a:solidFill>
                            <a:schemeClr val="dk1"/>
                          </a:solidFill>
                          <a:latin typeface="+mn-lt"/>
                          <a:ea typeface="+mn-ea"/>
                          <a:cs typeface="+mn-cs"/>
                        </a:rPr>
                        <a:t>Enterprise support, cost &amp; scalability</a:t>
                      </a:r>
                      <a:endParaRPr lang="en-IN" dirty="0"/>
                    </a:p>
                  </a:txBody>
                  <a:tcPr/>
                </a:tc>
                <a:tc>
                  <a:txBody>
                    <a:bodyPr/>
                    <a:lstStyle/>
                    <a:p>
                      <a:r>
                        <a:rPr lang="en-IN" dirty="0" smtClean="0"/>
                        <a:t>Cost, ease of use</a:t>
                      </a:r>
                      <a:endParaRPr lang="en-IN" dirty="0"/>
                    </a:p>
                  </a:txBody>
                  <a:tcPr/>
                </a:tc>
                <a:tc>
                  <a:txBody>
                    <a:bodyPr/>
                    <a:lstStyle/>
                    <a:p>
                      <a:r>
                        <a:rPr kumimoji="0" lang="en-IN" sz="1800" kern="1200" baseline="0" dirty="0" smtClean="0">
                          <a:solidFill>
                            <a:schemeClr val="dk1"/>
                          </a:solidFill>
                          <a:latin typeface="+mn-lt"/>
                          <a:ea typeface="+mn-ea"/>
                          <a:cs typeface="+mn-cs"/>
                        </a:rPr>
                        <a:t>Reliability, power, cost</a:t>
                      </a:r>
                      <a:endParaRPr lang="en-IN"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1"/>
                </a:solidFill>
                <a:effectLst>
                  <a:outerShdw blurRad="38100" dist="38100" dir="2700000" algn="tl">
                    <a:srgbClr val="000000">
                      <a:alpha val="43137"/>
                    </a:srgbClr>
                  </a:outerShdw>
                </a:effectLst>
              </a:rPr>
              <a:t>Issues:- relate to Networking</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41</a:t>
            </a:fld>
            <a:endParaRPr lang="en-IN"/>
          </a:p>
        </p:txBody>
      </p:sp>
      <p:sp>
        <p:nvSpPr>
          <p:cNvPr id="6" name="Content Placeholder 5"/>
          <p:cNvSpPr>
            <a:spLocks noGrp="1"/>
          </p:cNvSpPr>
          <p:nvPr>
            <p:ph sz="quarter" idx="1"/>
          </p:nvPr>
        </p:nvSpPr>
        <p:spPr/>
        <p:txBody>
          <a:bodyPr>
            <a:normAutofit fontScale="85000" lnSpcReduction="10000"/>
          </a:bodyPr>
          <a:lstStyle/>
          <a:p>
            <a:pPr algn="just">
              <a:buFont typeface="Wingdings 3" pitchFamily="18" charset="2"/>
              <a:buChar char=""/>
            </a:pPr>
            <a:r>
              <a:rPr lang="en-IN" b="1" dirty="0" smtClean="0"/>
              <a:t>Physical connectivity and coverage</a:t>
            </a:r>
            <a:r>
              <a:rPr lang="en-IN" dirty="0" smtClean="0"/>
              <a:t>: How can one interconnect dispersed sensors in a cost-effective and reliable manner, and what medium should be used (e.g., wireless channels)?</a:t>
            </a:r>
          </a:p>
          <a:p>
            <a:pPr algn="just">
              <a:buFont typeface="Wingdings 3" pitchFamily="18" charset="2"/>
              <a:buChar char=""/>
            </a:pPr>
            <a:r>
              <a:rPr lang="en-IN" b="1" dirty="0" smtClean="0"/>
              <a:t>Link characteristics and capacity</a:t>
            </a:r>
            <a:r>
              <a:rPr lang="en-IN" dirty="0" smtClean="0"/>
              <a:t>, along with data compression.</a:t>
            </a:r>
          </a:p>
          <a:p>
            <a:pPr algn="just">
              <a:buFont typeface="Wingdings 3" pitchFamily="18" charset="2"/>
              <a:buChar char=""/>
            </a:pPr>
            <a:r>
              <a:rPr lang="en-IN" b="1" dirty="0" smtClean="0"/>
              <a:t>Networking security and communications </a:t>
            </a:r>
            <a:r>
              <a:rPr lang="en-IN" dirty="0" smtClean="0"/>
              <a:t>reliability (including naturally occurring phenomena such as noise impairments, and malicious issues such as attacks, interference, and penetration)</a:t>
            </a:r>
          </a:p>
          <a:p>
            <a:pPr algn="just">
              <a:buFont typeface="Wingdings 3" pitchFamily="18" charset="2"/>
              <a:buChar char=""/>
            </a:pPr>
            <a:r>
              <a:rPr lang="en-IN" b="1" dirty="0" smtClean="0"/>
              <a:t>Physical-, link-, network-, and transport-layer protocols</a:t>
            </a:r>
            <a:r>
              <a:rPr lang="en-IN" dirty="0" smtClean="0"/>
              <a:t>, with an eye to reliable transport, congestion detection and avoidance, and scalable and robust communication.</a:t>
            </a:r>
          </a:p>
          <a:p>
            <a:pPr algn="just">
              <a:buFont typeface="Wingdings 3" pitchFamily="18" charset="2"/>
              <a:buChar char=""/>
            </a:pPr>
            <a:r>
              <a:rPr lang="en-IN" b="1" dirty="0" smtClean="0"/>
              <a:t>Communication mechanisms </a:t>
            </a:r>
            <a:r>
              <a:rPr lang="en-IN" dirty="0" smtClean="0"/>
              <a:t>in what could be an environment with highly correlated and time-dependent arrivals (where many of the queuing assumptions used for system modelling could break down.</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Sensor Network Technology</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42</a:t>
            </a:fld>
            <a:endParaRPr lang="en-IN"/>
          </a:p>
        </p:txBody>
      </p:sp>
      <p:sp>
        <p:nvSpPr>
          <p:cNvPr id="6" name="Content Placeholder 5"/>
          <p:cNvSpPr>
            <a:spLocks noGrp="1"/>
          </p:cNvSpPr>
          <p:nvPr>
            <p:ph sz="quarter" idx="1"/>
          </p:nvPr>
        </p:nvSpPr>
        <p:spPr/>
        <p:txBody>
          <a:bodyPr>
            <a:normAutofit/>
          </a:bodyPr>
          <a:lstStyle/>
          <a:p>
            <a:pPr algn="just"/>
            <a:r>
              <a:rPr lang="en-IN" dirty="0" smtClean="0"/>
              <a:t>The basic functionality of a WN generally depends on the application, but the following requirements are typical :</a:t>
            </a:r>
          </a:p>
          <a:p>
            <a:pPr marL="514350" indent="-514350" algn="just">
              <a:buFont typeface="Wingdings 3" pitchFamily="18" charset="2"/>
              <a:buChar char="A"/>
            </a:pPr>
            <a:r>
              <a:rPr lang="en-IN" dirty="0" smtClean="0"/>
              <a:t>Determine the value of a parameter at a given location. For example, in an environment-oriented WSN, one might need to know the temperature, atmospheric pressure, amount of sunlight, and the relative humidity at a number of locations. This example shows that a given WN may be connected to different types of sensors, each with a different sampling rate and range of allowed values.</a:t>
            </a:r>
          </a:p>
          <a:p>
            <a:pPr marL="514350" indent="-514350" algn="just">
              <a:buFont typeface="Wingdings 3" pitchFamily="18" charset="2"/>
              <a:buChar char="A"/>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effectLst>
                  <a:outerShdw blurRad="38100" dist="38100" dir="2700000" algn="tl">
                    <a:srgbClr val="000000">
                      <a:alpha val="43137"/>
                    </a:srgbClr>
                  </a:outerShdw>
                </a:effectLst>
              </a:rPr>
              <a:t>Sensor Network Technology</a:t>
            </a:r>
            <a:endParaRPr lang="en-IN" dirty="0">
              <a:solidFill>
                <a:schemeClr val="accent1"/>
              </a:solidFill>
              <a:effectLst>
                <a:outerShdw blurRad="38100" dist="38100" dir="2700000" algn="tl">
                  <a:srgbClr val="000000">
                    <a:alpha val="43137"/>
                  </a:srgbClr>
                </a:outerShdw>
              </a:effectLst>
            </a:endParaRPr>
          </a:p>
        </p:txBody>
      </p:sp>
      <p:sp>
        <p:nvSpPr>
          <p:cNvPr id="3" name="Date Placeholder 2"/>
          <p:cNvSpPr>
            <a:spLocks noGrp="1"/>
          </p:cNvSpPr>
          <p:nvPr>
            <p:ph type="dt" sz="half" idx="10"/>
          </p:nvPr>
        </p:nvSpPr>
        <p:spPr/>
        <p:txBody>
          <a:bodyPr/>
          <a:lstStyle/>
          <a:p>
            <a:fld id="{11809E2B-789D-445B-A230-A950116369EB}" type="datetime4">
              <a:rPr lang="en-IN" smtClean="0"/>
              <a:pPr/>
              <a:t>20 December 2016</a:t>
            </a:fld>
            <a:endParaRPr lang="en-IN"/>
          </a:p>
        </p:txBody>
      </p:sp>
      <p:sp>
        <p:nvSpPr>
          <p:cNvPr id="5" name="Slide Number Placeholder 4"/>
          <p:cNvSpPr>
            <a:spLocks noGrp="1"/>
          </p:cNvSpPr>
          <p:nvPr>
            <p:ph type="sldNum" sz="quarter" idx="12"/>
          </p:nvPr>
        </p:nvSpPr>
        <p:spPr/>
        <p:txBody>
          <a:bodyPr/>
          <a:lstStyle/>
          <a:p>
            <a:fld id="{B3891419-45B5-417A-BD0D-58E43747FFA9}" type="slidenum">
              <a:rPr lang="en-IN" smtClean="0"/>
              <a:pPr/>
              <a:t>43</a:t>
            </a:fld>
            <a:endParaRPr lang="en-IN"/>
          </a:p>
        </p:txBody>
      </p:sp>
      <p:sp>
        <p:nvSpPr>
          <p:cNvPr id="6" name="Content Placeholder 5"/>
          <p:cNvSpPr>
            <a:spLocks noGrp="1"/>
          </p:cNvSpPr>
          <p:nvPr>
            <p:ph sz="quarter" idx="1"/>
          </p:nvPr>
        </p:nvSpPr>
        <p:spPr/>
        <p:txBody>
          <a:bodyPr>
            <a:normAutofit/>
          </a:bodyPr>
          <a:lstStyle/>
          <a:p>
            <a:pPr marL="514350" indent="-514350" algn="just">
              <a:buFont typeface="Wingdings 3" pitchFamily="18" charset="2"/>
              <a:buChar char="A"/>
            </a:pPr>
            <a:r>
              <a:rPr lang="en-IN" dirty="0" smtClean="0"/>
              <a:t>Detect the occurrence of events of interest and estimate the parameters of the events. For example, in a traffic-oriented WSN, one would like to detect a vehicle moving through an intersection and estimate the speed and direction of the vehicle.</a:t>
            </a:r>
          </a:p>
          <a:p>
            <a:pPr marL="514350" indent="-514350" algn="just">
              <a:buFont typeface="Wingdings 3" pitchFamily="18" charset="2"/>
              <a:buChar char="A"/>
            </a:pPr>
            <a:r>
              <a:rPr lang="en-IN" dirty="0" smtClean="0"/>
              <a:t>Classify an object that has been detected. For example, is a vehicle in a traffic sensor network a car, a minivan, a light truck, a bus?</a:t>
            </a:r>
          </a:p>
          <a:p>
            <a:pPr marL="514350" indent="-514350" algn="just">
              <a:buFont typeface="Wingdings 3" pitchFamily="18" charset="2"/>
              <a:buChar char="A"/>
            </a:pPr>
            <a:r>
              <a:rPr lang="en-IN" dirty="0" smtClean="0"/>
              <a:t>Track an object. For example, in a </a:t>
            </a:r>
            <a:r>
              <a:rPr lang="en-IN" smtClean="0"/>
              <a:t>military WSN, track </a:t>
            </a:r>
            <a:r>
              <a:rPr lang="en-IN" dirty="0" smtClean="0"/>
              <a:t>an enemy tank as it moves </a:t>
            </a:r>
            <a:r>
              <a:rPr lang="en-IN" smtClean="0"/>
              <a:t>through the geographic </a:t>
            </a:r>
            <a:r>
              <a:rPr lang="en-IN" dirty="0" smtClean="0"/>
              <a:t>area covered by the network.</a:t>
            </a:r>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dirty="0" smtClean="0"/>
              <a:t>Researchers see WSNs as an</a:t>
            </a:r>
          </a:p>
          <a:p>
            <a:pPr algn="just">
              <a:buNone/>
            </a:pPr>
            <a:r>
              <a:rPr lang="en-IN" dirty="0" smtClean="0"/>
              <a:t>	--‘‘exciting emerging domain of deeply networked systems of low-power wireless motes</a:t>
            </a:r>
          </a:p>
          <a:p>
            <a:pPr algn="just">
              <a:buNone/>
            </a:pPr>
            <a:r>
              <a:rPr lang="en-IN" dirty="0" smtClean="0"/>
              <a:t>	-- with a tiny amount of CPU and memory, and </a:t>
            </a:r>
          </a:p>
          <a:p>
            <a:pPr algn="just">
              <a:buNone/>
            </a:pPr>
            <a:r>
              <a:rPr lang="en-IN" dirty="0" smtClean="0"/>
              <a:t>	-- large federated networks for </a:t>
            </a:r>
          </a:p>
          <a:p>
            <a:pPr algn="just">
              <a:buNone/>
            </a:pPr>
            <a:r>
              <a:rPr lang="en-IN" dirty="0" smtClean="0"/>
              <a:t>	-- high-resolution sensing of the environment’’</a:t>
            </a:r>
          </a:p>
          <a:p>
            <a:pPr algn="just"/>
            <a:r>
              <a:rPr lang="en-IN" dirty="0" smtClean="0"/>
              <a:t>Sensors in a WSN have a variety of purposes, functions, and capabilities. </a:t>
            </a:r>
          </a:p>
          <a:p>
            <a:pPr algn="just"/>
            <a:r>
              <a:rPr lang="en-IN" dirty="0" smtClean="0"/>
              <a:t>The field is now advancing under the push of recent technological advances and the pull of a myriad of potential applications.</a:t>
            </a:r>
          </a:p>
        </p:txBody>
      </p:sp>
      <p:sp>
        <p:nvSpPr>
          <p:cNvPr id="4" name="Date Placeholder 3"/>
          <p:cNvSpPr>
            <a:spLocks noGrp="1"/>
          </p:cNvSpPr>
          <p:nvPr>
            <p:ph type="dt" sz="half" idx="10"/>
          </p:nvPr>
        </p:nvSpPr>
        <p:spPr/>
        <p:txBody>
          <a:bodyPr/>
          <a:lstStyle/>
          <a:p>
            <a:fld id="{69B96392-FB9C-4353-8C8F-248F798BC12A}"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5</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i="1" dirty="0" smtClean="0">
                <a:solidFill>
                  <a:srgbClr val="C00000"/>
                </a:solidFill>
              </a:rPr>
              <a:t>The radar networks used in air traffic control</a:t>
            </a:r>
            <a:r>
              <a:rPr lang="en-IN" dirty="0" smtClean="0"/>
              <a:t>,</a:t>
            </a:r>
          </a:p>
          <a:p>
            <a:pPr algn="just">
              <a:buNone/>
            </a:pPr>
            <a:r>
              <a:rPr lang="en-IN" dirty="0" smtClean="0"/>
              <a:t>	</a:t>
            </a:r>
            <a:r>
              <a:rPr lang="en-IN" i="1" dirty="0" smtClean="0">
                <a:solidFill>
                  <a:srgbClr val="0070C0"/>
                </a:solidFill>
              </a:rPr>
              <a:t>the national electrical power grid</a:t>
            </a:r>
            <a:r>
              <a:rPr lang="en-IN" dirty="0" smtClean="0"/>
              <a:t>, and</a:t>
            </a:r>
          </a:p>
          <a:p>
            <a:pPr algn="just">
              <a:buNone/>
            </a:pPr>
            <a:r>
              <a:rPr lang="en-IN" dirty="0" smtClean="0"/>
              <a:t>	</a:t>
            </a:r>
            <a:r>
              <a:rPr lang="en-IN" i="1" dirty="0" smtClean="0">
                <a:solidFill>
                  <a:srgbClr val="00B050"/>
                </a:solidFill>
              </a:rPr>
              <a:t>nationwide weather stations deployed over a regular topographic mesh </a:t>
            </a:r>
            <a:r>
              <a:rPr lang="en-IN" dirty="0" smtClean="0"/>
              <a:t>are all examples of </a:t>
            </a:r>
            <a:r>
              <a:rPr lang="en-IN" dirty="0" smtClean="0">
                <a:effectLst>
                  <a:outerShdw blurRad="38100" dist="38100" dir="2700000" algn="tl">
                    <a:srgbClr val="000000">
                      <a:alpha val="43137"/>
                    </a:srgbClr>
                  </a:outerShdw>
                </a:effectLst>
              </a:rPr>
              <a:t>early-deployment sensor networks</a:t>
            </a:r>
            <a:r>
              <a:rPr lang="en-IN" dirty="0" smtClean="0"/>
              <a:t>.</a:t>
            </a:r>
          </a:p>
          <a:p>
            <a:pPr algn="just"/>
            <a:r>
              <a:rPr lang="en-IN" dirty="0" smtClean="0"/>
              <a:t>All of these systems, however, use specialized computers and communication protocols and consequently, </a:t>
            </a:r>
            <a:r>
              <a:rPr lang="en-IN" dirty="0" smtClean="0">
                <a:effectLst>
                  <a:outerShdw blurRad="38100" dist="38100" dir="2700000" algn="tl">
                    <a:srgbClr val="000000">
                      <a:alpha val="43137"/>
                    </a:srgbClr>
                  </a:outerShdw>
                </a:effectLst>
              </a:rPr>
              <a:t>are very expensive</a:t>
            </a:r>
            <a:r>
              <a:rPr lang="en-IN" dirty="0" smtClean="0"/>
              <a:t>.</a:t>
            </a:r>
          </a:p>
          <a:p>
            <a:pPr algn="just"/>
            <a:r>
              <a:rPr lang="en-IN" dirty="0" smtClean="0"/>
              <a:t>Much less expensive WSNs are now being planned for novel applications in physical security, healthcare, and commerce.</a:t>
            </a:r>
          </a:p>
        </p:txBody>
      </p:sp>
      <p:sp>
        <p:nvSpPr>
          <p:cNvPr id="4" name="Date Placeholder 3"/>
          <p:cNvSpPr>
            <a:spLocks noGrp="1"/>
          </p:cNvSpPr>
          <p:nvPr>
            <p:ph type="dt" sz="half" idx="10"/>
          </p:nvPr>
        </p:nvSpPr>
        <p:spPr/>
        <p:txBody>
          <a:bodyPr/>
          <a:lstStyle/>
          <a:p>
            <a:fld id="{D53D76F5-D220-43B5-B512-F1D4E2FD3F38}"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fontScale="92500" lnSpcReduction="20000"/>
          </a:bodyPr>
          <a:lstStyle/>
          <a:p>
            <a:pPr algn="just">
              <a:buNone/>
            </a:pPr>
            <a:r>
              <a:rPr lang="en-IN" sz="2800" dirty="0" smtClean="0"/>
              <a:t>Sensor networking is a multidisciplinary area that involves:</a:t>
            </a:r>
          </a:p>
          <a:p>
            <a:pPr algn="just"/>
            <a:r>
              <a:rPr lang="en-IN" dirty="0" smtClean="0"/>
              <a:t>Radio and Networking,</a:t>
            </a:r>
          </a:p>
          <a:p>
            <a:pPr algn="just"/>
            <a:r>
              <a:rPr lang="en-IN" dirty="0" smtClean="0"/>
              <a:t>Signal Processing,</a:t>
            </a:r>
          </a:p>
          <a:p>
            <a:pPr algn="just"/>
            <a:r>
              <a:rPr lang="en-IN" dirty="0" smtClean="0"/>
              <a:t>Artificial Intelligence,</a:t>
            </a:r>
          </a:p>
          <a:p>
            <a:pPr algn="just"/>
            <a:r>
              <a:rPr lang="en-IN" dirty="0" smtClean="0"/>
              <a:t>Database management,</a:t>
            </a:r>
          </a:p>
          <a:p>
            <a:pPr algn="just"/>
            <a:r>
              <a:rPr lang="en-IN" dirty="0" smtClean="0"/>
              <a:t>Systems architectures for operator-friendly infrastructure administration,</a:t>
            </a:r>
          </a:p>
          <a:p>
            <a:pPr algn="just"/>
            <a:r>
              <a:rPr lang="en-IN" dirty="0" smtClean="0"/>
              <a:t>Resource optimization,</a:t>
            </a:r>
          </a:p>
          <a:p>
            <a:pPr algn="just"/>
            <a:r>
              <a:rPr lang="en-IN" dirty="0" smtClean="0"/>
              <a:t>Power management algorithms, and </a:t>
            </a:r>
          </a:p>
          <a:p>
            <a:pPr algn="just"/>
            <a:r>
              <a:rPr lang="en-IN" dirty="0" smtClean="0"/>
              <a:t>Platform Technology (hardware and software, such as operating systems)</a:t>
            </a:r>
            <a:endParaRPr lang="en-IN" b="1" i="1" dirty="0" smtClean="0"/>
          </a:p>
          <a:p>
            <a:pPr algn="just">
              <a:buNone/>
            </a:pPr>
            <a:r>
              <a:rPr lang="en-IN" sz="2800" b="1" i="1" dirty="0" smtClean="0"/>
              <a:t>The applications, networking principles, and protocols for these systems are just beginning to be developed.</a:t>
            </a:r>
          </a:p>
        </p:txBody>
      </p:sp>
      <p:sp>
        <p:nvSpPr>
          <p:cNvPr id="4" name="Date Placeholder 3"/>
          <p:cNvSpPr>
            <a:spLocks noGrp="1"/>
          </p:cNvSpPr>
          <p:nvPr>
            <p:ph type="dt" sz="half" idx="10"/>
          </p:nvPr>
        </p:nvSpPr>
        <p:spPr/>
        <p:txBody>
          <a:bodyPr/>
          <a:lstStyle/>
          <a:p>
            <a:fld id="{954BAB63-67B8-4A87-8272-097C67DC282D}"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7</a:t>
            </a:fld>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fontScale="92500"/>
          </a:bodyPr>
          <a:lstStyle/>
          <a:p>
            <a:pPr>
              <a:buNone/>
            </a:pPr>
            <a:r>
              <a:rPr lang="en-IN" sz="2800" dirty="0" smtClean="0"/>
              <a:t>The technology for sensing and control includes</a:t>
            </a:r>
          </a:p>
          <a:p>
            <a:r>
              <a:rPr lang="en-IN" sz="2800" dirty="0" smtClean="0"/>
              <a:t>Radio-wave frequency sensors; </a:t>
            </a:r>
          </a:p>
          <a:p>
            <a:r>
              <a:rPr lang="en-IN" sz="2800" dirty="0" smtClean="0"/>
              <a:t>Electric and Magnetic field sensors;</a:t>
            </a:r>
          </a:p>
          <a:p>
            <a:r>
              <a:rPr lang="en-IN" sz="2800" dirty="0" smtClean="0"/>
              <a:t>Optical-, Electro optic-, and Infrared sensors;</a:t>
            </a:r>
          </a:p>
          <a:p>
            <a:r>
              <a:rPr lang="en-IN" sz="2800" dirty="0" smtClean="0"/>
              <a:t>Radars; </a:t>
            </a:r>
          </a:p>
          <a:p>
            <a:r>
              <a:rPr lang="en-IN" sz="2800" dirty="0" smtClean="0"/>
              <a:t>Lasers; </a:t>
            </a:r>
          </a:p>
          <a:p>
            <a:r>
              <a:rPr lang="en-IN" sz="2800" dirty="0" smtClean="0"/>
              <a:t>Location / Navigation sensors; </a:t>
            </a:r>
          </a:p>
          <a:p>
            <a:r>
              <a:rPr lang="en-IN" sz="2800" dirty="0" smtClean="0"/>
              <a:t>Seismic and Pressure-wave sensors;</a:t>
            </a:r>
          </a:p>
          <a:p>
            <a:r>
              <a:rPr lang="en-IN" sz="2800" dirty="0" smtClean="0"/>
              <a:t>Environmental parameter sensors (wind, humidity, heat);   </a:t>
            </a:r>
          </a:p>
          <a:p>
            <a:r>
              <a:rPr lang="en-IN" sz="2800" dirty="0" smtClean="0"/>
              <a:t>Biochemical national security–oriented sensors.</a:t>
            </a:r>
            <a:endParaRPr lang="en-IN" sz="2800" b="1" i="1" dirty="0" smtClean="0"/>
          </a:p>
        </p:txBody>
      </p:sp>
      <p:sp>
        <p:nvSpPr>
          <p:cNvPr id="4" name="Date Placeholder 3"/>
          <p:cNvSpPr>
            <a:spLocks noGrp="1"/>
          </p:cNvSpPr>
          <p:nvPr>
            <p:ph type="dt" sz="half" idx="10"/>
          </p:nvPr>
        </p:nvSpPr>
        <p:spPr/>
        <p:txBody>
          <a:bodyPr/>
          <a:lstStyle/>
          <a:p>
            <a:fld id="{27AE23C0-E063-413B-82E9-7BC46D187ABD}"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Background of Sensor Network Technology</a:t>
            </a:r>
            <a:endParaRPr lang="en-IN" dirty="0"/>
          </a:p>
        </p:txBody>
      </p:sp>
      <p:sp>
        <p:nvSpPr>
          <p:cNvPr id="3" name="Content Placeholder 2"/>
          <p:cNvSpPr>
            <a:spLocks noGrp="1"/>
          </p:cNvSpPr>
          <p:nvPr>
            <p:ph sz="quarter" idx="1"/>
          </p:nvPr>
        </p:nvSpPr>
        <p:spPr/>
        <p:txBody>
          <a:bodyPr>
            <a:normAutofit/>
          </a:bodyPr>
          <a:lstStyle/>
          <a:p>
            <a:pPr algn="just"/>
            <a:r>
              <a:rPr lang="en-IN" dirty="0" smtClean="0"/>
              <a:t>Sensor devices, or wireless nodes (WNs), are also (sometimes) called ‘</a:t>
            </a:r>
            <a:r>
              <a:rPr lang="en-IN" dirty="0" smtClean="0">
                <a:solidFill>
                  <a:schemeClr val="accent4">
                    <a:lumMod val="75000"/>
                  </a:schemeClr>
                </a:solidFill>
              </a:rPr>
              <a:t>motes</a:t>
            </a:r>
            <a:r>
              <a:rPr lang="en-IN" dirty="0" smtClean="0"/>
              <a:t>’.</a:t>
            </a:r>
          </a:p>
          <a:p>
            <a:pPr algn="just"/>
            <a:r>
              <a:rPr lang="en-IN" dirty="0" smtClean="0"/>
              <a:t>Sensors are typically deployed in a high-density manner and in large quantities:</a:t>
            </a:r>
          </a:p>
          <a:p>
            <a:pPr algn="just"/>
            <a:r>
              <a:rPr lang="en-IN" dirty="0" smtClean="0"/>
              <a:t>A WSN consists of densely distributed nodes that support sensing, signal processing, embedded computing, and connectivity; </a:t>
            </a:r>
          </a:p>
          <a:p>
            <a:pPr algn="just"/>
            <a:r>
              <a:rPr lang="en-IN" dirty="0" smtClean="0"/>
              <a:t>Sensors are logically linked by self organizing</a:t>
            </a:r>
            <a:endParaRPr lang="en-IN" b="1" i="1" dirty="0" smtClean="0"/>
          </a:p>
        </p:txBody>
      </p:sp>
      <p:sp>
        <p:nvSpPr>
          <p:cNvPr id="4" name="Date Placeholder 3"/>
          <p:cNvSpPr>
            <a:spLocks noGrp="1"/>
          </p:cNvSpPr>
          <p:nvPr>
            <p:ph type="dt" sz="half" idx="10"/>
          </p:nvPr>
        </p:nvSpPr>
        <p:spPr/>
        <p:txBody>
          <a:bodyPr/>
          <a:lstStyle/>
          <a:p>
            <a:fld id="{13D763EC-7E81-4F0D-9F9F-5713B8CE2CC6}" type="datetime4">
              <a:rPr lang="en-IN" smtClean="0"/>
              <a:pPr/>
              <a:t>20 December 2016</a:t>
            </a:fld>
            <a:endParaRPr lang="en-IN" dirty="0"/>
          </a:p>
        </p:txBody>
      </p:sp>
      <p:sp>
        <p:nvSpPr>
          <p:cNvPr id="5" name="Slide Number Placeholder 4"/>
          <p:cNvSpPr>
            <a:spLocks noGrp="1"/>
          </p:cNvSpPr>
          <p:nvPr>
            <p:ph type="sldNum" sz="quarter" idx="12"/>
          </p:nvPr>
        </p:nvSpPr>
        <p:spPr/>
        <p:txBody>
          <a:bodyPr/>
          <a:lstStyle/>
          <a:p>
            <a:fld id="{B3891419-45B5-417A-BD0D-58E43747FFA9}" type="slidenum">
              <a:rPr lang="en-IN" smtClean="0"/>
              <a:pPr/>
              <a:t>9</a:t>
            </a:fld>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936</TotalTime>
  <Words>2712</Words>
  <Application>Microsoft Office PowerPoint</Application>
  <PresentationFormat>On-screen Show (4:3)</PresentationFormat>
  <Paragraphs>383</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Origin</vt:lpstr>
      <vt:lpstr>Basics of  Wireless Sensor Network</vt:lpstr>
      <vt:lpstr>Introduction</vt:lpstr>
      <vt:lpstr>Introduction</vt:lpstr>
      <vt:lpstr>Introduction</vt:lpstr>
      <vt:lpstr> Background of Sensor Network Technology</vt:lpstr>
      <vt:lpstr> Background of Sensor Network Technology</vt:lpstr>
      <vt:lpstr> Background of Sensor Network Technology</vt:lpstr>
      <vt:lpstr>Background of Sensor Network Technology</vt:lpstr>
      <vt:lpstr> Background of Sensor Network Technology</vt:lpstr>
      <vt:lpstr> Background of Sensor Network Technology</vt:lpstr>
      <vt:lpstr> Background of Sensor Network Technology</vt:lpstr>
      <vt:lpstr> Background of Sensor Network Technology</vt:lpstr>
      <vt:lpstr>Classification of Sensor Network</vt:lpstr>
      <vt:lpstr> Background of Sensor Network Technology</vt:lpstr>
      <vt:lpstr>MANETs</vt:lpstr>
      <vt:lpstr>MANETs</vt:lpstr>
      <vt:lpstr>MANETs</vt:lpstr>
      <vt:lpstr>Comparison between WSN and WAN *</vt:lpstr>
      <vt:lpstr> Applications of Sensor Networks</vt:lpstr>
      <vt:lpstr> Applications of Sensor Networks</vt:lpstr>
      <vt:lpstr> Applications of Sensor Networks</vt:lpstr>
      <vt:lpstr> Basic Sensor N/W Architectural Elements</vt:lpstr>
      <vt:lpstr> Basic Sensor N/W Architectural Elements</vt:lpstr>
      <vt:lpstr>Typical sensor network arrangement</vt:lpstr>
      <vt:lpstr> Basic Sensor N/W Architectural Elements</vt:lpstr>
      <vt:lpstr> Basic Sensor N/W Architectural Elements</vt:lpstr>
      <vt:lpstr> Basic Sensor N/W Architectural Elements</vt:lpstr>
      <vt:lpstr> Basic Sensor N/W Architectural Elements</vt:lpstr>
      <vt:lpstr>PowerPoint Presentation</vt:lpstr>
      <vt:lpstr>PowerPoint Presentation</vt:lpstr>
      <vt:lpstr>PowerPoint Presentation</vt:lpstr>
      <vt:lpstr>Categorization of issues related to sensor and their communication/computing architecture</vt:lpstr>
      <vt:lpstr>Categorization of issues related to sensor and their communication/computing architecture</vt:lpstr>
      <vt:lpstr>Categorization of issues related to sensor and their communication/computing architecture</vt:lpstr>
      <vt:lpstr>Software (Operating Systems and Middleware)</vt:lpstr>
      <vt:lpstr>Software (Operating Systems and Middleware)</vt:lpstr>
      <vt:lpstr>Standards for Transport Protocols</vt:lpstr>
      <vt:lpstr>Standards for Transport Protocols</vt:lpstr>
      <vt:lpstr>Possible WSN Protocol Stack</vt:lpstr>
      <vt:lpstr>Possible Lower-Layer WSN Protocols</vt:lpstr>
      <vt:lpstr>Issues:- relate to Networking</vt:lpstr>
      <vt:lpstr>Sensor Network Technology</vt:lpstr>
      <vt:lpstr>Sensor Network Technology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Wireless Sensor Network</dc:title>
  <dc:creator>rushin</dc:creator>
  <cp:lastModifiedBy>sastra</cp:lastModifiedBy>
  <cp:revision>46</cp:revision>
  <dcterms:created xsi:type="dcterms:W3CDTF">2013-04-14T10:11:01Z</dcterms:created>
  <dcterms:modified xsi:type="dcterms:W3CDTF">2016-12-20T04:03:13Z</dcterms:modified>
</cp:coreProperties>
</file>